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1637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1637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1637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800" y="885824"/>
            <a:ext cx="10668000" cy="57150"/>
          </a:xfrm>
          <a:custGeom>
            <a:avLst/>
            <a:gdLst/>
            <a:ahLst/>
            <a:cxnLst/>
            <a:rect l="l" t="t" r="r" b="b"/>
            <a:pathLst>
              <a:path w="10668000" h="57150">
                <a:moveTo>
                  <a:pt x="10668000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10668000" y="57150"/>
                </a:lnTo>
                <a:lnTo>
                  <a:pt x="10668000" y="45720"/>
                </a:lnTo>
                <a:close/>
              </a:path>
              <a:path w="10668000" h="57150">
                <a:moveTo>
                  <a:pt x="10668000" y="0"/>
                </a:moveTo>
                <a:lnTo>
                  <a:pt x="0" y="0"/>
                </a:lnTo>
                <a:lnTo>
                  <a:pt x="0" y="34290"/>
                </a:lnTo>
                <a:lnTo>
                  <a:pt x="10668000" y="34290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990844"/>
            <a:ext cx="12192000" cy="8671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5090" y="2979737"/>
            <a:ext cx="5201818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1637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9935" y="1133602"/>
            <a:ext cx="10692129" cy="446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msproject03/7th-capstone-projec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668601" TargetMode="External"/><Relationship Id="rId2" Type="http://schemas.openxmlformats.org/officeDocument/2006/relationships/hyperlink" Target="https://ieeexplore.ieee.org/document/790549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182811" TargetMode="External"/><Relationship Id="rId5" Type="http://schemas.openxmlformats.org/officeDocument/2006/relationships/hyperlink" Target="https://ieeexplore.ieee.org/document/9106207" TargetMode="External"/><Relationship Id="rId4" Type="http://schemas.openxmlformats.org/officeDocument/2006/relationships/hyperlink" Target="https://ieeexplore.ieee.org/document/8457948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603" y="1312938"/>
            <a:ext cx="675830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000000"/>
                </a:solidFill>
                <a:latin typeface="Cambria"/>
                <a:cs typeface="Cambria"/>
              </a:rPr>
              <a:t>INTEGRATED</a:t>
            </a:r>
            <a:r>
              <a:rPr sz="28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spc="-20" dirty="0">
                <a:solidFill>
                  <a:srgbClr val="000000"/>
                </a:solidFill>
                <a:latin typeface="Cambria"/>
                <a:cs typeface="Cambria"/>
              </a:rPr>
              <a:t>CROP PROTECTION SYSTEM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578" y="2124265"/>
            <a:ext cx="21247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16375E"/>
                </a:solidFill>
                <a:latin typeface="Cambria"/>
                <a:cs typeface="Cambria"/>
              </a:rPr>
              <a:t>Batch</a:t>
            </a:r>
            <a:r>
              <a:rPr sz="2000" b="1" spc="-30" dirty="0">
                <a:solidFill>
                  <a:srgbClr val="16375E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16375E"/>
                </a:solidFill>
                <a:latin typeface="Cambria"/>
                <a:cs typeface="Cambria"/>
              </a:rPr>
              <a:t>Number:</a:t>
            </a:r>
            <a:r>
              <a:rPr sz="2000" b="1" spc="-30" dirty="0">
                <a:solidFill>
                  <a:srgbClr val="16375E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0D0D0D"/>
                </a:solidFill>
                <a:latin typeface="Cambria"/>
                <a:cs typeface="Cambria"/>
              </a:rPr>
              <a:t>70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0041" y="2658973"/>
            <a:ext cx="1784985" cy="147828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780"/>
              </a:spcBef>
            </a:pPr>
            <a:r>
              <a:rPr sz="1800" b="1" spc="105" dirty="0">
                <a:solidFill>
                  <a:srgbClr val="16365D"/>
                </a:solidFill>
                <a:latin typeface="Cambria"/>
                <a:cs typeface="Cambria"/>
              </a:rPr>
              <a:t>Roll</a:t>
            </a:r>
            <a:r>
              <a:rPr sz="1800" b="1" spc="185" dirty="0">
                <a:solidFill>
                  <a:srgbClr val="16365D"/>
                </a:solidFill>
                <a:latin typeface="Cambria"/>
                <a:cs typeface="Cambria"/>
              </a:rPr>
              <a:t> </a:t>
            </a:r>
            <a:r>
              <a:rPr sz="1800" b="1" spc="85" dirty="0">
                <a:solidFill>
                  <a:srgbClr val="16365D"/>
                </a:solidFill>
                <a:latin typeface="Cambria"/>
                <a:cs typeface="Cambria"/>
              </a:rPr>
              <a:t>Number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155" dirty="0">
                <a:latin typeface="Cambria"/>
                <a:cs typeface="Cambria"/>
              </a:rPr>
              <a:t>20211CSE0822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spc="155" dirty="0">
                <a:latin typeface="Cambria"/>
                <a:cs typeface="Cambria"/>
              </a:rPr>
              <a:t>20211CSE0801</a:t>
            </a:r>
            <a:endParaRPr sz="18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720"/>
              </a:spcBef>
            </a:pPr>
            <a:r>
              <a:rPr sz="1800" spc="145" dirty="0">
                <a:latin typeface="Cambria"/>
                <a:cs typeface="Cambria"/>
              </a:rPr>
              <a:t>20221LCS0020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4506" y="2658973"/>
            <a:ext cx="1805939" cy="14782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20345" marR="5080" indent="-207645">
              <a:lnSpc>
                <a:spcPct val="132700"/>
              </a:lnSpc>
              <a:spcBef>
                <a:spcPts val="70"/>
              </a:spcBef>
            </a:pPr>
            <a:r>
              <a:rPr sz="1800" b="1" spc="145" dirty="0">
                <a:solidFill>
                  <a:srgbClr val="16365D"/>
                </a:solidFill>
                <a:latin typeface="Cambria"/>
                <a:cs typeface="Cambria"/>
              </a:rPr>
              <a:t>Student</a:t>
            </a:r>
            <a:r>
              <a:rPr sz="1800" b="1" spc="190" dirty="0">
                <a:solidFill>
                  <a:srgbClr val="16365D"/>
                </a:solidFill>
                <a:latin typeface="Cambria"/>
                <a:cs typeface="Cambria"/>
              </a:rPr>
              <a:t> </a:t>
            </a:r>
            <a:r>
              <a:rPr sz="1800" b="1" spc="120" dirty="0">
                <a:solidFill>
                  <a:srgbClr val="16365D"/>
                </a:solidFill>
                <a:latin typeface="Cambria"/>
                <a:cs typeface="Cambria"/>
              </a:rPr>
              <a:t>Name </a:t>
            </a:r>
            <a:r>
              <a:rPr sz="1800" b="1" spc="125" dirty="0">
                <a:solidFill>
                  <a:srgbClr val="16365D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latin typeface="Cambria"/>
                <a:cs typeface="Cambria"/>
              </a:rPr>
              <a:t>KUSUMA </a:t>
            </a:r>
            <a:r>
              <a:rPr sz="1800" spc="229" dirty="0">
                <a:latin typeface="Cambria"/>
                <a:cs typeface="Cambria"/>
              </a:rPr>
              <a:t>B 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spc="130" dirty="0">
                <a:latin typeface="Cambria"/>
                <a:cs typeface="Cambria"/>
              </a:rPr>
              <a:t>VAISHNAVI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185" dirty="0">
                <a:latin typeface="Cambria"/>
                <a:cs typeface="Cambria"/>
              </a:rPr>
              <a:t>M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140" dirty="0">
                <a:latin typeface="Cambria"/>
                <a:cs typeface="Cambria"/>
              </a:rPr>
              <a:t>YAMUNA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A</a:t>
            </a:r>
            <a:r>
              <a:rPr sz="1800" spc="150" dirty="0">
                <a:latin typeface="Cambria"/>
                <a:cs typeface="Cambria"/>
              </a:rPr>
              <a:t> </a:t>
            </a:r>
            <a:r>
              <a:rPr sz="1800" spc="160" dirty="0">
                <a:latin typeface="Cambria"/>
                <a:cs typeface="Cambria"/>
              </a:rPr>
              <a:t>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3555" y="2488173"/>
            <a:ext cx="5250815" cy="16052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1049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solidFill>
                  <a:srgbClr val="16365D"/>
                </a:solidFill>
                <a:latin typeface="Cambria"/>
                <a:cs typeface="Cambria"/>
              </a:rPr>
              <a:t>Under</a:t>
            </a:r>
            <a:r>
              <a:rPr sz="2000" b="1" spc="-15" dirty="0">
                <a:solidFill>
                  <a:srgbClr val="16365D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16365D"/>
                </a:solidFill>
                <a:latin typeface="Cambria"/>
                <a:cs typeface="Cambria"/>
              </a:rPr>
              <a:t>the</a:t>
            </a:r>
            <a:r>
              <a:rPr sz="2000" b="1" spc="-10" dirty="0">
                <a:solidFill>
                  <a:srgbClr val="16365D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16365D"/>
                </a:solidFill>
                <a:latin typeface="Cambria"/>
                <a:cs typeface="Cambria"/>
              </a:rPr>
              <a:t>Supervision</a:t>
            </a:r>
            <a:r>
              <a:rPr sz="2000" b="1" spc="-15" dirty="0">
                <a:solidFill>
                  <a:srgbClr val="16365D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16365D"/>
                </a:solidFill>
                <a:latin typeface="Cambria"/>
                <a:cs typeface="Cambria"/>
              </a:rPr>
              <a:t>of,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700" b="1" spc="-60" dirty="0">
                <a:solidFill>
                  <a:srgbClr val="16365D"/>
                </a:solidFill>
                <a:latin typeface="Cambria"/>
                <a:cs typeface="Cambria"/>
              </a:rPr>
              <a:t>Dr.</a:t>
            </a:r>
            <a:r>
              <a:rPr sz="1700" b="1" spc="5" dirty="0">
                <a:solidFill>
                  <a:srgbClr val="16365D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D0D0D"/>
                </a:solidFill>
                <a:latin typeface="Cambria"/>
                <a:cs typeface="Cambria"/>
              </a:rPr>
              <a:t>Serin</a:t>
            </a:r>
            <a:r>
              <a:rPr sz="1800" b="1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0D0D0D"/>
                </a:solidFill>
                <a:latin typeface="Cambria"/>
                <a:cs typeface="Cambria"/>
              </a:rPr>
              <a:t>V</a:t>
            </a:r>
            <a:r>
              <a:rPr sz="1800" b="1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D0D0D"/>
                </a:solidFill>
                <a:latin typeface="Cambria"/>
                <a:cs typeface="Cambria"/>
              </a:rPr>
              <a:t>Simpson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16700"/>
              </a:lnSpc>
              <a:spcBef>
                <a:spcPts val="5"/>
              </a:spcBef>
            </a:pPr>
            <a:r>
              <a:rPr sz="1700" b="1" spc="-5" dirty="0">
                <a:solidFill>
                  <a:srgbClr val="16365D"/>
                </a:solidFill>
                <a:latin typeface="Cambria"/>
                <a:cs typeface="Cambria"/>
              </a:rPr>
              <a:t>Professor </a:t>
            </a:r>
            <a:r>
              <a:rPr sz="1700" b="1" dirty="0">
                <a:solidFill>
                  <a:srgbClr val="16365D"/>
                </a:solidFill>
                <a:latin typeface="Cambria"/>
                <a:cs typeface="Cambria"/>
              </a:rPr>
              <a:t>/ </a:t>
            </a:r>
            <a:r>
              <a:rPr sz="1700" b="1" spc="-5" dirty="0">
                <a:solidFill>
                  <a:srgbClr val="16365D"/>
                </a:solidFill>
                <a:latin typeface="Cambria"/>
                <a:cs typeface="Cambria"/>
              </a:rPr>
              <a:t>Associate Professor </a:t>
            </a:r>
            <a:r>
              <a:rPr sz="1700" b="1" dirty="0">
                <a:solidFill>
                  <a:srgbClr val="16365D"/>
                </a:solidFill>
                <a:latin typeface="Cambria"/>
                <a:cs typeface="Cambria"/>
              </a:rPr>
              <a:t>/ </a:t>
            </a:r>
            <a:r>
              <a:rPr sz="1700" b="1" spc="-5" dirty="0">
                <a:solidFill>
                  <a:srgbClr val="16365D"/>
                </a:solidFill>
                <a:latin typeface="Cambria"/>
                <a:cs typeface="Cambria"/>
              </a:rPr>
              <a:t>Assistant Professor </a:t>
            </a:r>
            <a:r>
              <a:rPr sz="1700" b="1" spc="-360" dirty="0">
                <a:solidFill>
                  <a:srgbClr val="16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6365D"/>
                </a:solidFill>
                <a:latin typeface="Cambria"/>
                <a:cs typeface="Cambria"/>
              </a:rPr>
              <a:t>School </a:t>
            </a:r>
            <a:r>
              <a:rPr sz="1700" b="1" spc="-5" dirty="0">
                <a:solidFill>
                  <a:srgbClr val="16365D"/>
                </a:solidFill>
                <a:latin typeface="Cambria"/>
                <a:cs typeface="Cambria"/>
              </a:rPr>
              <a:t>of </a:t>
            </a:r>
            <a:r>
              <a:rPr sz="1700" b="1" spc="-10" dirty="0">
                <a:solidFill>
                  <a:srgbClr val="16365D"/>
                </a:solidFill>
                <a:latin typeface="Cambria"/>
                <a:cs typeface="Cambria"/>
              </a:rPr>
              <a:t>Computer</a:t>
            </a:r>
            <a:r>
              <a:rPr sz="1700" b="1" spc="-5" dirty="0">
                <a:solidFill>
                  <a:srgbClr val="16365D"/>
                </a:solidFill>
                <a:latin typeface="Cambria"/>
                <a:cs typeface="Cambria"/>
              </a:rPr>
              <a:t> Science and Engineering </a:t>
            </a:r>
            <a:r>
              <a:rPr sz="1700" b="1" dirty="0">
                <a:solidFill>
                  <a:srgbClr val="16365D"/>
                </a:solidFill>
                <a:latin typeface="Cambria"/>
                <a:cs typeface="Cambria"/>
              </a:rPr>
              <a:t> </a:t>
            </a:r>
            <a:r>
              <a:rPr sz="1700" b="1" spc="-5" dirty="0">
                <a:solidFill>
                  <a:srgbClr val="16365D"/>
                </a:solidFill>
                <a:latin typeface="Cambria"/>
                <a:cs typeface="Cambria"/>
              </a:rPr>
              <a:t>Presidency</a:t>
            </a:r>
            <a:r>
              <a:rPr sz="1700" b="1" spc="-10" dirty="0">
                <a:solidFill>
                  <a:srgbClr val="16365D"/>
                </a:solidFill>
                <a:latin typeface="Cambria"/>
                <a:cs typeface="Cambria"/>
              </a:rPr>
              <a:t> </a:t>
            </a:r>
            <a:r>
              <a:rPr sz="1700" b="1" spc="-15" dirty="0">
                <a:solidFill>
                  <a:srgbClr val="16365D"/>
                </a:solidFill>
                <a:latin typeface="Cambria"/>
                <a:cs typeface="Cambria"/>
              </a:rPr>
              <a:t>University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4476" y="316306"/>
            <a:ext cx="2595245" cy="5321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838835" marR="5080" indent="-826769">
              <a:lnSpc>
                <a:spcPts val="1939"/>
              </a:lnSpc>
              <a:spcBef>
                <a:spcPts val="250"/>
              </a:spcBef>
            </a:pPr>
            <a:r>
              <a:rPr sz="1700" b="1" spc="-5" dirty="0">
                <a:solidFill>
                  <a:srgbClr val="16365D"/>
                </a:solidFill>
                <a:latin typeface="Cambria"/>
                <a:cs typeface="Cambria"/>
              </a:rPr>
              <a:t>PIP2001 Capstone </a:t>
            </a:r>
            <a:r>
              <a:rPr sz="1700" b="1" spc="-10" dirty="0">
                <a:solidFill>
                  <a:srgbClr val="16365D"/>
                </a:solidFill>
                <a:latin typeface="Cambria"/>
                <a:cs typeface="Cambria"/>
              </a:rPr>
              <a:t>Project </a:t>
            </a:r>
            <a:r>
              <a:rPr sz="1700" b="1" spc="-360" dirty="0">
                <a:solidFill>
                  <a:srgbClr val="16365D"/>
                </a:solidFill>
                <a:latin typeface="Cambria"/>
                <a:cs typeface="Cambria"/>
              </a:rPr>
              <a:t> </a:t>
            </a:r>
            <a:r>
              <a:rPr sz="1700" b="1" spc="-15" dirty="0">
                <a:solidFill>
                  <a:srgbClr val="16365D"/>
                </a:solidFill>
                <a:latin typeface="Cambria"/>
                <a:cs typeface="Cambria"/>
              </a:rPr>
              <a:t>Review-1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105" y="4557395"/>
            <a:ext cx="1192022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2000" b="1" spc="-1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2000" b="1" spc="-1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2000" b="1" spc="-10" dirty="0">
                <a:solidFill>
                  <a:srgbClr val="4F81BC"/>
                </a:solidFill>
                <a:latin typeface="Cambria"/>
                <a:cs typeface="Cambria"/>
              </a:rPr>
              <a:t> Program:</a:t>
            </a:r>
            <a:r>
              <a:rPr sz="2000" b="1" spc="-1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0D0D0D"/>
                </a:solidFill>
                <a:latin typeface="Cambria"/>
                <a:cs typeface="Cambria"/>
              </a:rPr>
              <a:t>CSE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F81BC"/>
                </a:solidFill>
                <a:latin typeface="Cambria"/>
                <a:cs typeface="Cambria"/>
              </a:rPr>
              <a:t>Name of the HoD: </a:t>
            </a:r>
            <a:r>
              <a:rPr sz="2000" b="1" spc="-70" dirty="0">
                <a:latin typeface="Cambria"/>
                <a:cs typeface="Cambria"/>
              </a:rPr>
              <a:t>Dr.</a:t>
            </a:r>
            <a:r>
              <a:rPr sz="2000" b="1" spc="-5" dirty="0">
                <a:latin typeface="Cambria"/>
                <a:cs typeface="Cambria"/>
              </a:rPr>
              <a:t> Asif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Mohammed </a:t>
            </a:r>
            <a:r>
              <a:rPr sz="2000" b="1" dirty="0">
                <a:latin typeface="Cambria"/>
                <a:cs typeface="Cambria"/>
              </a:rPr>
              <a:t>H.B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2000" b="1" spc="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15" dirty="0">
                <a:solidFill>
                  <a:srgbClr val="4F81BC"/>
                </a:solidFill>
                <a:latin typeface="Cambria"/>
                <a:cs typeface="Cambria"/>
              </a:rPr>
              <a:t>Program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4F81BC"/>
                </a:solidFill>
                <a:latin typeface="Cambria"/>
                <a:cs typeface="Cambria"/>
              </a:rPr>
              <a:t>Project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4F81BC"/>
                </a:solidFill>
                <a:latin typeface="Cambria"/>
                <a:cs typeface="Cambria"/>
              </a:rPr>
              <a:t>Coordinator:</a:t>
            </a:r>
            <a:r>
              <a:rPr sz="2000" b="1" spc="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70" dirty="0">
                <a:latin typeface="Cambria"/>
                <a:cs typeface="Cambria"/>
              </a:rPr>
              <a:t>Mr.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Amarnath</a:t>
            </a:r>
            <a:r>
              <a:rPr sz="2000" b="1" dirty="0">
                <a:latin typeface="Cambria"/>
                <a:cs typeface="Cambria"/>
              </a:rPr>
              <a:t> J.L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&amp; </a:t>
            </a:r>
            <a:r>
              <a:rPr sz="2000" b="1" spc="-70" dirty="0">
                <a:latin typeface="Cambria"/>
                <a:cs typeface="Cambria"/>
              </a:rPr>
              <a:t>Dr.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Jayanthi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K.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 School </a:t>
            </a:r>
            <a:r>
              <a:rPr sz="2000" b="1" spc="-10" dirty="0">
                <a:solidFill>
                  <a:srgbClr val="4F81BC"/>
                </a:solidFill>
                <a:latin typeface="Cambria"/>
                <a:cs typeface="Cambria"/>
              </a:rPr>
              <a:t>Project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4F81BC"/>
                </a:solidFill>
                <a:latin typeface="Cambria"/>
                <a:cs typeface="Cambria"/>
              </a:rPr>
              <a:t>Coordinators: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70" dirty="0">
                <a:latin typeface="Cambria"/>
                <a:cs typeface="Cambria"/>
              </a:rPr>
              <a:t>Dr.</a:t>
            </a:r>
            <a:r>
              <a:rPr sz="2000" b="1" dirty="0">
                <a:latin typeface="Cambria"/>
                <a:cs typeface="Cambria"/>
              </a:rPr>
              <a:t> Sampath A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K / </a:t>
            </a:r>
            <a:r>
              <a:rPr sz="2000" b="1" spc="-70" dirty="0">
                <a:latin typeface="Cambria"/>
                <a:cs typeface="Cambria"/>
              </a:rPr>
              <a:t>Dr.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Abdul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Khadar</a:t>
            </a:r>
            <a:r>
              <a:rPr sz="2000" b="1" dirty="0">
                <a:latin typeface="Cambria"/>
                <a:cs typeface="Cambria"/>
              </a:rPr>
              <a:t> A / </a:t>
            </a:r>
            <a:r>
              <a:rPr sz="2000" b="1" spc="-70" dirty="0">
                <a:latin typeface="Cambria"/>
                <a:cs typeface="Cambria"/>
              </a:rPr>
              <a:t>Mr.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Md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Ziaur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Rahman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291147"/>
            <a:ext cx="449262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Methodology/Modules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91539" y="1089025"/>
            <a:ext cx="3875404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2. Crop Recommendation</a:t>
            </a:r>
            <a:r>
              <a:rPr sz="1600" b="1" dirty="0">
                <a:solidFill>
                  <a:srgbClr val="8EB4E2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Module: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1624457"/>
            <a:ext cx="10493375" cy="412051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dirty="0">
                <a:latin typeface="Verdana"/>
                <a:cs typeface="Verdana"/>
              </a:rPr>
              <a:t>1.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Technique: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Decision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Tree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Algorithm</a:t>
            </a:r>
            <a:endParaRPr sz="1400">
              <a:latin typeface="Verdana"/>
              <a:cs typeface="Verdana"/>
            </a:endParaRPr>
          </a:p>
          <a:p>
            <a:pPr marL="355600" marR="323215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How It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Works: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Decision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Trees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split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into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branches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based</a:t>
            </a:r>
            <a:r>
              <a:rPr sz="1400" dirty="0">
                <a:latin typeface="Verdana"/>
                <a:cs typeface="Verdana"/>
              </a:rPr>
              <a:t> on </a:t>
            </a:r>
            <a:r>
              <a:rPr sz="1400" spc="-5" dirty="0">
                <a:latin typeface="Verdana"/>
                <a:cs typeface="Verdana"/>
              </a:rPr>
              <a:t>feature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values,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creating</a:t>
            </a:r>
            <a:r>
              <a:rPr sz="1400" dirty="0">
                <a:latin typeface="Verdana"/>
                <a:cs typeface="Verdana"/>
              </a:rPr>
              <a:t> a </a:t>
            </a:r>
            <a:r>
              <a:rPr sz="1400" spc="-5" dirty="0">
                <a:latin typeface="Verdana"/>
                <a:cs typeface="Verdana"/>
              </a:rPr>
              <a:t>model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that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predicts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outcomes (in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this case, suitable crops)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based </a:t>
            </a:r>
            <a:r>
              <a:rPr sz="1400" dirty="0">
                <a:latin typeface="Verdana"/>
                <a:cs typeface="Verdana"/>
              </a:rPr>
              <a:t>on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input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criteria.</a:t>
            </a:r>
            <a:endParaRPr sz="1400">
              <a:latin typeface="Verdana"/>
              <a:cs typeface="Verdana"/>
            </a:endParaRPr>
          </a:p>
          <a:p>
            <a:pPr marL="355600" marR="7239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Interpretability: Decision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Trees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are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easy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interpret,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allowing users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understand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why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specific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crops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are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recommended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based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on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their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unique conditions.</a:t>
            </a:r>
            <a:endParaRPr sz="14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Adaptability: The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model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can be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easily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updated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with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-5" dirty="0">
                <a:latin typeface="Verdana"/>
                <a:cs typeface="Verdana"/>
              </a:rPr>
              <a:t>data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refine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recommendations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as </a:t>
            </a:r>
            <a:r>
              <a:rPr sz="1400" spc="-5" dirty="0">
                <a:latin typeface="Verdana"/>
                <a:cs typeface="Verdana"/>
              </a:rPr>
              <a:t>agricultural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practices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environmental factors </a:t>
            </a:r>
            <a:r>
              <a:rPr sz="1400" spc="-10" dirty="0">
                <a:latin typeface="Verdana"/>
                <a:cs typeface="Verdana"/>
              </a:rPr>
              <a:t>evolve.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Verdana"/>
                <a:cs typeface="Verdana"/>
              </a:rPr>
              <a:t>2.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Sources</a:t>
            </a:r>
            <a:endParaRPr sz="1400">
              <a:latin typeface="Verdana"/>
              <a:cs typeface="Verdana"/>
            </a:endParaRPr>
          </a:p>
          <a:p>
            <a:pPr marL="355600" marR="72898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Soil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Health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Metrics: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dirty="0">
                <a:latin typeface="Verdana"/>
                <a:cs typeface="Verdana"/>
              </a:rPr>
              <a:t> on </a:t>
            </a:r>
            <a:r>
              <a:rPr sz="1400" spc="-5" dirty="0">
                <a:latin typeface="Verdana"/>
                <a:cs typeface="Verdana"/>
              </a:rPr>
              <a:t>soil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composition,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pH,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moisture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levels,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nutrient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availability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are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critical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for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determining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suitable crops.</a:t>
            </a:r>
            <a:endParaRPr sz="1400">
              <a:latin typeface="Verdana"/>
              <a:cs typeface="Verdana"/>
            </a:endParaRPr>
          </a:p>
          <a:p>
            <a:pPr marL="355600" marR="459105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15" dirty="0">
                <a:latin typeface="Verdana"/>
                <a:cs typeface="Verdana"/>
              </a:rPr>
              <a:t>Weather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Data: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Localized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weather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forecasts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historical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climate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(temperature,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rainfall,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humidity)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help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predict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crop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viability.</a:t>
            </a:r>
            <a:endParaRPr sz="1400">
              <a:latin typeface="Verdana"/>
              <a:cs typeface="Verdana"/>
            </a:endParaRPr>
          </a:p>
          <a:p>
            <a:pPr marL="355600" marR="301625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10" dirty="0">
                <a:latin typeface="Verdana"/>
                <a:cs typeface="Verdana"/>
              </a:rPr>
              <a:t>Regional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Conditions: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Information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about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local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farming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practices,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pest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pressures,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market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trends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can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inform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crop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recommendations.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Collection: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15" dirty="0">
                <a:latin typeface="Verdana"/>
                <a:cs typeface="Verdana"/>
              </a:rPr>
              <a:t>Farmers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input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regarding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their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field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conditions,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including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soil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type,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current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crops,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any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observable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issues.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system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automatically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gathers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local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weather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forecasts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historical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from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agricultural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databases.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291147"/>
            <a:ext cx="449262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Methodology/Modules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91539" y="1031366"/>
            <a:ext cx="10345420" cy="50590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spc="-5" dirty="0">
                <a:latin typeface="Verdana"/>
                <a:cs typeface="Verdana"/>
              </a:rPr>
              <a:t>Benefits:</a:t>
            </a:r>
            <a:endParaRPr sz="1400">
              <a:latin typeface="Verdana"/>
              <a:cs typeface="Verdana"/>
            </a:endParaRPr>
          </a:p>
          <a:p>
            <a:pPr marL="355600" marR="112395" indent="-342900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Maximized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Yield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Potential: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aligning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crop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choices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with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environmental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conditions,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farmers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achieve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higher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yields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better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resource use.</a:t>
            </a:r>
            <a:endParaRPr sz="1400">
              <a:latin typeface="Verdana"/>
              <a:cs typeface="Verdana"/>
            </a:endParaRPr>
          </a:p>
          <a:p>
            <a:pPr marL="355600" marR="591185" indent="-342900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10" dirty="0">
                <a:latin typeface="Verdana"/>
                <a:cs typeface="Verdana"/>
              </a:rPr>
              <a:t>Resource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Efficiency: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Recommendations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help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farmers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use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inputs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like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water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fertilizers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more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efficiently,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reducing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costs and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environmental impact.</a:t>
            </a:r>
            <a:endParaRPr sz="14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Risk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Mitigation:</a:t>
            </a:r>
            <a:r>
              <a:rPr sz="1400" dirty="0">
                <a:latin typeface="Verdana"/>
                <a:cs typeface="Verdana"/>
              </a:rPr>
              <a:t> By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considering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weather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patterns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soil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conditions,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module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help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mitigate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risks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related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crop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failure.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400" b="1" spc="-5" dirty="0">
                <a:latin typeface="Verdana"/>
                <a:cs typeface="Verdana"/>
              </a:rPr>
              <a:t>Challenges:</a:t>
            </a:r>
            <a:endParaRPr sz="1400">
              <a:latin typeface="Verdana"/>
              <a:cs typeface="Verdana"/>
            </a:endParaRPr>
          </a:p>
          <a:p>
            <a:pPr marL="355600" marR="368935" indent="-342900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Data Quality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 </a:t>
            </a:r>
            <a:r>
              <a:rPr sz="1400" spc="-10" dirty="0">
                <a:latin typeface="Verdana"/>
                <a:cs typeface="Verdana"/>
              </a:rPr>
              <a:t>Availability: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accuracy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of recommendations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relies</a:t>
            </a:r>
            <a:r>
              <a:rPr sz="1400" dirty="0">
                <a:latin typeface="Verdana"/>
                <a:cs typeface="Verdana"/>
              </a:rPr>
              <a:t> on </a:t>
            </a:r>
            <a:r>
              <a:rPr sz="1400" spc="-15" dirty="0">
                <a:latin typeface="Verdana"/>
                <a:cs typeface="Verdana"/>
              </a:rPr>
              <a:t>high-quality,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region-specific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data,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which</a:t>
            </a:r>
            <a:r>
              <a:rPr sz="1400" spc="-10" dirty="0">
                <a:latin typeface="Verdana"/>
                <a:cs typeface="Verdana"/>
              </a:rPr>
              <a:t> may</a:t>
            </a:r>
            <a:r>
              <a:rPr sz="1400" spc="-5" dirty="0">
                <a:latin typeface="Verdana"/>
                <a:cs typeface="Verdana"/>
              </a:rPr>
              <a:t> not</a:t>
            </a:r>
            <a:r>
              <a:rPr sz="1400" spc="-10" dirty="0">
                <a:latin typeface="Verdana"/>
                <a:cs typeface="Verdana"/>
              </a:rPr>
              <a:t> always </a:t>
            </a:r>
            <a:r>
              <a:rPr sz="1400" spc="-5" dirty="0">
                <a:latin typeface="Verdana"/>
                <a:cs typeface="Verdana"/>
              </a:rPr>
              <a:t>be accessible.</a:t>
            </a:r>
            <a:endParaRPr sz="1400">
              <a:latin typeface="Verdana"/>
              <a:cs typeface="Verdana"/>
            </a:endParaRPr>
          </a:p>
          <a:p>
            <a:pPr marL="355600" marR="667385" indent="-342900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User Input: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Farmers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must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provide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accurate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detailed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information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about their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fields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module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generate </a:t>
            </a:r>
            <a:r>
              <a:rPr sz="1400" spc="-5" dirty="0">
                <a:latin typeface="Verdana"/>
                <a:cs typeface="Verdana"/>
              </a:rPr>
              <a:t>useful recommendations.</a:t>
            </a:r>
            <a:endParaRPr sz="1400">
              <a:latin typeface="Verdana"/>
              <a:cs typeface="Verdana"/>
            </a:endParaRPr>
          </a:p>
          <a:p>
            <a:pPr marL="355600" marR="163830" indent="-342900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Dynamic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Conditions: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Rapid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changes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weather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patterns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or</a:t>
            </a:r>
            <a:r>
              <a:rPr sz="1400" spc="-5" dirty="0">
                <a:latin typeface="Verdana"/>
                <a:cs typeface="Verdana"/>
              </a:rPr>
              <a:t> market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conditions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affect the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accuracy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of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long-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term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recommendations.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Future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Directions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Integration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with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Machine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Learning:</a:t>
            </a:r>
            <a:endParaRPr sz="1400">
              <a:latin typeface="Verdana"/>
              <a:cs typeface="Verdana"/>
            </a:endParaRPr>
          </a:p>
          <a:p>
            <a:pPr marL="355600" marR="487680" indent="-342900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Explore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advanced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machine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learning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techniques,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such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Random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Forests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or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Gradient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Boosting,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improve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predictive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accuracy and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handle more complex datasets.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User-Friendly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Interfaces:</a:t>
            </a:r>
            <a:endParaRPr sz="1400">
              <a:latin typeface="Verdana"/>
              <a:cs typeface="Verdana"/>
            </a:endParaRPr>
          </a:p>
          <a:p>
            <a:pPr marL="355600" marR="99695" indent="-342900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Develop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intuitive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interfaces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that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allow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farmers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easily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input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understand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recommendations,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possibly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through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visualizations.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291147"/>
            <a:ext cx="449262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Methodology/Modules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91539" y="1041303"/>
            <a:ext cx="10406380" cy="488124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3.</a:t>
            </a:r>
            <a:r>
              <a:rPr sz="1600" b="1" spc="-10" dirty="0">
                <a:solidFill>
                  <a:srgbClr val="8EB4E2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Fertilizer Suggestion</a:t>
            </a:r>
            <a:r>
              <a:rPr sz="1600" b="1" spc="-10" dirty="0">
                <a:solidFill>
                  <a:srgbClr val="8EB4E2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Module:</a:t>
            </a:r>
            <a:endParaRPr sz="1600">
              <a:latin typeface="Verdana"/>
              <a:cs typeface="Verdana"/>
            </a:endParaRPr>
          </a:p>
          <a:p>
            <a:pPr marL="74930">
              <a:lnSpc>
                <a:spcPct val="100000"/>
              </a:lnSpc>
              <a:spcBef>
                <a:spcPts val="335"/>
              </a:spcBef>
            </a:pPr>
            <a:r>
              <a:rPr sz="1400" spc="-20" dirty="0">
                <a:latin typeface="Verdana"/>
                <a:cs typeface="Verdana"/>
              </a:rPr>
              <a:t>Technique: </a:t>
            </a:r>
            <a:r>
              <a:rPr sz="1400" spc="-10" dirty="0">
                <a:latin typeface="Verdana"/>
                <a:cs typeface="Verdana"/>
              </a:rPr>
              <a:t>Regression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Models</a:t>
            </a:r>
            <a:endParaRPr sz="1400">
              <a:latin typeface="Verdana"/>
              <a:cs typeface="Verdana"/>
            </a:endParaRPr>
          </a:p>
          <a:p>
            <a:pPr marL="355600" marR="52197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How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Work: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Regression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models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predict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outcomes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based</a:t>
            </a:r>
            <a:r>
              <a:rPr sz="1400" dirty="0">
                <a:latin typeface="Verdana"/>
                <a:cs typeface="Verdana"/>
              </a:rPr>
              <a:t> on </a:t>
            </a:r>
            <a:r>
              <a:rPr sz="1400" spc="-5" dirty="0">
                <a:latin typeface="Verdana"/>
                <a:cs typeface="Verdana"/>
              </a:rPr>
              <a:t>relationships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between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input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variables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(soil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nutrient levels,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crop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requirements).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Common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types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include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linear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regression,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polynomial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regression,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 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multiple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regression.</a:t>
            </a:r>
            <a:endParaRPr sz="1400">
              <a:latin typeface="Verdana"/>
              <a:cs typeface="Verdana"/>
            </a:endParaRPr>
          </a:p>
          <a:p>
            <a:pPr marL="355600" marR="1270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Precision: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These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models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allow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for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precise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recommendations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tailored</a:t>
            </a:r>
            <a:r>
              <a:rPr sz="1400" dirty="0">
                <a:latin typeface="Verdana"/>
                <a:cs typeface="Verdana"/>
              </a:rPr>
              <a:t> to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specific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crop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needs,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taking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into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account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variations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soil conditions.</a:t>
            </a:r>
            <a:endParaRPr sz="1400">
              <a:latin typeface="Verdana"/>
              <a:cs typeface="Verdana"/>
            </a:endParaRPr>
          </a:p>
          <a:p>
            <a:pPr marL="7493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Sources:</a:t>
            </a:r>
            <a:endParaRPr sz="1400">
              <a:latin typeface="Verdana"/>
              <a:cs typeface="Verdana"/>
            </a:endParaRPr>
          </a:p>
          <a:p>
            <a:pPr marL="355600" marR="1778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Soil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Health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This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includes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nutrient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levels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(nitrogen,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phosphorus,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potassium),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pH,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organic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matter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content,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soil texture, typically gathered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from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soil testing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labs.</a:t>
            </a:r>
            <a:endParaRPr sz="1400">
              <a:latin typeface="Verdana"/>
              <a:cs typeface="Verdana"/>
            </a:endParaRPr>
          </a:p>
          <a:p>
            <a:pPr marL="355600" marR="757555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Historical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Usage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Patterns: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dirty="0">
                <a:latin typeface="Verdana"/>
                <a:cs typeface="Verdana"/>
              </a:rPr>
              <a:t> on </a:t>
            </a:r>
            <a:r>
              <a:rPr sz="1400" spc="-5" dirty="0">
                <a:latin typeface="Verdana"/>
                <a:cs typeface="Verdana"/>
              </a:rPr>
              <a:t>past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fertilizer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applications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their impact</a:t>
            </a:r>
            <a:r>
              <a:rPr sz="1400" dirty="0">
                <a:latin typeface="Verdana"/>
                <a:cs typeface="Verdana"/>
              </a:rPr>
              <a:t> on </a:t>
            </a:r>
            <a:r>
              <a:rPr sz="1400" spc="-5" dirty="0">
                <a:latin typeface="Verdana"/>
                <a:cs typeface="Verdana"/>
              </a:rPr>
              <a:t>crop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yields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help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refine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recommendations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-10" dirty="0">
                <a:latin typeface="Verdana"/>
                <a:cs typeface="Verdana"/>
              </a:rPr>
              <a:t> improve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accuracy.</a:t>
            </a:r>
            <a:endParaRPr sz="14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Crop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Nutritional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Requirements: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Information</a:t>
            </a:r>
            <a:r>
              <a:rPr sz="1400" dirty="0">
                <a:latin typeface="Verdana"/>
                <a:cs typeface="Verdana"/>
              </a:rPr>
              <a:t> on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nutrient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needs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various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crops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different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growth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stages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is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essential for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precise fertilizer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suggestions.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Verdana"/>
                <a:cs typeface="Verdana"/>
              </a:rPr>
              <a:t>Process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Flow: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Soil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Testing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Collection: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15" dirty="0">
                <a:latin typeface="Verdana"/>
                <a:cs typeface="Verdana"/>
              </a:rPr>
              <a:t>Farmers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conduct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soil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tests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 </a:t>
            </a:r>
            <a:r>
              <a:rPr sz="1400" spc="-5" dirty="0">
                <a:latin typeface="Verdana"/>
                <a:cs typeface="Verdana"/>
              </a:rPr>
              <a:t>assess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nutrient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levels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 send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results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app</a:t>
            </a:r>
            <a:r>
              <a:rPr sz="1400" dirty="0">
                <a:latin typeface="Verdana"/>
                <a:cs typeface="Verdana"/>
              </a:rPr>
              <a:t> or </a:t>
            </a:r>
            <a:r>
              <a:rPr sz="1400" spc="-5" dirty="0">
                <a:latin typeface="Verdana"/>
                <a:cs typeface="Verdana"/>
              </a:rPr>
              <a:t>input them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directly.</a:t>
            </a:r>
            <a:endParaRPr sz="1400">
              <a:latin typeface="Verdana"/>
              <a:cs typeface="Verdana"/>
            </a:endParaRPr>
          </a:p>
          <a:p>
            <a:pPr marL="355600" marR="4699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Historical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regarding past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fertilizer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applications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crop yields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gathered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via user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input</a:t>
            </a:r>
            <a:r>
              <a:rPr sz="1400" dirty="0">
                <a:latin typeface="Verdana"/>
                <a:cs typeface="Verdana"/>
              </a:rPr>
              <a:t> or</a:t>
            </a:r>
            <a:r>
              <a:rPr sz="1400" spc="-5" dirty="0">
                <a:latin typeface="Verdana"/>
                <a:cs typeface="Verdana"/>
              </a:rPr>
              <a:t> integrated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from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local agricultural databases.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Analysis.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291147"/>
            <a:ext cx="449262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Methodology/Modules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91539" y="1133602"/>
            <a:ext cx="10575925" cy="45897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b="1" spc="-5" dirty="0">
                <a:latin typeface="Verdana"/>
                <a:cs typeface="Verdana"/>
              </a:rPr>
              <a:t>Benefits:</a:t>
            </a:r>
            <a:endParaRPr sz="14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Optimized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Fertilizer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Use:</a:t>
            </a:r>
            <a:r>
              <a:rPr sz="1400" dirty="0">
                <a:latin typeface="Verdana"/>
                <a:cs typeface="Verdana"/>
              </a:rPr>
              <a:t> By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providing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precise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recommendations,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farmers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apply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right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amounts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of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fertilizer,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reducing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excess that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could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harm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 environment.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Cost Savings: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Optimized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fertilizer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applications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help lower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input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costs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farmers,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increasing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profitability.</a:t>
            </a:r>
            <a:endParaRPr sz="1400">
              <a:latin typeface="Verdana"/>
              <a:cs typeface="Verdana"/>
            </a:endParaRPr>
          </a:p>
          <a:p>
            <a:pPr marL="355600" marR="131445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10" dirty="0">
                <a:latin typeface="Verdana"/>
                <a:cs typeface="Verdana"/>
              </a:rPr>
              <a:t>Improved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Crop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Health: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Adequate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nutrient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supply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enhance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plant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growth,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resulting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higher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yields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better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quality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produce.</a:t>
            </a:r>
            <a:endParaRPr sz="1400">
              <a:latin typeface="Verdana"/>
              <a:cs typeface="Verdana"/>
            </a:endParaRPr>
          </a:p>
          <a:p>
            <a:pPr marL="355600" marR="591185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Sustainability: </a:t>
            </a:r>
            <a:r>
              <a:rPr sz="1400" spc="-10" dirty="0">
                <a:latin typeface="Verdana"/>
                <a:cs typeface="Verdana"/>
              </a:rPr>
              <a:t>Reduced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fertilizer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runoff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minimizes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risk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of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water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pollution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 helps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promote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sustainable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farming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practices.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Verdana"/>
                <a:cs typeface="Verdana"/>
              </a:rPr>
              <a:t>Challenges:</a:t>
            </a:r>
            <a:endParaRPr sz="1400">
              <a:latin typeface="Verdana"/>
              <a:cs typeface="Verdana"/>
            </a:endParaRPr>
          </a:p>
          <a:p>
            <a:pPr marL="355600" marR="40513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Data </a:t>
            </a:r>
            <a:r>
              <a:rPr sz="1400" spc="-10" dirty="0">
                <a:latin typeface="Verdana"/>
                <a:cs typeface="Verdana"/>
              </a:rPr>
              <a:t>Availability: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effectiveness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of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recommendations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hinges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on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availability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of accurate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soil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health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historical usage patterns.</a:t>
            </a:r>
            <a:endParaRPr sz="1400">
              <a:latin typeface="Verdana"/>
              <a:cs typeface="Verdana"/>
            </a:endParaRPr>
          </a:p>
          <a:p>
            <a:pPr marL="355600" marR="92329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User Engagement: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Encouraging farmers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conduct regular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soil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tests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input data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challenging,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particularly in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regions with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limited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resources.</a:t>
            </a:r>
            <a:endParaRPr sz="1400">
              <a:latin typeface="Verdana"/>
              <a:cs typeface="Verdana"/>
            </a:endParaRPr>
          </a:p>
          <a:p>
            <a:pPr marL="355600" marR="62738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15" dirty="0">
                <a:latin typeface="Verdana"/>
                <a:cs typeface="Verdana"/>
              </a:rPr>
              <a:t>Variability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Soil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Conditions: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Soil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properties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vary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widely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even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within</a:t>
            </a:r>
            <a:r>
              <a:rPr sz="1400" dirty="0">
                <a:latin typeface="Verdana"/>
                <a:cs typeface="Verdana"/>
              </a:rPr>
              <a:t> a</a:t>
            </a:r>
            <a:r>
              <a:rPr sz="1400" spc="-5" dirty="0">
                <a:latin typeface="Verdana"/>
                <a:cs typeface="Verdana"/>
              </a:rPr>
              <a:t> single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field,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making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difficult </a:t>
            </a:r>
            <a:r>
              <a:rPr sz="1400" dirty="0">
                <a:latin typeface="Verdana"/>
                <a:cs typeface="Verdana"/>
              </a:rPr>
              <a:t>to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provide</a:t>
            </a:r>
            <a:r>
              <a:rPr sz="1400" spc="-5" dirty="0">
                <a:latin typeface="Verdana"/>
                <a:cs typeface="Verdana"/>
              </a:rPr>
              <a:t> universally applicable recommendations.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Future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Directions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Integration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with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Advanced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Models:</a:t>
            </a:r>
            <a:endParaRPr sz="1400">
              <a:latin typeface="Verdana"/>
              <a:cs typeface="Verdana"/>
            </a:endParaRPr>
          </a:p>
          <a:p>
            <a:pPr marL="355600" marR="672465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Explore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machine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learning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techniques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such</a:t>
            </a:r>
            <a:r>
              <a:rPr sz="1400" dirty="0">
                <a:latin typeface="Verdana"/>
                <a:cs typeface="Verdana"/>
              </a:rPr>
              <a:t> as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Support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Vector</a:t>
            </a:r>
            <a:r>
              <a:rPr sz="1400" spc="-5" dirty="0">
                <a:latin typeface="Verdana"/>
                <a:cs typeface="Verdana"/>
              </a:rPr>
              <a:t> Machines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(SVM)</a:t>
            </a:r>
            <a:r>
              <a:rPr sz="1400" dirty="0">
                <a:latin typeface="Verdana"/>
                <a:cs typeface="Verdana"/>
              </a:rPr>
              <a:t> or </a:t>
            </a:r>
            <a:r>
              <a:rPr sz="1400" spc="-10" dirty="0">
                <a:latin typeface="Verdana"/>
                <a:cs typeface="Verdana"/>
              </a:rPr>
              <a:t>Neural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Networks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more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nuanced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predictions based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on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complex interactions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between</a:t>
            </a:r>
            <a:r>
              <a:rPr sz="1400" spc="-10" dirty="0">
                <a:latin typeface="Verdana"/>
                <a:cs typeface="Verdana"/>
              </a:rPr>
              <a:t> variables.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291147"/>
            <a:ext cx="449262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Methodology/Modules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91539" y="1128933"/>
            <a:ext cx="10356215" cy="49237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4.</a:t>
            </a:r>
            <a:r>
              <a:rPr sz="1600" b="1" spc="-10" dirty="0">
                <a:solidFill>
                  <a:srgbClr val="8EB4E2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Real-time Data</a:t>
            </a:r>
            <a:r>
              <a:rPr sz="1600" b="1" spc="-10" dirty="0">
                <a:solidFill>
                  <a:srgbClr val="8EB4E2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Integration: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15" dirty="0">
                <a:latin typeface="Verdana"/>
                <a:cs typeface="Verdana"/>
              </a:rPr>
              <a:t>Weather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Integration</a:t>
            </a:r>
            <a:endParaRPr sz="1400">
              <a:latin typeface="Verdana"/>
              <a:cs typeface="Verdana"/>
            </a:endParaRPr>
          </a:p>
          <a:p>
            <a:pPr marL="355600" marR="21082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Sources: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Utilizes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APIs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from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meteorological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services,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satellite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data,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local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weather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stations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provide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real-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time updates </a:t>
            </a:r>
            <a:r>
              <a:rPr sz="1400" dirty="0">
                <a:latin typeface="Verdana"/>
                <a:cs typeface="Verdana"/>
              </a:rPr>
              <a:t>on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temperature, precipitation, </a:t>
            </a:r>
            <a:r>
              <a:rPr sz="1400" spc="-20" dirty="0">
                <a:latin typeface="Verdana"/>
                <a:cs typeface="Verdana"/>
              </a:rPr>
              <a:t>humidity,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wind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speed, and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forecasts.</a:t>
            </a:r>
            <a:endParaRPr sz="14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Impact </a:t>
            </a:r>
            <a:r>
              <a:rPr sz="1400" dirty="0">
                <a:latin typeface="Verdana"/>
                <a:cs typeface="Verdana"/>
              </a:rPr>
              <a:t>on</a:t>
            </a:r>
            <a:r>
              <a:rPr sz="1400" spc="-5" dirty="0">
                <a:latin typeface="Verdana"/>
                <a:cs typeface="Verdana"/>
              </a:rPr>
              <a:t> Agriculture: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Weather</a:t>
            </a:r>
            <a:r>
              <a:rPr sz="1400" spc="-5" dirty="0">
                <a:latin typeface="Verdana"/>
                <a:cs typeface="Verdana"/>
              </a:rPr>
              <a:t> conditions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significantly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influence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farming decisions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such </a:t>
            </a:r>
            <a:r>
              <a:rPr sz="1400" dirty="0">
                <a:latin typeface="Verdana"/>
                <a:cs typeface="Verdana"/>
              </a:rPr>
              <a:t>as </a:t>
            </a:r>
            <a:r>
              <a:rPr sz="1400" spc="-5" dirty="0">
                <a:latin typeface="Verdana"/>
                <a:cs typeface="Verdana"/>
              </a:rPr>
              <a:t>planting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times, 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irrigation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needs,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pest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management.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Accurate,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timely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weather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helps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farmers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make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informed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decisions.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Verdana"/>
                <a:cs typeface="Verdana"/>
              </a:rPr>
              <a:t>Market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Integration</a:t>
            </a:r>
            <a:endParaRPr sz="1400">
              <a:latin typeface="Verdana"/>
              <a:cs typeface="Verdana"/>
            </a:endParaRPr>
          </a:p>
          <a:p>
            <a:pPr marL="355600" marR="259715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Sources: Gathers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from agricultural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market platforms,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local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commodity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exchanges,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price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monitoring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services </a:t>
            </a:r>
            <a:r>
              <a:rPr sz="1400" dirty="0">
                <a:latin typeface="Verdana"/>
                <a:cs typeface="Verdana"/>
              </a:rPr>
              <a:t>to </a:t>
            </a:r>
            <a:r>
              <a:rPr sz="1400" spc="-10" dirty="0">
                <a:latin typeface="Verdana"/>
                <a:cs typeface="Verdana"/>
              </a:rPr>
              <a:t>provide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insights </a:t>
            </a:r>
            <a:r>
              <a:rPr sz="1400" dirty="0">
                <a:latin typeface="Verdana"/>
                <a:cs typeface="Verdana"/>
              </a:rPr>
              <a:t>on</a:t>
            </a:r>
            <a:r>
              <a:rPr sz="1400" spc="-5" dirty="0">
                <a:latin typeface="Verdana"/>
                <a:cs typeface="Verdana"/>
              </a:rPr>
              <a:t> current prices for crops,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inputs, and other agricultural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products.</a:t>
            </a:r>
            <a:endParaRPr sz="1400">
              <a:latin typeface="Verdana"/>
              <a:cs typeface="Verdana"/>
            </a:endParaRPr>
          </a:p>
          <a:p>
            <a:pPr marL="355600" marR="18288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Market </a:t>
            </a:r>
            <a:r>
              <a:rPr sz="1400" spc="-25" dirty="0">
                <a:latin typeface="Verdana"/>
                <a:cs typeface="Verdana"/>
              </a:rPr>
              <a:t>Trends: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Understanding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market demand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pricing helps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farmers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plan their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production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 marketing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strategies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effectively,</a:t>
            </a:r>
            <a:r>
              <a:rPr sz="1400" spc="-5" dirty="0">
                <a:latin typeface="Verdana"/>
                <a:cs typeface="Verdana"/>
              </a:rPr>
              <a:t> optimizing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profitability.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Verdana"/>
                <a:cs typeface="Verdana"/>
              </a:rPr>
              <a:t>Process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Flow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Collection: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app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connects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various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sources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using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APIs</a:t>
            </a:r>
            <a:r>
              <a:rPr sz="1400" dirty="0">
                <a:latin typeface="Verdana"/>
                <a:cs typeface="Verdana"/>
              </a:rPr>
              <a:t> to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retrieve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real-time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weather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updates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market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prices.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Data is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aggregated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 processed</a:t>
            </a:r>
            <a:r>
              <a:rPr sz="1400" dirty="0">
                <a:latin typeface="Verdana"/>
                <a:cs typeface="Verdana"/>
              </a:rPr>
              <a:t> to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ensure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accuracy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relevance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for the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users.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Dynamic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Analysis:</a:t>
            </a:r>
            <a:endParaRPr sz="1400">
              <a:latin typeface="Verdana"/>
              <a:cs typeface="Verdana"/>
            </a:endParaRPr>
          </a:p>
          <a:p>
            <a:pPr marL="355600" marR="7747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app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continuously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analyzes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incoming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weather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market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comparing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against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current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conditions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on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 farmer's field.</a:t>
            </a:r>
            <a:endParaRPr sz="1400">
              <a:latin typeface="Verdana"/>
              <a:cs typeface="Verdana"/>
            </a:endParaRPr>
          </a:p>
          <a:p>
            <a:pPr marL="355600" marR="2159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Based</a:t>
            </a:r>
            <a:r>
              <a:rPr sz="1400" dirty="0">
                <a:latin typeface="Verdana"/>
                <a:cs typeface="Verdana"/>
              </a:rPr>
              <a:t> on </a:t>
            </a:r>
            <a:r>
              <a:rPr sz="1400" spc="-5" dirty="0">
                <a:latin typeface="Verdana"/>
                <a:cs typeface="Verdana"/>
              </a:rPr>
              <a:t>this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analysis,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app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adjust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recommendations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planting,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harvesting,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irrigation,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fertilizer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application.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291147"/>
            <a:ext cx="449262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Methodology/Modules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91539" y="1045972"/>
            <a:ext cx="10439400" cy="48031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b="1" spc="-5" dirty="0">
                <a:latin typeface="Verdana"/>
                <a:cs typeface="Verdana"/>
              </a:rPr>
              <a:t>Benefits:</a:t>
            </a:r>
            <a:endParaRPr sz="1400">
              <a:latin typeface="Verdana"/>
              <a:cs typeface="Verdana"/>
            </a:endParaRPr>
          </a:p>
          <a:p>
            <a:pPr marL="355600" marR="61849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Timeliness: </a:t>
            </a:r>
            <a:r>
              <a:rPr sz="1400" spc="-10" dirty="0">
                <a:latin typeface="Verdana"/>
                <a:cs typeface="Verdana"/>
              </a:rPr>
              <a:t>Real-time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integration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ensures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that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farmers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receive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immediate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updates,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allowing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them</a:t>
            </a:r>
            <a:r>
              <a:rPr sz="1400" dirty="0">
                <a:latin typeface="Verdana"/>
                <a:cs typeface="Verdana"/>
              </a:rPr>
              <a:t> to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respond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quickly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-5" dirty="0">
                <a:latin typeface="Verdana"/>
                <a:cs typeface="Verdana"/>
              </a:rPr>
              <a:t> changing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conditions.</a:t>
            </a:r>
            <a:endParaRPr sz="1400">
              <a:latin typeface="Verdana"/>
              <a:cs typeface="Verdana"/>
            </a:endParaRPr>
          </a:p>
          <a:p>
            <a:pPr marL="355600" marR="28702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Enhanced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Decision-Making: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Access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current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weather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market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empowers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farmers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make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informed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decisions that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can</a:t>
            </a:r>
            <a:r>
              <a:rPr sz="1400" spc="-10" dirty="0">
                <a:latin typeface="Verdana"/>
                <a:cs typeface="Verdana"/>
              </a:rPr>
              <a:t> improve</a:t>
            </a:r>
            <a:r>
              <a:rPr sz="1400" spc="-5" dirty="0">
                <a:latin typeface="Verdana"/>
                <a:cs typeface="Verdana"/>
              </a:rPr>
              <a:t> yield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profitability.</a:t>
            </a:r>
            <a:endParaRPr sz="1400">
              <a:latin typeface="Verdana"/>
              <a:cs typeface="Verdana"/>
            </a:endParaRPr>
          </a:p>
          <a:p>
            <a:pPr marL="355600" marR="7112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Risk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Management: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Timely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alerts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help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farmers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mitigate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risks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associated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with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adverse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weather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conditions,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reducing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potential losses.</a:t>
            </a:r>
            <a:endParaRPr sz="14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10" dirty="0">
                <a:latin typeface="Verdana"/>
                <a:cs typeface="Verdana"/>
              </a:rPr>
              <a:t>Resource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Efficiency:</a:t>
            </a:r>
            <a:r>
              <a:rPr sz="1400" dirty="0">
                <a:latin typeface="Verdana"/>
                <a:cs typeface="Verdana"/>
              </a:rPr>
              <a:t> By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adapting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recommendations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based</a:t>
            </a:r>
            <a:r>
              <a:rPr sz="1400" dirty="0">
                <a:latin typeface="Verdana"/>
                <a:cs typeface="Verdana"/>
              </a:rPr>
              <a:t> on </a:t>
            </a:r>
            <a:r>
              <a:rPr sz="1400" spc="-5" dirty="0">
                <a:latin typeface="Verdana"/>
                <a:cs typeface="Verdana"/>
              </a:rPr>
              <a:t>real-time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data,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farmers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optimize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resource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use,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such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as</a:t>
            </a:r>
            <a:r>
              <a:rPr sz="1400" spc="-5" dirty="0">
                <a:latin typeface="Verdana"/>
                <a:cs typeface="Verdana"/>
              </a:rPr>
              <a:t> water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fertilizers,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tailored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-5" dirty="0">
                <a:latin typeface="Verdana"/>
                <a:cs typeface="Verdana"/>
              </a:rPr>
              <a:t> the current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environmental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conditions.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Verdana"/>
                <a:cs typeface="Verdana"/>
              </a:rPr>
              <a:t>Challenges:</a:t>
            </a:r>
            <a:endParaRPr sz="1400">
              <a:latin typeface="Verdana"/>
              <a:cs typeface="Verdana"/>
            </a:endParaRPr>
          </a:p>
          <a:p>
            <a:pPr marL="355600" marR="187325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Data Accuracy: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Ensuring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reliability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accuracy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of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weather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market data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crucial.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Misinformation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can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lead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-5" dirty="0">
                <a:latin typeface="Verdana"/>
                <a:cs typeface="Verdana"/>
              </a:rPr>
              <a:t> poor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decision-making.</a:t>
            </a:r>
            <a:endParaRPr sz="1400">
              <a:latin typeface="Verdana"/>
              <a:cs typeface="Verdana"/>
            </a:endParaRPr>
          </a:p>
          <a:p>
            <a:pPr marL="355600" marR="1040765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20" dirty="0">
                <a:latin typeface="Verdana"/>
                <a:cs typeface="Verdana"/>
              </a:rPr>
              <a:t>Technical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Integration: Integrating multiple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sources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seamlessly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can be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complex,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requiring robust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infrastructure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ongoing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maintenance.</a:t>
            </a:r>
            <a:endParaRPr sz="1400">
              <a:latin typeface="Verdana"/>
              <a:cs typeface="Verdana"/>
            </a:endParaRPr>
          </a:p>
          <a:p>
            <a:pPr marL="355600" marR="2413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User Adoption: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Encouraging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farmers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engage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with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real-time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features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understand their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implications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can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be challenging, particularly in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regions with limited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tech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literacy.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Future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Directions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10" dirty="0">
                <a:latin typeface="Verdana"/>
                <a:cs typeface="Verdana"/>
              </a:rPr>
              <a:t>Advanced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Analytics:</a:t>
            </a:r>
            <a:endParaRPr sz="1400">
              <a:latin typeface="Verdana"/>
              <a:cs typeface="Verdana"/>
            </a:endParaRPr>
          </a:p>
          <a:p>
            <a:pPr marL="355600" marR="271145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Incorporate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predictive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analytics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machine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learning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models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forecast future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weather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patterns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 market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trends,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giving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farmers </a:t>
            </a:r>
            <a:r>
              <a:rPr sz="1400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proactive edge..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291147"/>
            <a:ext cx="439229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Software</a:t>
            </a:r>
            <a:r>
              <a:rPr sz="2800" spc="-50" dirty="0"/>
              <a:t> </a:t>
            </a:r>
            <a:r>
              <a:rPr sz="2800" spc="-5" dirty="0"/>
              <a:t>components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40739" y="1047026"/>
            <a:ext cx="10194925" cy="47313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300" b="1" spc="-5" dirty="0">
                <a:solidFill>
                  <a:srgbClr val="548ED4"/>
                </a:solidFill>
                <a:latin typeface="Verdana"/>
                <a:cs typeface="Verdana"/>
              </a:rPr>
              <a:t>1. Disease</a:t>
            </a:r>
            <a:r>
              <a:rPr sz="1300" b="1" dirty="0">
                <a:solidFill>
                  <a:srgbClr val="548ED4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548ED4"/>
                </a:solidFill>
                <a:latin typeface="Verdana"/>
                <a:cs typeface="Verdana"/>
              </a:rPr>
              <a:t>Detection Module</a:t>
            </a:r>
            <a:r>
              <a:rPr sz="1300" b="1" dirty="0">
                <a:solidFill>
                  <a:srgbClr val="548ED4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548ED4"/>
                </a:solidFill>
                <a:latin typeface="Verdana"/>
                <a:cs typeface="Verdana"/>
              </a:rPr>
              <a:t>:</a:t>
            </a:r>
            <a:endParaRPr sz="13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300" b="1" spc="-5" dirty="0">
                <a:latin typeface="Verdana"/>
                <a:cs typeface="Verdana"/>
              </a:rPr>
              <a:t>Programming</a:t>
            </a:r>
            <a:r>
              <a:rPr sz="1300" b="1" spc="-10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Language</a:t>
            </a:r>
            <a:r>
              <a:rPr sz="1300" spc="-5" dirty="0">
                <a:latin typeface="Verdana"/>
                <a:cs typeface="Verdana"/>
              </a:rPr>
              <a:t>:</a:t>
            </a:r>
            <a:r>
              <a:rPr sz="1300" spc="-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Python</a:t>
            </a:r>
            <a:endParaRPr sz="13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300" b="1" spc="-5" dirty="0">
                <a:latin typeface="Verdana"/>
                <a:cs typeface="Verdana"/>
              </a:rPr>
              <a:t>Algorithm</a:t>
            </a:r>
            <a:r>
              <a:rPr sz="1300" spc="-5" dirty="0">
                <a:latin typeface="Verdana"/>
                <a:cs typeface="Verdana"/>
              </a:rPr>
              <a:t>: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Convolutional</a:t>
            </a:r>
            <a:r>
              <a:rPr sz="1300" spc="-10" dirty="0">
                <a:latin typeface="Verdana"/>
                <a:cs typeface="Verdana"/>
              </a:rPr>
              <a:t> Neural </a:t>
            </a:r>
            <a:r>
              <a:rPr sz="1300" spc="-5" dirty="0">
                <a:latin typeface="Verdana"/>
                <a:cs typeface="Verdana"/>
              </a:rPr>
              <a:t>Network (CNN)</a:t>
            </a:r>
            <a:endParaRPr sz="13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1300" b="1" spc="-5" dirty="0">
                <a:latin typeface="Verdana"/>
                <a:cs typeface="Verdana"/>
              </a:rPr>
              <a:t>Description</a:t>
            </a:r>
            <a:r>
              <a:rPr sz="1300" spc="-5" dirty="0">
                <a:latin typeface="Verdana"/>
                <a:cs typeface="Verdana"/>
              </a:rPr>
              <a:t>: CNNs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are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used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for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image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classification,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specifically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for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identifying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plant diseases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from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leaf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images.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548ED4"/>
                </a:solidFill>
                <a:latin typeface="Verdana"/>
                <a:cs typeface="Verdana"/>
              </a:rPr>
              <a:t>2.</a:t>
            </a:r>
            <a:r>
              <a:rPr sz="1300" b="1" spc="-10" dirty="0">
                <a:solidFill>
                  <a:srgbClr val="548ED4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548ED4"/>
                </a:solidFill>
                <a:latin typeface="Verdana"/>
                <a:cs typeface="Verdana"/>
              </a:rPr>
              <a:t>Crop Recommendation Module :</a:t>
            </a:r>
            <a:endParaRPr sz="13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300" b="1" spc="-5" dirty="0">
                <a:latin typeface="Verdana"/>
                <a:cs typeface="Verdana"/>
              </a:rPr>
              <a:t>Programming</a:t>
            </a:r>
            <a:r>
              <a:rPr sz="1300" b="1" spc="-10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Language</a:t>
            </a:r>
            <a:r>
              <a:rPr sz="1300" spc="-5" dirty="0">
                <a:latin typeface="Verdana"/>
                <a:cs typeface="Verdana"/>
              </a:rPr>
              <a:t>:</a:t>
            </a:r>
            <a:r>
              <a:rPr sz="1300" spc="-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Python</a:t>
            </a:r>
            <a:endParaRPr sz="13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300" b="1" spc="-5" dirty="0">
                <a:latin typeface="Verdana"/>
                <a:cs typeface="Verdana"/>
              </a:rPr>
              <a:t>Algorithms</a:t>
            </a:r>
            <a:r>
              <a:rPr sz="1300" spc="-5" dirty="0">
                <a:latin typeface="Verdana"/>
                <a:cs typeface="Verdana"/>
              </a:rPr>
              <a:t>:</a:t>
            </a:r>
            <a:endParaRPr sz="13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1300" b="1" spc="-5" dirty="0">
                <a:latin typeface="Verdana"/>
                <a:cs typeface="Verdana"/>
              </a:rPr>
              <a:t>Decision</a:t>
            </a:r>
            <a:r>
              <a:rPr sz="1300" b="1" spc="5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Trees</a:t>
            </a:r>
            <a:r>
              <a:rPr sz="1300" spc="-5" dirty="0">
                <a:latin typeface="Verdana"/>
                <a:cs typeface="Verdana"/>
              </a:rPr>
              <a:t>: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Used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for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classifying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crops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based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on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environmental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factors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like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soil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type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and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weather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conditions.</a:t>
            </a:r>
            <a:endParaRPr sz="13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1300" b="1" spc="-5" dirty="0">
                <a:latin typeface="Verdana"/>
                <a:cs typeface="Verdana"/>
              </a:rPr>
              <a:t>Random</a:t>
            </a:r>
            <a:r>
              <a:rPr sz="1300" b="1" spc="10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Forest</a:t>
            </a:r>
            <a:r>
              <a:rPr sz="1300" spc="-5" dirty="0">
                <a:latin typeface="Verdana"/>
                <a:cs typeface="Verdana"/>
              </a:rPr>
              <a:t>: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more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robust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version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of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decision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trees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that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reduces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overfitting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by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using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multiple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trees.</a:t>
            </a:r>
            <a:endParaRPr sz="13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1300" b="1" spc="-5" dirty="0">
                <a:latin typeface="Verdana"/>
                <a:cs typeface="Verdana"/>
              </a:rPr>
              <a:t>Support</a:t>
            </a:r>
            <a:r>
              <a:rPr sz="1300" b="1" spc="5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Vector</a:t>
            </a:r>
            <a:r>
              <a:rPr sz="1300" b="1" spc="5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Machines</a:t>
            </a:r>
            <a:r>
              <a:rPr sz="1300" b="1" spc="5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(SVMs)</a:t>
            </a:r>
            <a:r>
              <a:rPr sz="1300" spc="-5" dirty="0">
                <a:latin typeface="Verdana"/>
                <a:cs typeface="Verdana"/>
              </a:rPr>
              <a:t>: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Applied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for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classification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tasks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to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determine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the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most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suitable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crops.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548ED4"/>
                </a:solidFill>
                <a:latin typeface="Verdana"/>
                <a:cs typeface="Verdana"/>
              </a:rPr>
              <a:t>3. Fertilizer Suggestion Module</a:t>
            </a:r>
            <a:r>
              <a:rPr sz="1300" b="1" dirty="0">
                <a:solidFill>
                  <a:srgbClr val="548ED4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548ED4"/>
                </a:solidFill>
                <a:latin typeface="Verdana"/>
                <a:cs typeface="Verdana"/>
              </a:rPr>
              <a:t>:</a:t>
            </a:r>
            <a:endParaRPr sz="13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300" b="1" spc="-5" dirty="0">
                <a:latin typeface="Verdana"/>
                <a:cs typeface="Verdana"/>
              </a:rPr>
              <a:t>Programming</a:t>
            </a:r>
            <a:r>
              <a:rPr sz="1300" b="1" spc="-10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Language</a:t>
            </a:r>
            <a:r>
              <a:rPr sz="1300" spc="-5" dirty="0">
                <a:latin typeface="Verdana"/>
                <a:cs typeface="Verdana"/>
              </a:rPr>
              <a:t>:</a:t>
            </a:r>
            <a:r>
              <a:rPr sz="1300" spc="-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Python</a:t>
            </a:r>
            <a:endParaRPr sz="13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300" b="1" spc="-5" dirty="0">
                <a:latin typeface="Verdana"/>
                <a:cs typeface="Verdana"/>
              </a:rPr>
              <a:t>Algorithms</a:t>
            </a:r>
            <a:r>
              <a:rPr sz="1300" spc="-5" dirty="0">
                <a:latin typeface="Verdana"/>
                <a:cs typeface="Verdana"/>
              </a:rPr>
              <a:t>:</a:t>
            </a:r>
            <a:endParaRPr sz="13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1300" b="1" spc="-5" dirty="0">
                <a:latin typeface="Verdana"/>
                <a:cs typeface="Verdana"/>
              </a:rPr>
              <a:t>Linear</a:t>
            </a:r>
            <a:r>
              <a:rPr sz="1300" b="1" spc="5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Regression</a:t>
            </a:r>
            <a:r>
              <a:rPr sz="1300" spc="-5" dirty="0">
                <a:latin typeface="Verdana"/>
                <a:cs typeface="Verdana"/>
              </a:rPr>
              <a:t>: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75" dirty="0">
                <a:latin typeface="Verdana"/>
                <a:cs typeface="Verdana"/>
              </a:rPr>
              <a:t>To</a:t>
            </a:r>
            <a:r>
              <a:rPr sz="1300" spc="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predict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the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appropriate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amount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of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fertilizers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based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on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soil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health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and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crop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requirements.</a:t>
            </a:r>
            <a:endParaRPr sz="1300">
              <a:latin typeface="Verdana"/>
              <a:cs typeface="Verdana"/>
            </a:endParaRPr>
          </a:p>
          <a:p>
            <a:pPr marL="755650" marR="139700" lvl="1" indent="-285750">
              <a:lnSpc>
                <a:spcPts val="1400"/>
              </a:lnSpc>
              <a:spcBef>
                <a:spcPts val="33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1300" b="1" spc="-5" dirty="0">
                <a:latin typeface="Verdana"/>
                <a:cs typeface="Verdana"/>
              </a:rPr>
              <a:t>Ridge</a:t>
            </a:r>
            <a:r>
              <a:rPr sz="1300" b="1" spc="5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Regression</a:t>
            </a:r>
            <a:r>
              <a:rPr sz="1300" spc="-5" dirty="0">
                <a:latin typeface="Verdana"/>
                <a:cs typeface="Verdana"/>
              </a:rPr>
              <a:t>: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Regularized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versions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of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regression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models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that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handle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multicollinearity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in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data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and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provide </a:t>
            </a:r>
            <a:r>
              <a:rPr sz="1300" spc="-44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more stable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predictions.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548ED4"/>
                </a:solidFill>
                <a:latin typeface="Verdana"/>
                <a:cs typeface="Verdana"/>
              </a:rPr>
              <a:t>4.</a:t>
            </a:r>
            <a:r>
              <a:rPr sz="1300" b="1" spc="-10" dirty="0">
                <a:solidFill>
                  <a:srgbClr val="548ED4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548ED4"/>
                </a:solidFill>
                <a:latin typeface="Verdana"/>
                <a:cs typeface="Verdana"/>
              </a:rPr>
              <a:t>Mobile App</a:t>
            </a:r>
            <a:r>
              <a:rPr sz="1300" b="1" dirty="0">
                <a:solidFill>
                  <a:srgbClr val="548ED4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548ED4"/>
                </a:solidFill>
                <a:latin typeface="Verdana"/>
                <a:cs typeface="Verdana"/>
              </a:rPr>
              <a:t>Development</a:t>
            </a:r>
            <a:r>
              <a:rPr sz="1300" b="1" spc="-10" dirty="0">
                <a:solidFill>
                  <a:srgbClr val="548ED4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548ED4"/>
                </a:solidFill>
                <a:latin typeface="Verdana"/>
                <a:cs typeface="Verdana"/>
              </a:rPr>
              <a:t>:</a:t>
            </a:r>
            <a:endParaRPr sz="13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Verdana"/>
                <a:cs typeface="Verdana"/>
              </a:rPr>
              <a:t>Programming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Languages</a:t>
            </a:r>
            <a:r>
              <a:rPr sz="1400" spc="-5" dirty="0">
                <a:latin typeface="Verdana"/>
                <a:cs typeface="Verdana"/>
              </a:rPr>
              <a:t>:</a:t>
            </a:r>
            <a:r>
              <a:rPr sz="1400" spc="-10" dirty="0">
                <a:latin typeface="Verdana"/>
                <a:cs typeface="Verdana"/>
              </a:rPr>
              <a:t> JavaScript (React </a:t>
            </a:r>
            <a:r>
              <a:rPr sz="1400" spc="-5" dirty="0">
                <a:latin typeface="Verdana"/>
                <a:cs typeface="Verdana"/>
              </a:rPr>
              <a:t>Native)</a:t>
            </a:r>
            <a:endParaRPr sz="14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1400" b="1" spc="-5" dirty="0">
                <a:latin typeface="Verdana"/>
                <a:cs typeface="Verdana"/>
              </a:rPr>
              <a:t>Frontend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Development</a:t>
            </a:r>
            <a:r>
              <a:rPr sz="1400" spc="-5" dirty="0">
                <a:latin typeface="Verdana"/>
                <a:cs typeface="Verdana"/>
              </a:rPr>
              <a:t>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React</a:t>
            </a:r>
            <a:r>
              <a:rPr sz="1400" spc="-5" dirty="0">
                <a:latin typeface="Verdana"/>
                <a:cs typeface="Verdana"/>
              </a:rPr>
              <a:t> Native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for building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mobile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interface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 managing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user interactions.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137" y="1127760"/>
            <a:ext cx="10884916" cy="57302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1539" y="291147"/>
            <a:ext cx="3802379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Timeline</a:t>
            </a:r>
            <a:r>
              <a:rPr sz="2800" spc="-35" dirty="0"/>
              <a:t> </a:t>
            </a:r>
            <a:r>
              <a:rPr sz="2800" spc="-5" dirty="0"/>
              <a:t>of</a:t>
            </a:r>
            <a:r>
              <a:rPr sz="2800" spc="-35" dirty="0"/>
              <a:t> </a:t>
            </a:r>
            <a:r>
              <a:rPr sz="2800" spc="-5" dirty="0"/>
              <a:t>Project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291147"/>
            <a:ext cx="396303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Expected</a:t>
            </a:r>
            <a:r>
              <a:rPr sz="2800" spc="-50" dirty="0"/>
              <a:t> </a:t>
            </a:r>
            <a:r>
              <a:rPr sz="2800" spc="-5" dirty="0"/>
              <a:t>Outcomes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91539" y="1128880"/>
            <a:ext cx="9523095" cy="47053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spc="-5" dirty="0">
                <a:latin typeface="Verdana"/>
                <a:cs typeface="Verdana"/>
              </a:rPr>
              <a:t>Improved</a:t>
            </a:r>
            <a:r>
              <a:rPr sz="1700" b="1" spc="-1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Crop</a:t>
            </a:r>
            <a:r>
              <a:rPr sz="1700" b="1" spc="-1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Health</a:t>
            </a:r>
            <a:r>
              <a:rPr sz="1700" b="1" spc="-1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Monitoring</a:t>
            </a:r>
            <a:r>
              <a:rPr sz="1700" spc="-5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358775" marR="40005">
              <a:lnSpc>
                <a:spcPts val="1710"/>
              </a:lnSpc>
              <a:spcBef>
                <a:spcPts val="75"/>
              </a:spcBef>
            </a:pPr>
            <a:r>
              <a:rPr sz="1300" spc="-5" dirty="0">
                <a:latin typeface="Verdana"/>
                <a:cs typeface="Verdana"/>
              </a:rPr>
              <a:t>Enhanced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ability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to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detect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diseases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early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through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the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use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of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deep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learning-based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image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analysis,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leading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to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 </a:t>
            </a:r>
            <a:r>
              <a:rPr sz="1300" spc="-44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significant reduction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in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crop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losses and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increased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productivity.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spc="-5" dirty="0">
                <a:latin typeface="Verdana"/>
                <a:cs typeface="Verdana"/>
              </a:rPr>
              <a:t>Optimized</a:t>
            </a:r>
            <a:r>
              <a:rPr sz="1700" b="1" spc="-1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Crop</a:t>
            </a:r>
            <a:r>
              <a:rPr sz="1700" b="1" spc="-1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Selection</a:t>
            </a:r>
            <a:r>
              <a:rPr sz="1700" spc="-5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358775" marR="5080">
              <a:lnSpc>
                <a:spcPts val="1710"/>
              </a:lnSpc>
              <a:spcBef>
                <a:spcPts val="80"/>
              </a:spcBef>
            </a:pPr>
            <a:r>
              <a:rPr sz="1300" spc="-5" dirty="0">
                <a:latin typeface="Verdana"/>
                <a:cs typeface="Verdana"/>
              </a:rPr>
              <a:t>AgroDoc's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crop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recommendation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system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will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help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farmers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choose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the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most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suitable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crops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for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their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specific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soil </a:t>
            </a:r>
            <a:r>
              <a:rPr sz="1300" spc="-44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and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climate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conditions,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resulting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in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better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yields and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more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sustainable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farming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practices.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spc="-5" dirty="0">
                <a:latin typeface="Verdana"/>
                <a:cs typeface="Verdana"/>
              </a:rPr>
              <a:t>Efficient</a:t>
            </a:r>
            <a:r>
              <a:rPr sz="1700" b="1" spc="-1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Fertilizer</a:t>
            </a:r>
            <a:r>
              <a:rPr sz="1700" b="1" spc="-1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Use</a:t>
            </a:r>
            <a:r>
              <a:rPr sz="1700" spc="-5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358775" marR="165100">
              <a:lnSpc>
                <a:spcPts val="1710"/>
              </a:lnSpc>
              <a:spcBef>
                <a:spcPts val="75"/>
              </a:spcBef>
            </a:pPr>
            <a:r>
              <a:rPr sz="1300" spc="-5" dirty="0">
                <a:latin typeface="Verdana"/>
                <a:cs typeface="Verdana"/>
              </a:rPr>
              <a:t>By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providing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data-driven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fertilizer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suggestions,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AgroDoc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will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promote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the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optimal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use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of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resources,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reducing </a:t>
            </a:r>
            <a:r>
              <a:rPr sz="1300" spc="-44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costs for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farmers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and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minimizing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the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environmental impact of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over-fertilization.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spc="-5" dirty="0">
                <a:latin typeface="Verdana"/>
                <a:cs typeface="Verdana"/>
              </a:rPr>
              <a:t>Empowered</a:t>
            </a:r>
            <a:r>
              <a:rPr sz="1700" b="1" spc="-2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Farmers</a:t>
            </a:r>
            <a:r>
              <a:rPr sz="1700" spc="-5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358775" marR="139065">
              <a:lnSpc>
                <a:spcPts val="1710"/>
              </a:lnSpc>
              <a:spcBef>
                <a:spcPts val="80"/>
              </a:spcBef>
            </a:pPr>
            <a:r>
              <a:rPr sz="1300" spc="-10" dirty="0">
                <a:latin typeface="Verdana"/>
                <a:cs typeface="Verdana"/>
              </a:rPr>
              <a:t>With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easy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access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to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personalized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farming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insights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and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real-time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data,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farmers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will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be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able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to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make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informed </a:t>
            </a:r>
            <a:r>
              <a:rPr sz="1300" spc="-44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decisions </a:t>
            </a:r>
            <a:r>
              <a:rPr sz="1300" spc="-20" dirty="0">
                <a:latin typeface="Verdana"/>
                <a:cs typeface="Verdana"/>
              </a:rPr>
              <a:t>quickly,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increasing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their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overall</a:t>
            </a:r>
            <a:r>
              <a:rPr sz="1300" spc="-5" dirty="0">
                <a:latin typeface="Verdana"/>
                <a:cs typeface="Verdana"/>
              </a:rPr>
              <a:t> productivity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and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profitability.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spc="-5" dirty="0">
                <a:latin typeface="Verdana"/>
                <a:cs typeface="Verdana"/>
              </a:rPr>
              <a:t>Promoting Sustainable Agriculture</a:t>
            </a:r>
            <a:r>
              <a:rPr sz="1700" spc="-5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358775" marR="472440">
              <a:lnSpc>
                <a:spcPts val="1710"/>
              </a:lnSpc>
              <a:spcBef>
                <a:spcPts val="75"/>
              </a:spcBef>
            </a:pPr>
            <a:r>
              <a:rPr sz="1300" spc="-10" dirty="0">
                <a:latin typeface="Verdana"/>
                <a:cs typeface="Verdana"/>
              </a:rPr>
              <a:t>AgroDoc’s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recommendations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will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encourage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sustainable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farming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practices,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contributing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to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environmental </a:t>
            </a:r>
            <a:r>
              <a:rPr sz="1300" spc="-44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conservation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and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the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achievement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of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global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goals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like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SDG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2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(Zero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Hunger)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and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SDG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12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(Responsible </a:t>
            </a:r>
            <a:r>
              <a:rPr sz="1300" spc="-5" dirty="0">
                <a:latin typeface="Verdana"/>
                <a:cs typeface="Verdana"/>
              </a:rPr>
              <a:t> Consumption &amp;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Production).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291147"/>
            <a:ext cx="219265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Conc</a:t>
            </a:r>
            <a:r>
              <a:rPr sz="2800" spc="-10" dirty="0"/>
              <a:t>l</a:t>
            </a:r>
            <a:r>
              <a:rPr sz="2800" spc="-5" dirty="0"/>
              <a:t>us</a:t>
            </a:r>
            <a:r>
              <a:rPr sz="2800" spc="-10" dirty="0"/>
              <a:t>i</a:t>
            </a:r>
            <a:r>
              <a:rPr sz="2800" spc="-5" dirty="0"/>
              <a:t>on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6570" indent="-342900">
              <a:lnSpc>
                <a:spcPts val="1914"/>
              </a:lnSpc>
              <a:spcBef>
                <a:spcPts val="95"/>
              </a:spcBef>
              <a:buAutoNum type="arabicPeriod"/>
              <a:tabLst>
                <a:tab pos="497205" algn="l"/>
              </a:tabLst>
            </a:pPr>
            <a:r>
              <a:rPr spc="-5" dirty="0"/>
              <a:t>Innovative</a:t>
            </a:r>
            <a:r>
              <a:rPr spc="-15" dirty="0"/>
              <a:t> </a:t>
            </a:r>
            <a:r>
              <a:rPr spc="-5" dirty="0"/>
              <a:t>Agricultural</a:t>
            </a:r>
            <a:r>
              <a:rPr spc="-20" dirty="0"/>
              <a:t> </a:t>
            </a:r>
            <a:r>
              <a:rPr spc="-5" dirty="0"/>
              <a:t>Solution:</a:t>
            </a:r>
          </a:p>
          <a:p>
            <a:pPr marL="153670" marR="5080">
              <a:lnSpc>
                <a:spcPct val="79800"/>
              </a:lnSpc>
              <a:spcBef>
                <a:spcPts val="334"/>
              </a:spcBef>
            </a:pPr>
            <a:r>
              <a:rPr sz="1400" b="0" spc="-5" dirty="0">
                <a:latin typeface="Verdana"/>
                <a:cs typeface="Verdana"/>
              </a:rPr>
              <a:t>AgroDoc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uses</a:t>
            </a:r>
            <a:r>
              <a:rPr sz="1400" b="0" spc="10" dirty="0">
                <a:latin typeface="Verdana"/>
                <a:cs typeface="Verdana"/>
              </a:rPr>
              <a:t> </a:t>
            </a:r>
            <a:r>
              <a:rPr sz="1400" b="0" spc="-10" dirty="0">
                <a:latin typeface="Verdana"/>
                <a:cs typeface="Verdana"/>
              </a:rPr>
              <a:t>advanced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deep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learning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dirty="0">
                <a:latin typeface="Verdana"/>
                <a:cs typeface="Verdana"/>
              </a:rPr>
              <a:t>to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tackle</a:t>
            </a:r>
            <a:r>
              <a:rPr sz="1400" b="0" spc="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agricultural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challenges</a:t>
            </a:r>
            <a:r>
              <a:rPr sz="1400" b="0" spc="10" dirty="0">
                <a:latin typeface="Verdana"/>
                <a:cs typeface="Verdana"/>
              </a:rPr>
              <a:t> </a:t>
            </a:r>
            <a:r>
              <a:rPr sz="1400" b="0" spc="-10" dirty="0">
                <a:latin typeface="Verdana"/>
                <a:cs typeface="Verdana"/>
              </a:rPr>
              <a:t>like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disease</a:t>
            </a:r>
            <a:r>
              <a:rPr sz="1400" b="0" spc="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detection,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crop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recommendations, </a:t>
            </a:r>
            <a:r>
              <a:rPr sz="1400" b="0" spc="-48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and</a:t>
            </a:r>
            <a:r>
              <a:rPr sz="1400" b="0" spc="-1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fertilizer</a:t>
            </a:r>
            <a:r>
              <a:rPr sz="1400" b="0" spc="-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suggestions.</a:t>
            </a:r>
            <a:endParaRPr sz="1400">
              <a:latin typeface="Verdana"/>
              <a:cs typeface="Verdana"/>
            </a:endParaRPr>
          </a:p>
          <a:p>
            <a:pPr marL="140970">
              <a:lnSpc>
                <a:spcPct val="100000"/>
              </a:lnSpc>
              <a:spcBef>
                <a:spcPts val="30"/>
              </a:spcBef>
            </a:pPr>
            <a:endParaRPr sz="1350">
              <a:latin typeface="Verdana"/>
              <a:cs typeface="Verdana"/>
            </a:endParaRPr>
          </a:p>
          <a:p>
            <a:pPr marL="510540" indent="-356870">
              <a:lnSpc>
                <a:spcPts val="1914"/>
              </a:lnSpc>
              <a:buAutoNum type="arabicPeriod" startAt="2"/>
              <a:tabLst>
                <a:tab pos="510540" algn="l"/>
                <a:tab pos="511175" algn="l"/>
              </a:tabLst>
            </a:pPr>
            <a:r>
              <a:rPr spc="-5" dirty="0"/>
              <a:t>Empowering</a:t>
            </a:r>
            <a:r>
              <a:rPr spc="-25" dirty="0"/>
              <a:t> </a:t>
            </a:r>
            <a:r>
              <a:rPr spc="-5" dirty="0"/>
              <a:t>Farmers:</a:t>
            </a:r>
          </a:p>
          <a:p>
            <a:pPr marL="153670" marR="382270">
              <a:lnSpc>
                <a:spcPct val="79800"/>
              </a:lnSpc>
              <a:spcBef>
                <a:spcPts val="335"/>
              </a:spcBef>
            </a:pPr>
            <a:r>
              <a:rPr sz="1400" b="0" spc="-5" dirty="0">
                <a:latin typeface="Verdana"/>
                <a:cs typeface="Verdana"/>
              </a:rPr>
              <a:t>AgroDoc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provides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real-time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insights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and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tailored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recommendations,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enabling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farmers</a:t>
            </a:r>
            <a:r>
              <a:rPr sz="1400" b="0" spc="10" dirty="0">
                <a:latin typeface="Verdana"/>
                <a:cs typeface="Verdana"/>
              </a:rPr>
              <a:t> </a:t>
            </a:r>
            <a:r>
              <a:rPr sz="1400" b="0" dirty="0">
                <a:latin typeface="Verdana"/>
                <a:cs typeface="Verdana"/>
              </a:rPr>
              <a:t>to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10" dirty="0">
                <a:latin typeface="Verdana"/>
                <a:cs typeface="Verdana"/>
              </a:rPr>
              <a:t>make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informed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decisions </a:t>
            </a:r>
            <a:r>
              <a:rPr sz="1400" b="0" spc="-47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that</a:t>
            </a:r>
            <a:r>
              <a:rPr sz="1400" b="0" spc="-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boost</a:t>
            </a:r>
            <a:r>
              <a:rPr sz="1400" b="0" spc="-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crop</a:t>
            </a:r>
            <a:r>
              <a:rPr sz="1400" b="0" spc="-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yield</a:t>
            </a:r>
            <a:r>
              <a:rPr sz="1400" b="0" spc="-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and</a:t>
            </a:r>
            <a:r>
              <a:rPr sz="1400" b="0" spc="-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reduce disease losses</a:t>
            </a:r>
            <a:r>
              <a:rPr b="0" spc="-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140970">
              <a:lnSpc>
                <a:spcPct val="100000"/>
              </a:lnSpc>
              <a:spcBef>
                <a:spcPts val="25"/>
              </a:spcBef>
            </a:pPr>
            <a:endParaRPr sz="1550">
              <a:latin typeface="Verdana"/>
              <a:cs typeface="Verdana"/>
            </a:endParaRPr>
          </a:p>
          <a:p>
            <a:pPr marL="510540" indent="-356870">
              <a:lnSpc>
                <a:spcPts val="1914"/>
              </a:lnSpc>
              <a:spcBef>
                <a:spcPts val="5"/>
              </a:spcBef>
              <a:buAutoNum type="arabicPeriod" startAt="3"/>
              <a:tabLst>
                <a:tab pos="510540" algn="l"/>
                <a:tab pos="511175" algn="l"/>
              </a:tabLst>
            </a:pPr>
            <a:r>
              <a:rPr spc="-5" dirty="0"/>
              <a:t>Accessibility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5" dirty="0"/>
              <a:t>Impact:</a:t>
            </a:r>
          </a:p>
          <a:p>
            <a:pPr marL="153670" marR="194945">
              <a:lnSpc>
                <a:spcPct val="79800"/>
              </a:lnSpc>
              <a:spcBef>
                <a:spcPts val="330"/>
              </a:spcBef>
            </a:pPr>
            <a:r>
              <a:rPr sz="1400" b="0" spc="-5" dirty="0">
                <a:latin typeface="Verdana"/>
                <a:cs typeface="Verdana"/>
              </a:rPr>
              <a:t>With </a:t>
            </a:r>
            <a:r>
              <a:rPr sz="1400" b="0" dirty="0">
                <a:latin typeface="Verdana"/>
                <a:cs typeface="Verdana"/>
              </a:rPr>
              <a:t>a </a:t>
            </a:r>
            <a:r>
              <a:rPr sz="1400" b="0" spc="-5" dirty="0">
                <a:latin typeface="Verdana"/>
                <a:cs typeface="Verdana"/>
              </a:rPr>
              <a:t>user-friendly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mobile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interface,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AgroDoc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is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accessible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dirty="0">
                <a:latin typeface="Verdana"/>
                <a:cs typeface="Verdana"/>
              </a:rPr>
              <a:t>to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small-scale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farmers,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bridging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traditional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farming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and </a:t>
            </a:r>
            <a:r>
              <a:rPr sz="1400" b="0" spc="-48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modern</a:t>
            </a:r>
            <a:r>
              <a:rPr sz="1400" b="0" spc="-1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data-driven</a:t>
            </a:r>
            <a:r>
              <a:rPr sz="1400" b="0" spc="-10" dirty="0">
                <a:latin typeface="Verdana"/>
                <a:cs typeface="Verdana"/>
              </a:rPr>
              <a:t> practices.</a:t>
            </a:r>
            <a:endParaRPr sz="1400">
              <a:latin typeface="Verdana"/>
              <a:cs typeface="Verdana"/>
            </a:endParaRPr>
          </a:p>
          <a:p>
            <a:pPr marL="140970">
              <a:lnSpc>
                <a:spcPct val="100000"/>
              </a:lnSpc>
              <a:spcBef>
                <a:spcPts val="35"/>
              </a:spcBef>
            </a:pPr>
            <a:endParaRPr sz="1350">
              <a:latin typeface="Verdana"/>
              <a:cs typeface="Verdana"/>
            </a:endParaRPr>
          </a:p>
          <a:p>
            <a:pPr marL="510540" indent="-356870">
              <a:lnSpc>
                <a:spcPts val="1914"/>
              </a:lnSpc>
              <a:buAutoNum type="arabicPeriod" startAt="4"/>
              <a:tabLst>
                <a:tab pos="510540" algn="l"/>
                <a:tab pos="511175" algn="l"/>
              </a:tabLst>
            </a:pPr>
            <a:r>
              <a:rPr spc="-5" dirty="0"/>
              <a:t>Future</a:t>
            </a:r>
            <a:r>
              <a:rPr spc="-35" dirty="0"/>
              <a:t> </a:t>
            </a:r>
            <a:r>
              <a:rPr spc="-5" dirty="0"/>
              <a:t>Outlook:</a:t>
            </a:r>
          </a:p>
          <a:p>
            <a:pPr marL="153670" marR="856615">
              <a:lnSpc>
                <a:spcPct val="79800"/>
              </a:lnSpc>
              <a:spcBef>
                <a:spcPts val="335"/>
              </a:spcBef>
            </a:pPr>
            <a:r>
              <a:rPr sz="1400" b="0" spc="-5" dirty="0">
                <a:latin typeface="Verdana"/>
                <a:cs typeface="Verdana"/>
              </a:rPr>
              <a:t>Development will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focus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dirty="0">
                <a:latin typeface="Verdana"/>
                <a:cs typeface="Verdana"/>
              </a:rPr>
              <a:t>on </a:t>
            </a:r>
            <a:r>
              <a:rPr sz="1400" b="0" spc="-5" dirty="0">
                <a:latin typeface="Verdana"/>
                <a:cs typeface="Verdana"/>
              </a:rPr>
              <a:t>localization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and</a:t>
            </a:r>
            <a:r>
              <a:rPr sz="1400" b="0" dirty="0">
                <a:latin typeface="Verdana"/>
                <a:cs typeface="Verdana"/>
              </a:rPr>
              <a:t> new </a:t>
            </a:r>
            <a:r>
              <a:rPr sz="1400" b="0" spc="-5" dirty="0">
                <a:latin typeface="Verdana"/>
                <a:cs typeface="Verdana"/>
              </a:rPr>
              <a:t>features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10" dirty="0">
                <a:latin typeface="Verdana"/>
                <a:cs typeface="Verdana"/>
              </a:rPr>
              <a:t>like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market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trend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analysis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and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monsoon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prediction, </a:t>
            </a:r>
            <a:r>
              <a:rPr sz="1400" b="0" spc="-47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enhancing</a:t>
            </a:r>
            <a:r>
              <a:rPr sz="1400" b="0" spc="-10" dirty="0">
                <a:latin typeface="Verdana"/>
                <a:cs typeface="Verdana"/>
              </a:rPr>
              <a:t> value</a:t>
            </a:r>
            <a:r>
              <a:rPr sz="1400" b="0" spc="-5" dirty="0">
                <a:latin typeface="Verdana"/>
                <a:cs typeface="Verdana"/>
              </a:rPr>
              <a:t> for</a:t>
            </a:r>
            <a:r>
              <a:rPr sz="1400" b="0" spc="-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farmers in</a:t>
            </a:r>
            <a:r>
              <a:rPr sz="1400" b="0" spc="-10" dirty="0">
                <a:latin typeface="Verdana"/>
                <a:cs typeface="Verdana"/>
              </a:rPr>
              <a:t> various</a:t>
            </a:r>
            <a:r>
              <a:rPr sz="1400" b="0" spc="-5" dirty="0">
                <a:latin typeface="Verdana"/>
                <a:cs typeface="Verdana"/>
              </a:rPr>
              <a:t> regions.</a:t>
            </a:r>
            <a:endParaRPr sz="1400">
              <a:latin typeface="Verdana"/>
              <a:cs typeface="Verdana"/>
            </a:endParaRPr>
          </a:p>
          <a:p>
            <a:pPr marL="140970">
              <a:lnSpc>
                <a:spcPct val="100000"/>
              </a:lnSpc>
              <a:spcBef>
                <a:spcPts val="30"/>
              </a:spcBef>
            </a:pPr>
            <a:endParaRPr sz="1550">
              <a:latin typeface="Verdana"/>
              <a:cs typeface="Verdana"/>
            </a:endParaRPr>
          </a:p>
          <a:p>
            <a:pPr marL="510540" indent="-356870">
              <a:lnSpc>
                <a:spcPts val="1914"/>
              </a:lnSpc>
              <a:buAutoNum type="arabicPeriod" startAt="5"/>
              <a:tabLst>
                <a:tab pos="510540" algn="l"/>
                <a:tab pos="511175" algn="l"/>
              </a:tabLst>
            </a:pPr>
            <a:r>
              <a:rPr spc="-5" dirty="0"/>
              <a:t>Data-Driven</a:t>
            </a:r>
            <a:r>
              <a:rPr spc="-15" dirty="0"/>
              <a:t> </a:t>
            </a:r>
            <a:r>
              <a:rPr spc="-5" dirty="0"/>
              <a:t>Sustainable</a:t>
            </a:r>
            <a:r>
              <a:rPr spc="-15" dirty="0"/>
              <a:t> </a:t>
            </a:r>
            <a:r>
              <a:rPr spc="-5" dirty="0"/>
              <a:t>Farming:</a:t>
            </a:r>
          </a:p>
          <a:p>
            <a:pPr marL="153670" marR="440690">
              <a:lnSpc>
                <a:spcPct val="79800"/>
              </a:lnSpc>
              <a:spcBef>
                <a:spcPts val="335"/>
              </a:spcBef>
            </a:pPr>
            <a:r>
              <a:rPr sz="1400" b="0" spc="-5" dirty="0">
                <a:latin typeface="Verdana"/>
                <a:cs typeface="Verdana"/>
              </a:rPr>
              <a:t>AgroDoc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promotes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sustainable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agriculture</a:t>
            </a:r>
            <a:r>
              <a:rPr sz="1400" b="0" spc="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by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optimizing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resources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10" dirty="0">
                <a:latin typeface="Verdana"/>
                <a:cs typeface="Verdana"/>
              </a:rPr>
              <a:t>like</a:t>
            </a:r>
            <a:r>
              <a:rPr sz="1400" b="0" spc="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fertilizers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and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40" dirty="0">
                <a:latin typeface="Verdana"/>
                <a:cs typeface="Verdana"/>
              </a:rPr>
              <a:t>water,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contributing</a:t>
            </a:r>
            <a:r>
              <a:rPr sz="1400" b="0" dirty="0">
                <a:latin typeface="Verdana"/>
                <a:cs typeface="Verdana"/>
              </a:rPr>
              <a:t> to</a:t>
            </a:r>
            <a:r>
              <a:rPr sz="1400" b="0" spc="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long- </a:t>
            </a:r>
            <a:r>
              <a:rPr sz="1400" b="0" spc="-48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term</a:t>
            </a:r>
            <a:r>
              <a:rPr sz="1400" b="0" spc="-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environmental benefits and</a:t>
            </a:r>
            <a:r>
              <a:rPr sz="1400" b="0" spc="-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supporting</a:t>
            </a:r>
            <a:r>
              <a:rPr sz="1400" b="0" spc="-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global sustainability goals</a:t>
            </a:r>
            <a:r>
              <a:rPr sz="1400" b="0" dirty="0">
                <a:latin typeface="Verdana"/>
                <a:cs typeface="Verdana"/>
              </a:rPr>
              <a:t> 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291147"/>
            <a:ext cx="254698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Introduction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91539" y="1236980"/>
            <a:ext cx="10351770" cy="351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54000" indent="-342900">
              <a:lnSpc>
                <a:spcPct val="1056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Verdana"/>
                <a:cs typeface="Verdana"/>
              </a:rPr>
              <a:t>Purpose</a:t>
            </a:r>
            <a:r>
              <a:rPr sz="1600" spc="-5" dirty="0">
                <a:latin typeface="Verdana"/>
                <a:cs typeface="Verdana"/>
              </a:rPr>
              <a:t>: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AgroDoc </a:t>
            </a:r>
            <a:r>
              <a:rPr sz="1800" dirty="0">
                <a:latin typeface="Verdana"/>
                <a:cs typeface="Verdana"/>
              </a:rPr>
              <a:t>is a </a:t>
            </a:r>
            <a:r>
              <a:rPr sz="1800" spc="-5" dirty="0">
                <a:latin typeface="Verdana"/>
                <a:cs typeface="Verdana"/>
              </a:rPr>
              <a:t>mobile app that uses </a:t>
            </a:r>
            <a:r>
              <a:rPr sz="1800" spc="-10" dirty="0">
                <a:latin typeface="Verdana"/>
                <a:cs typeface="Verdana"/>
              </a:rPr>
              <a:t>advanced </a:t>
            </a:r>
            <a:r>
              <a:rPr sz="1800" spc="-5" dirty="0">
                <a:latin typeface="Verdana"/>
                <a:cs typeface="Verdana"/>
              </a:rPr>
              <a:t>deep learning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help farmers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improve</a:t>
            </a:r>
            <a:r>
              <a:rPr sz="1800" spc="-5" dirty="0">
                <a:latin typeface="Verdana"/>
                <a:cs typeface="Verdana"/>
              </a:rPr>
              <a:t> their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farming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techniques.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1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0D0D0D"/>
                </a:solidFill>
                <a:latin typeface="Verdana"/>
                <a:cs typeface="Verdana"/>
              </a:rPr>
              <a:t>Features</a:t>
            </a:r>
            <a:r>
              <a:rPr sz="1600" spc="-5" dirty="0">
                <a:solidFill>
                  <a:srgbClr val="0D0D0D"/>
                </a:solidFill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1800" b="1" spc="-5" dirty="0">
                <a:solidFill>
                  <a:srgbClr val="8EB4E2"/>
                </a:solidFill>
                <a:latin typeface="Verdana"/>
                <a:cs typeface="Verdana"/>
              </a:rPr>
              <a:t>Disease</a:t>
            </a:r>
            <a:r>
              <a:rPr sz="1800" b="1" dirty="0">
                <a:solidFill>
                  <a:srgbClr val="8EB4E2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8EB4E2"/>
                </a:solidFill>
                <a:latin typeface="Verdana"/>
                <a:cs typeface="Verdana"/>
              </a:rPr>
              <a:t>Detection</a:t>
            </a:r>
            <a:r>
              <a:rPr sz="1800" spc="-5" dirty="0">
                <a:solidFill>
                  <a:srgbClr val="8EB4E2"/>
                </a:solidFill>
                <a:latin typeface="Verdana"/>
                <a:cs typeface="Verdana"/>
              </a:rPr>
              <a:t>:</a:t>
            </a:r>
            <a:r>
              <a:rPr sz="1800" spc="70" dirty="0">
                <a:solidFill>
                  <a:srgbClr val="8EB4E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Identifies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crop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diseases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image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analysis.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1800" b="1" spc="-5" dirty="0">
                <a:solidFill>
                  <a:srgbClr val="8EB4E2"/>
                </a:solidFill>
                <a:latin typeface="Verdana"/>
                <a:cs typeface="Verdana"/>
              </a:rPr>
              <a:t>Crop</a:t>
            </a:r>
            <a:r>
              <a:rPr sz="1800" b="1" spc="5" dirty="0">
                <a:solidFill>
                  <a:srgbClr val="8EB4E2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8EB4E2"/>
                </a:solidFill>
                <a:latin typeface="Verdana"/>
                <a:cs typeface="Verdana"/>
              </a:rPr>
              <a:t>Recommendations</a:t>
            </a:r>
            <a:r>
              <a:rPr sz="2000" spc="-5" dirty="0">
                <a:solidFill>
                  <a:srgbClr val="8EB4E2"/>
                </a:solidFill>
                <a:latin typeface="Verdana"/>
                <a:cs typeface="Verdana"/>
              </a:rPr>
              <a:t>:</a:t>
            </a:r>
            <a:r>
              <a:rPr sz="2000" spc="15" dirty="0">
                <a:solidFill>
                  <a:srgbClr val="8EB4E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Suggests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suitable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crops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based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local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conditions.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1800" b="1" spc="-5" dirty="0">
                <a:solidFill>
                  <a:srgbClr val="8EB4E2"/>
                </a:solidFill>
                <a:latin typeface="Verdana"/>
                <a:cs typeface="Verdana"/>
              </a:rPr>
              <a:t>Fertilizer</a:t>
            </a:r>
            <a:r>
              <a:rPr sz="1800" b="1" spc="5" dirty="0">
                <a:solidFill>
                  <a:srgbClr val="8EB4E2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8EB4E2"/>
                </a:solidFill>
                <a:latin typeface="Verdana"/>
                <a:cs typeface="Verdana"/>
              </a:rPr>
              <a:t>Suggestions</a:t>
            </a:r>
            <a:r>
              <a:rPr sz="2000" spc="-5" dirty="0">
                <a:solidFill>
                  <a:srgbClr val="8EB4E2"/>
                </a:solidFill>
                <a:latin typeface="Verdana"/>
                <a:cs typeface="Verdana"/>
              </a:rPr>
              <a:t>:</a:t>
            </a:r>
            <a:r>
              <a:rPr sz="2000" spc="10" dirty="0">
                <a:solidFill>
                  <a:srgbClr val="8EB4E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Recommends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 </a:t>
            </a:r>
            <a:r>
              <a:rPr sz="1800" spc="-5" dirty="0">
                <a:latin typeface="Verdana"/>
                <a:cs typeface="Verdana"/>
              </a:rPr>
              <a:t>best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fertilizers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optimal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crop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growth.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8EB4E2"/>
              </a:buClr>
              <a:buFont typeface="Arial MT"/>
              <a:buChar char="•"/>
            </a:pPr>
            <a:endParaRPr sz="3100">
              <a:latin typeface="Verdana"/>
              <a:cs typeface="Verdana"/>
            </a:endParaRPr>
          </a:p>
          <a:p>
            <a:pPr marL="355600" marR="83820" indent="-342900">
              <a:lnSpc>
                <a:spcPct val="103299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Verdana"/>
                <a:cs typeface="Verdana"/>
              </a:rPr>
              <a:t>Goal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spc="150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empower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farmers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useful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tools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insights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healthier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crops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more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sustainable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farming.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305" y="423227"/>
            <a:ext cx="194183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"/>
                <a:cs typeface="Cambria"/>
              </a:rPr>
              <a:t>Github</a:t>
            </a:r>
            <a:r>
              <a:rPr sz="2800" spc="-6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Link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305" y="1165225"/>
            <a:ext cx="8566150" cy="113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/>
                <a:cs typeface="Cambria"/>
              </a:rPr>
              <a:t>The </a:t>
            </a:r>
            <a:r>
              <a:rPr sz="2400" spc="-5" dirty="0">
                <a:latin typeface="Cambria"/>
                <a:cs typeface="Cambria"/>
              </a:rPr>
              <a:t>Github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link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provided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should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have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public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access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permission.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https://github.com/Cmsproject03/7th-capstone-project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291147"/>
            <a:ext cx="224853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References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7363" y="1008263"/>
            <a:ext cx="11734800" cy="47307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00355" indent="-28765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300355" algn="l"/>
              </a:tabLst>
            </a:pPr>
            <a:r>
              <a:rPr sz="1600" b="1" dirty="0">
                <a:latin typeface="Verdana"/>
                <a:cs typeface="Verdana"/>
              </a:rPr>
              <a:t>Deep </a:t>
            </a:r>
            <a:r>
              <a:rPr sz="1600" b="1" spc="-5" dirty="0">
                <a:latin typeface="Verdana"/>
                <a:cs typeface="Verdana"/>
              </a:rPr>
              <a:t>Learning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Based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Detection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of Plant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Diseases</a:t>
            </a:r>
            <a:endParaRPr sz="1600">
              <a:latin typeface="Verdana"/>
              <a:cs typeface="Verdana"/>
            </a:endParaRPr>
          </a:p>
          <a:p>
            <a:pPr marL="2821305" marR="16510" indent="-2419985">
              <a:lnSpc>
                <a:spcPts val="1300"/>
              </a:lnSpc>
              <a:spcBef>
                <a:spcPts val="290"/>
              </a:spcBef>
            </a:pPr>
            <a:r>
              <a:rPr sz="1200" spc="-5" dirty="0">
                <a:latin typeface="Verdana"/>
                <a:cs typeface="Verdana"/>
              </a:rPr>
              <a:t>Citation: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Brahimi,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M.,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Boukhalfa,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K.,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&amp;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Moussaoui,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A.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(2017).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"Deep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learning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for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tomato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diseases: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Classification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and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symptoms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visualization."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i="1" dirty="0">
                <a:latin typeface="Verdana"/>
                <a:cs typeface="Verdana"/>
              </a:rPr>
              <a:t>2017 </a:t>
            </a:r>
            <a:r>
              <a:rPr sz="1200" i="1" spc="-409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Verdana"/>
                <a:cs typeface="Verdana"/>
              </a:rPr>
              <a:t>International Confere</a:t>
            </a:r>
            <a:r>
              <a:rPr sz="1200" i="1" spc="-5" dirty="0">
                <a:latin typeface="Verdana"/>
                <a:cs typeface="Verdana"/>
                <a:hlinkClick r:id="rId2"/>
              </a:rPr>
              <a:t>nce </a:t>
            </a:r>
            <a:r>
              <a:rPr sz="1200" i="1" dirty="0">
                <a:latin typeface="Verdana"/>
                <a:cs typeface="Verdana"/>
                <a:hlinkClick r:id="rId2"/>
              </a:rPr>
              <a:t>on</a:t>
            </a:r>
            <a:r>
              <a:rPr sz="1200" i="1" spc="-5" dirty="0">
                <a:latin typeface="Verdana"/>
                <a:cs typeface="Verdana"/>
                <a:hlinkClick r:id="rId2"/>
              </a:rPr>
              <a:t> Multimedia</a:t>
            </a:r>
            <a:r>
              <a:rPr sz="1200" i="1" dirty="0">
                <a:latin typeface="Verdana"/>
                <a:cs typeface="Verdana"/>
                <a:hlinkClick r:id="rId2"/>
              </a:rPr>
              <a:t> Computing</a:t>
            </a:r>
            <a:r>
              <a:rPr sz="1200" i="1" spc="-5" dirty="0">
                <a:latin typeface="Verdana"/>
                <a:cs typeface="Verdana"/>
                <a:hlinkClick r:id="rId2"/>
              </a:rPr>
              <a:t> and</a:t>
            </a:r>
            <a:r>
              <a:rPr sz="1200" i="1" dirty="0">
                <a:latin typeface="Verdana"/>
                <a:cs typeface="Verdana"/>
                <a:hlinkClick r:id="rId2"/>
              </a:rPr>
              <a:t> </a:t>
            </a:r>
            <a:r>
              <a:rPr sz="1200" i="1" spc="-5" dirty="0">
                <a:latin typeface="Verdana"/>
                <a:cs typeface="Verdana"/>
                <a:hlinkClick r:id="rId2"/>
              </a:rPr>
              <a:t>Systems (ICMCS)</a:t>
            </a:r>
            <a:r>
              <a:rPr sz="1200" spc="-5" dirty="0">
                <a:latin typeface="Verdana"/>
                <a:cs typeface="Verdana"/>
                <a:hlinkClick r:id="rId2"/>
              </a:rPr>
              <a:t>,</a:t>
            </a:r>
            <a:r>
              <a:rPr sz="1200" dirty="0">
                <a:latin typeface="Verdana"/>
                <a:cs typeface="Verdana"/>
                <a:hlinkClick r:id="rId2"/>
              </a:rPr>
              <a:t> 1-6.</a:t>
            </a:r>
            <a:endParaRPr sz="1200">
              <a:latin typeface="Verdana"/>
              <a:cs typeface="Verdana"/>
            </a:endParaRPr>
          </a:p>
          <a:p>
            <a:pPr marL="4459605">
              <a:lnSpc>
                <a:spcPct val="100000"/>
              </a:lnSpc>
              <a:spcBef>
                <a:spcPts val="115"/>
              </a:spcBef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DOI: 10.1109/ICMCS.2017.7905491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Verdana"/>
              <a:cs typeface="Verdana"/>
            </a:endParaRPr>
          </a:p>
          <a:p>
            <a:pPr marL="302895" indent="-290195">
              <a:lnSpc>
                <a:spcPct val="100000"/>
              </a:lnSpc>
              <a:buAutoNum type="arabicPeriod" startAt="2"/>
              <a:tabLst>
                <a:tab pos="302895" algn="l"/>
              </a:tabLst>
            </a:pPr>
            <a:r>
              <a:rPr sz="1600" b="1" spc="-5" dirty="0">
                <a:latin typeface="Verdana"/>
                <a:cs typeface="Verdana"/>
              </a:rPr>
              <a:t>Crop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Recommendation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Using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Machine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Learning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and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IoT</a:t>
            </a:r>
            <a:endParaRPr sz="1600">
              <a:latin typeface="Verdana"/>
              <a:cs typeface="Verdana"/>
            </a:endParaRPr>
          </a:p>
          <a:p>
            <a:pPr marL="2030730" marR="199390" indent="-1525905">
              <a:lnSpc>
                <a:spcPts val="1300"/>
              </a:lnSpc>
              <a:spcBef>
                <a:spcPts val="290"/>
              </a:spcBef>
            </a:pPr>
            <a:r>
              <a:rPr sz="1200" spc="-5" dirty="0">
                <a:latin typeface="Verdana"/>
                <a:cs typeface="Verdana"/>
              </a:rPr>
              <a:t>Citation: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Deore,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S.,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Prabhune,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M.,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Shinde,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S.,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&amp;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Mulla,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M.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(2018).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"Crop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recommendation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and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fertilizer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purchase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system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using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IoT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and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machine </a:t>
            </a:r>
            <a:r>
              <a:rPr sz="1200" spc="-40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learning.“</a:t>
            </a:r>
            <a:r>
              <a:rPr sz="1200" i="1" spc="-5" dirty="0">
                <a:latin typeface="Verdana"/>
                <a:cs typeface="Verdana"/>
              </a:rPr>
              <a:t>2018</a:t>
            </a:r>
            <a:r>
              <a:rPr sz="1200" i="1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Verdana"/>
                <a:cs typeface="Verdana"/>
              </a:rPr>
              <a:t>IEEE</a:t>
            </a:r>
            <a:r>
              <a:rPr sz="1200" i="1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Verdana"/>
                <a:cs typeface="Verdana"/>
              </a:rPr>
              <a:t>Global Conference</a:t>
            </a:r>
            <a:r>
              <a:rPr sz="1200" i="1" dirty="0">
                <a:latin typeface="Verdana"/>
                <a:cs typeface="Verdana"/>
              </a:rPr>
              <a:t> on </a:t>
            </a:r>
            <a:r>
              <a:rPr sz="1200" i="1" spc="-5" dirty="0">
                <a:latin typeface="Verdana"/>
                <a:cs typeface="Verdana"/>
              </a:rPr>
              <a:t>Wireless </a:t>
            </a:r>
            <a:r>
              <a:rPr sz="1200" i="1" dirty="0">
                <a:latin typeface="Verdana"/>
                <a:cs typeface="Verdana"/>
              </a:rPr>
              <a:t>Computing </a:t>
            </a:r>
            <a:r>
              <a:rPr sz="1200" i="1" spc="-5" dirty="0">
                <a:latin typeface="Verdana"/>
                <a:cs typeface="Verdana"/>
              </a:rPr>
              <a:t>and</a:t>
            </a:r>
            <a:r>
              <a:rPr sz="1200" i="1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Verdana"/>
                <a:cs typeface="Verdana"/>
              </a:rPr>
              <a:t>Networking</a:t>
            </a:r>
            <a:r>
              <a:rPr sz="1200" i="1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Verdana"/>
                <a:cs typeface="Verdana"/>
              </a:rPr>
              <a:t>(GCWCN)</a:t>
            </a:r>
            <a:r>
              <a:rPr sz="1200" spc="-5" dirty="0">
                <a:latin typeface="Verdana"/>
                <a:cs typeface="Verdana"/>
              </a:rPr>
              <a:t>,</a:t>
            </a:r>
            <a:r>
              <a:rPr sz="1200" dirty="0">
                <a:latin typeface="Verdana"/>
                <a:cs typeface="Verdana"/>
              </a:rPr>
              <a:t> 113-118.</a:t>
            </a:r>
            <a:endParaRPr sz="1200">
              <a:latin typeface="Verdana"/>
              <a:cs typeface="Verdana"/>
            </a:endParaRPr>
          </a:p>
          <a:p>
            <a:pPr marL="4415790">
              <a:lnSpc>
                <a:spcPts val="1270"/>
              </a:lnSpc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3"/>
              </a:rPr>
              <a:t>DOI:</a:t>
            </a:r>
            <a:r>
              <a:rPr sz="1200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3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3"/>
              </a:rPr>
              <a:t>10.1109/GCWCN.2018.8668601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50">
              <a:latin typeface="Verdana"/>
              <a:cs typeface="Verdana"/>
            </a:endParaRPr>
          </a:p>
          <a:p>
            <a:pPr marL="300355" indent="-287655">
              <a:lnSpc>
                <a:spcPct val="100000"/>
              </a:lnSpc>
              <a:buAutoNum type="arabicPeriod" startAt="3"/>
              <a:tabLst>
                <a:tab pos="300355" algn="l"/>
              </a:tabLst>
            </a:pPr>
            <a:r>
              <a:rPr sz="1600" b="1" spc="-5" dirty="0">
                <a:latin typeface="Verdana"/>
                <a:cs typeface="Verdana"/>
              </a:rPr>
              <a:t>Image-Based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Plant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Disease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Detection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Using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Deep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Learning</a:t>
            </a:r>
            <a:endParaRPr sz="1600">
              <a:latin typeface="Verdana"/>
              <a:cs typeface="Verdana"/>
            </a:endParaRPr>
          </a:p>
          <a:p>
            <a:pPr marL="216535" algn="ctr">
              <a:lnSpc>
                <a:spcPts val="1365"/>
              </a:lnSpc>
              <a:spcBef>
                <a:spcPts val="130"/>
              </a:spcBef>
            </a:pPr>
            <a:r>
              <a:rPr sz="1200" spc="-5" dirty="0">
                <a:latin typeface="Verdana"/>
                <a:cs typeface="Verdana"/>
              </a:rPr>
              <a:t>Citation: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Amara,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J.,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Bouaziz,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B.,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&amp;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Algergawy,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A.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(2017).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"A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deep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learning-based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approach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for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banana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leaf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diseases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classification."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i="1" dirty="0">
                <a:latin typeface="Verdana"/>
                <a:cs typeface="Verdana"/>
              </a:rPr>
              <a:t>2017</a:t>
            </a:r>
            <a:r>
              <a:rPr sz="1200" i="1" spc="10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Verdana"/>
                <a:cs typeface="Verdana"/>
              </a:rPr>
              <a:t>IEEE</a:t>
            </a:r>
            <a:r>
              <a:rPr sz="1200" i="1" spc="5" dirty="0">
                <a:latin typeface="Verdana"/>
                <a:cs typeface="Verdana"/>
              </a:rPr>
              <a:t> </a:t>
            </a:r>
            <a:r>
              <a:rPr sz="1200" i="1" dirty="0">
                <a:latin typeface="Verdana"/>
                <a:cs typeface="Verdana"/>
              </a:rPr>
              <a:t>Applied</a:t>
            </a:r>
            <a:endParaRPr sz="1200">
              <a:latin typeface="Verdana"/>
              <a:cs typeface="Verdana"/>
            </a:endParaRPr>
          </a:p>
          <a:p>
            <a:pPr marL="3810" algn="ctr">
              <a:lnSpc>
                <a:spcPts val="1295"/>
              </a:lnSpc>
            </a:pPr>
            <a:r>
              <a:rPr sz="1200" i="1" spc="-5" dirty="0">
                <a:latin typeface="Verdana"/>
                <a:cs typeface="Verdana"/>
              </a:rPr>
              <a:t>Imagery</a:t>
            </a:r>
            <a:r>
              <a:rPr sz="1200" i="1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Verdana"/>
                <a:cs typeface="Verdana"/>
              </a:rPr>
              <a:t>Pattern</a:t>
            </a:r>
            <a:r>
              <a:rPr sz="1200" i="1" spc="5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Verdana"/>
                <a:cs typeface="Verdana"/>
              </a:rPr>
              <a:t>Recognition</a:t>
            </a:r>
            <a:r>
              <a:rPr sz="1200" i="1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Verdana"/>
                <a:cs typeface="Verdana"/>
              </a:rPr>
              <a:t>Workshop</a:t>
            </a:r>
            <a:r>
              <a:rPr sz="1200" i="1" spc="10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Verdana"/>
                <a:cs typeface="Verdana"/>
              </a:rPr>
              <a:t>(AIPR)</a:t>
            </a:r>
            <a:r>
              <a:rPr sz="1200" spc="-5" dirty="0">
                <a:latin typeface="Verdana"/>
                <a:cs typeface="Verdana"/>
              </a:rPr>
              <a:t>,</a:t>
            </a:r>
            <a:r>
              <a:rPr sz="1200" dirty="0">
                <a:latin typeface="Verdana"/>
                <a:cs typeface="Verdana"/>
              </a:rPr>
              <a:t> 1-7.</a:t>
            </a:r>
            <a:endParaRPr sz="1200">
              <a:latin typeface="Verdana"/>
              <a:cs typeface="Verdana"/>
            </a:endParaRPr>
          </a:p>
          <a:p>
            <a:pPr marL="3810" algn="ctr">
              <a:lnSpc>
                <a:spcPts val="1365"/>
              </a:lnSpc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DOI: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10.1109/AIPR.2017.8457948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Verdana"/>
              <a:cs typeface="Verdana"/>
            </a:endParaRPr>
          </a:p>
          <a:p>
            <a:pPr marL="300355" indent="-287655">
              <a:lnSpc>
                <a:spcPct val="100000"/>
              </a:lnSpc>
              <a:buAutoNum type="arabicPeriod" startAt="4"/>
              <a:tabLst>
                <a:tab pos="300355" algn="l"/>
              </a:tabLst>
            </a:pPr>
            <a:r>
              <a:rPr sz="1600" b="1" spc="-5" dirty="0">
                <a:latin typeface="Verdana"/>
                <a:cs typeface="Verdana"/>
              </a:rPr>
              <a:t>Crop Yield</a:t>
            </a:r>
            <a:r>
              <a:rPr sz="1600" b="1" spc="-1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Prediction Using </a:t>
            </a:r>
            <a:r>
              <a:rPr sz="1600" b="1" dirty="0">
                <a:latin typeface="Verdana"/>
                <a:cs typeface="Verdana"/>
              </a:rPr>
              <a:t>Deep</a:t>
            </a:r>
            <a:r>
              <a:rPr sz="1600" b="1" spc="-5" dirty="0">
                <a:latin typeface="Verdana"/>
                <a:cs typeface="Verdana"/>
              </a:rPr>
              <a:t> Learning</a:t>
            </a:r>
            <a:endParaRPr sz="1600">
              <a:latin typeface="Verdana"/>
              <a:cs typeface="Verdana"/>
            </a:endParaRPr>
          </a:p>
          <a:p>
            <a:pPr marL="497205">
              <a:lnSpc>
                <a:spcPts val="1405"/>
              </a:lnSpc>
              <a:spcBef>
                <a:spcPts val="585"/>
              </a:spcBef>
            </a:pPr>
            <a:r>
              <a:rPr sz="1200" spc="-5" dirty="0">
                <a:latin typeface="Verdana"/>
                <a:cs typeface="Verdana"/>
              </a:rPr>
              <a:t>Citation: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Ghadge,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A.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R.,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Kakade,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P.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P.,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&amp; </a:t>
            </a:r>
            <a:r>
              <a:rPr sz="1200" spc="-15" dirty="0">
                <a:latin typeface="Verdana"/>
                <a:cs typeface="Verdana"/>
              </a:rPr>
              <a:t>Wagh,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P.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(2019).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"Crop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yield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prediction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using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machine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learning."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i="1" dirty="0">
                <a:latin typeface="Verdana"/>
                <a:cs typeface="Verdana"/>
              </a:rPr>
              <a:t>2019</a:t>
            </a:r>
            <a:r>
              <a:rPr sz="1200" i="1" spc="10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Verdana"/>
                <a:cs typeface="Verdana"/>
              </a:rPr>
              <a:t>IEEE</a:t>
            </a:r>
            <a:r>
              <a:rPr sz="1200" i="1" spc="5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Verdana"/>
                <a:cs typeface="Verdana"/>
              </a:rPr>
              <a:t>Punecon</a:t>
            </a:r>
            <a:r>
              <a:rPr sz="1200" spc="-5" dirty="0">
                <a:latin typeface="Verdana"/>
                <a:cs typeface="Verdana"/>
              </a:rPr>
              <a:t>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1-5.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ts val="1405"/>
              </a:lnSpc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DOI:</a:t>
            </a:r>
            <a:r>
              <a:rPr sz="1200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10.1109/PUNECON.2019.9106207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Verdana"/>
              <a:cs typeface="Verdana"/>
            </a:endParaRPr>
          </a:p>
          <a:p>
            <a:pPr marL="300355" indent="-287655">
              <a:lnSpc>
                <a:spcPct val="100000"/>
              </a:lnSpc>
              <a:buAutoNum type="arabicPeriod" startAt="5"/>
              <a:tabLst>
                <a:tab pos="300355" algn="l"/>
              </a:tabLst>
            </a:pPr>
            <a:r>
              <a:rPr sz="1600" b="1" spc="-5" dirty="0">
                <a:latin typeface="Verdana"/>
                <a:cs typeface="Verdana"/>
              </a:rPr>
              <a:t>AI and </a:t>
            </a:r>
            <a:r>
              <a:rPr sz="1600" b="1" dirty="0">
                <a:latin typeface="Verdana"/>
                <a:cs typeface="Verdana"/>
              </a:rPr>
              <a:t>Deep </a:t>
            </a:r>
            <a:r>
              <a:rPr sz="1600" b="1" spc="-5" dirty="0">
                <a:latin typeface="Verdana"/>
                <a:cs typeface="Verdana"/>
              </a:rPr>
              <a:t>Learning for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Plant Health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Monitoring</a:t>
            </a:r>
            <a:endParaRPr sz="1600">
              <a:latin typeface="Verdana"/>
              <a:cs typeface="Verdana"/>
            </a:endParaRPr>
          </a:p>
          <a:p>
            <a:pPr marL="2711450" marR="192405" indent="-2187575">
              <a:lnSpc>
                <a:spcPts val="1290"/>
              </a:lnSpc>
              <a:spcBef>
                <a:spcPts val="300"/>
              </a:spcBef>
            </a:pPr>
            <a:r>
              <a:rPr sz="1200" spc="-5" dirty="0">
                <a:latin typeface="Verdana"/>
                <a:cs typeface="Verdana"/>
              </a:rPr>
              <a:t>Citation: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Dhingra,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S.,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Kumar,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A.,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&amp;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Tomar,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R.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(2020).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"Artificial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intelligence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techniques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for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soil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and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plant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health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monitoring: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review."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i="1" dirty="0">
                <a:latin typeface="Verdana"/>
                <a:cs typeface="Verdana"/>
              </a:rPr>
              <a:t>2020</a:t>
            </a:r>
            <a:r>
              <a:rPr sz="1200" i="1" spc="10" dirty="0">
                <a:latin typeface="Verdana"/>
                <a:cs typeface="Verdana"/>
              </a:rPr>
              <a:t> </a:t>
            </a:r>
            <a:r>
              <a:rPr sz="1200" i="1" dirty="0">
                <a:latin typeface="Verdana"/>
                <a:cs typeface="Verdana"/>
              </a:rPr>
              <a:t>6th </a:t>
            </a:r>
            <a:r>
              <a:rPr sz="1200" i="1" spc="-405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Verdana"/>
                <a:cs typeface="Verdana"/>
              </a:rPr>
              <a:t>International Conference </a:t>
            </a:r>
            <a:r>
              <a:rPr sz="1200" i="1" dirty="0">
                <a:latin typeface="Verdana"/>
                <a:cs typeface="Verdana"/>
              </a:rPr>
              <a:t>on </a:t>
            </a:r>
            <a:r>
              <a:rPr sz="1200" i="1" spc="-5" dirty="0">
                <a:latin typeface="Verdana"/>
                <a:cs typeface="Verdana"/>
              </a:rPr>
              <a:t>Signal Processing</a:t>
            </a:r>
            <a:r>
              <a:rPr sz="1200" i="1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Verdana"/>
                <a:cs typeface="Verdana"/>
              </a:rPr>
              <a:t>and</a:t>
            </a:r>
            <a:r>
              <a:rPr sz="1200" i="1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Verdana"/>
                <a:cs typeface="Verdana"/>
              </a:rPr>
              <a:t>Communication (ICSC)</a:t>
            </a:r>
            <a:r>
              <a:rPr sz="1200" spc="-5" dirty="0">
                <a:latin typeface="Verdana"/>
                <a:cs typeface="Verdana"/>
              </a:rPr>
              <a:t>,</a:t>
            </a:r>
            <a:r>
              <a:rPr sz="1200" dirty="0">
                <a:latin typeface="Verdana"/>
                <a:cs typeface="Verdana"/>
              </a:rPr>
              <a:t> 62-67.</a:t>
            </a:r>
            <a:endParaRPr sz="1200">
              <a:latin typeface="Verdana"/>
              <a:cs typeface="Verdana"/>
            </a:endParaRPr>
          </a:p>
          <a:p>
            <a:pPr marL="4279900">
              <a:lnSpc>
                <a:spcPts val="1280"/>
              </a:lnSpc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6"/>
              </a:rPr>
              <a:t>DOI:</a:t>
            </a:r>
            <a:r>
              <a:rPr sz="1200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6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6"/>
              </a:rPr>
              <a:t>10.1109/ICSC48311.2020.9182811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291147"/>
            <a:ext cx="640651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Project</a:t>
            </a:r>
            <a:r>
              <a:rPr sz="2800" spc="-20" dirty="0"/>
              <a:t> </a:t>
            </a:r>
            <a:r>
              <a:rPr sz="2800" spc="-5" dirty="0"/>
              <a:t>work</a:t>
            </a:r>
            <a:r>
              <a:rPr sz="2800" spc="-10" dirty="0"/>
              <a:t> </a:t>
            </a:r>
            <a:r>
              <a:rPr sz="2800" spc="-5" dirty="0"/>
              <a:t>mapping</a:t>
            </a:r>
            <a:r>
              <a:rPr sz="2800" spc="-10" dirty="0"/>
              <a:t> </a:t>
            </a:r>
            <a:r>
              <a:rPr sz="2800" spc="-5" dirty="0"/>
              <a:t>with</a:t>
            </a:r>
            <a:r>
              <a:rPr sz="2800" spc="-10" dirty="0"/>
              <a:t> </a:t>
            </a:r>
            <a:r>
              <a:rPr sz="2800" spc="-5" dirty="0"/>
              <a:t>SDG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91539" y="1116339"/>
            <a:ext cx="7823200" cy="476948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300" b="1" spc="-5" dirty="0">
                <a:latin typeface="Verdana"/>
                <a:cs typeface="Verdana"/>
              </a:rPr>
              <a:t>SDG</a:t>
            </a:r>
            <a:r>
              <a:rPr sz="1300" b="1" spc="-10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2:</a:t>
            </a:r>
            <a:r>
              <a:rPr sz="1300" b="1" spc="-15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Zero</a:t>
            </a:r>
            <a:r>
              <a:rPr sz="1300" b="1" spc="-10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Hunger</a:t>
            </a:r>
            <a:endParaRPr sz="1300">
              <a:latin typeface="Verdana"/>
              <a:cs typeface="Verdana"/>
            </a:endParaRPr>
          </a:p>
          <a:p>
            <a:pPr marL="341630" marR="3181350" indent="35560">
              <a:lnSpc>
                <a:spcPct val="110300"/>
              </a:lnSpc>
              <a:spcBef>
                <a:spcPts val="155"/>
              </a:spcBef>
            </a:pPr>
            <a:r>
              <a:rPr sz="1050" spc="-5" dirty="0">
                <a:latin typeface="Verdana"/>
                <a:cs typeface="Verdana"/>
              </a:rPr>
              <a:t>AgroDoc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contributes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to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ending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hunger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by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improving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crop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yields </a:t>
            </a:r>
            <a:r>
              <a:rPr sz="1050" spc="-35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through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optimized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farming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practices,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disease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detection,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and 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resource-efficient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fertilizer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use.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It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helps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ensure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food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security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by </a:t>
            </a:r>
            <a:r>
              <a:rPr sz="1050" spc="-35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reducing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crop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losses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and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promoting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sustainable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agriculture.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Verdana"/>
              <a:cs typeface="Verdana"/>
            </a:endParaRPr>
          </a:p>
          <a:p>
            <a:pPr marL="355600" indent="-342900">
              <a:lnSpc>
                <a:spcPts val="148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300" b="1" spc="-5" dirty="0">
                <a:latin typeface="Verdana"/>
                <a:cs typeface="Verdana"/>
              </a:rPr>
              <a:t>SDG</a:t>
            </a:r>
            <a:r>
              <a:rPr sz="1300" b="1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12:</a:t>
            </a:r>
            <a:r>
              <a:rPr sz="1300" b="1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Responsible</a:t>
            </a:r>
            <a:r>
              <a:rPr sz="1300" b="1" spc="5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Consumption</a:t>
            </a:r>
            <a:r>
              <a:rPr sz="1300" b="1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and</a:t>
            </a:r>
            <a:r>
              <a:rPr sz="1300" b="1" spc="5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Production</a:t>
            </a:r>
            <a:endParaRPr sz="1300">
              <a:latin typeface="Verdana"/>
              <a:cs typeface="Verdana"/>
            </a:endParaRPr>
          </a:p>
          <a:p>
            <a:pPr marL="355600">
              <a:lnSpc>
                <a:spcPts val="1365"/>
              </a:lnSpc>
            </a:pPr>
            <a:r>
              <a:rPr sz="1050" spc="-5" dirty="0">
                <a:latin typeface="Verdana"/>
                <a:cs typeface="Verdana"/>
              </a:rPr>
              <a:t>The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app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promotes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efficient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use</a:t>
            </a:r>
            <a:r>
              <a:rPr sz="1200" dirty="0">
                <a:latin typeface="Verdana"/>
                <a:cs typeface="Verdana"/>
              </a:rPr>
              <a:t> of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natural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resources</a:t>
            </a:r>
            <a:r>
              <a:rPr sz="1050" spc="-5" dirty="0">
                <a:latin typeface="Verdana"/>
                <a:cs typeface="Verdana"/>
              </a:rPr>
              <a:t>,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such</a:t>
            </a:r>
            <a:r>
              <a:rPr sz="1050" dirty="0">
                <a:latin typeface="Verdana"/>
                <a:cs typeface="Verdana"/>
              </a:rPr>
              <a:t> as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water,</a:t>
            </a:r>
            <a:endParaRPr sz="1050">
              <a:latin typeface="Verdana"/>
              <a:cs typeface="Verdana"/>
            </a:endParaRPr>
          </a:p>
          <a:p>
            <a:pPr marL="341630" marR="2414270">
              <a:lnSpc>
                <a:spcPct val="109500"/>
              </a:lnSpc>
            </a:pPr>
            <a:r>
              <a:rPr sz="1050" spc="-5" dirty="0">
                <a:latin typeface="Verdana"/>
                <a:cs typeface="Verdana"/>
              </a:rPr>
              <a:t>soil,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and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fertilizers,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by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offering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data-driven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recommendations.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This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reduces </a:t>
            </a:r>
            <a:r>
              <a:rPr sz="1050" spc="-35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waste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and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minimizes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the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environmental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impact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of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farming,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supporting 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sustainable consumption and production practices.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Verdana"/>
              <a:cs typeface="Verdana"/>
            </a:endParaRPr>
          </a:p>
          <a:p>
            <a:pPr marL="355600" indent="-342900">
              <a:lnSpc>
                <a:spcPts val="149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300" b="1" spc="-5" dirty="0">
                <a:latin typeface="Verdana"/>
                <a:cs typeface="Verdana"/>
              </a:rPr>
              <a:t>SDG</a:t>
            </a:r>
            <a:r>
              <a:rPr sz="1300" b="1" spc="-10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13:</a:t>
            </a:r>
            <a:r>
              <a:rPr sz="1300" b="1" spc="-15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Climate Action</a:t>
            </a:r>
            <a:endParaRPr sz="1300">
              <a:latin typeface="Verdana"/>
              <a:cs typeface="Verdana"/>
            </a:endParaRPr>
          </a:p>
          <a:p>
            <a:pPr marL="355600">
              <a:lnSpc>
                <a:spcPts val="1190"/>
              </a:lnSpc>
            </a:pPr>
            <a:r>
              <a:rPr sz="1050" spc="-5" dirty="0">
                <a:latin typeface="Verdana"/>
                <a:cs typeface="Verdana"/>
              </a:rPr>
              <a:t>AgroDoc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can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assist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farmers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in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adapting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to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climate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change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by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integrating</a:t>
            </a:r>
            <a:endParaRPr sz="1050">
              <a:latin typeface="Verdana"/>
              <a:cs typeface="Verdana"/>
            </a:endParaRPr>
          </a:p>
          <a:p>
            <a:pPr marL="341630" marR="2809875">
              <a:lnSpc>
                <a:spcPct val="109500"/>
              </a:lnSpc>
            </a:pPr>
            <a:r>
              <a:rPr sz="1050" spc="-5" dirty="0">
                <a:latin typeface="Verdana"/>
                <a:cs typeface="Verdana"/>
              </a:rPr>
              <a:t>real-time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weather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data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and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offering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guidance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on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how</a:t>
            </a:r>
            <a:r>
              <a:rPr sz="1050" dirty="0">
                <a:latin typeface="Verdana"/>
                <a:cs typeface="Verdana"/>
              </a:rPr>
              <a:t> to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respond</a:t>
            </a:r>
            <a:r>
              <a:rPr sz="1050" dirty="0">
                <a:latin typeface="Verdana"/>
                <a:cs typeface="Verdana"/>
              </a:rPr>
              <a:t> to 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changing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conditions.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This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enables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farmers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to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mitigate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climate-related</a:t>
            </a:r>
            <a:endParaRPr sz="1050">
              <a:latin typeface="Verdana"/>
              <a:cs typeface="Verdana"/>
            </a:endParaRPr>
          </a:p>
          <a:p>
            <a:pPr marL="341630">
              <a:lnSpc>
                <a:spcPct val="100000"/>
              </a:lnSpc>
              <a:spcBef>
                <a:spcPts val="140"/>
              </a:spcBef>
            </a:pPr>
            <a:r>
              <a:rPr sz="1050" spc="-5" dirty="0">
                <a:latin typeface="Verdana"/>
                <a:cs typeface="Verdana"/>
              </a:rPr>
              <a:t>risks</a:t>
            </a:r>
            <a:r>
              <a:rPr sz="1200" spc="-5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ts val="137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200" b="1" spc="-5" dirty="0">
                <a:latin typeface="Verdana"/>
                <a:cs typeface="Verdana"/>
              </a:rPr>
              <a:t>SDG </a:t>
            </a:r>
            <a:r>
              <a:rPr sz="1200" b="1" dirty="0">
                <a:latin typeface="Verdana"/>
                <a:cs typeface="Verdana"/>
              </a:rPr>
              <a:t>9: </a:t>
            </a:r>
            <a:r>
              <a:rPr sz="1200" b="1" spc="-5" dirty="0">
                <a:latin typeface="Verdana"/>
                <a:cs typeface="Verdana"/>
              </a:rPr>
              <a:t>Industry,</a:t>
            </a:r>
            <a:r>
              <a:rPr sz="1200" b="1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Innovation,</a:t>
            </a:r>
            <a:r>
              <a:rPr sz="1200" b="1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and</a:t>
            </a:r>
            <a:r>
              <a:rPr sz="1200" b="1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Infrastructure</a:t>
            </a:r>
            <a:endParaRPr sz="1200">
              <a:latin typeface="Verdana"/>
              <a:cs typeface="Verdana"/>
            </a:endParaRPr>
          </a:p>
          <a:p>
            <a:pPr marL="355600">
              <a:lnSpc>
                <a:spcPts val="1195"/>
              </a:lnSpc>
            </a:pPr>
            <a:r>
              <a:rPr sz="1050" dirty="0">
                <a:latin typeface="Verdana"/>
                <a:cs typeface="Verdana"/>
              </a:rPr>
              <a:t>By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integrating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deep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learning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and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advanced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technologies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into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agriculture,</a:t>
            </a:r>
            <a:endParaRPr sz="1050">
              <a:latin typeface="Verdana"/>
              <a:cs typeface="Verdana"/>
            </a:endParaRPr>
          </a:p>
          <a:p>
            <a:pPr marL="341630" marR="2810510">
              <a:lnSpc>
                <a:spcPct val="109500"/>
              </a:lnSpc>
            </a:pPr>
            <a:r>
              <a:rPr sz="1050" spc="-5" dirty="0">
                <a:latin typeface="Verdana"/>
                <a:cs typeface="Verdana"/>
              </a:rPr>
              <a:t>AgroDoc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fosters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innovation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in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farming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techniques,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contributing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to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the </a:t>
            </a:r>
            <a:r>
              <a:rPr sz="1050" spc="-35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development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of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sustainable infrastructure</a:t>
            </a:r>
            <a:r>
              <a:rPr sz="1050" dirty="0">
                <a:latin typeface="Verdana"/>
                <a:cs typeface="Verdana"/>
              </a:rPr>
              <a:t> in </a:t>
            </a:r>
            <a:r>
              <a:rPr sz="1050" spc="-5" dirty="0">
                <a:latin typeface="Verdana"/>
                <a:cs typeface="Verdana"/>
              </a:rPr>
              <a:t>agriculture.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Verdana"/>
              <a:cs typeface="Verdana"/>
            </a:endParaRPr>
          </a:p>
          <a:p>
            <a:pPr marL="355600" indent="-342900">
              <a:lnSpc>
                <a:spcPts val="149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300" b="1" spc="-5" dirty="0">
                <a:latin typeface="Verdana"/>
                <a:cs typeface="Verdana"/>
              </a:rPr>
              <a:t>SDG</a:t>
            </a:r>
            <a:r>
              <a:rPr sz="1300" b="1" spc="-10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15:</a:t>
            </a:r>
            <a:r>
              <a:rPr sz="1300" b="1" spc="-10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Life on</a:t>
            </a:r>
            <a:r>
              <a:rPr sz="1300" b="1" spc="-15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Land</a:t>
            </a:r>
            <a:endParaRPr sz="1300">
              <a:latin typeface="Verdana"/>
              <a:cs typeface="Verdana"/>
            </a:endParaRPr>
          </a:p>
          <a:p>
            <a:pPr marL="355600">
              <a:lnSpc>
                <a:spcPts val="1190"/>
              </a:lnSpc>
            </a:pPr>
            <a:r>
              <a:rPr sz="1050" spc="-5" dirty="0">
                <a:latin typeface="Verdana"/>
                <a:cs typeface="Verdana"/>
              </a:rPr>
              <a:t>AgroDoc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helps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protect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ecosystems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by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promoting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sustainable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land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management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practices.</a:t>
            </a:r>
            <a:endParaRPr sz="1050">
              <a:latin typeface="Verdana"/>
              <a:cs typeface="Verdana"/>
            </a:endParaRPr>
          </a:p>
          <a:p>
            <a:pPr marL="341630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latin typeface="Verdana"/>
                <a:cs typeface="Verdana"/>
              </a:rPr>
              <a:t>By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reducing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overuse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of</a:t>
            </a:r>
            <a:r>
              <a:rPr sz="1050" spc="1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fertilizers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and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improving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crop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health,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the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app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supports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the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conservation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of</a:t>
            </a:r>
            <a:r>
              <a:rPr sz="1050" spc="1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biodiversity.</a:t>
            </a:r>
            <a:endParaRPr sz="10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2018" y="1684230"/>
            <a:ext cx="4277204" cy="261449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88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45" dirty="0"/>
              <a:t> </a:t>
            </a:r>
            <a:r>
              <a:rPr spc="-5" dirty="0"/>
              <a:t>YOU</a:t>
            </a:r>
            <a:r>
              <a:rPr spc="-40" dirty="0"/>
              <a:t> 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291147"/>
            <a:ext cx="358584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Literature</a:t>
            </a:r>
            <a:r>
              <a:rPr sz="2800" spc="-70" dirty="0"/>
              <a:t> </a:t>
            </a:r>
            <a:r>
              <a:rPr sz="2800" spc="-5" dirty="0"/>
              <a:t>Review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0877" y="1032738"/>
          <a:ext cx="10667999" cy="5277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0425"/>
                <a:gridCol w="2451100"/>
                <a:gridCol w="2508250"/>
                <a:gridCol w="1811654"/>
                <a:gridCol w="1766570"/>
              </a:tblGrid>
              <a:tr h="914400"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b="1" spc="6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Paper</a:t>
                      </a:r>
                      <a:r>
                        <a:rPr sz="1800" b="1" spc="18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Name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16585" marR="609600" indent="11874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b="1" spc="7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Problem </a:t>
                      </a:r>
                      <a:r>
                        <a:rPr sz="1800" b="1" spc="8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re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ss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b="1" spc="12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Solution</a:t>
                      </a:r>
                      <a:r>
                        <a:rPr sz="1800" b="1" spc="2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Proposed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b="1" spc="8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Drawbacks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b="1" spc="12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Limitations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007745">
                <a:tc>
                  <a:txBody>
                    <a:bodyPr/>
                    <a:lstStyle/>
                    <a:p>
                      <a:pPr marL="91440" marR="28448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80" dirty="0">
                          <a:latin typeface="Cambria"/>
                          <a:cs typeface="Cambria"/>
                        </a:rPr>
                        <a:t>"Sustainable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Pest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Management"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(Smith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et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al.,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2015)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22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70" dirty="0">
                          <a:latin typeface="Cambria"/>
                          <a:cs typeface="Cambria"/>
                        </a:rPr>
                        <a:t>Increasing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pesticide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resistance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and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environmental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degradation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52729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55" dirty="0">
                          <a:latin typeface="Cambria"/>
                          <a:cs typeface="Cambria"/>
                        </a:rPr>
                        <a:t>Adoption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integrated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pest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5" dirty="0">
                          <a:latin typeface="Cambria"/>
                          <a:cs typeface="Cambria"/>
                        </a:rPr>
                        <a:t>management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(IPM)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strategies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including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biological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controls,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crop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rotation,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reduced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pesticide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use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3622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55" dirty="0">
                          <a:latin typeface="Cambria"/>
                          <a:cs typeface="Cambria"/>
                        </a:rPr>
                        <a:t>Biological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control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may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not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be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35" dirty="0">
                          <a:latin typeface="Cambria"/>
                          <a:cs typeface="Cambria"/>
                        </a:rPr>
                        <a:t>effective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all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climates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0035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65" dirty="0">
                          <a:latin typeface="Cambria"/>
                          <a:cs typeface="Cambria"/>
                        </a:rPr>
                        <a:t>Needs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high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farmer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knowledge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and 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5" dirty="0">
                          <a:latin typeface="Cambria"/>
                          <a:cs typeface="Cambria"/>
                        </a:rPr>
                        <a:t>continuous 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monitoring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005839">
                <a:tc>
                  <a:txBody>
                    <a:bodyPr/>
                    <a:lstStyle/>
                    <a:p>
                      <a:pPr marL="91440" marR="495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65" dirty="0">
                          <a:latin typeface="Cambria"/>
                          <a:cs typeface="Cambria"/>
                        </a:rPr>
                        <a:t>"Crop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Protection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through </a:t>
                      </a:r>
                      <a:r>
                        <a:rPr sz="1200" spc="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Agroecology"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(Brown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et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al.,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2016)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81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70" dirty="0">
                          <a:latin typeface="Cambria"/>
                          <a:cs typeface="Cambria"/>
                        </a:rPr>
                        <a:t>Conventional</a:t>
                      </a:r>
                      <a:r>
                        <a:rPr sz="12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farming</a:t>
                      </a:r>
                      <a:r>
                        <a:rPr sz="1200" spc="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causing </a:t>
                      </a:r>
                      <a:r>
                        <a:rPr sz="1200" spc="-2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biodiversity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loss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2953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55" dirty="0">
                          <a:latin typeface="Cambria"/>
                          <a:cs typeface="Cambria"/>
                        </a:rPr>
                        <a:t>Incorporation</a:t>
                      </a:r>
                      <a:r>
                        <a:rPr sz="12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agroecological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practices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into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crop</a:t>
                      </a:r>
                      <a:r>
                        <a:rPr sz="12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protection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20" dirty="0">
                          <a:latin typeface="Cambria"/>
                          <a:cs typeface="Cambria"/>
                        </a:rPr>
                        <a:t>such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as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habitat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diversification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27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55" dirty="0">
                          <a:latin typeface="Cambria"/>
                          <a:cs typeface="Cambria"/>
                        </a:rPr>
                        <a:t>Incorporation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of </a:t>
                      </a:r>
                      <a:r>
                        <a:rPr sz="12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agroecological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into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crop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protection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20" dirty="0">
                          <a:latin typeface="Cambria"/>
                          <a:cs typeface="Cambria"/>
                        </a:rPr>
                        <a:t>such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as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habitat 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diversification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19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65" dirty="0">
                          <a:latin typeface="Cambria"/>
                          <a:cs typeface="Cambria"/>
                        </a:rPr>
                        <a:t>Requires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local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adaptation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and 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ecological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knowledge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883285">
                <a:tc>
                  <a:txBody>
                    <a:bodyPr/>
                    <a:lstStyle/>
                    <a:p>
                      <a:pPr marL="91440" marR="458470" algn="just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50" dirty="0">
                          <a:latin typeface="Cambria"/>
                          <a:cs typeface="Cambria"/>
                        </a:rPr>
                        <a:t>"Biological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Control in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IPM" 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(Johnson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et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al., 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2017)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127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60" dirty="0">
                          <a:latin typeface="Cambria"/>
                          <a:cs typeface="Cambria"/>
                        </a:rPr>
                        <a:t>Over-reliance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on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chemical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pesticides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leading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to 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resistance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540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100" dirty="0">
                          <a:latin typeface="Cambria"/>
                          <a:cs typeface="Cambria"/>
                        </a:rPr>
                        <a:t>Use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natural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predators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and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parasitoids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pest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control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62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70" dirty="0">
                          <a:latin typeface="Cambria"/>
                          <a:cs typeface="Cambria"/>
                        </a:rPr>
                        <a:t>Unpredictable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efficiency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different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environmental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conditions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371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65" dirty="0">
                          <a:latin typeface="Cambria"/>
                          <a:cs typeface="Cambria"/>
                        </a:rPr>
                        <a:t>Sensitive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to 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ecological</a:t>
                      </a:r>
                      <a:r>
                        <a:rPr sz="1200" spc="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imbalance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and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requires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time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to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establish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91440" marR="1257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50" dirty="0">
                          <a:latin typeface="Cambria"/>
                          <a:cs typeface="Cambria"/>
                        </a:rPr>
                        <a:t>"Digital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Tools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Precision </a:t>
                      </a:r>
                      <a:r>
                        <a:rPr sz="1200" spc="-2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Agriculture"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(Martinez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30" dirty="0">
                          <a:latin typeface="Cambria"/>
                          <a:cs typeface="Cambria"/>
                        </a:rPr>
                        <a:t>&amp; </a:t>
                      </a:r>
                      <a:r>
                        <a:rPr sz="1200" spc="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Lee,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2018)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025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95" dirty="0">
                          <a:latin typeface="Cambria"/>
                          <a:cs typeface="Cambria"/>
                        </a:rPr>
                        <a:t>Lack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precision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pest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and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disease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detection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086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55" dirty="0">
                          <a:latin typeface="Cambria"/>
                          <a:cs typeface="Cambria"/>
                        </a:rPr>
                        <a:t>Utilization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drones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and 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sensor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technologies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real-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time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monitoring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012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85" dirty="0">
                          <a:latin typeface="Cambria"/>
                          <a:cs typeface="Cambria"/>
                        </a:rPr>
                        <a:t>High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initial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cost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and </a:t>
                      </a:r>
                      <a:r>
                        <a:rPr sz="1200" spc="-2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technical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know-how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089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50" dirty="0">
                          <a:latin typeface="Cambria"/>
                          <a:cs typeface="Cambria"/>
                        </a:rPr>
                        <a:t>Not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accessible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2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small-scale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farmers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824864">
                <a:tc>
                  <a:txBody>
                    <a:bodyPr/>
                    <a:lstStyle/>
                    <a:p>
                      <a:pPr marL="91440" marR="36957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35" dirty="0">
                          <a:latin typeface="Cambria"/>
                          <a:cs typeface="Cambria"/>
                        </a:rPr>
                        <a:t>"Weed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5" dirty="0">
                          <a:latin typeface="Cambria"/>
                          <a:cs typeface="Cambria"/>
                        </a:rPr>
                        <a:t>Management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in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ICPS"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(Roberts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et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al., 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2019)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70" dirty="0">
                          <a:latin typeface="Cambria"/>
                          <a:cs typeface="Cambria"/>
                        </a:rPr>
                        <a:t>Increased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herbicide</a:t>
                      </a:r>
                      <a:r>
                        <a:rPr sz="1200" spc="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resistance </a:t>
                      </a:r>
                      <a:r>
                        <a:rPr sz="1200" spc="-2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weeds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851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100" dirty="0">
                          <a:latin typeface="Cambria"/>
                          <a:cs typeface="Cambria"/>
                        </a:rPr>
                        <a:t>Use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a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combination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of </a:t>
                      </a:r>
                      <a:r>
                        <a:rPr sz="12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5" dirty="0">
                          <a:latin typeface="Cambria"/>
                          <a:cs typeface="Cambria"/>
                        </a:rPr>
                        <a:t>mechanical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weeding,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crop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rotation,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selective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herbicides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127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60" dirty="0">
                          <a:latin typeface="Cambria"/>
                          <a:cs typeface="Cambria"/>
                        </a:rPr>
                        <a:t>Labor-intensive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5" dirty="0">
                          <a:latin typeface="Cambria"/>
                          <a:cs typeface="Cambria"/>
                        </a:rPr>
                        <a:t>mechanical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 weeding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69925" algn="just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85" dirty="0">
                          <a:latin typeface="Cambria"/>
                          <a:cs typeface="Cambria"/>
                        </a:rPr>
                        <a:t>Crop damage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possible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from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machinery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291147"/>
            <a:ext cx="358584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Literature</a:t>
            </a:r>
            <a:r>
              <a:rPr sz="2800" spc="-70" dirty="0"/>
              <a:t> </a:t>
            </a:r>
            <a:r>
              <a:rPr sz="2800" spc="-5" dirty="0"/>
              <a:t>Review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06450" y="1136650"/>
          <a:ext cx="10667999" cy="4589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  <a:gridCol w="2290445"/>
                <a:gridCol w="2068195"/>
                <a:gridCol w="2467609"/>
                <a:gridCol w="1708150"/>
              </a:tblGrid>
              <a:tr h="920114">
                <a:tc>
                  <a:txBody>
                    <a:bodyPr/>
                    <a:lstStyle/>
                    <a:p>
                      <a:pPr marL="91440" marR="2203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40" dirty="0">
                          <a:latin typeface="Cambria"/>
                          <a:cs typeface="Cambria"/>
                        </a:rPr>
                        <a:t>"The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Role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5" dirty="0">
                          <a:latin typeface="Cambria"/>
                          <a:cs typeface="Cambria"/>
                        </a:rPr>
                        <a:t>Crop 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Rotation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Pest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Suppression"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(Nguyen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30" dirty="0">
                          <a:latin typeface="Cambria"/>
                          <a:cs typeface="Cambria"/>
                        </a:rPr>
                        <a:t>&amp;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Patel,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2019)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71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75" dirty="0">
                          <a:latin typeface="Cambria"/>
                          <a:cs typeface="Cambria"/>
                        </a:rPr>
                        <a:t>Monoculture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farming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leading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pest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5" dirty="0">
                          <a:latin typeface="Cambria"/>
                          <a:cs typeface="Cambria"/>
                        </a:rPr>
                        <a:t>buildup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111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85" dirty="0">
                          <a:latin typeface="Cambria"/>
                          <a:cs typeface="Cambria"/>
                        </a:rPr>
                        <a:t>Crop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rotation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strategies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disrupt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pest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life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cycles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6248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55" dirty="0">
                          <a:latin typeface="Cambria"/>
                          <a:cs typeface="Cambria"/>
                        </a:rPr>
                        <a:t>Time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lag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between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crop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rotations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benefits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to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materialize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44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50" dirty="0">
                          <a:latin typeface="Cambria"/>
                          <a:cs typeface="Cambria"/>
                        </a:rPr>
                        <a:t>Not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applicable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all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climatic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zones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005839">
                <a:tc>
                  <a:txBody>
                    <a:bodyPr/>
                    <a:lstStyle/>
                    <a:p>
                      <a:pPr marL="91440" marR="25400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75" dirty="0">
                          <a:latin typeface="Cambria"/>
                          <a:cs typeface="Cambria"/>
                        </a:rPr>
                        <a:t>"Economic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Feasibility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of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Integrated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Pest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Management"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(Singh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et 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al.,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2020)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5816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85" dirty="0">
                          <a:latin typeface="Cambria"/>
                          <a:cs typeface="Cambria"/>
                        </a:rPr>
                        <a:t>High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cost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chemical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pesticide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 applications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3431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85" dirty="0">
                          <a:latin typeface="Cambria"/>
                          <a:cs typeface="Cambria"/>
                        </a:rPr>
                        <a:t>Economic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analysis </a:t>
                      </a:r>
                      <a:r>
                        <a:rPr sz="1200" spc="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showing</a:t>
                      </a:r>
                      <a:r>
                        <a:rPr sz="1200" spc="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long-term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cost </a:t>
                      </a:r>
                      <a:r>
                        <a:rPr sz="1200" spc="-2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savings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through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IPM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adoption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089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85" dirty="0">
                          <a:latin typeface="Cambria"/>
                          <a:cs typeface="Cambria"/>
                        </a:rPr>
                        <a:t>High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initial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investment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in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knowledge</a:t>
                      </a:r>
                      <a:r>
                        <a:rPr sz="1200" spc="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technology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7655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65" dirty="0">
                          <a:latin typeface="Cambria"/>
                          <a:cs typeface="Cambria"/>
                        </a:rPr>
                        <a:t>Requires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collaboration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between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farmers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extension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services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20115">
                <a:tc>
                  <a:txBody>
                    <a:bodyPr/>
                    <a:lstStyle/>
                    <a:p>
                      <a:pPr marL="91440" marR="1504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80" dirty="0">
                          <a:latin typeface="Cambria"/>
                          <a:cs typeface="Cambria"/>
                        </a:rPr>
                        <a:t>"Climate-Smart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5" dirty="0">
                          <a:latin typeface="Cambria"/>
                          <a:cs typeface="Cambria"/>
                        </a:rPr>
                        <a:t>Crop 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Protection"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(Kumar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et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al.,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2021)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216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80" dirty="0">
                          <a:latin typeface="Cambria"/>
                          <a:cs typeface="Cambria"/>
                        </a:rPr>
                        <a:t>Climate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5" dirty="0">
                          <a:latin typeface="Cambria"/>
                          <a:cs typeface="Cambria"/>
                        </a:rPr>
                        <a:t>change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increasing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pest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and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disease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pressure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679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70" dirty="0">
                          <a:latin typeface="Cambria"/>
                          <a:cs typeface="Cambria"/>
                        </a:rPr>
                        <a:t>Climate-adaptive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IPM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with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stress-tolerant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varieties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and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biological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control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5264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95" dirty="0">
                          <a:latin typeface="Cambria"/>
                          <a:cs typeface="Cambria"/>
                        </a:rPr>
                        <a:t>Lack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climate-resilient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varieties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some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regions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636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55" dirty="0">
                          <a:latin typeface="Cambria"/>
                          <a:cs typeface="Cambria"/>
                        </a:rPr>
                        <a:t>Limited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research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on </a:t>
                      </a:r>
                      <a:r>
                        <a:rPr sz="1200" spc="-2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long-term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effects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920114">
                <a:tc>
                  <a:txBody>
                    <a:bodyPr/>
                    <a:lstStyle/>
                    <a:p>
                      <a:pPr marL="91440" marR="18859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60" dirty="0">
                          <a:latin typeface="Cambria"/>
                          <a:cs typeface="Cambria"/>
                        </a:rPr>
                        <a:t>"Impact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Pesticide-Free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Farming"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(Wang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30" dirty="0">
                          <a:latin typeface="Cambria"/>
                          <a:cs typeface="Cambria"/>
                        </a:rPr>
                        <a:t>&amp;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Li, 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2021)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8321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55" dirty="0">
                          <a:latin typeface="Cambria"/>
                          <a:cs typeface="Cambria"/>
                        </a:rPr>
                        <a:t>Pesticide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residue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and 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toxicity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concerns</a:t>
                      </a:r>
                      <a:r>
                        <a:rPr sz="12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crops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986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55" dirty="0">
                          <a:latin typeface="Cambria"/>
                          <a:cs typeface="Cambria"/>
                        </a:rPr>
                        <a:t>Adoption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organic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and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pesticide-free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farming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practices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0805" marR="191135">
                        <a:lnSpc>
                          <a:spcPct val="100000"/>
                        </a:lnSpc>
                      </a:pPr>
                      <a:r>
                        <a:rPr sz="1200" spc="30" dirty="0">
                          <a:latin typeface="Cambria"/>
                          <a:cs typeface="Cambria"/>
                        </a:rPr>
                        <a:t>Lower</a:t>
                      </a:r>
                      <a:r>
                        <a:rPr sz="12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initial</a:t>
                      </a:r>
                      <a:r>
                        <a:rPr sz="1200" spc="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yields</a:t>
                      </a:r>
                      <a:r>
                        <a:rPr sz="12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compared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conventional</a:t>
                      </a:r>
                      <a:r>
                        <a:rPr sz="12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methods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2987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65" dirty="0">
                          <a:latin typeface="Cambria"/>
                          <a:cs typeface="Cambria"/>
                        </a:rPr>
                        <a:t>Requires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premium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market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access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2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profitability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1440" marR="208279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65" dirty="0">
                          <a:latin typeface="Cambria"/>
                          <a:cs typeface="Cambria"/>
                        </a:rPr>
                        <a:t>"Advances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in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Biopesticides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2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Sustainable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Agriculture"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(Gupta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et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al.,</a:t>
                      </a:r>
                      <a:r>
                        <a:rPr sz="12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2022)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5085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85" dirty="0">
                          <a:latin typeface="Cambria"/>
                          <a:cs typeface="Cambria"/>
                        </a:rPr>
                        <a:t>Harmful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environmental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effects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synthetic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pesticides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1874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65" dirty="0">
                          <a:latin typeface="Cambria"/>
                          <a:cs typeface="Cambria"/>
                        </a:rPr>
                        <a:t>Development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and 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application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of </a:t>
                      </a:r>
                      <a:r>
                        <a:rPr sz="12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biopesticides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as 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alternatives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chemicals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9113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55" dirty="0">
                          <a:latin typeface="Cambria"/>
                          <a:cs typeface="Cambria"/>
                        </a:rPr>
                        <a:t>Limited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effectiveness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high-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pest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pressure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conditions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494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85" dirty="0">
                          <a:latin typeface="Cambria"/>
                          <a:cs typeface="Cambria"/>
                        </a:rPr>
                        <a:t>Short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shelf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life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and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storage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5" dirty="0">
                          <a:latin typeface="Cambria"/>
                          <a:cs typeface="Cambria"/>
                        </a:rPr>
                        <a:t>issues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291147"/>
            <a:ext cx="537972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Existing</a:t>
            </a:r>
            <a:r>
              <a:rPr sz="2800" spc="-25" dirty="0"/>
              <a:t> </a:t>
            </a:r>
            <a:r>
              <a:rPr sz="2800" spc="-5" dirty="0"/>
              <a:t>method</a:t>
            </a:r>
            <a:r>
              <a:rPr sz="2800" spc="-20" dirty="0"/>
              <a:t> </a:t>
            </a:r>
            <a:r>
              <a:rPr sz="2800" spc="-5" dirty="0"/>
              <a:t>Drawback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91539" y="1128933"/>
            <a:ext cx="10289540" cy="44837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Manual</a:t>
            </a:r>
            <a:r>
              <a:rPr sz="1600" b="1" spc="-20" dirty="0">
                <a:solidFill>
                  <a:srgbClr val="8EB4E2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Inspection</a:t>
            </a:r>
            <a:r>
              <a:rPr sz="1600" b="1" spc="-15" dirty="0">
                <a:solidFill>
                  <a:srgbClr val="8EB4E2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Limitations:</a:t>
            </a:r>
            <a:endParaRPr sz="1600">
              <a:latin typeface="Verdana"/>
              <a:cs typeface="Verdana"/>
            </a:endParaRPr>
          </a:p>
          <a:p>
            <a:pPr marL="510540" marR="1211580" indent="-17780">
              <a:lnSpc>
                <a:spcPct val="119900"/>
              </a:lnSpc>
            </a:pPr>
            <a:r>
              <a:rPr sz="1400" spc="-20" dirty="0">
                <a:latin typeface="Verdana"/>
                <a:cs typeface="Verdana"/>
              </a:rPr>
              <a:t>Traditional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methods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rely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heavily</a:t>
            </a:r>
            <a:r>
              <a:rPr sz="1400" dirty="0">
                <a:latin typeface="Verdana"/>
                <a:cs typeface="Verdana"/>
              </a:rPr>
              <a:t> on </a:t>
            </a:r>
            <a:r>
              <a:rPr sz="1400" spc="-5" dirty="0">
                <a:latin typeface="Verdana"/>
                <a:cs typeface="Verdana"/>
              </a:rPr>
              <a:t>manual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inspection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for disease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identification,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which can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be 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time-consuming</a:t>
            </a:r>
            <a:r>
              <a:rPr sz="1400" b="1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error-prone</a:t>
            </a:r>
            <a:r>
              <a:rPr sz="1400" spc="-5" dirty="0">
                <a:latin typeface="Verdana"/>
                <a:cs typeface="Verdana"/>
              </a:rPr>
              <a:t>.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Farmers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may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miss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early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symptoms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of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diseases,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leading</a:t>
            </a:r>
            <a:r>
              <a:rPr sz="1400" dirty="0">
                <a:latin typeface="Verdana"/>
                <a:cs typeface="Verdana"/>
              </a:rPr>
              <a:t> to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greater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crop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losses.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Data</a:t>
            </a:r>
            <a:r>
              <a:rPr sz="1600" b="1" spc="-20" dirty="0">
                <a:solidFill>
                  <a:srgbClr val="8EB4E2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Utilization</a:t>
            </a:r>
            <a:r>
              <a:rPr sz="1600" b="1" spc="-15" dirty="0">
                <a:solidFill>
                  <a:srgbClr val="8EB4E2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Challenges</a:t>
            </a:r>
            <a:r>
              <a:rPr sz="1800" spc="-5" dirty="0">
                <a:solidFill>
                  <a:srgbClr val="8EB4E2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510540" marR="5080" indent="-13970">
              <a:lnSpc>
                <a:spcPct val="122300"/>
              </a:lnSpc>
              <a:spcBef>
                <a:spcPts val="455"/>
              </a:spcBef>
            </a:pPr>
            <a:r>
              <a:rPr sz="1400" spc="-5" dirty="0">
                <a:latin typeface="Verdana"/>
                <a:cs typeface="Verdana"/>
              </a:rPr>
              <a:t>Existing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crop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fertilizer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recommendation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systems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often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depend</a:t>
            </a:r>
            <a:r>
              <a:rPr sz="1400" dirty="0">
                <a:latin typeface="Verdana"/>
                <a:cs typeface="Verdana"/>
              </a:rPr>
              <a:t> on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limited</a:t>
            </a:r>
            <a:r>
              <a:rPr sz="1400" b="1" spc="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datasets</a:t>
            </a:r>
            <a:r>
              <a:rPr sz="1400" b="1" spc="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do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not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integrate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real-time environmental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data.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This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restricts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accuracy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of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recommendations,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potentially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leading </a:t>
            </a:r>
            <a:r>
              <a:rPr sz="1400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suboptimal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farming</a:t>
            </a:r>
            <a:r>
              <a:rPr sz="1400" spc="-10" dirty="0">
                <a:latin typeface="Verdana"/>
                <a:cs typeface="Verdana"/>
              </a:rPr>
              <a:t> practices.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Lack</a:t>
            </a:r>
            <a:r>
              <a:rPr sz="1600" b="1" spc="-15" dirty="0">
                <a:solidFill>
                  <a:srgbClr val="8EB4E2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of</a:t>
            </a:r>
            <a:r>
              <a:rPr sz="1600" b="1" spc="-15" dirty="0">
                <a:solidFill>
                  <a:srgbClr val="8EB4E2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Localized</a:t>
            </a:r>
            <a:r>
              <a:rPr sz="1600" b="1" spc="-10" dirty="0">
                <a:solidFill>
                  <a:srgbClr val="8EB4E2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Solutions</a:t>
            </a:r>
            <a:r>
              <a:rPr sz="1800" spc="-5" dirty="0">
                <a:solidFill>
                  <a:srgbClr val="8EB4E2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448309" marR="125730">
              <a:lnSpc>
                <a:spcPct val="119900"/>
              </a:lnSpc>
            </a:pPr>
            <a:r>
              <a:rPr sz="1400" spc="-5" dirty="0">
                <a:latin typeface="Verdana"/>
                <a:cs typeface="Verdana"/>
              </a:rPr>
              <a:t>Most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conventional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systems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fail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provide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localized</a:t>
            </a:r>
            <a:r>
              <a:rPr sz="1400" b="1" spc="1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recommendations</a:t>
            </a:r>
            <a:r>
              <a:rPr sz="1400" spc="-5" dirty="0">
                <a:latin typeface="Verdana"/>
                <a:cs typeface="Verdana"/>
              </a:rPr>
              <a:t>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meaning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they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may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not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account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for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specific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regional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soil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types,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weather conditions,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or </a:t>
            </a:r>
            <a:r>
              <a:rPr sz="1400" spc="-5" dirty="0">
                <a:latin typeface="Verdana"/>
                <a:cs typeface="Verdana"/>
              </a:rPr>
              <a:t>pest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pressures.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This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diminish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their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effectiveness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 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relevance</a:t>
            </a:r>
            <a:r>
              <a:rPr sz="1400" spc="-5" dirty="0">
                <a:latin typeface="Verdana"/>
                <a:cs typeface="Verdana"/>
              </a:rPr>
              <a:t> for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farmers in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diverse </a:t>
            </a:r>
            <a:r>
              <a:rPr sz="1400" spc="-10" dirty="0">
                <a:latin typeface="Verdana"/>
                <a:cs typeface="Verdana"/>
              </a:rPr>
              <a:t>geographical</a:t>
            </a:r>
            <a:r>
              <a:rPr sz="1400" spc="-5" dirty="0">
                <a:latin typeface="Verdana"/>
                <a:cs typeface="Verdana"/>
              </a:rPr>
              <a:t> areas.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Accessibility</a:t>
            </a:r>
            <a:r>
              <a:rPr sz="1600" b="1" spc="-35" dirty="0">
                <a:solidFill>
                  <a:srgbClr val="8EB4E2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Issues</a:t>
            </a:r>
            <a:r>
              <a:rPr sz="1600" spc="-5" dirty="0">
                <a:solidFill>
                  <a:srgbClr val="8EB4E2"/>
                </a:solidFill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448309" marR="544195" indent="-32384">
              <a:lnSpc>
                <a:spcPct val="122300"/>
              </a:lnSpc>
              <a:spcBef>
                <a:spcPts val="455"/>
              </a:spcBef>
            </a:pPr>
            <a:r>
              <a:rPr sz="1400" spc="-10" dirty="0">
                <a:latin typeface="Verdana"/>
                <a:cs typeface="Verdana"/>
              </a:rPr>
              <a:t>Advanced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technologies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like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remote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sensing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machine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learning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are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often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not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accessible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small-scale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farmers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due</a:t>
            </a:r>
            <a:r>
              <a:rPr sz="1400" dirty="0">
                <a:latin typeface="Verdana"/>
                <a:cs typeface="Verdana"/>
              </a:rPr>
              <a:t> to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high costs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 technical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complexity.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This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exacerbates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digital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divide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 agricultural 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technology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adoption.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291147"/>
            <a:ext cx="349694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Proposed</a:t>
            </a:r>
            <a:r>
              <a:rPr sz="2800" spc="-60" dirty="0"/>
              <a:t> </a:t>
            </a:r>
            <a:r>
              <a:rPr sz="2800" spc="-5" dirty="0"/>
              <a:t>Method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91539" y="1093610"/>
            <a:ext cx="9953625" cy="11557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AgroDoc</a:t>
            </a:r>
            <a:r>
              <a:rPr sz="1600" b="1" spc="-20" dirty="0">
                <a:solidFill>
                  <a:srgbClr val="8EB4E2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Solution</a:t>
            </a:r>
            <a:r>
              <a:rPr sz="1600" b="1" spc="-10" dirty="0">
                <a:solidFill>
                  <a:srgbClr val="8EB4E2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Overview</a:t>
            </a:r>
            <a:r>
              <a:rPr sz="1600" spc="-5" dirty="0">
                <a:solidFill>
                  <a:srgbClr val="8EB4E2"/>
                </a:solidFill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438784" marR="5080" indent="3810">
              <a:lnSpc>
                <a:spcPct val="121100"/>
              </a:lnSpc>
              <a:spcBef>
                <a:spcPts val="229"/>
              </a:spcBef>
            </a:pPr>
            <a:r>
              <a:rPr sz="1400" b="1" spc="-5" dirty="0">
                <a:latin typeface="Verdana"/>
                <a:cs typeface="Verdana"/>
              </a:rPr>
              <a:t>Integration</a:t>
            </a:r>
            <a:r>
              <a:rPr sz="1400" b="1" spc="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of</a:t>
            </a:r>
            <a:r>
              <a:rPr sz="1400" b="1" spc="1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Deep</a:t>
            </a:r>
            <a:r>
              <a:rPr sz="1400" b="1" spc="1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Learning</a:t>
            </a:r>
            <a:r>
              <a:rPr sz="1400" spc="-5" dirty="0">
                <a:latin typeface="Verdana"/>
                <a:cs typeface="Verdana"/>
              </a:rPr>
              <a:t>: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AgroDoc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employs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state-of-the-art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deep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learning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techniques,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particularly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Convolutional</a:t>
            </a:r>
            <a:r>
              <a:rPr sz="1400" b="1" spc="1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Neural</a:t>
            </a:r>
            <a:r>
              <a:rPr sz="1400" b="1" spc="1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Networks</a:t>
            </a:r>
            <a:r>
              <a:rPr sz="1400" b="1" spc="1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(CNNs)</a:t>
            </a:r>
            <a:r>
              <a:rPr sz="1400" spc="-5" dirty="0">
                <a:latin typeface="Verdana"/>
                <a:cs typeface="Verdana"/>
              </a:rPr>
              <a:t>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for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tasks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like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disease</a:t>
            </a:r>
            <a:r>
              <a:rPr sz="1400" b="1" spc="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detection</a:t>
            </a:r>
            <a:r>
              <a:rPr sz="1400" b="1" spc="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crop</a:t>
            </a:r>
            <a:r>
              <a:rPr sz="1400" b="1" spc="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classification</a:t>
            </a:r>
            <a:r>
              <a:rPr sz="1400" spc="-5" dirty="0">
                <a:latin typeface="Verdana"/>
                <a:cs typeface="Verdana"/>
              </a:rPr>
              <a:t>, 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enhancing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accuracy and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efficiency in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identifying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agricultural issues.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2479547"/>
            <a:ext cx="10495915" cy="34855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u="sng" spc="-5" dirty="0">
                <a:solidFill>
                  <a:srgbClr val="8EB4E2"/>
                </a:solidFill>
                <a:uFill>
                  <a:solidFill>
                    <a:srgbClr val="8EB4E2"/>
                  </a:solidFill>
                </a:uFill>
                <a:latin typeface="Verdana"/>
                <a:cs typeface="Verdana"/>
              </a:rPr>
              <a:t>Modules</a:t>
            </a:r>
            <a:r>
              <a:rPr sz="1600" spc="-5" dirty="0">
                <a:solidFill>
                  <a:srgbClr val="8EB4E2"/>
                </a:solidFill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355600" marR="107314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Verdana"/>
                <a:cs typeface="Verdana"/>
              </a:rPr>
              <a:t>Disease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Detection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Module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: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Utilizes</a:t>
            </a:r>
            <a:r>
              <a:rPr sz="1400" dirty="0">
                <a:latin typeface="Verdana"/>
                <a:cs typeface="Verdana"/>
              </a:rPr>
              <a:t> a</a:t>
            </a:r>
            <a:r>
              <a:rPr sz="1400" spc="-5" dirty="0">
                <a:latin typeface="Verdana"/>
                <a:cs typeface="Verdana"/>
              </a:rPr>
              <a:t> CNN model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trained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on a</a:t>
            </a:r>
            <a:r>
              <a:rPr sz="1400" spc="-5" dirty="0">
                <a:latin typeface="Verdana"/>
                <a:cs typeface="Verdana"/>
              </a:rPr>
              <a:t> diverse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dataset of plant images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 </a:t>
            </a:r>
            <a:r>
              <a:rPr sz="1400" spc="-5" dirty="0">
                <a:latin typeface="Verdana"/>
                <a:cs typeface="Verdana"/>
              </a:rPr>
              <a:t>identify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diseases </a:t>
            </a:r>
            <a:r>
              <a:rPr sz="1400" spc="-25" dirty="0">
                <a:latin typeface="Verdana"/>
                <a:cs typeface="Verdana"/>
              </a:rPr>
              <a:t>early.</a:t>
            </a:r>
            <a:r>
              <a:rPr sz="1400" spc="-5" dirty="0">
                <a:latin typeface="Verdana"/>
                <a:cs typeface="Verdana"/>
              </a:rPr>
              <a:t> This allows for timely interventions, minimizing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crop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loss.</a:t>
            </a:r>
            <a:endParaRPr sz="14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Verdana"/>
                <a:cs typeface="Verdana"/>
              </a:rPr>
              <a:t>Crop Recommendation Module </a:t>
            </a:r>
            <a:r>
              <a:rPr sz="1600" spc="-5" dirty="0">
                <a:latin typeface="Verdana"/>
                <a:cs typeface="Verdana"/>
              </a:rPr>
              <a:t>: </a:t>
            </a:r>
            <a:r>
              <a:rPr sz="1400" spc="-5" dirty="0">
                <a:latin typeface="Verdana"/>
                <a:cs typeface="Verdana"/>
              </a:rPr>
              <a:t>Incorporates machine learning algorithms </a:t>
            </a:r>
            <a:r>
              <a:rPr sz="1400" dirty="0">
                <a:latin typeface="Verdana"/>
                <a:cs typeface="Verdana"/>
              </a:rPr>
              <a:t>to </a:t>
            </a:r>
            <a:r>
              <a:rPr sz="1400" spc="-5" dirty="0">
                <a:latin typeface="Verdana"/>
                <a:cs typeface="Verdana"/>
              </a:rPr>
              <a:t>analyze soil conditions, 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climate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local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agricultural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practices,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providing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personalized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crop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suggestions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tailored</a:t>
            </a:r>
            <a:r>
              <a:rPr sz="1400" dirty="0">
                <a:latin typeface="Verdana"/>
                <a:cs typeface="Verdana"/>
              </a:rPr>
              <a:t> to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specific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regions.</a:t>
            </a:r>
            <a:endParaRPr sz="1400">
              <a:latin typeface="Verdana"/>
              <a:cs typeface="Verdana"/>
            </a:endParaRPr>
          </a:p>
          <a:p>
            <a:pPr marL="355600" marR="372745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Verdana"/>
                <a:cs typeface="Verdana"/>
              </a:rPr>
              <a:t>Fertilizer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Suggestion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Module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: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Analyzes soil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health data </a:t>
            </a:r>
            <a:r>
              <a:rPr sz="1400" dirty="0">
                <a:latin typeface="Verdana"/>
                <a:cs typeface="Verdana"/>
              </a:rPr>
              <a:t>to </a:t>
            </a:r>
            <a:r>
              <a:rPr sz="1400" spc="-5" dirty="0">
                <a:latin typeface="Verdana"/>
                <a:cs typeface="Verdana"/>
              </a:rPr>
              <a:t>recommend optimized fertilizer usage, 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improving crop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yield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while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minimizing environmental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impact.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This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module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aims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for sustainable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agriculture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by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ensuring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efficient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nutrient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application.</a:t>
            </a:r>
            <a:endParaRPr sz="1400">
              <a:latin typeface="Verdana"/>
              <a:cs typeface="Verdana"/>
            </a:endParaRPr>
          </a:p>
          <a:p>
            <a:pPr marL="355600" marR="38227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Verdana"/>
                <a:cs typeface="Verdana"/>
              </a:rPr>
              <a:t>User-Friendly</a:t>
            </a:r>
            <a:r>
              <a:rPr sz="1600" b="1" spc="1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Interface</a:t>
            </a:r>
            <a:r>
              <a:rPr sz="1600" b="1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: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Designed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with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farmers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mind,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AgroDoc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features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 </a:t>
            </a:r>
            <a:r>
              <a:rPr sz="1400" spc="-5" dirty="0">
                <a:latin typeface="Verdana"/>
                <a:cs typeface="Verdana"/>
              </a:rPr>
              <a:t>mobile-friendly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interface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that makes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accessible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users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with </a:t>
            </a:r>
            <a:r>
              <a:rPr sz="1400" spc="-10" dirty="0">
                <a:latin typeface="Verdana"/>
                <a:cs typeface="Verdana"/>
              </a:rPr>
              <a:t>varying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levels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of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technological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expertise.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This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addresses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accessibility 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issues often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found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</a:t>
            </a:r>
            <a:r>
              <a:rPr sz="1400" spc="-10" dirty="0">
                <a:latin typeface="Verdana"/>
                <a:cs typeface="Verdana"/>
              </a:rPr>
              <a:t> advanced </a:t>
            </a:r>
            <a:r>
              <a:rPr sz="1400" spc="-5" dirty="0">
                <a:latin typeface="Verdana"/>
                <a:cs typeface="Verdana"/>
              </a:rPr>
              <a:t>agricultural technologies.</a:t>
            </a:r>
            <a:endParaRPr sz="1400">
              <a:latin typeface="Verdana"/>
              <a:cs typeface="Verdana"/>
            </a:endParaRPr>
          </a:p>
          <a:p>
            <a:pPr marL="355600" marR="492125" indent="-342900" algn="just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5600" algn="l"/>
              </a:tabLst>
            </a:pPr>
            <a:r>
              <a:rPr sz="1600" b="1" spc="-5" dirty="0">
                <a:latin typeface="Verdana"/>
                <a:cs typeface="Verdana"/>
              </a:rPr>
              <a:t>Real-Time Data Integration </a:t>
            </a:r>
            <a:r>
              <a:rPr sz="1600" spc="-5" dirty="0">
                <a:latin typeface="Verdana"/>
                <a:cs typeface="Verdana"/>
              </a:rPr>
              <a:t>: </a:t>
            </a:r>
            <a:r>
              <a:rPr sz="1400" spc="-5" dirty="0">
                <a:latin typeface="Verdana"/>
                <a:cs typeface="Verdana"/>
              </a:rPr>
              <a:t>AgroDoc integrates real-time weather and market data, ensuring that 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recommendations are not only accurate but also </a:t>
            </a:r>
            <a:r>
              <a:rPr sz="1400" spc="-25" dirty="0">
                <a:latin typeface="Verdana"/>
                <a:cs typeface="Verdana"/>
              </a:rPr>
              <a:t>timely. </a:t>
            </a:r>
            <a:r>
              <a:rPr sz="1400" spc="-5" dirty="0">
                <a:latin typeface="Verdana"/>
                <a:cs typeface="Verdana"/>
              </a:rPr>
              <a:t>This dynamic approach empowers farmers </a:t>
            </a:r>
            <a:r>
              <a:rPr sz="1400" dirty="0">
                <a:latin typeface="Verdana"/>
                <a:cs typeface="Verdana"/>
              </a:rPr>
              <a:t>to </a:t>
            </a:r>
            <a:r>
              <a:rPr sz="1400" spc="-10" dirty="0">
                <a:latin typeface="Verdana"/>
                <a:cs typeface="Verdana"/>
              </a:rPr>
              <a:t>make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informed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decisions </a:t>
            </a:r>
            <a:r>
              <a:rPr sz="1400" spc="-20" dirty="0">
                <a:latin typeface="Verdana"/>
                <a:cs typeface="Verdana"/>
              </a:rPr>
              <a:t>quickly.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291147"/>
            <a:ext cx="212661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Objectives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91539" y="1156335"/>
            <a:ext cx="10440035" cy="45980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2900">
              <a:lnSpc>
                <a:spcPts val="1730"/>
              </a:lnSpc>
              <a:spcBef>
                <a:spcPts val="3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Verdana"/>
                <a:cs typeface="Verdana"/>
              </a:rPr>
              <a:t>Enhance</a:t>
            </a:r>
            <a:r>
              <a:rPr sz="1600" b="1" spc="1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Disease</a:t>
            </a:r>
            <a:r>
              <a:rPr sz="1600" b="1" spc="1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Detection</a:t>
            </a:r>
            <a:r>
              <a:rPr sz="1600" b="1" spc="1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Accuracy</a:t>
            </a:r>
            <a:r>
              <a:rPr sz="1600" spc="-5" dirty="0">
                <a:latin typeface="Verdana"/>
                <a:cs typeface="Verdana"/>
              </a:rPr>
              <a:t>: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Implement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deep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learning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algorithms,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particularly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CNNs,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achieve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high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accuracy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identifying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plant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diseases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from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images.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aims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minimize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crop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losses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by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enabling early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intervention.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00">
              <a:latin typeface="Verdana"/>
              <a:cs typeface="Verdana"/>
            </a:endParaRPr>
          </a:p>
          <a:p>
            <a:pPr marL="355600" marR="347980" indent="-342900">
              <a:lnSpc>
                <a:spcPts val="173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Verdana"/>
                <a:cs typeface="Verdana"/>
              </a:rPr>
              <a:t>Provide</a:t>
            </a:r>
            <a:r>
              <a:rPr sz="1600" b="1" spc="1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Personalized</a:t>
            </a:r>
            <a:r>
              <a:rPr sz="1600" b="1" spc="1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Crop</a:t>
            </a:r>
            <a:r>
              <a:rPr sz="1600" b="1" spc="1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Recommendations</a:t>
            </a:r>
            <a:r>
              <a:rPr sz="1600" spc="-5" dirty="0">
                <a:latin typeface="Verdana"/>
                <a:cs typeface="Verdana"/>
              </a:rPr>
              <a:t>: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Utilize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machine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learning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analyze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various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parameters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such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soil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health,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climate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conditions,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local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agricultural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practices,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allowing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farmers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receive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tailored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crop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suggestions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maximize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yield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potential.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00">
              <a:latin typeface="Verdana"/>
              <a:cs typeface="Verdana"/>
            </a:endParaRPr>
          </a:p>
          <a:p>
            <a:pPr marL="355600" marR="86995" indent="-342900">
              <a:lnSpc>
                <a:spcPts val="172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Verdana"/>
                <a:cs typeface="Verdana"/>
              </a:rPr>
              <a:t>Optimize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Fertilizer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Usage</a:t>
            </a:r>
            <a:r>
              <a:rPr sz="1600" spc="-5" dirty="0">
                <a:latin typeface="Verdana"/>
                <a:cs typeface="Verdana"/>
              </a:rPr>
              <a:t>: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Develop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recommendation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system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analyzes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soil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crop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requirements,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ensuring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efficient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fertilizer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application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enhance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productivity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while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promoting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sustainability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reducing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environmental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impact.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50">
              <a:latin typeface="Verdana"/>
              <a:cs typeface="Verdana"/>
            </a:endParaRPr>
          </a:p>
          <a:p>
            <a:pPr marL="355600" marR="5080" indent="-342900">
              <a:lnSpc>
                <a:spcPts val="173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Verdana"/>
                <a:cs typeface="Verdana"/>
              </a:rPr>
              <a:t>Increase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Accessibility</a:t>
            </a:r>
            <a:r>
              <a:rPr sz="1600" b="1" spc="1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of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Technology</a:t>
            </a:r>
            <a:r>
              <a:rPr sz="1600" spc="-5" dirty="0">
                <a:latin typeface="Verdana"/>
                <a:cs typeface="Verdana"/>
              </a:rPr>
              <a:t>: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Design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intuitive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mobile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application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simplifies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advanced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agricultural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technology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farmers,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addressing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digital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divide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making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it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easier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small-scale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farmers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access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crucial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information.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00">
              <a:latin typeface="Verdana"/>
              <a:cs typeface="Verdana"/>
            </a:endParaRPr>
          </a:p>
          <a:p>
            <a:pPr marL="355600" marR="409575" indent="-342900">
              <a:lnSpc>
                <a:spcPts val="173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Verdana"/>
                <a:cs typeface="Verdana"/>
              </a:rPr>
              <a:t>Integrate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Real-Time</a:t>
            </a:r>
            <a:r>
              <a:rPr sz="1600" b="1" spc="1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Data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for</a:t>
            </a:r>
            <a:r>
              <a:rPr sz="1600" b="1" spc="1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Informed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Decision-Making</a:t>
            </a:r>
            <a:r>
              <a:rPr sz="1600" spc="-5" dirty="0">
                <a:latin typeface="Verdana"/>
                <a:cs typeface="Verdana"/>
              </a:rPr>
              <a:t>: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Incorporate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real-time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weather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updates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market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trends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app,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empowering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farmers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make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timely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informed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decisions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regarding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crop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management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sales.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291147"/>
            <a:ext cx="449262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Methodology/Modules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91539" y="1068705"/>
            <a:ext cx="10526395" cy="4583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1.</a:t>
            </a:r>
            <a:r>
              <a:rPr sz="1600" b="1" spc="-10" dirty="0">
                <a:solidFill>
                  <a:srgbClr val="8EB4E2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8EB4E2"/>
                </a:solidFill>
                <a:latin typeface="Verdana"/>
                <a:cs typeface="Verdana"/>
              </a:rPr>
              <a:t>Disease Detection Module :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20" dirty="0">
                <a:latin typeface="Verdana"/>
                <a:cs typeface="Verdana"/>
              </a:rPr>
              <a:t>Technique: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Convolutional </a:t>
            </a:r>
            <a:r>
              <a:rPr sz="1400" spc="-10" dirty="0">
                <a:latin typeface="Verdana"/>
                <a:cs typeface="Verdana"/>
              </a:rPr>
              <a:t>Neural </a:t>
            </a:r>
            <a:r>
              <a:rPr sz="1400" spc="-5" dirty="0">
                <a:latin typeface="Verdana"/>
                <a:cs typeface="Verdana"/>
              </a:rPr>
              <a:t>Networks (CNNs)</a:t>
            </a:r>
            <a:endParaRPr sz="1400">
              <a:latin typeface="Verdana"/>
              <a:cs typeface="Verdana"/>
            </a:endParaRPr>
          </a:p>
          <a:p>
            <a:pPr marL="355600" marR="390525" indent="-342900">
              <a:lnSpc>
                <a:spcPts val="1510"/>
              </a:lnSpc>
              <a:spcBef>
                <a:spcPts val="3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Architecture: CNNs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are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particularly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effective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for image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recognition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tasks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due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their ability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capture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spatial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hierarchies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 images.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Key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layers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include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convolutional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layers,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pooling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layers,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fully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connected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layers.</a:t>
            </a:r>
            <a:endParaRPr sz="1400">
              <a:latin typeface="Verdana"/>
              <a:cs typeface="Verdana"/>
            </a:endParaRPr>
          </a:p>
          <a:p>
            <a:pPr marL="355600" marR="595630" indent="-342900">
              <a:lnSpc>
                <a:spcPts val="151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25" dirty="0">
                <a:latin typeface="Verdana"/>
                <a:cs typeface="Verdana"/>
              </a:rPr>
              <a:t>Transfer</a:t>
            </a:r>
            <a:r>
              <a:rPr sz="1400" spc="-5" dirty="0">
                <a:latin typeface="Verdana"/>
                <a:cs typeface="Verdana"/>
              </a:rPr>
              <a:t> Learning: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Pre-trained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models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like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VGG16,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ResNet,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or </a:t>
            </a:r>
            <a:r>
              <a:rPr sz="1400" spc="-5" dirty="0">
                <a:latin typeface="Verdana"/>
                <a:cs typeface="Verdana"/>
              </a:rPr>
              <a:t>Inception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can be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fine-tuned</a:t>
            </a:r>
            <a:r>
              <a:rPr sz="1400" dirty="0">
                <a:latin typeface="Verdana"/>
                <a:cs typeface="Verdana"/>
              </a:rPr>
              <a:t> on </a:t>
            </a:r>
            <a:r>
              <a:rPr sz="1400" spc="-5" dirty="0">
                <a:latin typeface="Verdana"/>
                <a:cs typeface="Verdana"/>
              </a:rPr>
              <a:t>plant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disease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datasets, improving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accuracy while reducing</a:t>
            </a:r>
            <a:r>
              <a:rPr sz="1400" spc="-10" dirty="0">
                <a:latin typeface="Verdana"/>
                <a:cs typeface="Verdana"/>
              </a:rPr>
              <a:t> training </a:t>
            </a:r>
            <a:r>
              <a:rPr sz="1400" spc="-5" dirty="0">
                <a:latin typeface="Verdana"/>
                <a:cs typeface="Verdana"/>
              </a:rPr>
              <a:t>time.</a:t>
            </a:r>
            <a:endParaRPr sz="1400">
              <a:latin typeface="Verdana"/>
              <a:cs typeface="Verdana"/>
            </a:endParaRPr>
          </a:p>
          <a:p>
            <a:pPr marL="355600" marR="622300" indent="-342900">
              <a:lnSpc>
                <a:spcPts val="151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Sources:PlantVillage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Dataset: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This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 </a:t>
            </a:r>
            <a:r>
              <a:rPr sz="1400" spc="-5" dirty="0">
                <a:latin typeface="Verdana"/>
                <a:cs typeface="Verdana"/>
              </a:rPr>
              <a:t>widely-used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dataset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that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includes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thousands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of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images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across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various</a:t>
            </a:r>
            <a:r>
              <a:rPr sz="1400" spc="-5" dirty="0">
                <a:latin typeface="Verdana"/>
                <a:cs typeface="Verdana"/>
              </a:rPr>
              <a:t> species and disease types,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allowing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for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robust </a:t>
            </a:r>
            <a:r>
              <a:rPr sz="1400" spc="-10" dirty="0">
                <a:latin typeface="Verdana"/>
                <a:cs typeface="Verdana"/>
              </a:rPr>
              <a:t>training </a:t>
            </a:r>
            <a:r>
              <a:rPr sz="1400" spc="-5" dirty="0">
                <a:latin typeface="Verdana"/>
                <a:cs typeface="Verdana"/>
              </a:rPr>
              <a:t>of the model.</a:t>
            </a:r>
            <a:endParaRPr sz="1400">
              <a:latin typeface="Verdana"/>
              <a:cs typeface="Verdana"/>
            </a:endParaRPr>
          </a:p>
          <a:p>
            <a:pPr marL="355600" marR="277495" indent="-342900">
              <a:lnSpc>
                <a:spcPts val="151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Supplementary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Datasets: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Incorporating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from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other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sources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like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local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agricultural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extensions,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government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databases, and user-submitted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images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can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enhance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spc="-15" dirty="0">
                <a:latin typeface="Verdana"/>
                <a:cs typeface="Verdana"/>
              </a:rPr>
              <a:t>model’s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generalization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 </a:t>
            </a:r>
            <a:r>
              <a:rPr sz="1400" spc="-20" dirty="0">
                <a:latin typeface="Verdana"/>
                <a:cs typeface="Verdana"/>
              </a:rPr>
              <a:t>accuracy.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Process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Flow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Image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Upload:Farmers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capture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 upload images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via </a:t>
            </a:r>
            <a:r>
              <a:rPr sz="1400" dirty="0"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 mobile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app </a:t>
            </a:r>
            <a:r>
              <a:rPr sz="1400" dirty="0">
                <a:latin typeface="Verdana"/>
                <a:cs typeface="Verdana"/>
              </a:rPr>
              <a:t>or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web</a:t>
            </a:r>
            <a:r>
              <a:rPr sz="1400" spc="-5" dirty="0">
                <a:latin typeface="Verdana"/>
                <a:cs typeface="Verdana"/>
              </a:rPr>
              <a:t> interface.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system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can include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features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 </a:t>
            </a:r>
            <a:r>
              <a:rPr sz="1400" spc="-5" dirty="0">
                <a:latin typeface="Verdana"/>
                <a:cs typeface="Verdana"/>
              </a:rPr>
              <a:t>guide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users</a:t>
            </a:r>
            <a:r>
              <a:rPr sz="1400" dirty="0">
                <a:latin typeface="Verdana"/>
                <a:cs typeface="Verdana"/>
              </a:rPr>
              <a:t> on </a:t>
            </a:r>
            <a:r>
              <a:rPr sz="1400" spc="-5" dirty="0">
                <a:latin typeface="Verdana"/>
                <a:cs typeface="Verdana"/>
              </a:rPr>
              <a:t>capturing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high-quality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images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(e.g.,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lighting,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angle).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Preprocessing: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Images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are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resized,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normalized,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augmented (rotation,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scaling)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improve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model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robustness.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Noise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reduction techniques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may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applied</a:t>
            </a:r>
            <a:r>
              <a:rPr sz="1400" dirty="0">
                <a:latin typeface="Verdana"/>
                <a:cs typeface="Verdana"/>
              </a:rPr>
              <a:t> to </a:t>
            </a:r>
            <a:r>
              <a:rPr sz="1400" spc="-5" dirty="0">
                <a:latin typeface="Verdana"/>
                <a:cs typeface="Verdana"/>
              </a:rPr>
              <a:t>enhance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image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quality.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Disease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Diagnosis: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CNN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processes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uploaded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image,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producing</a:t>
            </a:r>
            <a:r>
              <a:rPr sz="1400" dirty="0">
                <a:latin typeface="Verdana"/>
                <a:cs typeface="Verdana"/>
              </a:rPr>
              <a:t> a </a:t>
            </a:r>
            <a:r>
              <a:rPr sz="1400" spc="-5" dirty="0">
                <a:latin typeface="Verdana"/>
                <a:cs typeface="Verdana"/>
              </a:rPr>
              <a:t>diagnosis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a </a:t>
            </a:r>
            <a:r>
              <a:rPr sz="1400" spc="-5" dirty="0">
                <a:latin typeface="Verdana"/>
                <a:cs typeface="Verdana"/>
              </a:rPr>
              <a:t>confidence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score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for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each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potential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disease.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app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provides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users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with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immediate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feedback,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along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with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visual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aids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symptom descriptions.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291147"/>
            <a:ext cx="449262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Methodology/Modules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430"/>
              </a:spcBef>
            </a:pPr>
            <a:r>
              <a:rPr sz="1400" spc="-5" dirty="0"/>
              <a:t>Benefits:</a:t>
            </a:r>
            <a:endParaRPr sz="1400"/>
          </a:p>
          <a:p>
            <a:pPr marL="49657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496570" algn="l"/>
                <a:tab pos="497205" algn="l"/>
              </a:tabLst>
            </a:pPr>
            <a:r>
              <a:rPr sz="1400" b="0" spc="-5" dirty="0">
                <a:latin typeface="Verdana"/>
                <a:cs typeface="Verdana"/>
              </a:rPr>
              <a:t>Early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Detection: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Quick</a:t>
            </a:r>
            <a:r>
              <a:rPr sz="1400" b="0" spc="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identification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allows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farmers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dirty="0">
                <a:latin typeface="Verdana"/>
                <a:cs typeface="Verdana"/>
              </a:rPr>
              <a:t>to</a:t>
            </a:r>
            <a:r>
              <a:rPr sz="1400" b="0" spc="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take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timely</a:t>
            </a:r>
            <a:r>
              <a:rPr sz="1400" b="0" spc="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action,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significantly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reducing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crop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losses.</a:t>
            </a:r>
            <a:endParaRPr sz="1400">
              <a:latin typeface="Verdana"/>
              <a:cs typeface="Verdana"/>
            </a:endParaRPr>
          </a:p>
          <a:p>
            <a:pPr marL="496570" marR="85725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496570" algn="l"/>
                <a:tab pos="497205" algn="l"/>
              </a:tabLst>
            </a:pPr>
            <a:r>
              <a:rPr sz="1400" b="0" spc="-5" dirty="0">
                <a:latin typeface="Verdana"/>
                <a:cs typeface="Verdana"/>
              </a:rPr>
              <a:t>Accessibility: </a:t>
            </a:r>
            <a:r>
              <a:rPr sz="1400" b="0" dirty="0">
                <a:latin typeface="Verdana"/>
                <a:cs typeface="Verdana"/>
              </a:rPr>
              <a:t>By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using </a:t>
            </a:r>
            <a:r>
              <a:rPr sz="1400" b="0" dirty="0">
                <a:latin typeface="Verdana"/>
                <a:cs typeface="Verdana"/>
              </a:rPr>
              <a:t>a </a:t>
            </a:r>
            <a:r>
              <a:rPr sz="1400" b="0" spc="-5" dirty="0">
                <a:latin typeface="Verdana"/>
                <a:cs typeface="Verdana"/>
              </a:rPr>
              <a:t>mobile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application,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the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technology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is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accessible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dirty="0">
                <a:latin typeface="Verdana"/>
                <a:cs typeface="Verdana"/>
              </a:rPr>
              <a:t>to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dirty="0">
                <a:latin typeface="Verdana"/>
                <a:cs typeface="Verdana"/>
              </a:rPr>
              <a:t>a</a:t>
            </a:r>
            <a:r>
              <a:rPr sz="1400" b="0" spc="-5" dirty="0">
                <a:latin typeface="Verdana"/>
                <a:cs typeface="Verdana"/>
              </a:rPr>
              <a:t> broader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10" dirty="0">
                <a:latin typeface="Verdana"/>
                <a:cs typeface="Verdana"/>
              </a:rPr>
              <a:t>range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of farmers,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including </a:t>
            </a:r>
            <a:r>
              <a:rPr sz="1400" b="0" spc="-48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those</a:t>
            </a:r>
            <a:r>
              <a:rPr sz="1400" b="0" spc="-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in</a:t>
            </a:r>
            <a:r>
              <a:rPr sz="1400" b="0" spc="-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remote areas.</a:t>
            </a:r>
            <a:endParaRPr sz="1400">
              <a:latin typeface="Verdana"/>
              <a:cs typeface="Verdana"/>
            </a:endParaRPr>
          </a:p>
          <a:p>
            <a:pPr marL="496570" marR="55118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496570" algn="l"/>
                <a:tab pos="497205" algn="l"/>
              </a:tabLst>
            </a:pPr>
            <a:r>
              <a:rPr sz="1400" b="0" spc="-5" dirty="0">
                <a:latin typeface="Verdana"/>
                <a:cs typeface="Verdana"/>
              </a:rPr>
              <a:t>Data-Driven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Insights: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Aggregating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data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can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10" dirty="0">
                <a:latin typeface="Verdana"/>
                <a:cs typeface="Verdana"/>
              </a:rPr>
              <a:t>provide</a:t>
            </a:r>
            <a:r>
              <a:rPr sz="1400" b="0" spc="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insights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into</a:t>
            </a:r>
            <a:r>
              <a:rPr sz="1400" b="0" spc="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regional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disease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patterns,</a:t>
            </a:r>
            <a:r>
              <a:rPr sz="1400" b="0" spc="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helping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farmers </a:t>
            </a:r>
            <a:r>
              <a:rPr sz="1400" b="0" spc="-475" dirty="0">
                <a:latin typeface="Verdana"/>
                <a:cs typeface="Verdana"/>
              </a:rPr>
              <a:t> </a:t>
            </a:r>
            <a:r>
              <a:rPr sz="1400" b="0" spc="-10" dirty="0">
                <a:latin typeface="Verdana"/>
                <a:cs typeface="Verdana"/>
              </a:rPr>
              <a:t>make </a:t>
            </a:r>
            <a:r>
              <a:rPr sz="1400" b="0" spc="-5" dirty="0">
                <a:latin typeface="Verdana"/>
                <a:cs typeface="Verdana"/>
              </a:rPr>
              <a:t>informed</a:t>
            </a:r>
            <a:r>
              <a:rPr sz="1400" b="0" spc="-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decisions.</a:t>
            </a:r>
            <a:endParaRPr sz="1400">
              <a:latin typeface="Verdana"/>
              <a:cs typeface="Verdana"/>
            </a:endParaRPr>
          </a:p>
          <a:p>
            <a:pPr marL="153670">
              <a:lnSpc>
                <a:spcPct val="100000"/>
              </a:lnSpc>
              <a:spcBef>
                <a:spcPts val="335"/>
              </a:spcBef>
            </a:pPr>
            <a:r>
              <a:rPr sz="1400" spc="-5" dirty="0"/>
              <a:t>Challenges:</a:t>
            </a:r>
            <a:endParaRPr sz="1400"/>
          </a:p>
          <a:p>
            <a:pPr marL="49657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496570" algn="l"/>
                <a:tab pos="497205" algn="l"/>
              </a:tabLst>
            </a:pPr>
            <a:r>
              <a:rPr sz="1400" b="0" spc="-5" dirty="0">
                <a:latin typeface="Verdana"/>
                <a:cs typeface="Verdana"/>
              </a:rPr>
              <a:t>Image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Quality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10" dirty="0">
                <a:latin typeface="Verdana"/>
                <a:cs typeface="Verdana"/>
              </a:rPr>
              <a:t>Variability: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15" dirty="0">
                <a:latin typeface="Verdana"/>
                <a:cs typeface="Verdana"/>
              </a:rPr>
              <a:t>Farmers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10" dirty="0">
                <a:latin typeface="Verdana"/>
                <a:cs typeface="Verdana"/>
              </a:rPr>
              <a:t>may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upload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images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of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10" dirty="0">
                <a:latin typeface="Verdana"/>
                <a:cs typeface="Verdana"/>
              </a:rPr>
              <a:t>varying</a:t>
            </a:r>
            <a:r>
              <a:rPr sz="1400" b="0" spc="-5" dirty="0">
                <a:latin typeface="Verdana"/>
                <a:cs typeface="Verdana"/>
              </a:rPr>
              <a:t> </a:t>
            </a:r>
            <a:r>
              <a:rPr sz="1400" b="0" spc="-25" dirty="0">
                <a:latin typeface="Verdana"/>
                <a:cs typeface="Verdana"/>
              </a:rPr>
              <a:t>quality,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affecting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diagnosis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20" dirty="0">
                <a:latin typeface="Verdana"/>
                <a:cs typeface="Verdana"/>
              </a:rPr>
              <a:t>accuracy.</a:t>
            </a:r>
            <a:endParaRPr sz="1400">
              <a:latin typeface="Verdana"/>
              <a:cs typeface="Verdana"/>
            </a:endParaRPr>
          </a:p>
          <a:p>
            <a:pPr marL="49657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496570" algn="l"/>
                <a:tab pos="497205" algn="l"/>
              </a:tabLst>
            </a:pPr>
            <a:r>
              <a:rPr sz="1400" b="0" spc="-5" dirty="0">
                <a:latin typeface="Verdana"/>
                <a:cs typeface="Verdana"/>
              </a:rPr>
              <a:t>Model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Generalization: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The</a:t>
            </a:r>
            <a:r>
              <a:rPr sz="1400" b="0" spc="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model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must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perform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well</a:t>
            </a:r>
            <a:r>
              <a:rPr sz="1400" b="0" spc="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across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different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environmental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conditions</a:t>
            </a:r>
            <a:r>
              <a:rPr sz="1400" b="0" spc="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and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plant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10" dirty="0">
                <a:latin typeface="Verdana"/>
                <a:cs typeface="Verdana"/>
              </a:rPr>
              <a:t>varieties.</a:t>
            </a:r>
            <a:endParaRPr sz="1400">
              <a:latin typeface="Verdana"/>
              <a:cs typeface="Verdana"/>
            </a:endParaRPr>
          </a:p>
          <a:p>
            <a:pPr marL="496570" marR="31496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496570" algn="l"/>
                <a:tab pos="497205" algn="l"/>
              </a:tabLst>
            </a:pPr>
            <a:r>
              <a:rPr sz="1400" b="0" spc="-5" dirty="0">
                <a:latin typeface="Verdana"/>
                <a:cs typeface="Verdana"/>
              </a:rPr>
              <a:t>User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Adoption: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Ensuring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farmers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trust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and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regularly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use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the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app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can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be</a:t>
            </a:r>
            <a:r>
              <a:rPr sz="1400" b="0" spc="10" dirty="0">
                <a:latin typeface="Verdana"/>
                <a:cs typeface="Verdana"/>
              </a:rPr>
              <a:t> </a:t>
            </a:r>
            <a:r>
              <a:rPr sz="1400" b="0" dirty="0">
                <a:latin typeface="Verdana"/>
                <a:cs typeface="Verdana"/>
              </a:rPr>
              <a:t>a </a:t>
            </a:r>
            <a:r>
              <a:rPr sz="1400" b="0" spc="-5" dirty="0">
                <a:latin typeface="Verdana"/>
                <a:cs typeface="Verdana"/>
              </a:rPr>
              <a:t>challenge,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especially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in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regions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with </a:t>
            </a:r>
            <a:r>
              <a:rPr sz="1400" b="0" spc="-47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limited</a:t>
            </a:r>
            <a:r>
              <a:rPr sz="1400" b="0" spc="-1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tech</a:t>
            </a:r>
            <a:r>
              <a:rPr sz="1400" b="0" spc="-10" dirty="0">
                <a:latin typeface="Verdana"/>
                <a:cs typeface="Verdana"/>
              </a:rPr>
              <a:t> </a:t>
            </a:r>
            <a:r>
              <a:rPr sz="1400" b="0" spc="-20" dirty="0">
                <a:latin typeface="Verdana"/>
                <a:cs typeface="Verdana"/>
              </a:rPr>
              <a:t>literacy.</a:t>
            </a:r>
            <a:endParaRPr sz="1400">
              <a:latin typeface="Verdana"/>
              <a:cs typeface="Verdana"/>
            </a:endParaRPr>
          </a:p>
          <a:p>
            <a:pPr marL="49657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496570" algn="l"/>
                <a:tab pos="497205" algn="l"/>
              </a:tabLst>
            </a:pPr>
            <a:r>
              <a:rPr sz="1400" b="0" spc="-5" dirty="0">
                <a:latin typeface="Verdana"/>
                <a:cs typeface="Verdana"/>
              </a:rPr>
              <a:t>Future</a:t>
            </a:r>
            <a:r>
              <a:rPr sz="1400" b="0" spc="-3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Directions</a:t>
            </a:r>
            <a:endParaRPr sz="1400">
              <a:latin typeface="Verdana"/>
              <a:cs typeface="Verdana"/>
            </a:endParaRPr>
          </a:p>
          <a:p>
            <a:pPr marL="49657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496570" algn="l"/>
                <a:tab pos="497205" algn="l"/>
              </a:tabLst>
            </a:pPr>
            <a:r>
              <a:rPr sz="1400" b="0" spc="-5" dirty="0">
                <a:latin typeface="Verdana"/>
                <a:cs typeface="Verdana"/>
              </a:rPr>
              <a:t>Enhanced</a:t>
            </a:r>
            <a:r>
              <a:rPr sz="1400" b="0" spc="-2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Model</a:t>
            </a:r>
            <a:r>
              <a:rPr sz="1400" b="0" spc="-2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Development:</a:t>
            </a:r>
            <a:endParaRPr sz="1400">
              <a:latin typeface="Verdana"/>
              <a:cs typeface="Verdana"/>
            </a:endParaRPr>
          </a:p>
          <a:p>
            <a:pPr marL="49657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496570" algn="l"/>
                <a:tab pos="497205" algn="l"/>
              </a:tabLst>
            </a:pPr>
            <a:r>
              <a:rPr sz="1400" b="0" spc="-5" dirty="0">
                <a:latin typeface="Verdana"/>
                <a:cs typeface="Verdana"/>
              </a:rPr>
              <a:t>Continuous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10" dirty="0">
                <a:latin typeface="Verdana"/>
                <a:cs typeface="Verdana"/>
              </a:rPr>
              <a:t>improvement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of the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model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with</a:t>
            </a:r>
            <a:r>
              <a:rPr sz="1400" b="0" dirty="0">
                <a:latin typeface="Verdana"/>
                <a:cs typeface="Verdana"/>
              </a:rPr>
              <a:t> new </a:t>
            </a:r>
            <a:r>
              <a:rPr sz="1400" b="0" spc="-5" dirty="0">
                <a:latin typeface="Verdana"/>
                <a:cs typeface="Verdana"/>
              </a:rPr>
              <a:t>data and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diseases.</a:t>
            </a:r>
            <a:endParaRPr sz="1400">
              <a:latin typeface="Verdana"/>
              <a:cs typeface="Verdana"/>
            </a:endParaRPr>
          </a:p>
          <a:p>
            <a:pPr marL="49657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496570" algn="l"/>
                <a:tab pos="497205" algn="l"/>
              </a:tabLst>
            </a:pPr>
            <a:r>
              <a:rPr sz="1400" b="0" spc="-5" dirty="0">
                <a:latin typeface="Verdana"/>
                <a:cs typeface="Verdana"/>
              </a:rPr>
              <a:t>Exploring other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AI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techniques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10" dirty="0">
                <a:latin typeface="Verdana"/>
                <a:cs typeface="Verdana"/>
              </a:rPr>
              <a:t>like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ensemble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learning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for better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performance.</a:t>
            </a:r>
            <a:endParaRPr sz="1400">
              <a:latin typeface="Verdana"/>
              <a:cs typeface="Verdana"/>
            </a:endParaRPr>
          </a:p>
          <a:p>
            <a:pPr marL="49657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496570" algn="l"/>
                <a:tab pos="497205" algn="l"/>
              </a:tabLst>
            </a:pPr>
            <a:r>
              <a:rPr sz="1400" b="0" spc="-5" dirty="0">
                <a:latin typeface="Verdana"/>
                <a:cs typeface="Verdana"/>
              </a:rPr>
              <a:t>Integration</a:t>
            </a:r>
            <a:r>
              <a:rPr sz="1400" b="0" spc="-3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with</a:t>
            </a:r>
            <a:r>
              <a:rPr sz="1400" b="0" spc="-30" dirty="0">
                <a:latin typeface="Verdana"/>
                <a:cs typeface="Verdana"/>
              </a:rPr>
              <a:t> </a:t>
            </a:r>
            <a:r>
              <a:rPr sz="1400" b="0" spc="-40" dirty="0">
                <a:latin typeface="Verdana"/>
                <a:cs typeface="Verdana"/>
              </a:rPr>
              <a:t>IoT:</a:t>
            </a:r>
            <a:endParaRPr sz="1400">
              <a:latin typeface="Verdana"/>
              <a:cs typeface="Verdana"/>
            </a:endParaRPr>
          </a:p>
          <a:p>
            <a:pPr marL="496570" marR="61087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496570" algn="l"/>
                <a:tab pos="497205" algn="l"/>
              </a:tabLst>
            </a:pPr>
            <a:r>
              <a:rPr sz="1400" b="0" spc="-10" dirty="0">
                <a:latin typeface="Verdana"/>
                <a:cs typeface="Verdana"/>
              </a:rPr>
              <a:t>Pairing</a:t>
            </a:r>
            <a:r>
              <a:rPr sz="1400" b="0" spc="-5" dirty="0">
                <a:latin typeface="Verdana"/>
                <a:cs typeface="Verdana"/>
              </a:rPr>
              <a:t> the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app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with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IoT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devices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(like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drones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dirty="0">
                <a:latin typeface="Verdana"/>
                <a:cs typeface="Verdana"/>
              </a:rPr>
              <a:t>or</a:t>
            </a:r>
            <a:r>
              <a:rPr sz="1400" b="0" spc="-5" dirty="0">
                <a:latin typeface="Verdana"/>
                <a:cs typeface="Verdana"/>
              </a:rPr>
              <a:t> sensors)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for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real-time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monitoring</a:t>
            </a:r>
            <a:r>
              <a:rPr sz="1400" b="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of crops,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leading</a:t>
            </a:r>
            <a:r>
              <a:rPr sz="1400" b="0" dirty="0">
                <a:latin typeface="Verdana"/>
                <a:cs typeface="Verdana"/>
              </a:rPr>
              <a:t> to</a:t>
            </a:r>
            <a:r>
              <a:rPr sz="1400" b="0" spc="5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more </a:t>
            </a:r>
            <a:r>
              <a:rPr sz="1400" b="0" spc="-48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proactive</a:t>
            </a:r>
            <a:r>
              <a:rPr sz="1400" b="0" spc="-10" dirty="0">
                <a:latin typeface="Verdana"/>
                <a:cs typeface="Verdana"/>
              </a:rPr>
              <a:t> </a:t>
            </a:r>
            <a:r>
              <a:rPr sz="1400" b="0" spc="-5" dirty="0">
                <a:latin typeface="Verdana"/>
                <a:cs typeface="Verdana"/>
              </a:rPr>
              <a:t>disease management.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3748</Words>
  <Application>Microsoft Office PowerPoint</Application>
  <PresentationFormat>Custom</PresentationFormat>
  <Paragraphs>323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INTEGRATED CROP PROTECTION SYSTEM</vt:lpstr>
      <vt:lpstr>Introduction</vt:lpstr>
      <vt:lpstr>Literature Review</vt:lpstr>
      <vt:lpstr>Literature Review</vt:lpstr>
      <vt:lpstr>Existing method Drawback</vt:lpstr>
      <vt:lpstr>Proposed Method</vt:lpstr>
      <vt:lpstr>Objectives</vt:lpstr>
      <vt:lpstr>Methodology/Modules</vt:lpstr>
      <vt:lpstr>Methodology/Modules</vt:lpstr>
      <vt:lpstr>Methodology/Modules</vt:lpstr>
      <vt:lpstr>Methodology/Modules</vt:lpstr>
      <vt:lpstr>Methodology/Modules</vt:lpstr>
      <vt:lpstr>Methodology/Modules</vt:lpstr>
      <vt:lpstr>Methodology/Modules</vt:lpstr>
      <vt:lpstr>Methodology/Modules</vt:lpstr>
      <vt:lpstr>Software components</vt:lpstr>
      <vt:lpstr>Timeline of Project</vt:lpstr>
      <vt:lpstr>Expected Outcomes</vt:lpstr>
      <vt:lpstr>Conclusion</vt:lpstr>
      <vt:lpstr>Github Link</vt:lpstr>
      <vt:lpstr>References</vt:lpstr>
      <vt:lpstr>Project work mapping with SDG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CROP PROTECTION SYSTEM</dc:title>
  <cp:lastModifiedBy>joythish</cp:lastModifiedBy>
  <cp:revision>1</cp:revision>
  <dcterms:created xsi:type="dcterms:W3CDTF">2024-10-22T09:25:18Z</dcterms:created>
  <dcterms:modified xsi:type="dcterms:W3CDTF">2024-10-22T13:47:29Z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2024-10-21T00:00:00Z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2024-10-22T00:00:00Z</vt:filetime>
  </property>
</Properties>
</file>