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3" r:id="rId5"/>
    <p:sldId id="268" r:id="rId6"/>
    <p:sldId id="272" r:id="rId7"/>
    <p:sldId id="271" r:id="rId8"/>
    <p:sldId id="275" r:id="rId9"/>
    <p:sldId id="274"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msproject03/University_project-G6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INDIAN SIGN LANGUAGE RECOGNITION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Number:69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43388726"/>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2010">
                <a:tc>
                  <a:txBody>
                    <a:bodyPr/>
                    <a:lstStyle/>
                    <a:p>
                      <a:pPr marL="0" marR="0" lvl="0" indent="0" algn="ctr" rtl="0">
                        <a:spcBef>
                          <a:spcPts val="0"/>
                        </a:spcBef>
                        <a:spcAft>
                          <a:spcPts val="0"/>
                        </a:spcAft>
                        <a:buFont typeface="+mj-lt"/>
                        <a:buNone/>
                      </a:pPr>
                      <a:r>
                        <a:rPr lang="en-US" sz="1800" u="none" strike="noStrike" cap="none" dirty="0">
                          <a:latin typeface="Cambria" panose="02040503050406030204" pitchFamily="18" charset="0"/>
                          <a:ea typeface="Cambria" panose="02040503050406030204" pitchFamily="18" charset="0"/>
                          <a:cs typeface="Times New Roman" panose="02020603050405020304" pitchFamily="18" charset="0"/>
                        </a:rPr>
                        <a:t>20211CSE0801</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cs typeface="Times New Roman" panose="02020603050405020304" pitchFamily="18" charset="0"/>
                        </a:rPr>
                        <a:t>VAISHNAVI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2010">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cs typeface="Times New Roman" panose="02020603050405020304" pitchFamily="18" charset="0"/>
                        </a:rPr>
                        <a:t>20211CSE0822</a:t>
                      </a:r>
                      <a:endParaRPr sz="1800" u="none" strike="noStrike" cap="none" dirty="0">
                        <a:latin typeface="Cambria" panose="02040503050406030204" pitchFamily="18" charset="0"/>
                        <a:ea typeface="Cambria" panose="020405030504060302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cs typeface="Times New Roman" panose="02020603050405020304" pitchFamily="18" charset="0"/>
                        </a:rPr>
                        <a:t>KUSUMA B</a:t>
                      </a:r>
                      <a:endParaRPr sz="1800" u="none" strike="noStrike" cap="none" dirty="0">
                        <a:latin typeface="Cambria" panose="02040503050406030204" pitchFamily="18" charset="0"/>
                        <a:ea typeface="Cambria" panose="020405030504060302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2010">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cs typeface="Times New Roman" panose="02020603050405020304" pitchFamily="18" charset="0"/>
                        </a:rPr>
                        <a:t>20221LCS0020</a:t>
                      </a:r>
                      <a:endParaRPr sz="1800" u="none" strike="noStrike" cap="none" dirty="0">
                        <a:latin typeface="Cambria" panose="02040503050406030204" pitchFamily="18" charset="0"/>
                        <a:ea typeface="Cambria" panose="020405030504060302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cs typeface="Times New Roman" panose="02020603050405020304" pitchFamily="18" charset="0"/>
                        </a:rPr>
                        <a:t>YAMUNA A K</a:t>
                      </a:r>
                      <a:endParaRPr sz="1800" u="none" strike="noStrike" cap="none" dirty="0">
                        <a:latin typeface="Cambria" panose="02040503050406030204" pitchFamily="18" charset="0"/>
                        <a:ea typeface="Cambria" panose="020405030504060302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sym typeface="Verdana"/>
              </a:rPr>
              <a:t>Prof. </a:t>
            </a:r>
            <a:r>
              <a:rPr lang="en-GB" sz="2000"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sym typeface="Verdana"/>
              </a:rPr>
              <a:t>Serin V Simpson</a:t>
            </a:r>
            <a:endParaRPr sz="2000"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r>
              <a:rPr lang="en-GB" dirty="0">
                <a:latin typeface="Cambria" panose="02040503050406030204" pitchFamily="18" charset="0"/>
                <a:ea typeface="Cambria" panose="02040503050406030204" pitchFamily="18" charset="0"/>
              </a:rPr>
              <a:t> </a:t>
            </a:r>
          </a:p>
          <a:p>
            <a:pPr marL="495300" indent="-342900" algn="just">
              <a:lnSpc>
                <a:spcPct val="200000"/>
              </a:lnSpc>
              <a:spcBef>
                <a:spcPts val="0"/>
              </a:spcBef>
              <a:buFont typeface="Wingdings" panose="05000000000000000000" pitchFamily="2" charset="2"/>
              <a:buChar char="Ø"/>
            </a:pPr>
            <a:r>
              <a:rPr lang="en-GB"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  Organization</a:t>
            </a:r>
            <a:r>
              <a:rPr lang="en-US" dirty="0">
                <a:latin typeface="Cambria" panose="02040503050406030204" pitchFamily="18" charset="0"/>
                <a:ea typeface="Cambria" panose="02040503050406030204" pitchFamily="18" charset="0"/>
              </a:rPr>
              <a:t>: </a:t>
            </a:r>
            <a:r>
              <a:rPr lang="en-US" i="0" u="none" strike="noStrike" dirty="0">
                <a:solidFill>
                  <a:srgbClr val="000000"/>
                </a:solidFill>
                <a:effectLst/>
                <a:latin typeface="Cambria" panose="02040503050406030204" pitchFamily="18" charset="0"/>
                <a:ea typeface="Cambria" panose="02040503050406030204" pitchFamily="18" charset="0"/>
              </a:rPr>
              <a:t>Ministry of Social Justice and Empowerment</a:t>
            </a:r>
            <a:r>
              <a:rPr lang="en-US" dirty="0">
                <a:latin typeface="Cambria" panose="02040503050406030204" pitchFamily="18" charset="0"/>
                <a:ea typeface="Cambria" panose="02040503050406030204" pitchFamily="18" charset="0"/>
              </a:rPr>
              <a:t> </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  Category (Hardware / Software / Both) </a:t>
            </a:r>
            <a:r>
              <a:rPr lang="en-US" dirty="0">
                <a:latin typeface="Cambria" panose="02040503050406030204" pitchFamily="18" charset="0"/>
                <a:ea typeface="Cambria" panose="02040503050406030204" pitchFamily="18" charset="0"/>
              </a:rPr>
              <a:t>:</a:t>
            </a:r>
            <a:r>
              <a:rPr lang="en-GB" dirty="0">
                <a:latin typeface="Cambria" panose="02040503050406030204" pitchFamily="18" charset="0"/>
                <a:ea typeface="Cambria" panose="02040503050406030204" pitchFamily="18" charset="0"/>
              </a:rPr>
              <a:t> 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  Problem Description: </a:t>
            </a:r>
            <a:r>
              <a:rPr lang="en-US" sz="1800" dirty="0">
                <a:latin typeface="Times New Roman" panose="02020603050405020304" pitchFamily="18" charset="0"/>
                <a:cs typeface="Times New Roman" panose="02020603050405020304" pitchFamily="18" charset="0"/>
              </a:rPr>
              <a:t>The lack of effective communication between the deaf community, which uses Indian Sign Language (ISL), and non-signers leads to significant barriers in everyday interactions. This project seeks to develop a system that converts spoken language into ISL in real time, using speech recognition, natural language processing, and gesture rendering. The solution aims to improve accessibility and inclusivity for deaf individuals across various settings.</a:t>
            </a:r>
            <a:r>
              <a:rPr lang="en-US" sz="1800" b="1" dirty="0">
                <a:latin typeface="Times New Roman" panose="02020603050405020304" pitchFamily="18" charset="0"/>
                <a:ea typeface="Cambria" panose="02040503050406030204" pitchFamily="18" charset="0"/>
                <a:cs typeface="Times New Roman" panose="02020603050405020304" pitchFamily="18" charset="0"/>
              </a:rPr>
              <a:t> </a:t>
            </a:r>
            <a:r>
              <a:rPr lang="en-US" sz="1800" dirty="0">
                <a:latin typeface="Times New Roman" panose="02020603050405020304" pitchFamily="18" charset="0"/>
                <a:ea typeface="Cambria" panose="02040503050406030204" pitchFamily="18" charset="0"/>
                <a:cs typeface="Times New Roman" panose="02020603050405020304" pitchFamily="18" charset="0"/>
              </a:rPr>
              <a:t>T</a:t>
            </a:r>
            <a:r>
              <a:rPr lang="en-US" sz="1800" i="0" dirty="0">
                <a:solidFill>
                  <a:srgbClr val="1F2328"/>
                </a:solidFill>
                <a:effectLst/>
                <a:latin typeface="Times New Roman" panose="02020603050405020304" pitchFamily="18" charset="0"/>
                <a:cs typeface="Times New Roman" panose="02020603050405020304" pitchFamily="18" charset="0"/>
              </a:rPr>
              <a:t>hus, we propose an application which takes in live speech or audio recording as input, converts it into text and displays the relevant Indian Sign Language images or GIFs.</a:t>
            </a:r>
            <a:r>
              <a:rPr lang="en-US" sz="1800" dirty="0">
                <a:latin typeface="Times New Roman" panose="02020603050405020304" pitchFamily="18" charset="0"/>
                <a:ea typeface="Cambria" panose="02040503050406030204" pitchFamily="18" charset="0"/>
                <a:cs typeface="Times New Roman" panose="02020603050405020304" pitchFamily="18" charset="0"/>
              </a:rPr>
              <a:t> </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  Difficulty Level</a:t>
            </a:r>
            <a:r>
              <a:rPr lang="en-US" dirty="0">
                <a:latin typeface="Cambria" panose="02040503050406030204" pitchFamily="18" charset="0"/>
                <a:ea typeface="Cambria" panose="02040503050406030204" pitchFamily="18" charset="0"/>
              </a:rPr>
              <a:t>: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9B4B-5F95-0EFE-813C-A2625EB1F284}"/>
              </a:ext>
            </a:extLst>
          </p:cNvPr>
          <p:cNvSpPr>
            <a:spLocks noGrp="1"/>
          </p:cNvSpPr>
          <p:nvPr>
            <p:ph type="title"/>
          </p:nvPr>
        </p:nvSpPr>
        <p:spPr/>
        <p:txBody>
          <a:bodyPr/>
          <a:lstStyle/>
          <a:p>
            <a:r>
              <a:rPr lang="en-US" dirty="0"/>
              <a:t>GitHub Link</a:t>
            </a:r>
            <a:endParaRPr lang="en-IN" dirty="0"/>
          </a:p>
        </p:txBody>
      </p:sp>
      <p:sp>
        <p:nvSpPr>
          <p:cNvPr id="3" name="Text Placeholder 2">
            <a:extLst>
              <a:ext uri="{FF2B5EF4-FFF2-40B4-BE49-F238E27FC236}">
                <a16:creationId xmlns:a16="http://schemas.microsoft.com/office/drawing/2014/main" id="{49B10264-7C63-B794-5A74-6789DEF6F417}"/>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The GitHub link provided should have public access permission</a:t>
            </a:r>
          </a:p>
          <a:p>
            <a:pPr marL="76200" indent="0">
              <a:buNone/>
            </a:pPr>
            <a:endParaRPr lang="en-IN" dirty="0"/>
          </a:p>
          <a:p>
            <a:pPr marL="76200" indent="0">
              <a:buNone/>
            </a:pPr>
            <a:r>
              <a:rPr lang="en-IN" dirty="0"/>
              <a:t>    </a:t>
            </a:r>
            <a:r>
              <a:rPr lang="en-IN" dirty="0">
                <a:hlinkClick r:id="rId2"/>
              </a:rPr>
              <a:t>https://github.com/Cmsproject03/University_project-G69</a:t>
            </a:r>
            <a:endParaRPr lang="en-IN" dirty="0"/>
          </a:p>
        </p:txBody>
      </p:sp>
    </p:spTree>
    <p:extLst>
      <p:ext uri="{BB962C8B-B14F-4D97-AF65-F5344CB8AC3E}">
        <p14:creationId xmlns:p14="http://schemas.microsoft.com/office/powerpoint/2010/main" val="307953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900" b="1" dirty="0">
                <a:solidFill>
                  <a:srgbClr val="00B050"/>
                </a:solidFill>
                <a:latin typeface="Cambria" panose="02040503050406030204" pitchFamily="18" charset="0"/>
                <a:ea typeface="Cambria" panose="02040503050406030204" pitchFamily="18" charset="0"/>
              </a:rPr>
              <a:t>Technology Stack Components</a:t>
            </a:r>
            <a:r>
              <a:rPr lang="en-US" dirty="0">
                <a:solidFill>
                  <a:srgbClr val="00B050"/>
                </a:solidFill>
                <a:latin typeface="Cambria" panose="02040503050406030204" pitchFamily="18" charset="0"/>
                <a:ea typeface="Cambria" panose="02040503050406030204" pitchFamily="18" charset="0"/>
              </a:rPr>
              <a:t>:	</a:t>
            </a:r>
          </a:p>
          <a:p>
            <a:pPr marL="76200" indent="0">
              <a:buNone/>
            </a:pPr>
            <a:r>
              <a:rPr lang="en-US" b="1" dirty="0">
                <a:latin typeface="Times New Roman" panose="02020603050405020304" pitchFamily="18" charset="0"/>
                <a:cs typeface="Times New Roman" panose="02020603050405020304" pitchFamily="18" charset="0"/>
              </a:rPr>
              <a:t>1. Frontend/Client-Side (User Interface)</a:t>
            </a:r>
          </a:p>
          <a:p>
            <a:pPr marL="76200" indent="0">
              <a:buNone/>
            </a:pPr>
            <a:r>
              <a:rPr lang="en-US" sz="2000" b="1" dirty="0">
                <a:latin typeface="Times New Roman" panose="02020603050405020304" pitchFamily="18" charset="0"/>
                <a:cs typeface="Times New Roman" panose="02020603050405020304" pitchFamily="18" charset="0"/>
              </a:rPr>
              <a:t>Platform</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Application: </a:t>
            </a:r>
            <a:r>
              <a:rPr lang="en-US" dirty="0">
                <a:latin typeface="Times New Roman" panose="02020603050405020304" pitchFamily="18" charset="0"/>
                <a:cs typeface="Times New Roman" panose="02020603050405020304" pitchFamily="18" charset="0"/>
              </a:rPr>
              <a:t>React.js for web-based access.</a:t>
            </a:r>
          </a:p>
          <a:p>
            <a:pPr marL="457200" lvl="1"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Rendering/Display</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Video Rendering: </a:t>
            </a:r>
            <a:r>
              <a:rPr lang="en-US" dirty="0">
                <a:latin typeface="Times New Roman" panose="02020603050405020304" pitchFamily="18" charset="0"/>
                <a:cs typeface="Times New Roman" panose="02020603050405020304" pitchFamily="18" charset="0"/>
              </a:rPr>
              <a:t>HTML5/CSS for video-based sign language playback.</a:t>
            </a:r>
          </a:p>
          <a:p>
            <a:pPr marL="457200" lvl="1"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UI Frameworks</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a:t>
            </a:r>
            <a:r>
              <a:rPr lang="en-US" dirty="0">
                <a:latin typeface="Times New Roman" panose="02020603050405020304" pitchFamily="18" charset="0"/>
                <a:cs typeface="Times New Roman" panose="02020603050405020304" pitchFamily="18" charset="0"/>
              </a:rPr>
              <a:t>Tailwind CSS for responsive, accessible designs.</a:t>
            </a:r>
          </a:p>
          <a:p>
            <a:pPr marL="342900" lvl="0" indent="-190500" algn="just" rtl="0">
              <a:spcBef>
                <a:spcPts val="0"/>
              </a:spcBef>
              <a:spcAft>
                <a:spcPts val="0"/>
              </a:spcAft>
              <a:buClr>
                <a:schemeClr val="dk1"/>
              </a:buClr>
              <a:buSzPct val="100000"/>
              <a:buNone/>
            </a:pPr>
            <a:endParaRPr lang="en-US"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211826"/>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Times New Roman" panose="02020603050405020304" pitchFamily="18" charset="0"/>
                <a:cs typeface="Times New Roman" panose="02020603050405020304" pitchFamily="18" charset="0"/>
              </a:rPr>
              <a:t>2. Backend/Server-Side</a:t>
            </a:r>
          </a:p>
          <a:p>
            <a:pPr marL="76200" indent="0">
              <a:buNone/>
            </a:pPr>
            <a:r>
              <a:rPr lang="en-US" sz="2000" b="1" dirty="0">
                <a:latin typeface="Times New Roman" panose="02020603050405020304" pitchFamily="18" charset="0"/>
                <a:cs typeface="Times New Roman" panose="02020603050405020304" pitchFamily="18" charset="0"/>
              </a:rPr>
              <a:t>Web Framework</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Django (Python) is used to manage requests and responses.</a:t>
            </a:r>
          </a:p>
          <a:p>
            <a:pPr marL="457200" lvl="1" indent="0">
              <a:buNone/>
            </a:pPr>
            <a:endParaRPr lang="en-US" sz="18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Speech Recognition API</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Microsoft Azure Speech to convert audio input into text.</a:t>
            </a:r>
          </a:p>
          <a:p>
            <a:pPr marL="457200" lvl="1"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Natural Language Processing (NLP)</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Hugging Face Transformers for parsing and interpreting the transcribed text.</a:t>
            </a:r>
          </a:p>
          <a:p>
            <a:pPr marL="457200" lvl="1"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used to store gesture mappings, user preferences, and regional variations of ISL.</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Times New Roman" panose="02020603050405020304" pitchFamily="18" charset="0"/>
                <a:cs typeface="Times New Roman" panose="02020603050405020304" pitchFamily="18" charset="0"/>
              </a:rPr>
              <a:t>3. APIs and Cloud Services</a:t>
            </a:r>
          </a:p>
          <a:p>
            <a:pPr marL="76200" indent="0">
              <a:buNone/>
            </a:pPr>
            <a:r>
              <a:rPr lang="en-US" sz="2000" b="1" dirty="0">
                <a:latin typeface="Times New Roman" panose="02020603050405020304" pitchFamily="18" charset="0"/>
                <a:cs typeface="Times New Roman" panose="02020603050405020304" pitchFamily="18" charset="0"/>
              </a:rPr>
              <a:t>Cloud Hosting and Storage</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Microsoft Azure</a:t>
            </a:r>
            <a:r>
              <a:rPr lang="en-US" dirty="0">
                <a:latin typeface="Times New Roman" panose="02020603050405020304" pitchFamily="18" charset="0"/>
                <a:cs typeface="Times New Roman" panose="02020603050405020304" pitchFamily="18" charset="0"/>
              </a:rPr>
              <a:t> for hosting the application and storing gesture videos or 3D models.</a:t>
            </a:r>
          </a:p>
          <a:p>
            <a:pPr marL="76200" indent="0">
              <a:buNone/>
            </a:pPr>
            <a:r>
              <a:rPr lang="en-US" sz="2000" b="1" dirty="0">
                <a:latin typeface="Times New Roman" panose="02020603050405020304" pitchFamily="18" charset="0"/>
                <a:cs typeface="Times New Roman" panose="02020603050405020304" pitchFamily="18" charset="0"/>
              </a:rPr>
              <a:t>Real-Time Data Transmission</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WebSocket</a:t>
            </a:r>
            <a:r>
              <a:rPr lang="en-US" dirty="0">
                <a:latin typeface="Times New Roman" panose="02020603050405020304" pitchFamily="18" charset="0"/>
                <a:cs typeface="Times New Roman" panose="02020603050405020304" pitchFamily="18" charset="0"/>
              </a:rPr>
              <a:t> for real-time audio-to-sign translation and gesture rendering on client devices.</a:t>
            </a:r>
          </a:p>
          <a:p>
            <a:pPr marL="457200" lvl="1"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b="1" dirty="0">
                <a:latin typeface="Times New Roman" panose="02020603050405020304" pitchFamily="18" charset="0"/>
                <a:cs typeface="Times New Roman" panose="02020603050405020304" pitchFamily="18" charset="0"/>
              </a:rPr>
              <a:t>4. Additional Tools</a:t>
            </a:r>
          </a:p>
          <a:p>
            <a:pPr marL="76200" indent="0">
              <a:buNone/>
            </a:pPr>
            <a:r>
              <a:rPr lang="en-US" sz="2000" b="1" dirty="0">
                <a:latin typeface="Times New Roman" panose="02020603050405020304" pitchFamily="18" charset="0"/>
                <a:cs typeface="Times New Roman" panose="02020603050405020304" pitchFamily="18" charset="0"/>
              </a:rPr>
              <a:t>Authentication and Security</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OAuth2.0 </a:t>
            </a:r>
            <a:r>
              <a:rPr lang="en-US" dirty="0">
                <a:latin typeface="Times New Roman" panose="02020603050405020304" pitchFamily="18" charset="0"/>
                <a:cs typeface="Times New Roman" panose="02020603050405020304" pitchFamily="18" charset="0"/>
              </a:rPr>
              <a:t>for user authentication.</a:t>
            </a:r>
          </a:p>
          <a:p>
            <a:pPr marL="76200" indent="0">
              <a:buNone/>
            </a:pPr>
            <a:r>
              <a:rPr lang="en-US" sz="2000" b="1" dirty="0">
                <a:latin typeface="Times New Roman" panose="02020603050405020304" pitchFamily="18" charset="0"/>
                <a:cs typeface="Times New Roman" panose="02020603050405020304" pitchFamily="18" charset="0"/>
              </a:rPr>
              <a:t>Version Control</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for version control and collaboration.</a:t>
            </a:r>
          </a:p>
          <a:p>
            <a:pPr marL="152400" indent="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BBBB-87B7-8E4F-13AF-AEB0AACCA7BF}"/>
              </a:ext>
            </a:extLst>
          </p:cNvPr>
          <p:cNvSpPr>
            <a:spLocks noGrp="1"/>
          </p:cNvSpPr>
          <p:nvPr>
            <p:ph type="title"/>
          </p:nvPr>
        </p:nvSpPr>
        <p:spPr/>
        <p:txBody>
          <a:bodyPr/>
          <a:lstStyle/>
          <a:p>
            <a:r>
              <a:rPr lang="en-US" dirty="0"/>
              <a:t>Timeline of the Project(Gantt Chart)</a:t>
            </a:r>
          </a:p>
        </p:txBody>
      </p:sp>
      <p:sp>
        <p:nvSpPr>
          <p:cNvPr id="3" name="Text Placeholder 2">
            <a:extLst>
              <a:ext uri="{FF2B5EF4-FFF2-40B4-BE49-F238E27FC236}">
                <a16:creationId xmlns:a16="http://schemas.microsoft.com/office/drawing/2014/main" id="{BB0A500F-A0FE-9C5F-5753-869A9DFE9279}"/>
              </a:ext>
            </a:extLst>
          </p:cNvPr>
          <p:cNvSpPr>
            <a:spLocks noGrp="1"/>
          </p:cNvSpPr>
          <p:nvPr>
            <p:ph type="body" idx="1"/>
          </p:nvPr>
        </p:nvSpPr>
        <p:spPr>
          <a:xfrm>
            <a:off x="812800" y="1143001"/>
            <a:ext cx="10668000" cy="4571998"/>
          </a:xfrm>
        </p:spPr>
        <p:txBody>
          <a:bodyPr/>
          <a:lstStyle/>
          <a:p>
            <a:endParaRPr lang="en-US" dirty="0"/>
          </a:p>
        </p:txBody>
      </p:sp>
      <p:pic>
        <p:nvPicPr>
          <p:cNvPr id="5" name="Picture 4">
            <a:extLst>
              <a:ext uri="{FF2B5EF4-FFF2-40B4-BE49-F238E27FC236}">
                <a16:creationId xmlns:a16="http://schemas.microsoft.com/office/drawing/2014/main" id="{9D09A9A5-FB3E-06E6-307A-7135D16BD822}"/>
              </a:ext>
            </a:extLst>
          </p:cNvPr>
          <p:cNvPicPr>
            <a:picLocks noChangeAspect="1"/>
          </p:cNvPicPr>
          <p:nvPr/>
        </p:nvPicPr>
        <p:blipFill>
          <a:blip r:embed="rId2"/>
          <a:stretch>
            <a:fillRect/>
          </a:stretch>
        </p:blipFill>
        <p:spPr>
          <a:xfrm>
            <a:off x="711199" y="1143001"/>
            <a:ext cx="10890865" cy="4815347"/>
          </a:xfrm>
          <a:prstGeom prst="rect">
            <a:avLst/>
          </a:prstGeom>
        </p:spPr>
      </p:pic>
    </p:spTree>
    <p:extLst>
      <p:ext uri="{BB962C8B-B14F-4D97-AF65-F5344CB8AC3E}">
        <p14:creationId xmlns:p14="http://schemas.microsoft.com/office/powerpoint/2010/main" val="302053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726-C993-3C58-2459-DE20ABEE9F85}"/>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1F8CB860-82A6-69FF-68E6-72DBDA9FED18}"/>
              </a:ext>
            </a:extLst>
          </p:cNvPr>
          <p:cNvSpPr>
            <a:spLocks noGrp="1"/>
          </p:cNvSpPr>
          <p:nvPr>
            <p:ph type="body" idx="1"/>
          </p:nvPr>
        </p:nvSpPr>
        <p:spPr/>
        <p:txBody>
          <a:bodyPr>
            <a:normAutofit/>
          </a:bodyPr>
          <a:lstStyle/>
          <a:p>
            <a:r>
              <a:rPr lang="en-US" sz="2800" dirty="0">
                <a:latin typeface="Times New Roman" panose="02020603050405020304" pitchFamily="18" charset="0"/>
                <a:cs typeface="Times New Roman" panose="02020603050405020304" pitchFamily="18" charset="0"/>
              </a:rPr>
              <a:t>A. Sharma, S. Sharma, and K. Bharti, "Sign Language Recognition Using Deep Learning," </a:t>
            </a:r>
            <a:r>
              <a:rPr lang="en-US" sz="2800" i="1" dirty="0">
                <a:latin typeface="Times New Roman" panose="02020603050405020304" pitchFamily="18" charset="0"/>
                <a:cs typeface="Times New Roman" panose="02020603050405020304" pitchFamily="18" charset="0"/>
              </a:rPr>
              <a:t>2019 IEEE 9th International Conference on Advanced Computing (IACC)</a:t>
            </a:r>
            <a:r>
              <a:rPr lang="en-US" sz="2800" dirty="0">
                <a:latin typeface="Times New Roman" panose="02020603050405020304" pitchFamily="18" charset="0"/>
                <a:cs typeface="Times New Roman" panose="02020603050405020304" pitchFamily="18" charset="0"/>
              </a:rPr>
              <a:t>, New Delhi, India, 2019, pp. 140-144.</a:t>
            </a:r>
          </a:p>
          <a:p>
            <a:pPr marL="7620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 Kaur and S. Arora, "Sign Language Recognition System for Deaf and Dumb People Using Image Processing," </a:t>
            </a:r>
            <a:r>
              <a:rPr lang="en-US" sz="2800" i="1" dirty="0">
                <a:latin typeface="Times New Roman" panose="02020603050405020304" pitchFamily="18" charset="0"/>
                <a:cs typeface="Times New Roman" panose="02020603050405020304" pitchFamily="18" charset="0"/>
              </a:rPr>
              <a:t>International Journal of Advanced Research in Computer Science and Software Engineering</a:t>
            </a:r>
            <a:r>
              <a:rPr lang="en-US" sz="2800" dirty="0">
                <a:latin typeface="Times New Roman" panose="02020603050405020304" pitchFamily="18" charset="0"/>
                <a:cs typeface="Times New Roman" panose="02020603050405020304" pitchFamily="18" charset="0"/>
              </a:rPr>
              <a:t>, vol. 6, no. 5, pp. 90-95, May 2016.</a:t>
            </a:r>
          </a:p>
        </p:txBody>
      </p:sp>
    </p:spTree>
    <p:extLst>
      <p:ext uri="{BB962C8B-B14F-4D97-AF65-F5344CB8AC3E}">
        <p14:creationId xmlns:p14="http://schemas.microsoft.com/office/powerpoint/2010/main" val="108664405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589</Words>
  <Application>Microsoft Office PowerPoint</Application>
  <PresentationFormat>Widescreen</PresentationFormat>
  <Paragraphs>78</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INDIAN SIGN LANGUAGE RECOGNITION</vt:lpstr>
      <vt:lpstr>Content</vt:lpstr>
      <vt:lpstr>Problem Statement Number: </vt:lpstr>
      <vt:lpstr>GitHub Link</vt:lpstr>
      <vt:lpstr>Analysis of Problem Statement</vt:lpstr>
      <vt:lpstr>Analysis of Problem Statement (contd...)</vt:lpstr>
      <vt:lpstr>Analysis of Problem Statement (contd...)</vt:lpstr>
      <vt:lpstr>Timeline of the Project(Gantt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Vaishnavi M</cp:lastModifiedBy>
  <cp:revision>40</cp:revision>
  <dcterms:modified xsi:type="dcterms:W3CDTF">2025-01-31T09:25:22Z</dcterms:modified>
</cp:coreProperties>
</file>