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80" r:id="rId37"/>
    <p:sldId id="281" r:id="rId38"/>
    <p:sldId id="279" r:id="rId3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1600" b="1"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2800"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0844"/>
            <a:ext cx="12192000" cy="867156"/>
          </a:xfrm>
          <a:prstGeom prst="rect">
            <a:avLst/>
          </a:prstGeom>
        </p:spPr>
      </p:pic>
      <p:sp>
        <p:nvSpPr>
          <p:cNvPr id="2" name="Holder 2"/>
          <p:cNvSpPr>
            <a:spLocks noGrp="1"/>
          </p:cNvSpPr>
          <p:nvPr>
            <p:ph type="title"/>
          </p:nvPr>
        </p:nvSpPr>
        <p:spPr>
          <a:xfrm>
            <a:off x="891539" y="291147"/>
            <a:ext cx="6406515" cy="583564"/>
          </a:xfrm>
          <a:prstGeom prst="rect">
            <a:avLst/>
          </a:prstGeom>
        </p:spPr>
        <p:txBody>
          <a:bodyPr wrap="square" lIns="0" tIns="0" rIns="0" bIns="0">
            <a:spAutoFit/>
          </a:bodyPr>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891539" y="1133602"/>
            <a:ext cx="10550525" cy="4461510"/>
          </a:xfrm>
          <a:prstGeom prst="rect">
            <a:avLst/>
          </a:prstGeom>
        </p:spPr>
        <p:txBody>
          <a:bodyPr wrap="square" lIns="0" tIns="0" rIns="0" bIns="0">
            <a:spAutoFit/>
          </a:bodyPr>
          <a:lstStyle>
            <a:lvl1pPr>
              <a:defRPr sz="1600" b="1"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Cmsproject03/University_project-G6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603" y="1312938"/>
            <a:ext cx="6758305" cy="412292"/>
          </a:xfrm>
          <a:prstGeom prst="rect">
            <a:avLst/>
          </a:prstGeom>
        </p:spPr>
        <p:txBody>
          <a:bodyPr vert="horz" wrap="square" lIns="0" tIns="12065" rIns="0" bIns="0" rtlCol="0">
            <a:spAutoFit/>
          </a:bodyPr>
          <a:lstStyle/>
          <a:p>
            <a:pPr marL="12700">
              <a:lnSpc>
                <a:spcPct val="100000"/>
              </a:lnSpc>
              <a:spcBef>
                <a:spcPts val="95"/>
              </a:spcBef>
            </a:pPr>
            <a:r>
              <a:rPr lang="en-GB" sz="2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INDIAN SIGN LANGUAGE RECOGNITION</a:t>
            </a:r>
            <a:endParaRPr sz="2600" spc="-10" dirty="0">
              <a:solidFill>
                <a:srgbClr val="00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838200" y="2122067"/>
            <a:ext cx="2124710" cy="641842"/>
          </a:xfrm>
          <a:prstGeom prst="rect">
            <a:avLst/>
          </a:prstGeom>
        </p:spPr>
        <p:txBody>
          <a:bodyPr vert="horz" wrap="square" lIns="0" tIns="13335" rIns="0" bIns="0" rtlCol="0">
            <a:spAutoFit/>
          </a:bodyPr>
          <a:lstStyle/>
          <a:p>
            <a:pPr marL="12700" lvl="0" algn="l" rtl="0">
              <a:spcBef>
                <a:spcPts val="105"/>
              </a:spcBef>
            </a:pPr>
            <a:r>
              <a:rPr sz="2000" b="1" dirty="0">
                <a:solidFill>
                  <a:srgbClr val="16375E"/>
                </a:solidFill>
                <a:latin typeface="Cambria" panose="02040503050406030204"/>
                <a:cs typeface="Cambria" panose="02040503050406030204"/>
              </a:rPr>
              <a:t>Batch</a:t>
            </a:r>
            <a:r>
              <a:rPr sz="2000" b="1" spc="-70" dirty="0">
                <a:solidFill>
                  <a:srgbClr val="16375E"/>
                </a:solidFill>
                <a:latin typeface="Cambria" panose="02040503050406030204"/>
                <a:cs typeface="Cambria" panose="02040503050406030204"/>
              </a:rPr>
              <a:t> </a:t>
            </a:r>
            <a:r>
              <a:rPr sz="2000" b="1" dirty="0">
                <a:solidFill>
                  <a:srgbClr val="16375E"/>
                </a:solidFill>
                <a:latin typeface="Cambria" panose="02040503050406030204"/>
                <a:cs typeface="Cambria" panose="02040503050406030204"/>
              </a:rPr>
              <a:t>Number:</a:t>
            </a:r>
            <a:r>
              <a:rPr sz="2000" b="1" spc="-65" dirty="0">
                <a:solidFill>
                  <a:srgbClr val="16375E"/>
                </a:solidFill>
                <a:latin typeface="Cambria" panose="02040503050406030204"/>
                <a:cs typeface="Cambria" panose="02040503050406030204"/>
              </a:rPr>
              <a:t> </a:t>
            </a:r>
            <a:r>
              <a:rPr lang="en-GB" sz="2000" dirty="0">
                <a:latin typeface="Cambria" panose="02040503050406030204" pitchFamily="18" charset="0"/>
                <a:ea typeface="Cambria" panose="02040503050406030204" pitchFamily="18" charset="0"/>
              </a:rPr>
              <a:t>60</a:t>
            </a:r>
          </a:p>
          <a:p>
            <a:pPr marL="12700">
              <a:lnSpc>
                <a:spcPct val="100000"/>
              </a:lnSpc>
              <a:spcBef>
                <a:spcPts val="105"/>
              </a:spcBef>
            </a:pPr>
            <a:endParaRPr sz="2000" dirty="0">
              <a:latin typeface="Cambria" panose="02040503050406030204"/>
              <a:cs typeface="Cambria" panose="02040503050406030204"/>
            </a:endParaRPr>
          </a:p>
        </p:txBody>
      </p:sp>
      <p:sp>
        <p:nvSpPr>
          <p:cNvPr id="4" name="object 4"/>
          <p:cNvSpPr txBox="1"/>
          <p:nvPr/>
        </p:nvSpPr>
        <p:spPr>
          <a:xfrm>
            <a:off x="740041" y="2658973"/>
            <a:ext cx="1784985" cy="1478280"/>
          </a:xfrm>
          <a:prstGeom prst="rect">
            <a:avLst/>
          </a:prstGeom>
        </p:spPr>
        <p:txBody>
          <a:bodyPr vert="horz" wrap="square" lIns="0" tIns="99060" rIns="0" bIns="0" rtlCol="0">
            <a:spAutoFit/>
          </a:bodyPr>
          <a:lstStyle/>
          <a:p>
            <a:pPr marL="113665">
              <a:lnSpc>
                <a:spcPct val="100000"/>
              </a:lnSpc>
              <a:spcBef>
                <a:spcPts val="780"/>
              </a:spcBef>
            </a:pPr>
            <a:r>
              <a:rPr sz="1800" b="1" spc="105" dirty="0">
                <a:solidFill>
                  <a:srgbClr val="16365D"/>
                </a:solidFill>
                <a:latin typeface="Cambria" panose="02040503050406030204"/>
                <a:cs typeface="Cambria" panose="02040503050406030204"/>
              </a:rPr>
              <a:t>Roll</a:t>
            </a:r>
            <a:r>
              <a:rPr sz="1800" b="1" spc="225" dirty="0">
                <a:solidFill>
                  <a:srgbClr val="16365D"/>
                </a:solidFill>
                <a:latin typeface="Cambria" panose="02040503050406030204"/>
                <a:cs typeface="Cambria" panose="02040503050406030204"/>
              </a:rPr>
              <a:t> </a:t>
            </a:r>
            <a:r>
              <a:rPr sz="1800" b="1" spc="70" dirty="0">
                <a:solidFill>
                  <a:srgbClr val="16365D"/>
                </a:solidFill>
                <a:latin typeface="Cambria" panose="02040503050406030204"/>
                <a:cs typeface="Cambria" panose="02040503050406030204"/>
              </a:rPr>
              <a:t>Number</a:t>
            </a:r>
            <a:endParaRPr sz="1800">
              <a:latin typeface="Cambria" panose="02040503050406030204"/>
              <a:cs typeface="Cambria" panose="02040503050406030204"/>
            </a:endParaRPr>
          </a:p>
          <a:p>
            <a:pPr marL="12700">
              <a:lnSpc>
                <a:spcPct val="100000"/>
              </a:lnSpc>
              <a:spcBef>
                <a:spcPts val="680"/>
              </a:spcBef>
            </a:pPr>
            <a:r>
              <a:rPr sz="1800" spc="135" dirty="0">
                <a:latin typeface="Cambria" panose="02040503050406030204"/>
                <a:cs typeface="Cambria" panose="02040503050406030204"/>
              </a:rPr>
              <a:t>20211CSE0822</a:t>
            </a:r>
            <a:endParaRPr sz="1800">
              <a:latin typeface="Cambria" panose="02040503050406030204"/>
              <a:cs typeface="Cambria" panose="02040503050406030204"/>
            </a:endParaRPr>
          </a:p>
          <a:p>
            <a:pPr marL="12700">
              <a:lnSpc>
                <a:spcPct val="100000"/>
              </a:lnSpc>
              <a:spcBef>
                <a:spcPts val="720"/>
              </a:spcBef>
            </a:pPr>
            <a:r>
              <a:rPr sz="1800" spc="135" dirty="0">
                <a:latin typeface="Cambria" panose="02040503050406030204"/>
                <a:cs typeface="Cambria" panose="02040503050406030204"/>
              </a:rPr>
              <a:t>20211CSE0801</a:t>
            </a:r>
            <a:endParaRPr sz="1800">
              <a:latin typeface="Cambria" panose="02040503050406030204"/>
              <a:cs typeface="Cambria" panose="02040503050406030204"/>
            </a:endParaRPr>
          </a:p>
          <a:p>
            <a:pPr marL="25400">
              <a:lnSpc>
                <a:spcPct val="100000"/>
              </a:lnSpc>
              <a:spcBef>
                <a:spcPts val="720"/>
              </a:spcBef>
            </a:pPr>
            <a:r>
              <a:rPr sz="1800" spc="125" dirty="0">
                <a:latin typeface="Cambria" panose="02040503050406030204"/>
                <a:cs typeface="Cambria" panose="02040503050406030204"/>
              </a:rPr>
              <a:t>20221LCS0020</a:t>
            </a:r>
            <a:endParaRPr sz="1800">
              <a:latin typeface="Cambria" panose="02040503050406030204"/>
              <a:cs typeface="Cambria" panose="02040503050406030204"/>
            </a:endParaRPr>
          </a:p>
        </p:txBody>
      </p:sp>
      <p:sp>
        <p:nvSpPr>
          <p:cNvPr id="5" name="object 5"/>
          <p:cNvSpPr txBox="1"/>
          <p:nvPr/>
        </p:nvSpPr>
        <p:spPr>
          <a:xfrm>
            <a:off x="3444506" y="2658973"/>
            <a:ext cx="1805939" cy="1478280"/>
          </a:xfrm>
          <a:prstGeom prst="rect">
            <a:avLst/>
          </a:prstGeom>
        </p:spPr>
        <p:txBody>
          <a:bodyPr vert="horz" wrap="square" lIns="0" tIns="8890" rIns="0" bIns="0" rtlCol="0">
            <a:spAutoFit/>
          </a:bodyPr>
          <a:lstStyle/>
          <a:p>
            <a:pPr marL="220345" marR="5080" indent="-207645">
              <a:lnSpc>
                <a:spcPct val="133000"/>
              </a:lnSpc>
              <a:spcBef>
                <a:spcPts val="70"/>
              </a:spcBef>
            </a:pPr>
            <a:r>
              <a:rPr sz="1800" b="1" spc="140" dirty="0">
                <a:solidFill>
                  <a:srgbClr val="16365D"/>
                </a:solidFill>
                <a:latin typeface="Cambria" panose="02040503050406030204"/>
                <a:cs typeface="Cambria" panose="02040503050406030204"/>
              </a:rPr>
              <a:t>Student</a:t>
            </a:r>
            <a:r>
              <a:rPr sz="1800" b="1" spc="245" dirty="0">
                <a:solidFill>
                  <a:srgbClr val="16365D"/>
                </a:solidFill>
                <a:latin typeface="Cambria" panose="02040503050406030204"/>
                <a:cs typeface="Cambria" panose="02040503050406030204"/>
              </a:rPr>
              <a:t> </a:t>
            </a:r>
            <a:r>
              <a:rPr sz="1800" b="1" spc="95" dirty="0">
                <a:solidFill>
                  <a:srgbClr val="16365D"/>
                </a:solidFill>
                <a:latin typeface="Cambria" panose="02040503050406030204"/>
                <a:cs typeface="Cambria" panose="02040503050406030204"/>
              </a:rPr>
              <a:t>Name </a:t>
            </a:r>
            <a:r>
              <a:rPr sz="1800" spc="195" dirty="0">
                <a:latin typeface="Cambria" panose="02040503050406030204"/>
                <a:cs typeface="Cambria" panose="02040503050406030204"/>
              </a:rPr>
              <a:t>KUSUMA</a:t>
            </a:r>
            <a:r>
              <a:rPr sz="1800" spc="180" dirty="0">
                <a:latin typeface="Cambria" panose="02040503050406030204"/>
                <a:cs typeface="Cambria" panose="02040503050406030204"/>
              </a:rPr>
              <a:t> B </a:t>
            </a:r>
            <a:r>
              <a:rPr sz="1800" spc="120" dirty="0">
                <a:latin typeface="Cambria" panose="02040503050406030204"/>
                <a:cs typeface="Cambria" panose="02040503050406030204"/>
              </a:rPr>
              <a:t>VAISHNAVI</a:t>
            </a:r>
            <a:r>
              <a:rPr sz="1800" spc="215" dirty="0">
                <a:latin typeface="Cambria" panose="02040503050406030204"/>
                <a:cs typeface="Cambria" panose="02040503050406030204"/>
              </a:rPr>
              <a:t> </a:t>
            </a:r>
            <a:r>
              <a:rPr sz="1800" spc="140" dirty="0">
                <a:latin typeface="Cambria" panose="02040503050406030204"/>
                <a:cs typeface="Cambria" panose="02040503050406030204"/>
              </a:rPr>
              <a:t>M </a:t>
            </a:r>
            <a:r>
              <a:rPr sz="1800" spc="130" dirty="0">
                <a:latin typeface="Cambria" panose="02040503050406030204"/>
                <a:cs typeface="Cambria" panose="02040503050406030204"/>
              </a:rPr>
              <a:t>YAMUNA</a:t>
            </a:r>
            <a:r>
              <a:rPr sz="1800" spc="185" dirty="0">
                <a:latin typeface="Cambria" panose="02040503050406030204"/>
                <a:cs typeface="Cambria" panose="02040503050406030204"/>
              </a:rPr>
              <a:t> </a:t>
            </a:r>
            <a:r>
              <a:rPr sz="1800" spc="90" dirty="0">
                <a:latin typeface="Cambria" panose="02040503050406030204"/>
                <a:cs typeface="Cambria" panose="02040503050406030204"/>
              </a:rPr>
              <a:t>A</a:t>
            </a:r>
            <a:r>
              <a:rPr sz="1800" spc="190" dirty="0">
                <a:latin typeface="Cambria" panose="02040503050406030204"/>
                <a:cs typeface="Cambria" panose="02040503050406030204"/>
              </a:rPr>
              <a:t> </a:t>
            </a:r>
            <a:r>
              <a:rPr sz="1800" spc="95" dirty="0">
                <a:latin typeface="Cambria" panose="02040503050406030204"/>
                <a:cs typeface="Cambria" panose="02040503050406030204"/>
              </a:rPr>
              <a:t>K</a:t>
            </a:r>
            <a:endParaRPr sz="1800">
              <a:latin typeface="Cambria" panose="02040503050406030204"/>
              <a:cs typeface="Cambria" panose="02040503050406030204"/>
            </a:endParaRPr>
          </a:p>
        </p:txBody>
      </p:sp>
      <p:sp>
        <p:nvSpPr>
          <p:cNvPr id="6" name="object 6"/>
          <p:cNvSpPr txBox="1"/>
          <p:nvPr/>
        </p:nvSpPr>
        <p:spPr>
          <a:xfrm>
            <a:off x="6653555" y="2488173"/>
            <a:ext cx="5250815" cy="1576841"/>
          </a:xfrm>
          <a:prstGeom prst="rect">
            <a:avLst/>
          </a:prstGeom>
        </p:spPr>
        <p:txBody>
          <a:bodyPr vert="horz" wrap="square" lIns="0" tIns="61594" rIns="0" bIns="0" rtlCol="0">
            <a:spAutoFit/>
          </a:bodyPr>
          <a:lstStyle/>
          <a:p>
            <a:pPr marL="1104900">
              <a:lnSpc>
                <a:spcPct val="100000"/>
              </a:lnSpc>
              <a:spcBef>
                <a:spcPts val="485"/>
              </a:spcBef>
            </a:pPr>
            <a:r>
              <a:rPr sz="2000" b="1" dirty="0">
                <a:solidFill>
                  <a:srgbClr val="16365D"/>
                </a:solidFill>
                <a:latin typeface="Cambria" panose="02040503050406030204"/>
                <a:cs typeface="Cambria" panose="02040503050406030204"/>
              </a:rPr>
              <a:t>Under</a:t>
            </a:r>
            <a:r>
              <a:rPr sz="2000" b="1" spc="-50" dirty="0">
                <a:solidFill>
                  <a:srgbClr val="16365D"/>
                </a:solidFill>
                <a:latin typeface="Cambria" panose="02040503050406030204"/>
                <a:cs typeface="Cambria" panose="02040503050406030204"/>
              </a:rPr>
              <a:t> </a:t>
            </a:r>
            <a:r>
              <a:rPr sz="2000" b="1" dirty="0">
                <a:solidFill>
                  <a:srgbClr val="16365D"/>
                </a:solidFill>
                <a:latin typeface="Cambria" panose="02040503050406030204"/>
                <a:cs typeface="Cambria" panose="02040503050406030204"/>
              </a:rPr>
              <a:t>the</a:t>
            </a:r>
            <a:r>
              <a:rPr sz="2000" b="1" spc="-50" dirty="0">
                <a:solidFill>
                  <a:srgbClr val="16365D"/>
                </a:solidFill>
                <a:latin typeface="Cambria" panose="02040503050406030204"/>
                <a:cs typeface="Cambria" panose="02040503050406030204"/>
              </a:rPr>
              <a:t> </a:t>
            </a:r>
            <a:r>
              <a:rPr sz="2000" b="1" dirty="0">
                <a:solidFill>
                  <a:srgbClr val="16365D"/>
                </a:solidFill>
                <a:latin typeface="Cambria" panose="02040503050406030204"/>
                <a:cs typeface="Cambria" panose="02040503050406030204"/>
              </a:rPr>
              <a:t>Supervision</a:t>
            </a:r>
            <a:r>
              <a:rPr sz="2000" b="1" spc="-55" dirty="0">
                <a:solidFill>
                  <a:srgbClr val="16365D"/>
                </a:solidFill>
                <a:latin typeface="Cambria" panose="02040503050406030204"/>
                <a:cs typeface="Cambria" panose="02040503050406030204"/>
              </a:rPr>
              <a:t> </a:t>
            </a:r>
            <a:r>
              <a:rPr sz="2000" b="1" spc="-25" dirty="0">
                <a:solidFill>
                  <a:srgbClr val="16365D"/>
                </a:solidFill>
                <a:latin typeface="Cambria" panose="02040503050406030204"/>
                <a:cs typeface="Cambria" panose="02040503050406030204"/>
              </a:rPr>
              <a:t>of,</a:t>
            </a:r>
            <a:endParaRPr sz="2000" dirty="0">
              <a:latin typeface="Cambria" panose="02040503050406030204"/>
              <a:cs typeface="Cambria" panose="02040503050406030204"/>
            </a:endParaRPr>
          </a:p>
          <a:p>
            <a:pPr marL="12700">
              <a:lnSpc>
                <a:spcPct val="100000"/>
              </a:lnSpc>
              <a:spcBef>
                <a:spcPts val="345"/>
              </a:spcBef>
            </a:pPr>
            <a:r>
              <a:rPr sz="1700" b="1" spc="-45" dirty="0">
                <a:solidFill>
                  <a:srgbClr val="16365D"/>
                </a:solidFill>
                <a:latin typeface="Cambria" panose="02040503050406030204"/>
                <a:cs typeface="Cambria" panose="02040503050406030204"/>
              </a:rPr>
              <a:t>Dr.</a:t>
            </a:r>
            <a:r>
              <a:rPr sz="1700" b="1" spc="-10" dirty="0">
                <a:solidFill>
                  <a:srgbClr val="16365D"/>
                </a:solidFill>
                <a:latin typeface="Cambria" panose="02040503050406030204"/>
                <a:cs typeface="Cambria" panose="02040503050406030204"/>
              </a:rPr>
              <a:t> </a:t>
            </a:r>
            <a:r>
              <a:rPr sz="1800" b="1" dirty="0">
                <a:solidFill>
                  <a:srgbClr val="0D0D0D"/>
                </a:solidFill>
                <a:latin typeface="Cambria" panose="02040503050406030204"/>
                <a:cs typeface="Cambria" panose="02040503050406030204"/>
              </a:rPr>
              <a:t>Serin</a:t>
            </a:r>
            <a:r>
              <a:rPr sz="1800" b="1" spc="-35" dirty="0">
                <a:solidFill>
                  <a:srgbClr val="0D0D0D"/>
                </a:solidFill>
                <a:latin typeface="Cambria" panose="02040503050406030204"/>
                <a:cs typeface="Cambria" panose="02040503050406030204"/>
              </a:rPr>
              <a:t> </a:t>
            </a:r>
            <a:r>
              <a:rPr sz="1800" b="1" dirty="0">
                <a:solidFill>
                  <a:srgbClr val="0D0D0D"/>
                </a:solidFill>
                <a:latin typeface="Cambria" panose="02040503050406030204"/>
                <a:cs typeface="Cambria" panose="02040503050406030204"/>
              </a:rPr>
              <a:t>V</a:t>
            </a:r>
            <a:r>
              <a:rPr sz="1800" b="1" spc="-35" dirty="0">
                <a:solidFill>
                  <a:srgbClr val="0D0D0D"/>
                </a:solidFill>
                <a:latin typeface="Cambria" panose="02040503050406030204"/>
                <a:cs typeface="Cambria" panose="02040503050406030204"/>
              </a:rPr>
              <a:t> </a:t>
            </a:r>
            <a:r>
              <a:rPr sz="1800" b="1" spc="-10" dirty="0">
                <a:solidFill>
                  <a:srgbClr val="0D0D0D"/>
                </a:solidFill>
                <a:latin typeface="Cambria" panose="02040503050406030204"/>
                <a:cs typeface="Cambria" panose="02040503050406030204"/>
              </a:rPr>
              <a:t>Simpson</a:t>
            </a:r>
            <a:endParaRPr sz="1800" dirty="0">
              <a:latin typeface="Cambria" panose="02040503050406030204"/>
              <a:cs typeface="Cambria" panose="02040503050406030204"/>
            </a:endParaRPr>
          </a:p>
          <a:p>
            <a:pPr marL="12700" marR="5080">
              <a:lnSpc>
                <a:spcPct val="117000"/>
              </a:lnSpc>
              <a:spcBef>
                <a:spcPts val="5"/>
              </a:spcBef>
            </a:pPr>
            <a:r>
              <a:rPr sz="1700" b="1" dirty="0">
                <a:solidFill>
                  <a:srgbClr val="16365D"/>
                </a:solidFill>
                <a:latin typeface="Cambria" panose="02040503050406030204"/>
                <a:cs typeface="Cambria" panose="02040503050406030204"/>
              </a:rPr>
              <a:t>Assistant</a:t>
            </a:r>
            <a:r>
              <a:rPr sz="1700" b="1" spc="-50"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Professor </a:t>
            </a:r>
            <a:endParaRPr lang="en-US" sz="1700" b="1" spc="-10" dirty="0">
              <a:solidFill>
                <a:srgbClr val="16365D"/>
              </a:solidFill>
              <a:latin typeface="Cambria" panose="02040503050406030204"/>
              <a:cs typeface="Cambria" panose="02040503050406030204"/>
            </a:endParaRPr>
          </a:p>
          <a:p>
            <a:pPr marL="12700" marR="5080">
              <a:lnSpc>
                <a:spcPct val="117000"/>
              </a:lnSpc>
              <a:spcBef>
                <a:spcPts val="5"/>
              </a:spcBef>
            </a:pPr>
            <a:r>
              <a:rPr sz="1700" b="1" dirty="0">
                <a:solidFill>
                  <a:srgbClr val="16365D"/>
                </a:solidFill>
                <a:latin typeface="Cambria" panose="02040503050406030204"/>
                <a:cs typeface="Cambria" panose="02040503050406030204"/>
              </a:rPr>
              <a:t>School</a:t>
            </a:r>
            <a:r>
              <a:rPr sz="1700" b="1" spc="-25" dirty="0">
                <a:solidFill>
                  <a:srgbClr val="16365D"/>
                </a:solidFill>
                <a:latin typeface="Cambria" panose="02040503050406030204"/>
                <a:cs typeface="Cambria" panose="02040503050406030204"/>
              </a:rPr>
              <a:t> </a:t>
            </a:r>
            <a:r>
              <a:rPr sz="1700" b="1" dirty="0">
                <a:solidFill>
                  <a:srgbClr val="16365D"/>
                </a:solidFill>
                <a:latin typeface="Cambria" panose="02040503050406030204"/>
                <a:cs typeface="Cambria" panose="02040503050406030204"/>
              </a:rPr>
              <a:t>of</a:t>
            </a:r>
            <a:r>
              <a:rPr sz="1700" b="1" spc="-25"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Computer</a:t>
            </a:r>
            <a:r>
              <a:rPr sz="1700" b="1" spc="-25" dirty="0">
                <a:solidFill>
                  <a:srgbClr val="16365D"/>
                </a:solidFill>
                <a:latin typeface="Cambria" panose="02040503050406030204"/>
                <a:cs typeface="Cambria" panose="02040503050406030204"/>
              </a:rPr>
              <a:t> </a:t>
            </a:r>
            <a:r>
              <a:rPr sz="1700" b="1" dirty="0">
                <a:solidFill>
                  <a:srgbClr val="16365D"/>
                </a:solidFill>
                <a:latin typeface="Cambria" panose="02040503050406030204"/>
                <a:cs typeface="Cambria" panose="02040503050406030204"/>
              </a:rPr>
              <a:t>Science</a:t>
            </a:r>
            <a:r>
              <a:rPr sz="1700" b="1" spc="-30" dirty="0">
                <a:solidFill>
                  <a:srgbClr val="16365D"/>
                </a:solidFill>
                <a:latin typeface="Cambria" panose="02040503050406030204"/>
                <a:cs typeface="Cambria" panose="02040503050406030204"/>
              </a:rPr>
              <a:t> </a:t>
            </a:r>
            <a:r>
              <a:rPr sz="1700" b="1" dirty="0">
                <a:solidFill>
                  <a:srgbClr val="16365D"/>
                </a:solidFill>
                <a:latin typeface="Cambria" panose="02040503050406030204"/>
                <a:cs typeface="Cambria" panose="02040503050406030204"/>
              </a:rPr>
              <a:t>and</a:t>
            </a:r>
            <a:r>
              <a:rPr sz="1700" b="1" spc="-25"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Engineering Presidency</a:t>
            </a:r>
            <a:r>
              <a:rPr sz="1700" b="1"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University</a:t>
            </a:r>
            <a:endParaRPr sz="1700" dirty="0">
              <a:latin typeface="Cambria" panose="02040503050406030204"/>
              <a:cs typeface="Cambria" panose="02040503050406030204"/>
            </a:endParaRPr>
          </a:p>
        </p:txBody>
      </p:sp>
      <p:sp>
        <p:nvSpPr>
          <p:cNvPr id="7" name="object 7"/>
          <p:cNvSpPr txBox="1"/>
          <p:nvPr/>
        </p:nvSpPr>
        <p:spPr>
          <a:xfrm>
            <a:off x="4674476" y="316306"/>
            <a:ext cx="2716924" cy="557845"/>
          </a:xfrm>
          <a:prstGeom prst="rect">
            <a:avLst/>
          </a:prstGeom>
        </p:spPr>
        <p:txBody>
          <a:bodyPr vert="horz" wrap="square" lIns="0" tIns="31750" rIns="0" bIns="0" rtlCol="0">
            <a:spAutoFit/>
          </a:bodyPr>
          <a:lstStyle/>
          <a:p>
            <a:pPr marL="838835" marR="5080" indent="-826770">
              <a:lnSpc>
                <a:spcPts val="1940"/>
              </a:lnSpc>
              <a:spcBef>
                <a:spcPts val="250"/>
              </a:spcBef>
            </a:pPr>
            <a:r>
              <a:rPr sz="1700" b="1" dirty="0">
                <a:solidFill>
                  <a:srgbClr val="16365D"/>
                </a:solidFill>
                <a:latin typeface="Cambria" panose="02040503050406030204"/>
                <a:cs typeface="Cambria" panose="02040503050406030204"/>
              </a:rPr>
              <a:t>PIP</a:t>
            </a:r>
            <a:r>
              <a:rPr lang="en-US" sz="1700" b="1" dirty="0">
                <a:solidFill>
                  <a:srgbClr val="16365D"/>
                </a:solidFill>
                <a:latin typeface="Cambria" panose="02040503050406030204"/>
                <a:cs typeface="Cambria" panose="02040503050406030204"/>
              </a:rPr>
              <a:t>4004</a:t>
            </a:r>
            <a:r>
              <a:rPr sz="1700" b="1" spc="-85" dirty="0">
                <a:solidFill>
                  <a:srgbClr val="16365D"/>
                </a:solidFill>
                <a:latin typeface="Cambria" panose="02040503050406030204"/>
                <a:cs typeface="Cambria" panose="02040503050406030204"/>
              </a:rPr>
              <a:t> </a:t>
            </a:r>
            <a:r>
              <a:rPr lang="en-US" sz="1700" b="1" dirty="0">
                <a:solidFill>
                  <a:srgbClr val="16365D"/>
                </a:solidFill>
                <a:latin typeface="Cambria" panose="02040503050406030204"/>
                <a:cs typeface="Cambria" panose="02040503050406030204"/>
              </a:rPr>
              <a:t>University</a:t>
            </a:r>
            <a:r>
              <a:rPr lang="en-US" sz="1700" b="1" spc="-80"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Project </a:t>
            </a:r>
            <a:endParaRPr lang="en-US" sz="1700" b="1" spc="-10" dirty="0">
              <a:solidFill>
                <a:srgbClr val="16365D"/>
              </a:solidFill>
              <a:latin typeface="Cambria" panose="02040503050406030204"/>
              <a:cs typeface="Cambria" panose="02040503050406030204"/>
            </a:endParaRPr>
          </a:p>
          <a:p>
            <a:pPr marL="838835" marR="5080" indent="-826770">
              <a:lnSpc>
                <a:spcPts val="1940"/>
              </a:lnSpc>
              <a:spcBef>
                <a:spcPts val="250"/>
              </a:spcBef>
            </a:pPr>
            <a:r>
              <a:rPr lang="en-US" sz="1700" b="1" spc="-30" dirty="0">
                <a:solidFill>
                  <a:srgbClr val="16365D"/>
                </a:solidFill>
                <a:latin typeface="Cambria" panose="02040503050406030204"/>
                <a:cs typeface="Cambria" panose="02040503050406030204"/>
              </a:rPr>
              <a:t>                </a:t>
            </a:r>
            <a:r>
              <a:rPr sz="1700" b="1" spc="-30" dirty="0">
                <a:solidFill>
                  <a:srgbClr val="16365D"/>
                </a:solidFill>
                <a:latin typeface="Cambria" panose="02040503050406030204"/>
                <a:cs typeface="Cambria" panose="02040503050406030204"/>
              </a:rPr>
              <a:t>Review-</a:t>
            </a:r>
            <a:r>
              <a:rPr sz="1700" b="1" spc="-50" dirty="0">
                <a:solidFill>
                  <a:srgbClr val="16365D"/>
                </a:solidFill>
                <a:latin typeface="Cambria" panose="02040503050406030204"/>
                <a:cs typeface="Cambria" panose="02040503050406030204"/>
              </a:rPr>
              <a:t>1</a:t>
            </a:r>
            <a:endParaRPr sz="1700" dirty="0">
              <a:latin typeface="Cambria" panose="02040503050406030204"/>
              <a:cs typeface="Cambria" panose="02040503050406030204"/>
            </a:endParaRPr>
          </a:p>
        </p:txBody>
      </p:sp>
      <p:sp>
        <p:nvSpPr>
          <p:cNvPr id="8" name="object 8"/>
          <p:cNvSpPr txBox="1"/>
          <p:nvPr/>
        </p:nvSpPr>
        <p:spPr>
          <a:xfrm>
            <a:off x="78105" y="4557395"/>
            <a:ext cx="11920220" cy="12458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F81BC"/>
                </a:solidFill>
                <a:latin typeface="Cambria" panose="02040503050406030204"/>
                <a:cs typeface="Cambria" panose="02040503050406030204"/>
              </a:rPr>
              <a:t>Name</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2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25"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Program:</a:t>
            </a:r>
            <a:r>
              <a:rPr sz="2000" b="1" spc="-25" dirty="0">
                <a:solidFill>
                  <a:srgbClr val="4F81BC"/>
                </a:solidFill>
                <a:latin typeface="Cambria" panose="02040503050406030204"/>
                <a:cs typeface="Cambria" panose="02040503050406030204"/>
              </a:rPr>
              <a:t> </a:t>
            </a:r>
            <a:r>
              <a:rPr sz="2000" b="1" spc="-25" dirty="0">
                <a:solidFill>
                  <a:srgbClr val="0D0D0D"/>
                </a:solidFill>
                <a:latin typeface="Cambria" panose="02040503050406030204"/>
                <a:cs typeface="Cambria" panose="02040503050406030204"/>
              </a:rPr>
              <a:t>CSE</a:t>
            </a:r>
            <a:endParaRPr sz="2000" dirty="0">
              <a:latin typeface="Cambria" panose="02040503050406030204"/>
              <a:cs typeface="Cambria" panose="02040503050406030204"/>
            </a:endParaRPr>
          </a:p>
          <a:p>
            <a:pPr marL="12700">
              <a:lnSpc>
                <a:spcPct val="100000"/>
              </a:lnSpc>
            </a:pPr>
            <a:r>
              <a:rPr sz="2000" b="1" dirty="0">
                <a:solidFill>
                  <a:srgbClr val="4F81BC"/>
                </a:solidFill>
                <a:latin typeface="Cambria" panose="02040503050406030204"/>
                <a:cs typeface="Cambria" panose="02040503050406030204"/>
              </a:rPr>
              <a:t>Name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HoD:</a:t>
            </a:r>
            <a:r>
              <a:rPr sz="2000" b="1" spc="-30" dirty="0">
                <a:solidFill>
                  <a:srgbClr val="4F81BC"/>
                </a:solidFill>
                <a:latin typeface="Cambria" panose="02040503050406030204"/>
                <a:cs typeface="Cambria" panose="02040503050406030204"/>
              </a:rPr>
              <a:t> </a:t>
            </a:r>
            <a:r>
              <a:rPr sz="2000" b="1" spc="-55" dirty="0">
                <a:latin typeface="Cambria" panose="02040503050406030204"/>
                <a:cs typeface="Cambria" panose="02040503050406030204"/>
              </a:rPr>
              <a:t>Dr.</a:t>
            </a:r>
            <a:r>
              <a:rPr sz="2000" b="1" spc="-35" dirty="0">
                <a:latin typeface="Cambria" panose="02040503050406030204"/>
                <a:cs typeface="Cambria" panose="02040503050406030204"/>
              </a:rPr>
              <a:t> </a:t>
            </a:r>
            <a:r>
              <a:rPr sz="2000" b="1" dirty="0">
                <a:latin typeface="Cambria" panose="02040503050406030204"/>
                <a:cs typeface="Cambria" panose="02040503050406030204"/>
              </a:rPr>
              <a:t>Asif</a:t>
            </a:r>
            <a:r>
              <a:rPr sz="2000" b="1" spc="-30" dirty="0">
                <a:latin typeface="Cambria" panose="02040503050406030204"/>
                <a:cs typeface="Cambria" panose="02040503050406030204"/>
              </a:rPr>
              <a:t> </a:t>
            </a:r>
            <a:r>
              <a:rPr sz="2000" b="1" dirty="0">
                <a:latin typeface="Cambria" panose="02040503050406030204"/>
                <a:cs typeface="Cambria" panose="02040503050406030204"/>
              </a:rPr>
              <a:t>Mohammed</a:t>
            </a:r>
            <a:r>
              <a:rPr sz="2000" b="1" spc="-35" dirty="0">
                <a:latin typeface="Cambria" panose="02040503050406030204"/>
                <a:cs typeface="Cambria" panose="02040503050406030204"/>
              </a:rPr>
              <a:t> </a:t>
            </a:r>
            <a:r>
              <a:rPr sz="2000" b="1" spc="-25" dirty="0">
                <a:latin typeface="Cambria" panose="02040503050406030204"/>
                <a:cs typeface="Cambria" panose="02040503050406030204"/>
              </a:rPr>
              <a:t>H.B</a:t>
            </a:r>
            <a:endParaRPr sz="2000" dirty="0">
              <a:latin typeface="Cambria" panose="02040503050406030204"/>
              <a:cs typeface="Cambria" panose="02040503050406030204"/>
            </a:endParaRPr>
          </a:p>
          <a:p>
            <a:pPr marL="12700">
              <a:lnSpc>
                <a:spcPct val="100000"/>
              </a:lnSpc>
            </a:pPr>
            <a:r>
              <a:rPr sz="2000" b="1" dirty="0">
                <a:solidFill>
                  <a:srgbClr val="4F81BC"/>
                </a:solidFill>
                <a:latin typeface="Cambria" panose="02040503050406030204"/>
                <a:cs typeface="Cambria" panose="02040503050406030204"/>
              </a:rPr>
              <a:t>Name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30"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Program</a:t>
            </a:r>
            <a:r>
              <a:rPr sz="2000" b="1" spc="-4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Project</a:t>
            </a:r>
            <a:r>
              <a:rPr sz="2000" b="1" spc="-30"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Coordinator:</a:t>
            </a:r>
            <a:r>
              <a:rPr sz="2000" b="1" spc="-35" dirty="0">
                <a:solidFill>
                  <a:srgbClr val="4F81BC"/>
                </a:solidFill>
                <a:latin typeface="Cambria" panose="02040503050406030204"/>
                <a:cs typeface="Cambria" panose="02040503050406030204"/>
              </a:rPr>
              <a:t> </a:t>
            </a:r>
            <a:r>
              <a:rPr sz="2000" b="1" spc="-65" dirty="0">
                <a:latin typeface="Cambria" panose="02040503050406030204"/>
                <a:cs typeface="Cambria" panose="02040503050406030204"/>
              </a:rPr>
              <a:t>Mr.</a:t>
            </a:r>
            <a:r>
              <a:rPr sz="2000" b="1" spc="-35" dirty="0">
                <a:latin typeface="Cambria" panose="02040503050406030204"/>
                <a:cs typeface="Cambria" panose="02040503050406030204"/>
              </a:rPr>
              <a:t> </a:t>
            </a:r>
            <a:r>
              <a:rPr sz="2000" b="1" dirty="0">
                <a:latin typeface="Cambria" panose="02040503050406030204"/>
                <a:cs typeface="Cambria" panose="02040503050406030204"/>
              </a:rPr>
              <a:t>Amarnath</a:t>
            </a:r>
            <a:r>
              <a:rPr sz="2000" b="1" spc="-30" dirty="0">
                <a:latin typeface="Cambria" panose="02040503050406030204"/>
                <a:cs typeface="Cambria" panose="02040503050406030204"/>
              </a:rPr>
              <a:t> </a:t>
            </a:r>
            <a:r>
              <a:rPr sz="2000" b="1" dirty="0">
                <a:latin typeface="Cambria" panose="02040503050406030204"/>
                <a:cs typeface="Cambria" panose="02040503050406030204"/>
              </a:rPr>
              <a:t>J.L</a:t>
            </a:r>
            <a:r>
              <a:rPr sz="2000" b="1" spc="-35" dirty="0">
                <a:latin typeface="Cambria" panose="02040503050406030204"/>
                <a:cs typeface="Cambria" panose="02040503050406030204"/>
              </a:rPr>
              <a:t> </a:t>
            </a:r>
            <a:r>
              <a:rPr sz="2000" b="1" dirty="0">
                <a:latin typeface="Cambria" panose="02040503050406030204"/>
                <a:cs typeface="Cambria" panose="02040503050406030204"/>
              </a:rPr>
              <a:t>&amp;</a:t>
            </a:r>
            <a:r>
              <a:rPr sz="2000" b="1" spc="-30" dirty="0">
                <a:latin typeface="Cambria" panose="02040503050406030204"/>
                <a:cs typeface="Cambria" panose="02040503050406030204"/>
              </a:rPr>
              <a:t> </a:t>
            </a:r>
            <a:r>
              <a:rPr sz="2000" b="1" spc="-55" dirty="0">
                <a:latin typeface="Cambria" panose="02040503050406030204"/>
                <a:cs typeface="Cambria" panose="02040503050406030204"/>
              </a:rPr>
              <a:t>Dr.</a:t>
            </a:r>
            <a:r>
              <a:rPr sz="2000" b="1" spc="-35" dirty="0">
                <a:latin typeface="Cambria" panose="02040503050406030204"/>
                <a:cs typeface="Cambria" panose="02040503050406030204"/>
              </a:rPr>
              <a:t> </a:t>
            </a:r>
            <a:r>
              <a:rPr sz="2000" b="1" spc="-20" dirty="0">
                <a:latin typeface="Cambria" panose="02040503050406030204"/>
                <a:cs typeface="Cambria" panose="02040503050406030204"/>
              </a:rPr>
              <a:t>Jayanthi</a:t>
            </a:r>
            <a:r>
              <a:rPr sz="2000" b="1" spc="-35" dirty="0">
                <a:latin typeface="Cambria" panose="02040503050406030204"/>
                <a:cs typeface="Cambria" panose="02040503050406030204"/>
              </a:rPr>
              <a:t> </a:t>
            </a:r>
            <a:r>
              <a:rPr sz="2000" b="1" spc="-25" dirty="0">
                <a:latin typeface="Cambria" panose="02040503050406030204"/>
                <a:cs typeface="Cambria" panose="02040503050406030204"/>
              </a:rPr>
              <a:t>K.</a:t>
            </a:r>
            <a:endParaRPr sz="2000" dirty="0">
              <a:latin typeface="Cambria" panose="02040503050406030204"/>
              <a:cs typeface="Cambria" panose="02040503050406030204"/>
            </a:endParaRPr>
          </a:p>
          <a:p>
            <a:pPr marL="12700">
              <a:lnSpc>
                <a:spcPct val="100000"/>
              </a:lnSpc>
            </a:pPr>
            <a:r>
              <a:rPr sz="2000" b="1" dirty="0">
                <a:solidFill>
                  <a:srgbClr val="4F81BC"/>
                </a:solidFill>
                <a:latin typeface="Cambria" panose="02040503050406030204"/>
                <a:cs typeface="Cambria" panose="02040503050406030204"/>
              </a:rPr>
              <a:t>Name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School</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Project</a:t>
            </a:r>
            <a:r>
              <a:rPr sz="2000" b="1" spc="-30"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Coordinators:</a:t>
            </a:r>
            <a:r>
              <a:rPr sz="2000" b="1" spc="-35" dirty="0">
                <a:solidFill>
                  <a:srgbClr val="4F81BC"/>
                </a:solidFill>
                <a:latin typeface="Cambria" panose="02040503050406030204"/>
                <a:cs typeface="Cambria" panose="02040503050406030204"/>
              </a:rPr>
              <a:t> </a:t>
            </a:r>
            <a:r>
              <a:rPr sz="2000" b="1" spc="-55" dirty="0">
                <a:latin typeface="Cambria" panose="02040503050406030204"/>
                <a:cs typeface="Cambria" panose="02040503050406030204"/>
              </a:rPr>
              <a:t>Dr.</a:t>
            </a:r>
            <a:r>
              <a:rPr sz="2000" b="1" spc="-30" dirty="0">
                <a:latin typeface="Cambria" panose="02040503050406030204"/>
                <a:cs typeface="Cambria" panose="02040503050406030204"/>
              </a:rPr>
              <a:t> </a:t>
            </a:r>
            <a:r>
              <a:rPr sz="2000" b="1" dirty="0">
                <a:latin typeface="Cambria" panose="02040503050406030204"/>
                <a:cs typeface="Cambria" panose="02040503050406030204"/>
              </a:rPr>
              <a:t>Sampath</a:t>
            </a:r>
            <a:r>
              <a:rPr sz="2000" b="1" spc="-30" dirty="0">
                <a:latin typeface="Cambria" panose="02040503050406030204"/>
                <a:cs typeface="Cambria" panose="02040503050406030204"/>
              </a:rPr>
              <a:t> </a:t>
            </a:r>
            <a:r>
              <a:rPr sz="2000" b="1" dirty="0">
                <a:latin typeface="Cambria" panose="02040503050406030204"/>
                <a:cs typeface="Cambria" panose="02040503050406030204"/>
              </a:rPr>
              <a:t>A</a:t>
            </a:r>
            <a:r>
              <a:rPr sz="2000" b="1" spc="-35" dirty="0">
                <a:latin typeface="Cambria" panose="02040503050406030204"/>
                <a:cs typeface="Cambria" panose="02040503050406030204"/>
              </a:rPr>
              <a:t> </a:t>
            </a:r>
            <a:r>
              <a:rPr sz="2000" b="1" dirty="0">
                <a:latin typeface="Cambria" panose="02040503050406030204"/>
                <a:cs typeface="Cambria" panose="02040503050406030204"/>
              </a:rPr>
              <a:t>K</a:t>
            </a:r>
            <a:r>
              <a:rPr sz="2000" b="1" spc="-30" dirty="0">
                <a:latin typeface="Cambria" panose="02040503050406030204"/>
                <a:cs typeface="Cambria" panose="02040503050406030204"/>
              </a:rPr>
              <a:t> </a:t>
            </a:r>
            <a:r>
              <a:rPr sz="2000" b="1" dirty="0">
                <a:latin typeface="Cambria" panose="02040503050406030204"/>
                <a:cs typeface="Cambria" panose="02040503050406030204"/>
              </a:rPr>
              <a:t>/</a:t>
            </a:r>
            <a:r>
              <a:rPr sz="2000" b="1" spc="-35" dirty="0">
                <a:latin typeface="Cambria" panose="02040503050406030204"/>
                <a:cs typeface="Cambria" panose="02040503050406030204"/>
              </a:rPr>
              <a:t> </a:t>
            </a:r>
            <a:r>
              <a:rPr sz="2000" b="1" spc="-55" dirty="0">
                <a:latin typeface="Cambria" panose="02040503050406030204"/>
                <a:cs typeface="Cambria" panose="02040503050406030204"/>
              </a:rPr>
              <a:t>Dr.</a:t>
            </a:r>
            <a:r>
              <a:rPr sz="2000" b="1" spc="-30" dirty="0">
                <a:latin typeface="Cambria" panose="02040503050406030204"/>
                <a:cs typeface="Cambria" panose="02040503050406030204"/>
              </a:rPr>
              <a:t> </a:t>
            </a:r>
            <a:r>
              <a:rPr sz="2000" b="1" dirty="0">
                <a:latin typeface="Cambria" panose="02040503050406030204"/>
                <a:cs typeface="Cambria" panose="02040503050406030204"/>
              </a:rPr>
              <a:t>Abdul</a:t>
            </a:r>
            <a:r>
              <a:rPr sz="2000" b="1" spc="-30" dirty="0">
                <a:latin typeface="Cambria" panose="02040503050406030204"/>
                <a:cs typeface="Cambria" panose="02040503050406030204"/>
              </a:rPr>
              <a:t> </a:t>
            </a:r>
            <a:r>
              <a:rPr sz="2000" b="1" dirty="0">
                <a:latin typeface="Cambria" panose="02040503050406030204"/>
                <a:cs typeface="Cambria" panose="02040503050406030204"/>
              </a:rPr>
              <a:t>Khadar</a:t>
            </a:r>
            <a:r>
              <a:rPr sz="2000" b="1" spc="-35" dirty="0">
                <a:latin typeface="Cambria" panose="02040503050406030204"/>
                <a:cs typeface="Cambria" panose="02040503050406030204"/>
              </a:rPr>
              <a:t> </a:t>
            </a:r>
            <a:r>
              <a:rPr sz="2000" b="1" dirty="0">
                <a:latin typeface="Cambria" panose="02040503050406030204"/>
                <a:cs typeface="Cambria" panose="02040503050406030204"/>
              </a:rPr>
              <a:t>A</a:t>
            </a:r>
            <a:r>
              <a:rPr sz="2000" b="1" spc="-30" dirty="0">
                <a:latin typeface="Cambria" panose="02040503050406030204"/>
                <a:cs typeface="Cambria" panose="02040503050406030204"/>
              </a:rPr>
              <a:t> </a:t>
            </a:r>
            <a:r>
              <a:rPr sz="2000" b="1" dirty="0">
                <a:latin typeface="Cambria" panose="02040503050406030204"/>
                <a:cs typeface="Cambria" panose="02040503050406030204"/>
              </a:rPr>
              <a:t>/</a:t>
            </a:r>
            <a:r>
              <a:rPr sz="2000" b="1" spc="-30" dirty="0">
                <a:latin typeface="Cambria" panose="02040503050406030204"/>
                <a:cs typeface="Cambria" panose="02040503050406030204"/>
              </a:rPr>
              <a:t> </a:t>
            </a:r>
            <a:r>
              <a:rPr sz="2000" b="1" spc="-65" dirty="0">
                <a:latin typeface="Cambria" panose="02040503050406030204"/>
                <a:cs typeface="Cambria" panose="02040503050406030204"/>
              </a:rPr>
              <a:t>Mr.</a:t>
            </a:r>
            <a:r>
              <a:rPr sz="2000" b="1" spc="-35" dirty="0">
                <a:latin typeface="Cambria" panose="02040503050406030204"/>
                <a:cs typeface="Cambria" panose="02040503050406030204"/>
              </a:rPr>
              <a:t> </a:t>
            </a:r>
            <a:r>
              <a:rPr sz="2000" b="1" dirty="0">
                <a:latin typeface="Cambria" panose="02040503050406030204"/>
                <a:cs typeface="Cambria" panose="02040503050406030204"/>
              </a:rPr>
              <a:t>Md</a:t>
            </a:r>
            <a:r>
              <a:rPr sz="2000" b="1" spc="-30" dirty="0">
                <a:latin typeface="Cambria" panose="02040503050406030204"/>
                <a:cs typeface="Cambria" panose="02040503050406030204"/>
              </a:rPr>
              <a:t> </a:t>
            </a:r>
            <a:r>
              <a:rPr sz="2000" b="1" dirty="0">
                <a:latin typeface="Cambria" panose="02040503050406030204"/>
                <a:cs typeface="Cambria" panose="02040503050406030204"/>
              </a:rPr>
              <a:t>Ziaur</a:t>
            </a:r>
            <a:r>
              <a:rPr sz="2000" b="1" spc="-35" dirty="0">
                <a:latin typeface="Cambria" panose="02040503050406030204"/>
                <a:cs typeface="Cambria" panose="02040503050406030204"/>
              </a:rPr>
              <a:t> </a:t>
            </a:r>
            <a:r>
              <a:rPr sz="2000" b="1" spc="-10" dirty="0">
                <a:latin typeface="Cambria" panose="02040503050406030204"/>
                <a:cs typeface="Cambria" panose="02040503050406030204"/>
              </a:rPr>
              <a:t>Rahman</a:t>
            </a:r>
            <a:endParaRPr sz="2000" dirty="0">
              <a:latin typeface="Cambria" panose="02040503050406030204"/>
              <a:cs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AF8F-FC28-E9D3-A4FA-18276E6F6D16}"/>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D51F4DE8-DA6F-A7F1-22E6-7D5DE1ED540D}"/>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B20BB9D3-A9F7-07FC-2A41-8D0A3AB6A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37" y="990600"/>
            <a:ext cx="10756264" cy="5120061"/>
          </a:xfrm>
          <a:prstGeom prst="rect">
            <a:avLst/>
          </a:prstGeom>
        </p:spPr>
      </p:pic>
    </p:spTree>
    <p:extLst>
      <p:ext uri="{BB962C8B-B14F-4D97-AF65-F5344CB8AC3E}">
        <p14:creationId xmlns:p14="http://schemas.microsoft.com/office/powerpoint/2010/main" val="317676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7DF6-D12D-1C46-965A-0AC0E66D4974}"/>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A152DF85-F0F0-BCAA-14A6-CCF58D452B54}"/>
              </a:ext>
            </a:extLst>
          </p:cNvPr>
          <p:cNvSpPr>
            <a:spLocks noGrp="1"/>
          </p:cNvSpPr>
          <p:nvPr>
            <p:ph type="body" idx="1"/>
          </p:nvPr>
        </p:nvSpPr>
        <p:spPr>
          <a:xfrm>
            <a:off x="891539" y="1133602"/>
            <a:ext cx="10550525" cy="5141792"/>
          </a:xfrm>
        </p:spPr>
        <p:txBody>
          <a:bodyPr/>
          <a:lstStyle/>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Step 3: Decoder</a:t>
            </a:r>
          </a:p>
          <a:p>
            <a:pPr algn="just">
              <a:lnSpc>
                <a:spcPct val="150000"/>
              </a:lnSpc>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 The decoder generates the output sequence (sign language gestures) one step at a time.</a:t>
            </a:r>
          </a:p>
          <a:p>
            <a:pPr algn="just">
              <a:lnSpc>
                <a:spcPct val="150000"/>
              </a:lnSpc>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 At each time step t, the decoder takes the previous output, the previous hidden state, and the context vector ct as inputs and produces the next output.</a:t>
            </a:r>
          </a:p>
          <a:p>
            <a:pPr algn="just">
              <a:lnSpc>
                <a:spcPct val="150000"/>
              </a:lnSpc>
              <a:spcBef>
                <a:spcPts val="300"/>
              </a:spcBef>
            </a:pPr>
            <a:endParaRPr lang="en-US"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buNone/>
            </a:pPr>
            <a:r>
              <a:rPr lang="en-US" dirty="0">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3. Advantages of Seq2Seq with Attention</a:t>
            </a:r>
          </a:p>
          <a:p>
            <a:pPr algn="just">
              <a:lnSpc>
                <a:spcPct val="150000"/>
              </a:lnSpc>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Handles Long Sequences</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The attention mechanism allows the model to focus on relevant parts of the input sequence, even for long sequences.</a:t>
            </a:r>
          </a:p>
          <a:p>
            <a:pPr algn="just">
              <a:lnSpc>
                <a:spcPct val="150000"/>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Improved Performance</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Attention improves the model’s ability to capture dependencies between the input and output sequences.</a:t>
            </a:r>
          </a:p>
          <a:p>
            <a:pPr algn="just">
              <a:lnSpc>
                <a:spcPct val="150000"/>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Interpretability</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The attention weights provide insights into which parts of the input sequence the model is focusing 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15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397B-1D0F-F374-8FCE-4ABD677D3AE2}"/>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B1BC8061-044D-CE2B-99EF-F9470973C168}"/>
              </a:ext>
            </a:extLst>
          </p:cNvPr>
          <p:cNvSpPr>
            <a:spLocks noGrp="1"/>
          </p:cNvSpPr>
          <p:nvPr>
            <p:ph type="body" idx="1"/>
          </p:nvPr>
        </p:nvSpPr>
        <p:spPr>
          <a:xfrm>
            <a:off x="891539" y="1133602"/>
            <a:ext cx="10550525" cy="4733988"/>
          </a:xfrm>
        </p:spPr>
        <p:txBody>
          <a:bodyPr/>
          <a:lstStyle/>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4. Implementation Details</a:t>
            </a:r>
          </a:p>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Data Requirements</a:t>
            </a:r>
          </a:p>
          <a:p>
            <a:pPr algn="just">
              <a:lnSpc>
                <a:spcPct val="150000"/>
              </a:lnSpc>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Parallel Dataset</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 dataset of speech/text paired with corresponding sign language gestures (e.g., images, GIFs, or 3D animations).</a:t>
            </a:r>
          </a:p>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Preprocessing</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 Convert speech to text using an ASR model.</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 Tokenize and normalize the text.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 Represent sign language gestures as sequences of images or animations.</a:t>
            </a:r>
          </a:p>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Model Architecture</a:t>
            </a:r>
          </a:p>
          <a:p>
            <a:pPr algn="just">
              <a:lnSpc>
                <a:spcPct val="150000"/>
              </a:lnSpc>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Encoder</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LSTM or GRU layers to process the input sequence.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47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EE22-EFCA-8630-80BB-0E2F9ECC7965}"/>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783C7FFC-3A80-A35E-32A0-D29A20661C71}"/>
              </a:ext>
            </a:extLst>
          </p:cNvPr>
          <p:cNvSpPr>
            <a:spLocks noGrp="1"/>
          </p:cNvSpPr>
          <p:nvPr>
            <p:ph type="body" idx="1"/>
          </p:nvPr>
        </p:nvSpPr>
        <p:spPr>
          <a:xfrm>
            <a:off x="891539" y="1133602"/>
            <a:ext cx="10550525" cy="4033797"/>
          </a:xfrm>
        </p:spPr>
        <p:txBody>
          <a:bodyPr/>
          <a:lstStyle/>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Decoder</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LSTM or GRU layers to generate the output sequence.</a:t>
            </a:r>
          </a:p>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Attention Mechanism</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Additive or multiplicative attention to compute alignment scores.</a:t>
            </a:r>
          </a:p>
          <a:p>
            <a:pPr algn="just">
              <a:lnSpc>
                <a:spcPct val="150000"/>
              </a:lnSpc>
              <a:buNone/>
            </a:pPr>
            <a:r>
              <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rPr>
              <a:t>Training</a:t>
            </a:r>
          </a:p>
          <a:p>
            <a:pPr algn="just">
              <a:lnSpc>
                <a:spcPct val="150000"/>
              </a:lnSpc>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Loss Function</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Cross-entropy loss to compare the predicted output sequence with the ground truth.</a:t>
            </a:r>
          </a:p>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Optimizer</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Adam or SGD with learning rate schedules.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4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85B-75A6-3FBE-AFBA-9189FBF1A5C1}"/>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E632B22D-38D0-D1BD-7232-55050E337605}"/>
              </a:ext>
            </a:extLst>
          </p:cNvPr>
          <p:cNvSpPr>
            <a:spLocks noGrp="1"/>
          </p:cNvSpPr>
          <p:nvPr>
            <p:ph type="body" idx="1"/>
          </p:nvPr>
        </p:nvSpPr>
        <p:spPr>
          <a:xfrm>
            <a:off x="891539" y="1066800"/>
            <a:ext cx="10550525" cy="418576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Figure 1: Sign Language Translation System, for two or four encoder-decoder layers</a:t>
            </a:r>
          </a:p>
        </p:txBody>
      </p:sp>
      <p:pic>
        <p:nvPicPr>
          <p:cNvPr id="5" name="Picture 4">
            <a:extLst>
              <a:ext uri="{FF2B5EF4-FFF2-40B4-BE49-F238E27FC236}">
                <a16:creationId xmlns:a16="http://schemas.microsoft.com/office/drawing/2014/main" id="{C9055690-DFF5-91A7-B74A-455422D98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39" y="990600"/>
            <a:ext cx="10550525" cy="3505200"/>
          </a:xfrm>
          <a:prstGeom prst="rect">
            <a:avLst/>
          </a:prstGeom>
        </p:spPr>
      </p:pic>
    </p:spTree>
    <p:extLst>
      <p:ext uri="{BB962C8B-B14F-4D97-AF65-F5344CB8AC3E}">
        <p14:creationId xmlns:p14="http://schemas.microsoft.com/office/powerpoint/2010/main" val="295927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5F7E-3F7B-5D59-AC3F-76B8AD691820}"/>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22401259-45DE-112D-206B-7BEB9E67107E}"/>
              </a:ext>
            </a:extLst>
          </p:cNvPr>
          <p:cNvSpPr>
            <a:spLocks noGrp="1"/>
          </p:cNvSpPr>
          <p:nvPr>
            <p:ph type="body" idx="1"/>
          </p:nvPr>
        </p:nvSpPr>
        <p:spPr>
          <a:xfrm>
            <a:off x="891539" y="1133602"/>
            <a:ext cx="10550525" cy="5455148"/>
          </a:xfrm>
        </p:spPr>
        <p:txBody>
          <a:bodyPr/>
          <a:lstStyle/>
          <a:p>
            <a:pPr algn="just">
              <a:lnSpc>
                <a:spcPct val="150000"/>
              </a:lnSpc>
              <a:buNone/>
            </a:pPr>
            <a:r>
              <a:rPr lang="en-US" b="0" dirty="0">
                <a:solidFill>
                  <a:schemeClr val="tx2">
                    <a:lumMod val="60000"/>
                    <a:lumOff val="40000"/>
                  </a:schemeClr>
                </a:solidFill>
                <a:latin typeface="Times New Roman" panose="02020603050405020304" pitchFamily="18" charset="0"/>
                <a:cs typeface="Times New Roman" panose="02020603050405020304" pitchFamily="18" charset="0"/>
              </a:rPr>
              <a:t>How Seq2Seq Models Work in ISL Translation?</a:t>
            </a:r>
          </a:p>
          <a:p>
            <a:pPr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Speech-to-Text Conversion: </a:t>
            </a:r>
            <a:r>
              <a:rPr lang="en-US" sz="1400" b="0" dirty="0">
                <a:latin typeface="Times New Roman" panose="02020603050405020304" pitchFamily="18" charset="0"/>
                <a:cs typeface="Times New Roman" panose="02020603050405020304" pitchFamily="18" charset="0"/>
              </a:rPr>
              <a:t>If the input is speech, the first step involves converting the spoken words into text using Automatic Speech Recognition (ASR). This step is typically handled by a model trained on speech data to identify and transcribe the spoken language. Once the speech is converted into text, the text can be passed to the next step.</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2. Text Processing and Tokenization: </a:t>
            </a:r>
            <a:r>
              <a:rPr lang="en-US" sz="1400" b="0" dirty="0">
                <a:latin typeface="Times New Roman" panose="02020603050405020304" pitchFamily="18" charset="0"/>
                <a:cs typeface="Times New Roman" panose="02020603050405020304" pitchFamily="18" charset="0"/>
              </a:rPr>
              <a:t>The input text (from ASR or directly from a user) is processed and tokenized, meaning it is split into smaller units like words or sub-words. For example, the sentence "What is the weather today?" might be tokenized into individual words: ["What", "is", "the", "weather", "today"].</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buNone/>
            </a:pPr>
            <a:r>
              <a:rPr lang="en-US" sz="1400" dirty="0">
                <a:latin typeface="Times New Roman" panose="02020603050405020304" pitchFamily="18" charset="0"/>
                <a:cs typeface="Times New Roman" panose="02020603050405020304" pitchFamily="18" charset="0"/>
              </a:rPr>
              <a:t>3. Encoder:</a:t>
            </a:r>
            <a:r>
              <a:rPr lang="en-US" sz="1400" b="0" dirty="0">
                <a:latin typeface="Times New Roman" panose="02020603050405020304" pitchFamily="18" charset="0"/>
                <a:cs typeface="Times New Roman" panose="02020603050405020304" pitchFamily="18" charset="0"/>
              </a:rPr>
              <a:t> The encoder in a Seq2Seq model processes the input sequence (words or tokenized sub-words) and generates a compressed representation of the entire sequence. This is usually done with Recurrent Neural Networks (RNNs), Long Short-Term Memory (LSTM) networks, or Bidirectional LSTMs.</a:t>
            </a:r>
          </a:p>
          <a:p>
            <a:pPr algn="just">
              <a:lnSpc>
                <a:spcPct val="150000"/>
              </a:lnSpc>
              <a:buNone/>
            </a:pPr>
            <a:r>
              <a:rPr lang="en-US" sz="1400" b="0" dirty="0">
                <a:latin typeface="Times New Roman" panose="02020603050405020304" pitchFamily="18" charset="0"/>
                <a:cs typeface="Times New Roman" panose="02020603050405020304" pitchFamily="18" charset="0"/>
              </a:rPr>
              <a:t>The encoder reads the input text one word at a time, and at each time step, it updates its hidden state to summarize all the information seen so far. The final hidden state of the encoder contains a compressed representation of the entire input sequence, which is passed to the decoder.</a:t>
            </a:r>
          </a:p>
          <a:p>
            <a:pPr algn="just">
              <a:lnSpc>
                <a:spcPct val="150000"/>
              </a:lnSpc>
            </a:pPr>
            <a:r>
              <a:rPr lang="en-US" sz="1400" dirty="0">
                <a:latin typeface="Times New Roman" panose="02020603050405020304" pitchFamily="18" charset="0"/>
                <a:cs typeface="Times New Roman" panose="02020603050405020304" pitchFamily="18" charset="0"/>
              </a:rPr>
              <a:t>For</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example</a:t>
            </a:r>
            <a:r>
              <a:rPr lang="en-US" sz="1400" b="0" dirty="0">
                <a:latin typeface="Times New Roman" panose="02020603050405020304" pitchFamily="18" charset="0"/>
                <a:cs typeface="Times New Roman" panose="02020603050405020304" pitchFamily="18" charset="0"/>
              </a:rPr>
              <a:t>, the sentence "What is the weather today?" is converted into a fixed-length context vector that captures the meaning of the sentence.</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78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BEFF-D15B-111C-EC86-3960C06A7468}"/>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7D6FB0AD-4C26-73CF-BCFC-F447A601CD11}"/>
              </a:ext>
            </a:extLst>
          </p:cNvPr>
          <p:cNvSpPr>
            <a:spLocks noGrp="1"/>
          </p:cNvSpPr>
          <p:nvPr>
            <p:ph type="body" idx="1"/>
          </p:nvPr>
        </p:nvSpPr>
        <p:spPr>
          <a:xfrm>
            <a:off x="990600" y="1133603"/>
            <a:ext cx="10451464" cy="6101478"/>
          </a:xfrm>
        </p:spPr>
        <p:txBody>
          <a:bodyPr/>
          <a:lstStyle/>
          <a:p>
            <a:pPr algn="just">
              <a:lnSpc>
                <a:spcPct val="150000"/>
              </a:lnSpc>
              <a:buNone/>
            </a:pPr>
            <a:r>
              <a:rPr lang="en-US" sz="1400" dirty="0">
                <a:latin typeface="Times New Roman" panose="02020603050405020304" pitchFamily="18" charset="0"/>
                <a:cs typeface="Times New Roman" panose="02020603050405020304" pitchFamily="18" charset="0"/>
              </a:rPr>
              <a:t>4. Decoder: </a:t>
            </a:r>
            <a:r>
              <a:rPr lang="en-US" sz="1400" b="0" dirty="0">
                <a:latin typeface="Times New Roman" panose="02020603050405020304" pitchFamily="18" charset="0"/>
                <a:cs typeface="Times New Roman" panose="02020603050405020304" pitchFamily="18" charset="0"/>
              </a:rPr>
              <a:t>The decoder receives the context vector from the encoder and generates the corresponding sequence in the target language — in this case, a series of sign language gestures.</a:t>
            </a:r>
          </a:p>
          <a:p>
            <a:pPr algn="just">
              <a:lnSpc>
                <a:spcPct val="150000"/>
              </a:lnSpc>
              <a:buNone/>
            </a:pPr>
            <a:r>
              <a:rPr lang="en-US" sz="1400" b="0" dirty="0">
                <a:latin typeface="Times New Roman" panose="02020603050405020304" pitchFamily="18" charset="0"/>
                <a:cs typeface="Times New Roman" panose="02020603050405020304" pitchFamily="18" charset="0"/>
              </a:rPr>
              <a:t>The decoder works step-by-step, generating one gesture at a time. At each time step, it predicts the next gesture based on the context vector and the gestures generated so far.</a:t>
            </a:r>
          </a:p>
          <a:p>
            <a:pPr algn="just">
              <a:lnSpc>
                <a:spcPct val="150000"/>
              </a:lnSpc>
            </a:pPr>
            <a:r>
              <a:rPr lang="en-US" sz="1400" dirty="0">
                <a:latin typeface="Times New Roman" panose="02020603050405020304" pitchFamily="18" charset="0"/>
                <a:cs typeface="Times New Roman" panose="02020603050405020304" pitchFamily="18" charset="0"/>
              </a:rPr>
              <a:t>   - Attention Mechanism: </a:t>
            </a:r>
            <a:r>
              <a:rPr lang="en-US" sz="1400" b="0" dirty="0">
                <a:latin typeface="Times New Roman" panose="02020603050405020304" pitchFamily="18" charset="0"/>
                <a:cs typeface="Times New Roman" panose="02020603050405020304" pitchFamily="18" charset="0"/>
              </a:rPr>
              <a:t>In practice, an Attention mechanism is often added to Seq2Seq models to help the decoder focus on different parts of</a:t>
            </a:r>
          </a:p>
          <a:p>
            <a:pPr algn="just">
              <a:lnSpc>
                <a:spcPct val="150000"/>
              </a:lnSpc>
            </a:pPr>
            <a:r>
              <a:rPr lang="en-US" sz="1400" b="0" dirty="0">
                <a:latin typeface="Times New Roman" panose="02020603050405020304" pitchFamily="18" charset="0"/>
                <a:cs typeface="Times New Roman" panose="02020603050405020304" pitchFamily="18" charset="0"/>
              </a:rPr>
              <a:t>      the input sequence when generating each gesture. Instead of relying solely on the final context vector, the attention mechanism allows the</a:t>
            </a:r>
          </a:p>
          <a:p>
            <a:pPr algn="just">
              <a:lnSpc>
                <a:spcPct val="150000"/>
              </a:lnSpc>
            </a:pPr>
            <a:r>
              <a:rPr lang="en-US" sz="1400" b="0" dirty="0">
                <a:latin typeface="Times New Roman" panose="02020603050405020304" pitchFamily="18" charset="0"/>
                <a:cs typeface="Times New Roman" panose="02020603050405020304" pitchFamily="18" charset="0"/>
              </a:rPr>
              <a:t>      decoder to “attend” to specific words in the input sequence that are most relevant to the current output gesture.</a:t>
            </a:r>
          </a:p>
          <a:p>
            <a:pPr algn="just">
              <a:lnSpc>
                <a:spcPct val="150000"/>
              </a:lnSpc>
            </a:pPr>
            <a:r>
              <a:rPr lang="en-US" sz="1400" dirty="0">
                <a:latin typeface="Times New Roman" panose="02020603050405020304" pitchFamily="18" charset="0"/>
                <a:cs typeface="Times New Roman" panose="02020603050405020304" pitchFamily="18" charset="0"/>
              </a:rPr>
              <a:t>      For example, </a:t>
            </a:r>
            <a:r>
              <a:rPr lang="en-US" sz="1400" b="0" dirty="0">
                <a:latin typeface="Times New Roman" panose="02020603050405020304" pitchFamily="18" charset="0"/>
                <a:cs typeface="Times New Roman" panose="02020603050405020304" pitchFamily="18" charset="0"/>
              </a:rPr>
              <a:t>while generating the gesture for "weather," the decoder can focus on the word "weather" in the input sentence and ignore</a:t>
            </a:r>
          </a:p>
          <a:p>
            <a:pPr algn="just">
              <a:lnSpc>
                <a:spcPct val="150000"/>
              </a:lnSpc>
            </a:pPr>
            <a:r>
              <a:rPr lang="en-US" sz="1400" b="0" dirty="0">
                <a:latin typeface="Times New Roman" panose="02020603050405020304" pitchFamily="18" charset="0"/>
                <a:cs typeface="Times New Roman" panose="02020603050405020304" pitchFamily="18" charset="0"/>
              </a:rPr>
              <a:t>      irrelevant words like "What" or "is."  </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buNone/>
            </a:pPr>
            <a:r>
              <a:rPr lang="en-US" sz="1400" dirty="0">
                <a:latin typeface="Times New Roman" panose="02020603050405020304" pitchFamily="18" charset="0"/>
                <a:cs typeface="Times New Roman" panose="02020603050405020304" pitchFamily="18" charset="0"/>
              </a:rPr>
              <a:t>5. Mapping Text to Sign Language Gestures:</a:t>
            </a:r>
          </a:p>
          <a:p>
            <a:pPr algn="just">
              <a:lnSpc>
                <a:spcPct val="150000"/>
              </a:lnSpc>
            </a:pPr>
            <a:r>
              <a:rPr lang="en-US" sz="1400" b="0" dirty="0">
                <a:latin typeface="Times New Roman" panose="02020603050405020304" pitchFamily="18" charset="0"/>
                <a:cs typeface="Times New Roman" panose="02020603050405020304" pitchFamily="18" charset="0"/>
              </a:rPr>
              <a:t>- Sign Language Representation: The output of the decoder is typically a sequence of sign language representations, which could be in the form of glosses (simplified written versions of signs), key points (coordinates of hand and body movements), or videos showing the signs.</a:t>
            </a:r>
          </a:p>
          <a:p>
            <a:pPr algn="just">
              <a:lnSpc>
                <a:spcPct val="150000"/>
              </a:lnSpc>
            </a:pPr>
            <a:r>
              <a:rPr lang="en-US" sz="1400" b="0" dirty="0">
                <a:latin typeface="Times New Roman" panose="02020603050405020304" pitchFamily="18" charset="0"/>
                <a:cs typeface="Times New Roman" panose="02020603050405020304" pitchFamily="18" charset="0"/>
              </a:rPr>
              <a:t>- The model learns this mapping during training by being fed pairs of input sentences (in spoken language) and their corresponding sign language translations.</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95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F9DB-25FB-82F2-5A58-82B6EEF42780}"/>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B40D9352-6313-EE4D-73AF-ED42F5DFD9B7}"/>
              </a:ext>
            </a:extLst>
          </p:cNvPr>
          <p:cNvSpPr>
            <a:spLocks noGrp="1"/>
          </p:cNvSpPr>
          <p:nvPr>
            <p:ph type="body" idx="1"/>
          </p:nvPr>
        </p:nvSpPr>
        <p:spPr>
          <a:xfrm>
            <a:off x="891539" y="1133602"/>
            <a:ext cx="10550525" cy="5547481"/>
          </a:xfrm>
        </p:spPr>
        <p:txBody>
          <a:bodyPr/>
          <a:lstStyle/>
          <a:p>
            <a:pPr algn="just">
              <a:lnSpc>
                <a:spcPct val="150000"/>
              </a:lnSpc>
              <a:buNone/>
            </a:pPr>
            <a:r>
              <a:rPr lang="en-US" dirty="0">
                <a:latin typeface="Times New Roman" panose="02020603050405020304" pitchFamily="18" charset="0"/>
                <a:cs typeface="Times New Roman" panose="02020603050405020304" pitchFamily="18" charset="0"/>
              </a:rPr>
              <a:t>6. Post-processing:</a:t>
            </a:r>
          </a:p>
          <a:p>
            <a:pPr algn="just">
              <a:lnSpc>
                <a:spcPct val="150000"/>
              </a:lnSpc>
            </a:pPr>
            <a:r>
              <a:rPr lang="en-US" sz="1400" b="0" dirty="0">
                <a:latin typeface="Times New Roman" panose="02020603050405020304" pitchFamily="18" charset="0"/>
                <a:cs typeface="Times New Roman" panose="02020603050405020304" pitchFamily="18" charset="0"/>
              </a:rPr>
              <a:t>After generating the sign language sequence, the model may need to convert the predicted sequence into a more human-readable format, such as generating a video of an avatar performing the signs or converting key points into animations.</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buNone/>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Key Benefits of Using Seq2Seq Models for ISL Translation:</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Handling Variability: </a:t>
            </a:r>
            <a:r>
              <a:rPr lang="en-US" sz="1400" b="0" dirty="0">
                <a:latin typeface="Times New Roman" panose="02020603050405020304" pitchFamily="18" charset="0"/>
                <a:cs typeface="Times New Roman" panose="02020603050405020304" pitchFamily="18" charset="0"/>
              </a:rPr>
              <a:t>Spoken or written language is highly variable in terms of word order, phrasing, and grammar. Seq2Seq models are well-suited to handle this variability because they learn flexible mappings from one sequence (speech/text) to another (signs), even if the two languages have different grammar or structure.</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Capturing Context: </a:t>
            </a:r>
            <a:r>
              <a:rPr lang="en-US" sz="1400" b="0" dirty="0">
                <a:latin typeface="Times New Roman" panose="02020603050405020304" pitchFamily="18" charset="0"/>
                <a:cs typeface="Times New Roman" panose="02020603050405020304" pitchFamily="18" charset="0"/>
              </a:rPr>
              <a:t>The Seq2Seq model, especially when enhanced with attention mechanisms, captures the context of the entire sentence. This is crucial because sign language translation often depends on the meaning of the entire sentence, not just individual words.</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Multi-Modal Input: </a:t>
            </a:r>
            <a:r>
              <a:rPr lang="en-US" sz="1400" b="0" dirty="0">
                <a:latin typeface="Times New Roman" panose="02020603050405020304" pitchFamily="18" charset="0"/>
                <a:cs typeface="Times New Roman" panose="02020603050405020304" pitchFamily="18" charset="0"/>
              </a:rPr>
              <a:t>Seq2Seq models can handle multiple types of input data. In the case of ISL, they can work with both text and speech inputs, as well as potentially incorporate other features like facial expressions or hand positions.</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Efficiency: </a:t>
            </a:r>
            <a:r>
              <a:rPr lang="en-US" sz="1400" b="0" dirty="0">
                <a:latin typeface="Times New Roman" panose="02020603050405020304" pitchFamily="18" charset="0"/>
                <a:cs typeface="Times New Roman" panose="02020603050405020304" pitchFamily="18" charset="0"/>
              </a:rPr>
              <a:t>Seq2Seq models, particularly those that use modern architectures like Transformer-based models (e.g., BERT or GPT-based models), are computationally efficient and can translate entire sentences in real time.</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75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56E5-31DC-643A-B3D0-C7BDE10D01DF}"/>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5819A1F3-34E4-CD3A-7549-075E4153E514}"/>
              </a:ext>
            </a:extLst>
          </p:cNvPr>
          <p:cNvSpPr>
            <a:spLocks noGrp="1"/>
          </p:cNvSpPr>
          <p:nvPr>
            <p:ph type="body" idx="1"/>
          </p:nvPr>
        </p:nvSpPr>
        <p:spPr>
          <a:xfrm>
            <a:off x="891539" y="914400"/>
            <a:ext cx="10550525" cy="5714937"/>
          </a:xfrm>
        </p:spPr>
        <p:txBody>
          <a:bodyPr/>
          <a:lstStyle/>
          <a:p>
            <a:pPr algn="just">
              <a:lnSpc>
                <a:spcPct val="150000"/>
              </a:lnSpc>
              <a:buNone/>
            </a:pPr>
            <a:r>
              <a:rPr lang="en-US" b="1" dirty="0">
                <a:latin typeface="Times New Roman" panose="02020603050405020304" pitchFamily="18" charset="0"/>
                <a:cs typeface="Times New Roman" panose="02020603050405020304" pitchFamily="18" charset="0"/>
              </a:rPr>
              <a:t>Example: Speech/Text to ISL Using Seq2Seq</a:t>
            </a:r>
          </a:p>
          <a:p>
            <a:pPr algn="just">
              <a:lnSpc>
                <a:spcPct val="150000"/>
              </a:lnSpc>
              <a:buNone/>
            </a:pPr>
            <a:r>
              <a:rPr lang="en-US" dirty="0">
                <a:latin typeface="Times New Roman" panose="02020603050405020304" pitchFamily="18" charset="0"/>
                <a:cs typeface="Times New Roman" panose="02020603050405020304" pitchFamily="18" charset="0"/>
              </a:rPr>
              <a:t>Let’s say we want to translate the sentence </a:t>
            </a:r>
            <a:r>
              <a:rPr lang="en-US" b="1" dirty="0">
                <a:latin typeface="Times New Roman" panose="02020603050405020304" pitchFamily="18" charset="0"/>
                <a:cs typeface="Times New Roman" panose="02020603050405020304" pitchFamily="18" charset="0"/>
              </a:rPr>
              <a:t>"What is the weather today?"</a:t>
            </a:r>
            <a:r>
              <a:rPr lang="en-US" dirty="0">
                <a:latin typeface="Times New Roman" panose="02020603050405020304" pitchFamily="18" charset="0"/>
                <a:cs typeface="Times New Roman" panose="02020603050405020304" pitchFamily="18" charset="0"/>
              </a:rPr>
              <a:t> into Indian Sign Language gestures.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1: Speech to Text</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Speech input is converted into text: </a:t>
            </a:r>
            <a:r>
              <a:rPr lang="en-US" sz="1600" i="1" dirty="0">
                <a:latin typeface="Times New Roman" panose="02020603050405020304" pitchFamily="18" charset="0"/>
                <a:cs typeface="Times New Roman" panose="02020603050405020304" pitchFamily="18" charset="0"/>
              </a:rPr>
              <a:t>"What is the weather today?"</a:t>
            </a:r>
            <a:r>
              <a:rPr lang="en-US" sz="1600" dirty="0">
                <a:latin typeface="Times New Roman" panose="02020603050405020304" pitchFamily="18" charset="0"/>
                <a:cs typeface="Times New Roman" panose="02020603050405020304" pitchFamily="18" charset="0"/>
              </a:rPr>
              <a:t> using ASR techniques.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2: Tokenization</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sentence is tokenized: ["What", "is", "the", "weather", "today"].</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3: Encoding</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encoder processes each token and generates a context vector representing the entire sentence.</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4: Decoding</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decoder uses the context vector to generate the sequence of corresponding sign language gestures. The attention mechanism might help the decoder focus on the word "weather" when generating the gesture for "weather."</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5: Output</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final output is a series of ISL gestures or key points that represent the entire sentence, which could be visualized as an animated avatar or video.</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33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Objectives</a:t>
            </a:r>
          </a:p>
        </p:txBody>
      </p:sp>
      <p:sp>
        <p:nvSpPr>
          <p:cNvPr id="3" name="object 3"/>
          <p:cNvSpPr txBox="1"/>
          <p:nvPr/>
        </p:nvSpPr>
        <p:spPr>
          <a:xfrm>
            <a:off x="891539" y="1156335"/>
            <a:ext cx="10440035" cy="4884222"/>
          </a:xfrm>
          <a:prstGeom prst="rect">
            <a:avLst/>
          </a:prstGeom>
        </p:spPr>
        <p:txBody>
          <a:bodyPr vert="horz" wrap="square" lIns="0" tIns="39370" rIns="0" bIns="0" rtlCol="0">
            <a:spAutoFit/>
          </a:bodyPr>
          <a:lstStyle/>
          <a:p>
            <a:pPr marL="355600" marR="5080" indent="-342900" algn="just">
              <a:lnSpc>
                <a:spcPct val="150000"/>
              </a:lnSpc>
              <a:spcBef>
                <a:spcPts val="310"/>
              </a:spcBef>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Accurate Gesture Recognition: </a:t>
            </a:r>
            <a:r>
              <a:rPr lang="en-US" sz="1500" dirty="0">
                <a:latin typeface="Times New Roman" panose="02020603050405020304" pitchFamily="18" charset="0"/>
                <a:ea typeface="Verdana" panose="020B0604030504040204" pitchFamily="34" charset="0"/>
                <a:cs typeface="Times New Roman" panose="02020603050405020304" pitchFamily="18" charset="0"/>
              </a:rPr>
              <a:t>Develop a system that can accurately recognize and classify both static and dynamic ISL gestures. The goal is to achieve high accuracy in recognizing hand shapes, positions, and movements. This will ensure the effective translation of signs into meaningful words.</a:t>
            </a:r>
          </a:p>
          <a:p>
            <a:pPr marL="12700" marR="5080" algn="just">
              <a:lnSpc>
                <a:spcPct val="150000"/>
              </a:lnSpc>
              <a:spcBef>
                <a:spcPts val="310"/>
              </a:spcBef>
              <a:tabLst>
                <a:tab pos="355600" algn="l"/>
              </a:tabLst>
            </a:pPr>
            <a:endParaRPr sz="1500" dirty="0">
              <a:latin typeface="Times New Roman" panose="02020603050405020304" pitchFamily="18" charset="0"/>
              <a:ea typeface="Verdana" panose="020B0604030504040204" pitchFamily="34" charset="0"/>
              <a:cs typeface="Times New Roman" panose="02020603050405020304" pitchFamily="18" charset="0"/>
            </a:endParaRPr>
          </a:p>
          <a:p>
            <a:pPr marL="355600" marR="347980" indent="-342900" algn="just">
              <a:lnSpc>
                <a:spcPct val="150000"/>
              </a:lnSpc>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Real-Time Translation</a:t>
            </a:r>
            <a:r>
              <a:rPr sz="1500" b="1" dirty="0">
                <a:latin typeface="Times New Roman" panose="02020603050405020304" pitchFamily="18" charset="0"/>
                <a:cs typeface="Times New Roman" panose="02020603050405020304" pitchFamily="18" charset="0"/>
              </a:rPr>
              <a:t>:</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Enable the real-time recognition and translation of ISL gestures into speech or text. </a:t>
            </a:r>
            <a:r>
              <a:rPr lang="en-US" sz="1500" dirty="0">
                <a:latin typeface="Times New Roman" panose="02020603050405020304" pitchFamily="18" charset="0"/>
                <a:ea typeface="Verdana" panose="020B0604030504040204" pitchFamily="34" charset="0"/>
                <a:cs typeface="Times New Roman" panose="02020603050405020304" pitchFamily="18" charset="0"/>
              </a:rPr>
              <a:t>This would allow instant communication between individuals using sign language and those who don't understand it. The system should be efficient and responsive in real-time settings.</a:t>
            </a:r>
          </a:p>
          <a:p>
            <a:pPr marL="12700" marR="347980" algn="just">
              <a:lnSpc>
                <a:spcPct val="150000"/>
              </a:lnSpc>
              <a:tabLst>
                <a:tab pos="355600" algn="l"/>
              </a:tabLst>
            </a:pPr>
            <a:endParaRPr sz="1500" dirty="0">
              <a:latin typeface="Times New Roman" panose="02020603050405020304" pitchFamily="18" charset="0"/>
              <a:cs typeface="Times New Roman" panose="02020603050405020304" pitchFamily="18" charset="0"/>
            </a:endParaRPr>
          </a:p>
          <a:p>
            <a:pPr marL="355600" marR="86995" indent="-342900" algn="just">
              <a:lnSpc>
                <a:spcPct val="150000"/>
              </a:lnSpc>
              <a:spcBef>
                <a:spcPts val="5"/>
              </a:spcBef>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User-Friendly Interface: </a:t>
            </a:r>
            <a:r>
              <a:rPr lang="en-US" sz="1500" dirty="0">
                <a:latin typeface="Times New Roman" panose="02020603050405020304" pitchFamily="18" charset="0"/>
                <a:ea typeface="Verdana" panose="020B0604030504040204" pitchFamily="34" charset="0"/>
                <a:cs typeface="Times New Roman" panose="02020603050405020304" pitchFamily="18" charset="0"/>
              </a:rPr>
              <a:t>Design an intuitive and accessible user interface for both beginners and advanced users. The system should offer easy navigation and interaction, allowing users to input gestures and view translations seamlessly. Accessibility features should be prioritized for different user groups.</a:t>
            </a:r>
          </a:p>
          <a:p>
            <a:pPr marL="355600" marR="86995" indent="-342900" algn="just">
              <a:lnSpc>
                <a:spcPct val="150000"/>
              </a:lnSpc>
              <a:spcBef>
                <a:spcPts val="5"/>
              </a:spcBef>
              <a:buFont typeface="Arial MT"/>
              <a:buChar char="•"/>
              <a:tabLst>
                <a:tab pos="355600" algn="l"/>
              </a:tabLst>
            </a:pPr>
            <a:endParaRPr sz="1500" dirty="0">
              <a:latin typeface="Times New Roman" panose="02020603050405020304" pitchFamily="18" charset="0"/>
              <a:ea typeface="Verdana" panose="020B0604030504040204" pitchFamily="34" charset="0"/>
              <a:cs typeface="Times New Roman" panose="02020603050405020304" pitchFamily="18" charset="0"/>
            </a:endParaRPr>
          </a:p>
          <a:p>
            <a:pPr marL="355600" marR="5080" indent="-342900" algn="just">
              <a:lnSpc>
                <a:spcPct val="150000"/>
              </a:lnSpc>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Scalability and Flexibility: </a:t>
            </a:r>
            <a:r>
              <a:rPr lang="en-US" sz="1500" dirty="0">
                <a:latin typeface="Times New Roman" panose="02020603050405020304" pitchFamily="18" charset="0"/>
                <a:ea typeface="Verdana" panose="020B0604030504040204" pitchFamily="34" charset="0"/>
                <a:cs typeface="Times New Roman" panose="02020603050405020304" pitchFamily="18" charset="0"/>
              </a:rPr>
              <a:t>Ensure the system can adapt to various ISL dialects and regional variations across India. The system should be able to scale to different platforms, ensuring wide usage. </a:t>
            </a:r>
            <a:endParaRPr sz="15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Rectangle 2"/>
          <p:cNvSpPr>
            <a:spLocks noChangeArrowheads="1"/>
          </p:cNvSpPr>
          <p:nvPr/>
        </p:nvSpPr>
        <p:spPr bwMode="auto">
          <a:xfrm>
            <a:off x="685800" y="1910276"/>
            <a:ext cx="1120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891539" y="1236980"/>
            <a:ext cx="10351770" cy="4668266"/>
          </a:xfrm>
          <a:prstGeom prst="rect">
            <a:avLst/>
          </a:prstGeom>
        </p:spPr>
        <p:txBody>
          <a:bodyPr vert="horz" wrap="square" lIns="0" tIns="12700" rIns="0" bIns="0" rtlCol="0">
            <a:spAutoFit/>
          </a:bodyPr>
          <a:lstStyle/>
          <a:p>
            <a:pPr marL="355600" marR="254000" indent="-342900">
              <a:lnSpc>
                <a:spcPct val="150000"/>
              </a:lnSpc>
              <a:spcBef>
                <a:spcPts val="100"/>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Indian Sign Language Recognition aims to bridge communication gaps between deaf and hearing individuals by enabling automatic interpretation of sign language gestures into text or speech. </a:t>
            </a:r>
          </a:p>
          <a:p>
            <a:pPr marL="12700" marR="254000">
              <a:lnSpc>
                <a:spcPct val="150000"/>
              </a:lnSpc>
              <a:spcBef>
                <a:spcPts val="100"/>
              </a:spcBef>
              <a:tabLst>
                <a:tab pos="355600" algn="l"/>
              </a:tabLst>
            </a:pPr>
            <a:endParaRPr lang="en-US" sz="1600" dirty="0">
              <a:latin typeface="Times New Roman" panose="02020603050405020304" pitchFamily="18" charset="0"/>
              <a:cs typeface="Times New Roman" panose="02020603050405020304" pitchFamily="18" charset="0"/>
            </a:endParaRPr>
          </a:p>
          <a:p>
            <a:pPr marL="354965" indent="-342265">
              <a:lnSpc>
                <a:spcPct val="150000"/>
              </a:lnSpc>
              <a:buFont typeface="Arial MT"/>
              <a:buChar char="•"/>
              <a:tabLst>
                <a:tab pos="354965" algn="l"/>
              </a:tabLst>
            </a:pPr>
            <a:r>
              <a:rPr lang="en-US" sz="1600" b="1" spc="-10" dirty="0">
                <a:solidFill>
                  <a:srgbClr val="0D0D0D"/>
                </a:solidFill>
                <a:latin typeface="Times New Roman" panose="02020603050405020304" pitchFamily="18" charset="0"/>
                <a:cs typeface="Times New Roman" panose="02020603050405020304" pitchFamily="18" charset="0"/>
              </a:rPr>
              <a:t>Features</a:t>
            </a:r>
            <a:r>
              <a:rPr lang="en-US" sz="1600" spc="-10" dirty="0">
                <a:solidFill>
                  <a:srgbClr val="0D0D0D"/>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55015" lvl="1" indent="-285115">
              <a:lnSpc>
                <a:spcPct val="150000"/>
              </a:lnSpc>
              <a:spcBef>
                <a:spcPts val="680"/>
              </a:spcBef>
              <a:buFont typeface="Arial MT"/>
              <a:buChar char="•"/>
              <a:tabLst>
                <a:tab pos="75501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Real-Time</a:t>
            </a:r>
            <a:r>
              <a:rPr lang="en-US" sz="1600" b="1" dirty="0">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Gesture Recognition</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Instantly detects hand gestures, facial expressions, and body movements for seamless communication.</a:t>
            </a:r>
          </a:p>
          <a:p>
            <a:pPr marL="755015" lvl="1" indent="-285115">
              <a:lnSpc>
                <a:spcPct val="150000"/>
              </a:lnSpc>
              <a:spcBef>
                <a:spcPts val="520"/>
              </a:spcBef>
              <a:buFont typeface="Arial MT"/>
              <a:buChar char="•"/>
              <a:tabLst>
                <a:tab pos="75501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Text-to-Speech and Sign-to-Text Translation</a:t>
            </a:r>
            <a:r>
              <a:rPr lang="en-US" sz="16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Converts ISL signs into written text or spoken words for easy interaction.</a:t>
            </a:r>
          </a:p>
          <a:p>
            <a:pPr marL="755015" lvl="1" indent="-285115">
              <a:lnSpc>
                <a:spcPct val="150000"/>
              </a:lnSpc>
              <a:spcBef>
                <a:spcPts val="480"/>
              </a:spcBef>
              <a:buFont typeface="Arial MT"/>
              <a:buChar char="•"/>
              <a:tabLst>
                <a:tab pos="75501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Contextual Understanding</a:t>
            </a:r>
            <a:r>
              <a:rPr lang="en-US" sz="1600" dirty="0">
                <a:solidFill>
                  <a:srgbClr val="8EB4E2"/>
                </a:solidFill>
                <a:latin typeface="Times New Roman" panose="02020603050405020304" pitchFamily="18" charset="0"/>
                <a:cs typeface="Times New Roman" panose="02020603050405020304" pitchFamily="18" charset="0"/>
              </a:rPr>
              <a:t>:</a:t>
            </a:r>
            <a:r>
              <a:rPr lang="en-US" sz="1600" spc="-70" dirty="0">
                <a:solidFill>
                  <a:srgbClr val="8EB4E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Understands the sequence and context of signs for accurate and meaningful translations.</a:t>
            </a:r>
          </a:p>
          <a:p>
            <a:pPr marL="469900" lvl="1">
              <a:lnSpc>
                <a:spcPct val="150000"/>
              </a:lnSpc>
              <a:spcBef>
                <a:spcPts val="480"/>
              </a:spcBef>
              <a:tabLst>
                <a:tab pos="755015" algn="l"/>
              </a:tabLst>
            </a:pPr>
            <a:endParaRPr lang="en-US" sz="1600" dirty="0">
              <a:latin typeface="Times New Roman" panose="02020603050405020304" pitchFamily="18" charset="0"/>
              <a:cs typeface="Times New Roman" panose="02020603050405020304" pitchFamily="18" charset="0"/>
            </a:endParaRPr>
          </a:p>
          <a:p>
            <a:pPr marL="355600" marR="83820" indent="-342900">
              <a:lnSpc>
                <a:spcPct val="150000"/>
              </a:lnSpc>
              <a:spcBef>
                <a:spcPts val="5"/>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Goal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To enable seamless communication between deaf and hearing individuals, ensuring accessibility and inclusion.</a:t>
            </a:r>
          </a:p>
          <a:p>
            <a:pPr marL="355600" marR="83820" indent="-342900">
              <a:lnSpc>
                <a:spcPct val="103000"/>
              </a:lnSpc>
              <a:spcBef>
                <a:spcPts val="5"/>
              </a:spcBef>
              <a:buFont typeface="Arial MT"/>
              <a:buChar char="•"/>
              <a:tabLst>
                <a:tab pos="355600" algn="l"/>
              </a:tabLst>
            </a:pPr>
            <a:endParaRPr sz="2000" dirty="0">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66800"/>
            <a:ext cx="10462261" cy="5164427"/>
          </a:xfrm>
          <a:prstGeom prst="rect">
            <a:avLst/>
          </a:prstGeom>
        </p:spPr>
        <p:txBody>
          <a:bodyPr vert="horz" wrap="square" lIns="0" tIns="12065" rIns="0" bIns="0" rtlCol="0">
            <a:spAutoFit/>
          </a:bodyPr>
          <a:lstStyle/>
          <a:p>
            <a:pPr marL="342900" indent="-342900" algn="just">
              <a:lnSpc>
                <a:spcPct val="150000"/>
              </a:lnSpc>
              <a:spcBef>
                <a:spcPts val="320"/>
              </a:spcBef>
              <a:buClr>
                <a:srgbClr val="8EB4E2"/>
              </a:buClr>
              <a:buFont typeface="+mj-lt"/>
              <a:buAutoNum type="arabicPeriod"/>
            </a:pPr>
            <a:r>
              <a:rPr lang="en-US" sz="1600" b="1" dirty="0">
                <a:solidFill>
                  <a:schemeClr val="tx2">
                    <a:lumMod val="60000"/>
                    <a:lumOff val="40000"/>
                  </a:schemeClr>
                </a:solidFill>
                <a:latin typeface="Times New Roman" panose="02020603050405020304" pitchFamily="18" charset="0"/>
                <a:cs typeface="Times New Roman" panose="02020603050405020304" pitchFamily="18" charset="0"/>
              </a:rPr>
              <a:t>Gesture Detection Module</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a:t>
            </a:r>
          </a:p>
          <a:p>
            <a:pPr marL="342900" indent="-342900" algn="just">
              <a:lnSpc>
                <a:spcPct val="150000"/>
              </a:lnSpc>
              <a:spcBef>
                <a:spcPts val="320"/>
              </a:spcBef>
              <a:buClr>
                <a:srgbClr val="8EB4E2"/>
              </a:buClr>
              <a:buFont typeface="+mj-lt"/>
              <a:buAutoNum type="arabicPeriod"/>
            </a:pPr>
            <a:endParaRPr sz="1400" dirty="0">
              <a:solidFill>
                <a:schemeClr val="tx2">
                  <a:lumMod val="40000"/>
                  <a:lumOff val="60000"/>
                </a:schemeClr>
              </a:solidFill>
              <a:latin typeface="Times New Roman" panose="02020603050405020304" pitchFamily="18" charset="0"/>
              <a:cs typeface="Times New Roman" panose="02020603050405020304" pitchFamily="18" charset="0"/>
            </a:endParaRPr>
          </a:p>
          <a:p>
            <a:pPr marL="354965" lvl="1" indent="-342265" algn="just">
              <a:lnSpc>
                <a:spcPct val="150000"/>
              </a:lnSpc>
              <a:buFont typeface="Arial MT"/>
              <a:buChar char="•"/>
              <a:tabLst>
                <a:tab pos="354965" algn="l"/>
              </a:tabLst>
            </a:pPr>
            <a:r>
              <a:rPr sz="1500" b="1" spc="-20" dirty="0">
                <a:latin typeface="Times New Roman" panose="02020603050405020304" pitchFamily="18" charset="0"/>
                <a:cs typeface="Times New Roman" panose="02020603050405020304" pitchFamily="18" charset="0"/>
              </a:rPr>
              <a:t>Technique</a:t>
            </a:r>
            <a:r>
              <a:rPr sz="1500" spc="-20" dirty="0">
                <a:latin typeface="Times New Roman" panose="02020603050405020304" pitchFamily="18" charset="0"/>
                <a:cs typeface="Times New Roman" panose="02020603050405020304" pitchFamily="18" charset="0"/>
              </a:rPr>
              <a:t>:</a:t>
            </a:r>
            <a:r>
              <a:rPr sz="1500" spc="-8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Convolutional</a:t>
            </a:r>
            <a:r>
              <a:rPr sz="1500" spc="-7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Neural</a:t>
            </a:r>
            <a:r>
              <a:rPr sz="1500" spc="-7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Networks</a:t>
            </a:r>
            <a:r>
              <a:rPr sz="1500" spc="-7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(CNNs)</a:t>
            </a:r>
            <a:endParaRPr sz="1500" dirty="0">
              <a:latin typeface="Times New Roman" panose="02020603050405020304" pitchFamily="18"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r>
              <a:rPr sz="1500" b="1" dirty="0">
                <a:latin typeface="Times New Roman" panose="02020603050405020304" pitchFamily="18" charset="0"/>
                <a:cs typeface="Times New Roman" panose="02020603050405020304" pitchFamily="18" charset="0"/>
              </a:rPr>
              <a:t>Architecture</a:t>
            </a:r>
            <a:r>
              <a:rPr sz="1500" dirty="0">
                <a:latin typeface="Times New Roman" panose="02020603050405020304" pitchFamily="18" charset="0"/>
                <a:cs typeface="Times New Roman" panose="02020603050405020304" pitchFamily="18" charset="0"/>
              </a:rPr>
              <a:t>:</a:t>
            </a:r>
            <a:r>
              <a:rPr sz="1500" spc="-55"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Convolutional Neural Networks (CNNs) capture spatial features of hand gestures in ISL using convolutional, pooling, and fully connected layers. This architecture efficiently extracts and classifies hand shapes and movements into specific signs.</a:t>
            </a:r>
            <a:endParaRPr lang="en-US" sz="1500" spc="-55" dirty="0">
              <a:latin typeface="Times New Roman" panose="02020603050405020304" pitchFamily="18" charset="0"/>
              <a:ea typeface="Verdana" panose="020B0604030504040204" pitchFamily="34"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r>
              <a:rPr sz="1500" b="1" spc="-20" dirty="0">
                <a:latin typeface="Times New Roman" panose="02020603050405020304" pitchFamily="18" charset="0"/>
                <a:cs typeface="Times New Roman" panose="02020603050405020304" pitchFamily="18" charset="0"/>
              </a:rPr>
              <a:t>Transfer</a:t>
            </a:r>
            <a:r>
              <a:rPr sz="1500" b="1" spc="-50"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Learning</a:t>
            </a:r>
            <a:r>
              <a:rPr sz="1500" dirty="0">
                <a:latin typeface="Times New Roman" panose="02020603050405020304" pitchFamily="18" charset="0"/>
                <a:cs typeface="Times New Roman" panose="02020603050405020304" pitchFamily="18" charset="0"/>
              </a:rPr>
              <a:t>:</a:t>
            </a:r>
            <a:r>
              <a:rPr sz="1500" spc="-45"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Pre-trained models like VGG16, ResNet, and Inception are fine-tuned on ISL datasets to enhance accuracy. This approach reduces training time while improving the model's ability to recognize diverse ISL gestures.</a:t>
            </a:r>
            <a:endParaRPr lang="en-US" sz="1500" spc="-45" dirty="0">
              <a:latin typeface="Times New Roman" panose="02020603050405020304" pitchFamily="18" charset="0"/>
              <a:ea typeface="Verdana" panose="020B0604030504040204" pitchFamily="34"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r>
              <a:rPr sz="1500" b="1" dirty="0">
                <a:latin typeface="Times New Roman" panose="02020603050405020304" pitchFamily="18" charset="0"/>
                <a:cs typeface="Times New Roman" panose="02020603050405020304" pitchFamily="18" charset="0"/>
              </a:rPr>
              <a:t>Data</a:t>
            </a:r>
            <a:r>
              <a:rPr sz="1500" b="1" spc="-30" dirty="0">
                <a:latin typeface="Times New Roman" panose="02020603050405020304" pitchFamily="18" charset="0"/>
                <a:cs typeface="Times New Roman" panose="02020603050405020304" pitchFamily="18" charset="0"/>
              </a:rPr>
              <a:t> </a:t>
            </a:r>
            <a:r>
              <a:rPr sz="1500" b="1" spc="-10" dirty="0">
                <a:latin typeface="Times New Roman" panose="02020603050405020304" pitchFamily="18" charset="0"/>
                <a:cs typeface="Times New Roman" panose="02020603050405020304" pitchFamily="18" charset="0"/>
              </a:rPr>
              <a:t>Sources</a:t>
            </a:r>
            <a:r>
              <a:rPr sz="1500" spc="-10" dirty="0">
                <a:latin typeface="Times New Roman" panose="02020603050405020304" pitchFamily="18" charset="0"/>
                <a:cs typeface="Times New Roman" panose="02020603050405020304" pitchFamily="18" charset="0"/>
              </a:rPr>
              <a:t>:</a:t>
            </a:r>
            <a:r>
              <a:rPr lang="en-US" sz="1500" spc="-1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ISL </a:t>
            </a:r>
            <a:r>
              <a:rPr sz="1500" dirty="0">
                <a:latin typeface="Times New Roman" panose="02020603050405020304" pitchFamily="18" charset="0"/>
                <a:cs typeface="Times New Roman" panose="02020603050405020304" pitchFamily="18" charset="0"/>
              </a:rPr>
              <a:t>Dataset:</a:t>
            </a:r>
            <a:r>
              <a:rPr sz="1500" spc="-3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These datasets contain thousands of images and videos of hand gestures representing various signs across different ISL dialects, enabling the model to learn diverse gesture patterns effectively.</a:t>
            </a:r>
          </a:p>
          <a:p>
            <a:pPr marL="355600" marR="390525" lvl="1" indent="-342900" algn="just">
              <a:lnSpc>
                <a:spcPct val="150000"/>
              </a:lnSpc>
              <a:spcBef>
                <a:spcPts val="355"/>
              </a:spcBef>
              <a:buFont typeface="Arial MT"/>
              <a:buChar char="•"/>
              <a:tabLst>
                <a:tab pos="355600" algn="l"/>
              </a:tabLst>
            </a:pPr>
            <a:r>
              <a:rPr sz="1500" b="1" dirty="0">
                <a:latin typeface="Times New Roman" panose="02020603050405020304" pitchFamily="18" charset="0"/>
                <a:cs typeface="Times New Roman" panose="02020603050405020304" pitchFamily="18" charset="0"/>
              </a:rPr>
              <a:t>Supplementary</a:t>
            </a:r>
            <a:r>
              <a:rPr sz="1500" b="1" spc="-6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Datasets</a:t>
            </a:r>
            <a:r>
              <a:rPr sz="1500"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Incorporating data from additional sources such as local community contributions, regional ISL variations, and user-submitted gestures can improve the model’s accuracy and ability to generalize across different contexts.</a:t>
            </a:r>
          </a:p>
          <a:p>
            <a:pPr marL="355600" marR="390525" lvl="1" indent="-342900" algn="just">
              <a:lnSpc>
                <a:spcPct val="150000"/>
              </a:lnSpc>
              <a:spcBef>
                <a:spcPts val="355"/>
              </a:spcBef>
              <a:buFont typeface="Arial MT"/>
              <a:buChar char="•"/>
              <a:tabLst>
                <a:tab pos="355600" algn="l"/>
              </a:tabLst>
            </a:pPr>
            <a:endParaRPr lang="en-US" sz="1500" dirty="0">
              <a:latin typeface="Times New Roman" panose="02020603050405020304" pitchFamily="18" charset="0"/>
              <a:ea typeface="Verdana" panose="020B0604030504040204" pitchFamily="34"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endParaRPr sz="15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a:spLocks noGrp="1"/>
          </p:cNvSpPr>
          <p:nvPr>
            <p:ph type="body" idx="1"/>
          </p:nvPr>
        </p:nvSpPr>
        <p:spPr>
          <a:xfrm>
            <a:off x="762001" y="1133602"/>
            <a:ext cx="10896600" cy="4902432"/>
          </a:xfrm>
          <a:prstGeom prst="rect">
            <a:avLst/>
          </a:prstGeom>
        </p:spPr>
        <p:txBody>
          <a:bodyPr vert="horz" wrap="square" lIns="0" tIns="54610" rIns="0" bIns="0" rtlCol="0">
            <a:spAutoFit/>
          </a:bodyPr>
          <a:lstStyle/>
          <a:p>
            <a:pPr marL="12700">
              <a:lnSpc>
                <a:spcPct val="150000"/>
              </a:lnSpc>
              <a:spcBef>
                <a:spcPts val="430"/>
              </a:spcBef>
            </a:pPr>
            <a:r>
              <a:rPr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85725" indent="-342900">
              <a:lnSpc>
                <a:spcPct val="150000"/>
              </a:lnSpc>
              <a:spcBef>
                <a:spcPts val="335"/>
              </a:spcBef>
              <a:buFont typeface="Arial MT"/>
              <a:buChar char="•"/>
              <a:tabLst>
                <a:tab pos="355600" algn="l"/>
              </a:tabLst>
            </a:pPr>
            <a:r>
              <a:rPr lang="en-US" sz="1400" b="0" dirty="0">
                <a:latin typeface="Times New Roman" panose="02020603050405020304" pitchFamily="18" charset="0"/>
                <a:cs typeface="Times New Roman" panose="02020603050405020304" pitchFamily="18" charset="0"/>
              </a:rPr>
              <a:t>Real-Time Recognition: Provides instant feedback and translations, enabling seamless communication between sign language users and non-users.</a:t>
            </a:r>
            <a:endParaRPr lang="en-US" sz="1400" b="0" spc="-10" dirty="0">
              <a:latin typeface="Times New Roman" panose="02020603050405020304" pitchFamily="18" charset="0"/>
              <a:cs typeface="Times New Roman" panose="02020603050405020304" pitchFamily="18" charset="0"/>
            </a:endParaRPr>
          </a:p>
          <a:p>
            <a:pPr marL="355600" marR="551180" indent="-342900">
              <a:lnSpc>
                <a:spcPct val="150000"/>
              </a:lnSpc>
              <a:spcBef>
                <a:spcPts val="335"/>
              </a:spcBef>
              <a:buFont typeface="Arial MT"/>
              <a:buChar char="•"/>
              <a:tabLst>
                <a:tab pos="355600" algn="l"/>
              </a:tabLst>
            </a:pPr>
            <a:r>
              <a:rPr lang="en-US" sz="1400" b="0" spc="-10" dirty="0">
                <a:latin typeface="Times New Roman" panose="02020603050405020304" pitchFamily="18" charset="0"/>
                <a:cs typeface="Times New Roman" panose="02020603050405020304" pitchFamily="18" charset="0"/>
              </a:rPr>
              <a:t>High Accuracy: Utilizes deep learning techniques like CNNs and RNNs to ensure precise gesture recognition, improving the reliability of translations.</a:t>
            </a:r>
          </a:p>
          <a:p>
            <a:pPr marL="355600" marR="551180" indent="-342900">
              <a:lnSpc>
                <a:spcPct val="150000"/>
              </a:lnSpc>
              <a:spcBef>
                <a:spcPts val="335"/>
              </a:spcBef>
              <a:buFont typeface="Arial MT"/>
              <a:buChar char="•"/>
              <a:tabLst>
                <a:tab pos="355600" algn="l"/>
              </a:tabLst>
            </a:pPr>
            <a:r>
              <a:rPr lang="en-US" sz="1400" b="0" dirty="0">
                <a:latin typeface="Times New Roman" panose="02020603050405020304" pitchFamily="18" charset="0"/>
                <a:cs typeface="Times New Roman" panose="02020603050405020304" pitchFamily="18" charset="0"/>
              </a:rPr>
              <a:t>Non-Intrusive Interaction: Allows users to communicate without needing any physical devices (e.g., keyboards or touchscreens), making the process more natural.</a:t>
            </a:r>
            <a:endParaRPr sz="1400" b="0" dirty="0">
              <a:latin typeface="Times New Roman" panose="02020603050405020304" pitchFamily="18" charset="0"/>
              <a:cs typeface="Times New Roman" panose="02020603050405020304" pitchFamily="18" charset="0"/>
            </a:endParaRPr>
          </a:p>
          <a:p>
            <a:pPr marL="12700">
              <a:lnSpc>
                <a:spcPct val="150000"/>
              </a:lnSpc>
              <a:spcBef>
                <a:spcPts val="335"/>
              </a:spcBef>
            </a:pPr>
            <a:r>
              <a:rPr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4965" indent="-342265">
              <a:lnSpc>
                <a:spcPct val="150000"/>
              </a:lnSpc>
              <a:spcBef>
                <a:spcPts val="335"/>
              </a:spcBef>
              <a:buFont typeface="Arial MT"/>
              <a:buChar char="•"/>
              <a:tabLst>
                <a:tab pos="354965" algn="l"/>
              </a:tabLst>
            </a:pPr>
            <a:r>
              <a:rPr lang="en-US" sz="1400" b="0" dirty="0">
                <a:latin typeface="Times New Roman" panose="02020603050405020304" pitchFamily="18" charset="0"/>
                <a:cs typeface="Times New Roman" panose="02020603050405020304" pitchFamily="18" charset="0"/>
              </a:rPr>
              <a:t>Variability in Gesture Presentation: Hand gestures can vary widely between individuals, regions, and even lighting conditions, which can make it difficult for the model to generalize accurately across all users.</a:t>
            </a:r>
          </a:p>
          <a:p>
            <a:pPr marL="355600" marR="314960" indent="-342900">
              <a:lnSpc>
                <a:spcPct val="150000"/>
              </a:lnSpc>
              <a:spcBef>
                <a:spcPts val="335"/>
              </a:spcBef>
              <a:buFont typeface="Arial MT"/>
              <a:buChar char="•"/>
              <a:tabLst>
                <a:tab pos="355600" algn="l"/>
              </a:tabLst>
            </a:pPr>
            <a:r>
              <a:rPr lang="en-US" sz="1400" b="0" dirty="0">
                <a:latin typeface="Times New Roman" panose="02020603050405020304" pitchFamily="18" charset="0"/>
                <a:cs typeface="Times New Roman" panose="02020603050405020304" pitchFamily="18" charset="0"/>
              </a:rPr>
              <a:t>Complexity of Dynamic Gestures: Recognizing gestures that involve continuous motion or sequences of signs can be challenging, as the model must capture both spatial and temporal features.</a:t>
            </a:r>
          </a:p>
          <a:p>
            <a:pPr marL="354965" indent="-342265">
              <a:lnSpc>
                <a:spcPct val="150000"/>
              </a:lnSpc>
              <a:spcBef>
                <a:spcPts val="335"/>
              </a:spcBef>
              <a:buFont typeface="Arial MT"/>
              <a:buChar char="•"/>
              <a:tabLst>
                <a:tab pos="354965" algn="l"/>
              </a:tabLst>
            </a:pPr>
            <a:r>
              <a:rPr lang="en-US" sz="1400" b="0" dirty="0">
                <a:latin typeface="Times New Roman" panose="02020603050405020304" pitchFamily="18" charset="0"/>
                <a:cs typeface="Times New Roman" panose="02020603050405020304" pitchFamily="18" charset="0"/>
              </a:rPr>
              <a:t>Insufficient Datasets: The lack of large, diverse, and high-quality datasets for ISL gestures can hinder the model’s ability to recognize less common signs or regional dialects.</a:t>
            </a:r>
          </a:p>
        </p:txBody>
      </p:sp>
      <p:sp>
        <p:nvSpPr>
          <p:cNvPr id="6" name="Rectangle 3"/>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89025"/>
            <a:ext cx="3875404" cy="289182"/>
          </a:xfrm>
          <a:prstGeom prst="rect">
            <a:avLst/>
          </a:prstGeom>
        </p:spPr>
        <p:txBody>
          <a:bodyPr vert="horz" wrap="square" lIns="0" tIns="12065" rIns="0" bIns="0" rtlCol="0">
            <a:spAutoFit/>
          </a:bodyPr>
          <a:lstStyle/>
          <a:p>
            <a:pPr marL="12700">
              <a:lnSpc>
                <a:spcPct val="100000"/>
              </a:lnSpc>
              <a:spcBef>
                <a:spcPts val="95"/>
              </a:spcBef>
            </a:pPr>
            <a:r>
              <a:rPr sz="1600" b="1" dirty="0">
                <a:solidFill>
                  <a:schemeClr val="tx2">
                    <a:lumMod val="60000"/>
                    <a:lumOff val="40000"/>
                  </a:schemeClr>
                </a:solidFill>
                <a:latin typeface="Verdana" panose="020B0604030504040204"/>
                <a:cs typeface="Verdana" panose="020B0604030504040204"/>
              </a:rPr>
              <a:t>2</a:t>
            </a:r>
            <a:r>
              <a:rPr sz="1600" b="1" dirty="0">
                <a:solidFill>
                  <a:srgbClr val="8EB4E2"/>
                </a:solidFill>
                <a:latin typeface="Verdana" panose="020B0604030504040204"/>
                <a:cs typeface="Verdana" panose="020B0604030504040204"/>
              </a:rPr>
              <a:t>.</a:t>
            </a:r>
            <a:r>
              <a:rPr sz="1600" b="1" spc="-40" dirty="0">
                <a:solidFill>
                  <a:srgbClr val="8EB4E2"/>
                </a:solidFill>
                <a:latin typeface="Verdana" panose="020B0604030504040204"/>
                <a:cs typeface="Verdana" panose="020B0604030504040204"/>
              </a:rPr>
              <a:t> </a:t>
            </a:r>
            <a:r>
              <a:rPr lang="en-US" b="1" dirty="0">
                <a:solidFill>
                  <a:schemeClr val="tx2">
                    <a:lumMod val="60000"/>
                    <a:lumOff val="40000"/>
                  </a:schemeClr>
                </a:solidFill>
                <a:latin typeface="Verdana" panose="020B0604030504040204" pitchFamily="34" charset="0"/>
                <a:ea typeface="Verdana" panose="020B0604030504040204" pitchFamily="34" charset="0"/>
              </a:rPr>
              <a:t>Preprocessing</a:t>
            </a:r>
            <a:r>
              <a:rPr lang="en-US" sz="1600" b="1" dirty="0">
                <a:solidFill>
                  <a:schemeClr val="tx2">
                    <a:lumMod val="60000"/>
                    <a:lumOff val="40000"/>
                  </a:schemeClr>
                </a:solidFill>
              </a:rPr>
              <a:t> </a:t>
            </a:r>
            <a:r>
              <a:rPr sz="1600" b="1" spc="-10" dirty="0">
                <a:solidFill>
                  <a:schemeClr val="tx2">
                    <a:lumMod val="60000"/>
                    <a:lumOff val="40000"/>
                  </a:schemeClr>
                </a:solidFill>
                <a:latin typeface="Verdana" panose="020B0604030504040204"/>
                <a:cs typeface="Verdana" panose="020B0604030504040204"/>
              </a:rPr>
              <a:t>Module:</a:t>
            </a:r>
            <a:endParaRPr sz="1600" dirty="0">
              <a:solidFill>
                <a:schemeClr val="tx2">
                  <a:lumMod val="60000"/>
                  <a:lumOff val="40000"/>
                </a:schemeClr>
              </a:solidFill>
              <a:latin typeface="Verdana" panose="020B0604030504040204"/>
              <a:cs typeface="Verdana" panose="020B0604030504040204"/>
            </a:endParaRPr>
          </a:p>
        </p:txBody>
      </p:sp>
      <p:sp>
        <p:nvSpPr>
          <p:cNvPr id="4" name="object 4"/>
          <p:cNvSpPr txBox="1"/>
          <p:nvPr/>
        </p:nvSpPr>
        <p:spPr>
          <a:xfrm>
            <a:off x="891539" y="1624457"/>
            <a:ext cx="10493375" cy="4630563"/>
          </a:xfrm>
          <a:prstGeom prst="rect">
            <a:avLst/>
          </a:prstGeom>
        </p:spPr>
        <p:txBody>
          <a:bodyPr vert="horz" wrap="square" lIns="0" tIns="54610" rIns="0" bIns="0" rtlCol="0">
            <a:spAutoFit/>
          </a:bodyPr>
          <a:lstStyle/>
          <a:p>
            <a:pPr marL="251460" indent="-238760">
              <a:lnSpc>
                <a:spcPct val="150000"/>
              </a:lnSpc>
              <a:spcBef>
                <a:spcPts val="430"/>
              </a:spcBef>
              <a:buAutoNum type="arabicPeriod"/>
              <a:tabLst>
                <a:tab pos="251460" algn="l"/>
              </a:tabLst>
            </a:pPr>
            <a:r>
              <a:rPr sz="1600" b="1" spc="-20" dirty="0">
                <a:solidFill>
                  <a:schemeClr val="tx1"/>
                </a:solidFill>
                <a:latin typeface="Times New Roman" panose="02020603050405020304" pitchFamily="18" charset="0"/>
                <a:cs typeface="Times New Roman" panose="02020603050405020304" pitchFamily="18" charset="0"/>
              </a:rPr>
              <a:t>Technique:</a:t>
            </a:r>
            <a:r>
              <a:rPr lang="en-US" sz="1600" b="1" dirty="0">
                <a:solidFill>
                  <a:schemeClr val="tx1"/>
                </a:solidFill>
                <a:latin typeface="Times New Roman" panose="02020603050405020304" pitchFamily="18" charset="0"/>
                <a:cs typeface="Times New Roman" panose="02020603050405020304" pitchFamily="18" charset="0"/>
              </a:rPr>
              <a:t> Im</a:t>
            </a:r>
            <a:r>
              <a:rPr 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age Preprocessing and Augmentation</a:t>
            </a:r>
          </a:p>
          <a:p>
            <a:pPr marL="298450" indent="-285750">
              <a:lnSpc>
                <a:spcPct val="150000"/>
              </a:lnSpc>
              <a:spcBef>
                <a:spcPts val="430"/>
              </a:spcBef>
              <a:buFont typeface="Arial" panose="020B0604020202020204" pitchFamily="34" charset="0"/>
              <a:buChar char="•"/>
              <a:tabLst>
                <a:tab pos="251460" algn="l"/>
              </a:tabLst>
            </a:pPr>
            <a:r>
              <a:rPr sz="1400" dirty="0">
                <a:latin typeface="Times New Roman" panose="02020603050405020304" pitchFamily="18" charset="0"/>
                <a:cs typeface="Times New Roman" panose="02020603050405020304" pitchFamily="18" charset="0"/>
              </a:rPr>
              <a:t>How</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It</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Works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Images are resized to a consistent dimension and normalized to a standard range for uniformity. Augmentation techniques like rotation, scaling, and flipping are applied to increase dataset diversity and improve model robustness.</a:t>
            </a:r>
          </a:p>
          <a:p>
            <a:pPr marL="298450" indent="-285750">
              <a:lnSpc>
                <a:spcPct val="150000"/>
              </a:lnSpc>
              <a:spcBef>
                <a:spcPts val="430"/>
              </a:spcBef>
              <a:buFont typeface="Arial" panose="020B0604020202020204" pitchFamily="34" charset="0"/>
              <a:buChar char="•"/>
              <a:tabLst>
                <a:tab pos="251460" algn="l"/>
              </a:tabLst>
            </a:pPr>
            <a:r>
              <a:rPr sz="1400" spc="-10" dirty="0">
                <a:latin typeface="Times New Roman" panose="02020603050405020304" pitchFamily="18" charset="0"/>
                <a:cs typeface="Times New Roman" panose="02020603050405020304" pitchFamily="18" charset="0"/>
              </a:rPr>
              <a:t>Interpretability:</a:t>
            </a:r>
            <a:r>
              <a:rPr sz="1400" spc="-5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Preprocessing techniques ensure that the data fed into the model is consistent, improving accuracy and handling variations in gesture inputs.</a:t>
            </a:r>
            <a:endParaRPr lang="en-US" sz="1400" spc="-50" dirty="0">
              <a:latin typeface="Times New Roman" panose="02020603050405020304" pitchFamily="18" charset="0"/>
              <a:ea typeface="Verdana" panose="020B0604030504040204" pitchFamily="34" charset="0"/>
              <a:cs typeface="Times New Roman" panose="02020603050405020304" pitchFamily="18" charset="0"/>
            </a:endParaRPr>
          </a:p>
          <a:p>
            <a:pPr marL="298450" indent="-285750">
              <a:lnSpc>
                <a:spcPct val="150000"/>
              </a:lnSpc>
              <a:spcBef>
                <a:spcPts val="430"/>
              </a:spcBef>
              <a:buFont typeface="Arial" panose="020B0604020202020204" pitchFamily="34" charset="0"/>
              <a:buChar char="•"/>
              <a:tabLst>
                <a:tab pos="251460" algn="l"/>
              </a:tabLst>
            </a:pPr>
            <a:r>
              <a:rPr sz="1400" dirty="0">
                <a:latin typeface="Times New Roman" panose="02020603050405020304" pitchFamily="18" charset="0"/>
                <a:cs typeface="Times New Roman" panose="02020603050405020304" pitchFamily="18" charset="0"/>
              </a:rPr>
              <a:t>Adaptability:</a:t>
            </a:r>
            <a:r>
              <a:rPr sz="1400" spc="-5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preprocessing steps can be adjusted or expanded as new data sources or variations of gestures emerge, ensuring the model remains adaptable to changes in input patterns.</a:t>
            </a:r>
            <a:endParaRPr lang="en-US" sz="1400" spc="-55"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50000"/>
              </a:lnSpc>
              <a:spcBef>
                <a:spcPts val="430"/>
              </a:spcBef>
              <a:tabLst>
                <a:tab pos="251460" algn="l"/>
              </a:tabLst>
            </a:pPr>
            <a:r>
              <a:rPr lang="en-US" sz="1600" b="1" dirty="0">
                <a:solidFill>
                  <a:schemeClr val="tx1"/>
                </a:solidFill>
                <a:latin typeface="Times New Roman" panose="02020603050405020304" pitchFamily="18" charset="0"/>
                <a:cs typeface="Times New Roman" panose="02020603050405020304" pitchFamily="18" charset="0"/>
              </a:rPr>
              <a:t>2.  </a:t>
            </a:r>
            <a:r>
              <a:rPr sz="1600" b="1" dirty="0">
                <a:solidFill>
                  <a:schemeClr val="tx1"/>
                </a:solidFill>
                <a:latin typeface="Times New Roman" panose="02020603050405020304" pitchFamily="18" charset="0"/>
                <a:cs typeface="Times New Roman" panose="02020603050405020304" pitchFamily="18" charset="0"/>
              </a:rPr>
              <a:t>Data</a:t>
            </a:r>
            <a:r>
              <a:rPr sz="1600" b="1" spc="-25" dirty="0">
                <a:solidFill>
                  <a:schemeClr val="tx1"/>
                </a:solidFill>
                <a:latin typeface="Times New Roman" panose="02020603050405020304" pitchFamily="18" charset="0"/>
                <a:cs typeface="Times New Roman" panose="02020603050405020304" pitchFamily="18" charset="0"/>
              </a:rPr>
              <a:t> </a:t>
            </a:r>
            <a:r>
              <a:rPr sz="1600" b="1" spc="-10" dirty="0">
                <a:solidFill>
                  <a:schemeClr val="tx1"/>
                </a:solidFill>
                <a:latin typeface="Times New Roman" panose="02020603050405020304" pitchFamily="18" charset="0"/>
                <a:cs typeface="Times New Roman" panose="02020603050405020304" pitchFamily="18" charset="0"/>
              </a:rPr>
              <a:t>Sources</a:t>
            </a:r>
            <a:endParaRPr sz="1600" b="1" dirty="0">
              <a:solidFill>
                <a:schemeClr val="tx1"/>
              </a:solidFill>
              <a:latin typeface="Times New Roman" panose="02020603050405020304" pitchFamily="18" charset="0"/>
              <a:cs typeface="Times New Roman" panose="02020603050405020304" pitchFamily="18" charset="0"/>
            </a:endParaRPr>
          </a:p>
          <a:p>
            <a:pPr marL="355600" marR="728980" lvl="1" indent="-342900">
              <a:lnSpc>
                <a:spcPct val="150000"/>
              </a:lnSpc>
              <a:spcBef>
                <a:spcPts val="335"/>
              </a:spcBef>
              <a:buFont typeface="Arial MT"/>
              <a:buChar char="•"/>
              <a:tabLst>
                <a:tab pos="355600"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Image Data</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Datasets containing various ISL gesture images or videos, captured under different lighting conditions, hand positions, and backgrounds, form the primary source for training the model.</a:t>
            </a:r>
          </a:p>
          <a:p>
            <a:pPr marL="355600" marR="728980" lvl="1" indent="-342900">
              <a:lnSpc>
                <a:spcPct val="150000"/>
              </a:lnSpc>
              <a:spcBef>
                <a:spcPts val="335"/>
              </a:spcBef>
              <a:buFont typeface="Arial MT"/>
              <a:buChar char="•"/>
              <a:tabLst>
                <a:tab pos="355600"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Regional Variations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Incorporating data from different regional sign languages or dialects can help enhance the model's ability to recognize diverse gestures and regional variations of ISL.</a:t>
            </a:r>
          </a:p>
          <a:p>
            <a:pPr marL="12700" marR="728980" lvl="1">
              <a:lnSpc>
                <a:spcPct val="150000"/>
              </a:lnSpc>
              <a:spcBef>
                <a:spcPts val="335"/>
              </a:spcBef>
              <a:tabLst>
                <a:tab pos="355600" algn="l"/>
              </a:tabLst>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762000" y="1031366"/>
            <a:ext cx="10744199" cy="4903072"/>
          </a:xfrm>
          <a:prstGeom prst="rect">
            <a:avLst/>
          </a:prstGeom>
        </p:spPr>
        <p:txBody>
          <a:bodyPr vert="horz" wrap="square" lIns="0" tIns="55244" rIns="0" bIns="0" rtlCol="0">
            <a:spAutoFit/>
          </a:bodyPr>
          <a:lstStyle/>
          <a:p>
            <a:pPr marL="12700">
              <a:lnSpc>
                <a:spcPct val="150000"/>
              </a:lnSpc>
              <a:spcBef>
                <a:spcPts val="4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112395" indent="-342900">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Improved Model Accuracy: Preprocessing techniques like resizing, normalization, and augmentation ensure that the input data is consistent, which helps the model learn more effectively and recognize gestures with greater accuracy.</a:t>
            </a:r>
            <a:endParaRPr lang="en-US" sz="1400" spc="-10"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50000"/>
              </a:lnSpc>
              <a:spcBef>
                <a:spcPts val="3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667385" indent="-342900">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Variability in Gestures: Hand gestures can vary widely across individuals, regions, and even lighting conditions, making it difficult to preprocess consistently and ensure accuracy in the model's recognition</a:t>
            </a:r>
          </a:p>
          <a:p>
            <a:pPr marL="355600" marR="163830" indent="-342900">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Noise and Background Distractions: Handling noisy backgrounds or irrelevant objects in images can interfere with gesture recognition, requiring advanced noise reduction techniques to focus solely on the hands and gestures.</a:t>
            </a:r>
          </a:p>
          <a:p>
            <a:pPr marL="354965" indent="-342265">
              <a:lnSpc>
                <a:spcPct val="150000"/>
              </a:lnSpc>
              <a:spcBef>
                <a:spcPts val="335"/>
              </a:spcBef>
              <a:buFont typeface="Arial MT"/>
              <a:buChar char="•"/>
              <a:tabLst>
                <a:tab pos="354965" algn="l"/>
              </a:tabLst>
            </a:pPr>
            <a:r>
              <a:rPr sz="1400" dirty="0">
                <a:latin typeface="Times New Roman" panose="02020603050405020304" pitchFamily="18" charset="0"/>
                <a:cs typeface="Times New Roman" panose="02020603050405020304" pitchFamily="18" charset="0"/>
              </a:rPr>
              <a:t>Future</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Directions</a:t>
            </a:r>
            <a:endParaRPr sz="1400" dirty="0">
              <a:latin typeface="Times New Roman" panose="02020603050405020304" pitchFamily="18" charset="0"/>
              <a:cs typeface="Times New Roman" panose="02020603050405020304" pitchFamily="18" charset="0"/>
            </a:endParaRPr>
          </a:p>
          <a:p>
            <a:pPr marL="354965" indent="-342265">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Integration with Advanced Preprocessing Techniques: Explore the use of more sophisticated techniques like 3D hand pose detection or depth sensors to enhance gesture recognition accuracy by capturing more detailed spatial information.</a:t>
            </a:r>
            <a:endParaRPr sz="1400" dirty="0">
              <a:latin typeface="Times New Roman" panose="02020603050405020304" pitchFamily="18" charset="0"/>
              <a:ea typeface="Verdana" panose="020B0604030504040204" pitchFamily="34" charset="0"/>
              <a:cs typeface="Times New Roman" panose="02020603050405020304" pitchFamily="18" charset="0"/>
            </a:endParaRPr>
          </a:p>
          <a:p>
            <a:pPr marL="354965" indent="-342265">
              <a:lnSpc>
                <a:spcPct val="150000"/>
              </a:lnSpc>
              <a:spcBef>
                <a:spcPts val="335"/>
              </a:spcBef>
              <a:buFont typeface="Arial MT"/>
              <a:buChar char="•"/>
              <a:tabLst>
                <a:tab pos="354965" algn="l"/>
              </a:tabLst>
            </a:pPr>
            <a:r>
              <a:rPr sz="1400" spc="-20" dirty="0">
                <a:latin typeface="Times New Roman" panose="02020603050405020304" pitchFamily="18" charset="0"/>
                <a:cs typeface="Times New Roman" panose="02020603050405020304" pitchFamily="18" charset="0"/>
              </a:rPr>
              <a:t>User-</a:t>
            </a:r>
            <a:r>
              <a:rPr sz="1400" dirty="0">
                <a:latin typeface="Times New Roman" panose="02020603050405020304" pitchFamily="18" charset="0"/>
                <a:cs typeface="Times New Roman" panose="02020603050405020304" pitchFamily="18" charset="0"/>
              </a:rPr>
              <a:t>Friendl</a:t>
            </a:r>
            <a:r>
              <a:rPr lang="en-US" sz="1400" dirty="0">
                <a:latin typeface="Times New Roman" panose="02020603050405020304" pitchFamily="18" charset="0"/>
                <a:cs typeface="Times New Roman" panose="02020603050405020304" pitchFamily="18" charset="0"/>
              </a:rPr>
              <a:t>y</a:t>
            </a:r>
            <a:r>
              <a:rPr lang="en-US" sz="1400" spc="-2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Interfaces:</a:t>
            </a:r>
            <a:br>
              <a:rPr lang="en-US" sz="1400" dirty="0">
                <a:latin typeface="Times New Roman" panose="02020603050405020304" pitchFamily="18" charset="0"/>
                <a:ea typeface="Verdana" panose="020B0604030504040204" pitchFamily="34" charset="0"/>
                <a:cs typeface="Times New Roman" panose="02020603050405020304" pitchFamily="18" charset="0"/>
              </a:rPr>
            </a:br>
            <a:r>
              <a:rPr lang="en-US" sz="1400" dirty="0">
                <a:latin typeface="Times New Roman" panose="02020603050405020304" pitchFamily="18" charset="0"/>
                <a:ea typeface="Verdana" panose="020B0604030504040204" pitchFamily="34" charset="0"/>
                <a:cs typeface="Times New Roman" panose="02020603050405020304" pitchFamily="18" charset="0"/>
              </a:rPr>
              <a:t>Design intuitive, easy-to-use interfaces for end-users that guide gesture capturing and provide real-time feedback on the recognition process, improving the overall user experience for sign language learners and communicators.</a:t>
            </a:r>
            <a:endParaRPr sz="1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Rectangle 1"/>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41303"/>
            <a:ext cx="10406380" cy="4815229"/>
          </a:xfrm>
          <a:prstGeom prst="rect">
            <a:avLst/>
          </a:prstGeom>
        </p:spPr>
        <p:txBody>
          <a:bodyPr vert="horz" wrap="square" lIns="0" tIns="59690" rIns="0" bIns="0" rtlCol="0">
            <a:spAutoFit/>
          </a:bodyPr>
          <a:lstStyle/>
          <a:p>
            <a:pPr marL="300355" indent="-287655" algn="just">
              <a:lnSpc>
                <a:spcPct val="150000"/>
              </a:lnSpc>
              <a:spcBef>
                <a:spcPts val="470"/>
              </a:spcBef>
              <a:buAutoNum type="arabicPeriod" startAt="3"/>
              <a:tabLst>
                <a:tab pos="300355" algn="l"/>
              </a:tabLst>
            </a:pPr>
            <a:r>
              <a:rPr lang="en-US" sz="1600" b="1" dirty="0">
                <a:solidFill>
                  <a:schemeClr val="tx2">
                    <a:lumMod val="60000"/>
                    <a:lumOff val="40000"/>
                  </a:schemeClr>
                </a:solidFill>
                <a:latin typeface="Verdana" panose="020B0604030504040204" pitchFamily="34" charset="0"/>
                <a:ea typeface="Verdana" panose="020B0604030504040204" pitchFamily="34" charset="0"/>
              </a:rPr>
              <a:t>Sign Language Recognition </a:t>
            </a:r>
            <a:r>
              <a:rPr sz="1600" b="1" spc="-10" dirty="0">
                <a:solidFill>
                  <a:schemeClr val="tx2">
                    <a:lumMod val="60000"/>
                    <a:lumOff val="40000"/>
                  </a:schemeClr>
                </a:solidFill>
                <a:latin typeface="Verdana" panose="020B0604030504040204"/>
                <a:cs typeface="Verdana" panose="020B0604030504040204"/>
              </a:rPr>
              <a:t>Module:</a:t>
            </a:r>
            <a:endParaRPr sz="1600" dirty="0">
              <a:solidFill>
                <a:schemeClr val="tx2">
                  <a:lumMod val="60000"/>
                  <a:lumOff val="40000"/>
                </a:schemeClr>
              </a:solidFill>
              <a:latin typeface="Verdana" panose="020B0604030504040204"/>
              <a:cs typeface="Verdana" panose="020B0604030504040204"/>
            </a:endParaRPr>
          </a:p>
          <a:p>
            <a:pPr marL="74930" algn="just">
              <a:lnSpc>
                <a:spcPct val="150000"/>
              </a:lnSpc>
              <a:spcBef>
                <a:spcPts val="335"/>
              </a:spcBef>
            </a:pPr>
            <a:r>
              <a:rPr sz="1400" b="1" spc="-20" dirty="0">
                <a:latin typeface="Times New Roman" panose="02020603050405020304" pitchFamily="18" charset="0"/>
                <a:cs typeface="Times New Roman" panose="02020603050405020304" pitchFamily="18" charset="0"/>
              </a:rPr>
              <a:t>Technique:</a:t>
            </a:r>
            <a:r>
              <a:rPr sz="1400" b="1" spc="-8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ea typeface="Verdana" panose="020B0604030504040204" pitchFamily="34" charset="0"/>
                <a:cs typeface="Times New Roman" panose="02020603050405020304" pitchFamily="18" charset="0"/>
              </a:rPr>
              <a:t>Deep Learning Models (CNNs and RNNs)</a:t>
            </a:r>
            <a:endParaRPr lang="en-US" sz="1400" b="1" spc="-80" dirty="0">
              <a:latin typeface="Times New Roman" panose="02020603050405020304" pitchFamily="18" charset="0"/>
              <a:ea typeface="Verdana" panose="020B0604030504040204" pitchFamily="34" charset="0"/>
              <a:cs typeface="Times New Roman" panose="02020603050405020304" pitchFamily="18" charset="0"/>
            </a:endParaRPr>
          </a:p>
          <a:p>
            <a:pPr marL="360680" indent="-285750" algn="just">
              <a:lnSpc>
                <a:spcPct val="150000"/>
              </a:lnSpc>
              <a:spcBef>
                <a:spcPts val="335"/>
              </a:spcBef>
              <a:buFont typeface="Arial" panose="020B0604020202020204" pitchFamily="34" charset="0"/>
              <a:buChar char="•"/>
            </a:pPr>
            <a:r>
              <a:rPr sz="1400" dirty="0">
                <a:latin typeface="Times New Roman" panose="02020603050405020304" pitchFamily="18" charset="0"/>
                <a:cs typeface="Times New Roman" panose="02020603050405020304" pitchFamily="18" charset="0"/>
              </a:rPr>
              <a:t>How</a:t>
            </a:r>
            <a:r>
              <a:rPr sz="1400" spc="-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They</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Work:</a:t>
            </a:r>
            <a:r>
              <a:rPr sz="1400" spc="-7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Deep learning models, specifically Convolutional Neural Networks (CNNs) and Recurrent Neural Networks (RNNs), are used to detect and classify hand gestures in Indian Sign Language (ISL). CNNs extract spatial features from images of gestures, while RNNs capture the temporal sequences of movements for continuous signs.</a:t>
            </a:r>
            <a:endParaRPr lang="en-US" sz="1400" spc="-70" dirty="0">
              <a:latin typeface="Times New Roman" panose="02020603050405020304" pitchFamily="18" charset="0"/>
              <a:ea typeface="Verdana" panose="020B0604030504040204" pitchFamily="34" charset="0"/>
              <a:cs typeface="Times New Roman" panose="02020603050405020304" pitchFamily="18" charset="0"/>
            </a:endParaRPr>
          </a:p>
          <a:p>
            <a:pPr marL="360680" indent="-285750" algn="just">
              <a:lnSpc>
                <a:spcPct val="150000"/>
              </a:lnSpc>
              <a:spcBef>
                <a:spcPts val="335"/>
              </a:spcBef>
              <a:buFont typeface="Arial" panose="020B0604020202020204" pitchFamily="34" charset="0"/>
              <a:buChar char="•"/>
            </a:pPr>
            <a:r>
              <a:rPr sz="1400" dirty="0">
                <a:latin typeface="Times New Roman" panose="02020603050405020304" pitchFamily="18" charset="0"/>
                <a:cs typeface="Times New Roman" panose="02020603050405020304" pitchFamily="18" charset="0"/>
              </a:rPr>
              <a:t>Precision:</a:t>
            </a:r>
            <a:r>
              <a:rPr sz="1400" spc="-5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These models provide precise gesture recognition by analyzing hand shapes, positions, and movement sequences, allowing accurate translation of ISL signs into text or speech.</a:t>
            </a:r>
            <a:endParaRPr lang="en-US" sz="1400" spc="-55" dirty="0">
              <a:latin typeface="Times New Roman" panose="02020603050405020304" pitchFamily="18" charset="0"/>
              <a:ea typeface="Verdana" panose="020B0604030504040204" pitchFamily="34" charset="0"/>
              <a:cs typeface="Times New Roman" panose="02020603050405020304" pitchFamily="18" charset="0"/>
            </a:endParaRPr>
          </a:p>
          <a:p>
            <a:pPr marL="74930" algn="just">
              <a:lnSpc>
                <a:spcPct val="150000"/>
              </a:lnSpc>
              <a:spcBef>
                <a:spcPts val="335"/>
              </a:spcBef>
            </a:pPr>
            <a:r>
              <a:rPr sz="1400" b="1" dirty="0">
                <a:latin typeface="Times New Roman" panose="02020603050405020304" pitchFamily="18" charset="0"/>
                <a:cs typeface="Times New Roman" panose="02020603050405020304" pitchFamily="18" charset="0"/>
              </a:rPr>
              <a:t>Data</a:t>
            </a:r>
            <a:r>
              <a:rPr sz="1400" b="1" spc="-25"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Sources:</a:t>
            </a:r>
            <a:endParaRPr sz="1400" b="1" dirty="0">
              <a:latin typeface="Times New Roman" panose="02020603050405020304" pitchFamily="18" charset="0"/>
              <a:cs typeface="Times New Roman" panose="02020603050405020304" pitchFamily="18" charset="0"/>
            </a:endParaRPr>
          </a:p>
          <a:p>
            <a:pPr marL="355600" marR="1778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ISL Gesture Datasets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Large datasets containing labeled images or videos of ISL signs, including regional variations, help train the model to recognize diverse gestures.</a:t>
            </a:r>
          </a:p>
          <a:p>
            <a:pPr marL="355600" marR="1778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Augmented Data</a:t>
            </a:r>
            <a:r>
              <a:rPr sz="1400" dirty="0">
                <a:latin typeface="Times New Roman" panose="02020603050405020304" pitchFamily="18" charset="0"/>
                <a:ea typeface="Verdana" panose="020B0604030504040204" pitchFamily="34" charset="0"/>
                <a:cs typeface="Times New Roman" panose="02020603050405020304" pitchFamily="18" charset="0"/>
              </a:rPr>
              <a:t>:</a:t>
            </a:r>
            <a:r>
              <a:rPr sz="1400" spc="-5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Augmented data from transformations like rotation, flipping, and scaling can enhance the dataset, making the model more robust to variations in gesture presentation.</a:t>
            </a:r>
          </a:p>
          <a:p>
            <a:pPr marL="355600" marR="1778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User-Contributed Data</a:t>
            </a:r>
            <a:r>
              <a:rPr sz="1400" spc="-10" dirty="0">
                <a:latin typeface="Times New Roman" panose="02020603050405020304" pitchFamily="18" charset="0"/>
                <a:cs typeface="Times New Roman" panose="02020603050405020304" pitchFamily="18" charset="0"/>
              </a:rPr>
              <a:t>:</a:t>
            </a:r>
            <a:r>
              <a:rPr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Data contributed by users, including different dialects or unique hand gestures, can further improve model accuracy and generalization across diverse user inputs.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133602"/>
            <a:ext cx="10575925" cy="4902432"/>
          </a:xfrm>
          <a:prstGeom prst="rect">
            <a:avLst/>
          </a:prstGeom>
        </p:spPr>
        <p:txBody>
          <a:bodyPr vert="horz" wrap="square" lIns="0" tIns="54610" rIns="0" bIns="0" rtlCol="0">
            <a:spAutoFit/>
          </a:bodyPr>
          <a:lstStyle/>
          <a:p>
            <a:pPr marL="12700" algn="just">
              <a:lnSpc>
                <a:spcPct val="150000"/>
              </a:lnSpc>
              <a:spcBef>
                <a:spcPts val="430"/>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sz="16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508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Improved Communication: Real-time translation of ISL into text or speech helps bridge communication gaps between hearing-impaired individuals and others, promoting inclusivity. </a:t>
            </a:r>
          </a:p>
          <a:p>
            <a:pPr marL="355600" marR="508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cs typeface="Times New Roman" panose="02020603050405020304" pitchFamily="18" charset="0"/>
              </a:rPr>
              <a:t>Enhanced Accessibility: The model makes everyday communication and learning more accessible to the deaf and hard-of-hearing community, enabling them to interact with technology and people easily.</a:t>
            </a:r>
          </a:p>
          <a:p>
            <a:pPr marL="355600" marR="591185"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Support for Sign Language Learning: The model aids in teaching and learning ISL by providing instant feedback on gestures, helping users improve their signing skills</a:t>
            </a:r>
            <a:r>
              <a:rPr lang="en-US" sz="1400" dirty="0">
                <a:latin typeface="Times New Roman" panose="02020603050405020304" pitchFamily="18" charset="0"/>
                <a:cs typeface="Times New Roman" panose="02020603050405020304" pitchFamily="18" charset="0"/>
              </a:rPr>
              <a:t>.</a:t>
            </a:r>
            <a:endParaRPr lang="en-US" sz="1400" spc="-10" dirty="0">
              <a:latin typeface="Times New Roman" panose="02020603050405020304" pitchFamily="18" charset="0"/>
              <a:cs typeface="Times New Roman" panose="02020603050405020304" pitchFamily="18" charset="0"/>
            </a:endParaRPr>
          </a:p>
          <a:p>
            <a:pPr marL="12700" algn="just">
              <a:lnSpc>
                <a:spcPct val="150000"/>
              </a:lnSpc>
              <a:spcBef>
                <a:spcPts val="3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sz="16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92329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Data Quality and Variability: Hand gesture data can vary significantly due to differences in individual signing styles, regional dialects, lighting conditions, and backgrounds, making model training difficult.</a:t>
            </a:r>
          </a:p>
          <a:p>
            <a:pPr marL="355600" marR="62738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Real-Time Processing Requirements: Real-time recognition of gestures requires fast processing capabilities, which can be challenging, particularly when working with high-resolution images or video data.</a:t>
            </a:r>
            <a:endParaRPr lang="en-US" sz="1400" spc="-10" dirty="0">
              <a:latin typeface="Times New Roman" panose="02020603050405020304" pitchFamily="18" charset="0"/>
              <a:ea typeface="Verdana" panose="020B0604030504040204" pitchFamily="34" charset="0"/>
              <a:cs typeface="Times New Roman" panose="02020603050405020304" pitchFamily="18" charset="0"/>
            </a:endParaRPr>
          </a:p>
          <a:p>
            <a:pPr marL="354965" indent="-342265" algn="just">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User Adoption: Encouraging the widespread use of ISL recognition systems can be challenging, particularly in areas with limited access to technology or where sign language fluency is low.</a:t>
            </a:r>
          </a:p>
        </p:txBody>
      </p:sp>
      <p:sp>
        <p:nvSpPr>
          <p:cNvPr id="4" name="Rectangle 1"/>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128933"/>
            <a:ext cx="10356215" cy="4707507"/>
          </a:xfrm>
          <a:prstGeom prst="rect">
            <a:avLst/>
          </a:prstGeom>
        </p:spPr>
        <p:txBody>
          <a:bodyPr vert="horz" wrap="square" lIns="0" tIns="59690" rIns="0" bIns="0" rtlCol="0">
            <a:spAutoFit/>
          </a:bodyPr>
          <a:lstStyle/>
          <a:p>
            <a:pPr marL="300355" indent="-287655" algn="just">
              <a:lnSpc>
                <a:spcPct val="150000"/>
              </a:lnSpc>
              <a:spcBef>
                <a:spcPts val="470"/>
              </a:spcBef>
              <a:buAutoNum type="arabicPeriod" startAt="4"/>
              <a:tabLst>
                <a:tab pos="30035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User Interface (UI) Module </a:t>
            </a: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a:t>
            </a:r>
            <a:endParaRPr sz="16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12700" algn="just">
              <a:lnSpc>
                <a:spcPct val="150000"/>
              </a:lnSpc>
              <a:spcBef>
                <a:spcPts val="335"/>
              </a:spcBef>
            </a:pPr>
            <a:r>
              <a:rPr lang="en-US" sz="1600" b="1" dirty="0">
                <a:latin typeface="Times New Roman" panose="02020603050405020304" pitchFamily="18" charset="0"/>
                <a:ea typeface="Verdana" panose="020B0604030504040204" pitchFamily="34" charset="0"/>
                <a:cs typeface="Times New Roman" panose="02020603050405020304" pitchFamily="18" charset="0"/>
              </a:rPr>
              <a:t>Gesture Recognition Interface</a:t>
            </a:r>
          </a:p>
          <a:p>
            <a:pPr marL="298450" indent="-285750" algn="just">
              <a:lnSpc>
                <a:spcPct val="150000"/>
              </a:lnSpc>
              <a:spcBef>
                <a:spcPts val="335"/>
              </a:spcBef>
              <a:buFont typeface="Arial" panose="020B0604020202020204" pitchFamily="34" charset="0"/>
              <a:buChar char="•"/>
            </a:pPr>
            <a:r>
              <a:rPr sz="1400" dirty="0">
                <a:latin typeface="Times New Roman" panose="02020603050405020304" pitchFamily="18" charset="0"/>
                <a:cs typeface="Times New Roman" panose="02020603050405020304" pitchFamily="18" charset="0"/>
              </a:rPr>
              <a:t>Sources:</a:t>
            </a:r>
            <a:r>
              <a:rPr sz="1400" spc="-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app connects to real-time ISL recognition models through APIs, which interpret hand gestures captured by the camera and convert them into text or speech .</a:t>
            </a:r>
          </a:p>
          <a:p>
            <a:pPr marL="298450" indent="-285750" algn="just">
              <a:lnSpc>
                <a:spcPct val="150000"/>
              </a:lnSpc>
              <a:spcBef>
                <a:spcPts val="335"/>
              </a:spcBef>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Impact on Communication: The intuitive interface enables users to easily communicate with the system, converting ISL gestures into readable text or spoken words, thus promoting effective communication between sign language users and non-signers.</a:t>
            </a:r>
          </a:p>
          <a:p>
            <a:pPr marL="12700" algn="just">
              <a:lnSpc>
                <a:spcPct val="150000"/>
              </a:lnSpc>
              <a:spcBef>
                <a:spcPts val="335"/>
              </a:spcBef>
            </a:pPr>
            <a:r>
              <a:rPr sz="1600" b="1" dirty="0">
                <a:latin typeface="Times New Roman" panose="02020603050405020304" pitchFamily="18" charset="0"/>
                <a:cs typeface="Times New Roman" panose="02020603050405020304" pitchFamily="18" charset="0"/>
              </a:rPr>
              <a:t>Process</a:t>
            </a:r>
            <a:r>
              <a:rPr sz="1600" b="1" spc="-60" dirty="0">
                <a:latin typeface="Times New Roman" panose="02020603050405020304" pitchFamily="18" charset="0"/>
                <a:cs typeface="Times New Roman" panose="02020603050405020304" pitchFamily="18" charset="0"/>
              </a:rPr>
              <a:t> </a:t>
            </a:r>
            <a:r>
              <a:rPr sz="1600" b="1" spc="-20" dirty="0">
                <a:latin typeface="Times New Roman" panose="02020603050405020304" pitchFamily="18" charset="0"/>
                <a:cs typeface="Times New Roman" panose="02020603050405020304" pitchFamily="18" charset="0"/>
              </a:rPr>
              <a:t>Flow</a:t>
            </a:r>
            <a:endParaRPr sz="1600" b="1" dirty="0">
              <a:latin typeface="Times New Roman" panose="02020603050405020304" pitchFamily="18" charset="0"/>
              <a:cs typeface="Times New Roman" panose="02020603050405020304" pitchFamily="18" charset="0"/>
            </a:endParaRPr>
          </a:p>
          <a:p>
            <a:pPr marL="354965" lvl="1" indent="-342265" algn="just">
              <a:lnSpc>
                <a:spcPct val="150000"/>
              </a:lnSpc>
              <a:spcBef>
                <a:spcPts val="335"/>
              </a:spcBef>
              <a:buFont typeface="Arial MT"/>
              <a:buChar char="•"/>
              <a:tabLst>
                <a:tab pos="354965" algn="l"/>
              </a:tabLst>
            </a:pPr>
            <a:r>
              <a:rPr sz="1400" dirty="0">
                <a:latin typeface="Times New Roman" panose="02020603050405020304" pitchFamily="18" charset="0"/>
                <a:cs typeface="Times New Roman" panose="02020603050405020304" pitchFamily="18" charset="0"/>
              </a:rPr>
              <a:t>Data</a:t>
            </a:r>
            <a:r>
              <a:rPr sz="1400" spc="-2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Collection:</a:t>
            </a:r>
            <a:endParaRPr sz="1400" dirty="0">
              <a:latin typeface="Times New Roman" panose="02020603050405020304" pitchFamily="18" charset="0"/>
              <a:cs typeface="Times New Roman" panose="02020603050405020304" pitchFamily="18" charset="0"/>
            </a:endParaRPr>
          </a:p>
          <a:p>
            <a:pPr marL="354965" lvl="1" indent="-342265" algn="just">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The app collects user input through the device’s camera, capturing images or videos of hand gestures.</a:t>
            </a:r>
          </a:p>
          <a:p>
            <a:pPr marL="354965" lvl="1" indent="-342265" algn="just">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The captured data is sent to the model for recognition, and the system processes the gesture, translating it into text or speech output.</a:t>
            </a:r>
          </a:p>
          <a:p>
            <a:pPr marL="354965" lvl="1" indent="-342265" algn="just">
              <a:lnSpc>
                <a:spcPct val="150000"/>
              </a:lnSpc>
              <a:spcBef>
                <a:spcPts val="335"/>
              </a:spcBef>
              <a:buFont typeface="Arial MT"/>
              <a:buChar char="•"/>
              <a:tabLst>
                <a:tab pos="354965" algn="l"/>
              </a:tabLst>
            </a:pPr>
            <a:r>
              <a:rPr sz="1400" dirty="0">
                <a:latin typeface="Times New Roman" panose="02020603050405020304" pitchFamily="18" charset="0"/>
                <a:cs typeface="Times New Roman" panose="02020603050405020304" pitchFamily="18" charset="0"/>
              </a:rPr>
              <a:t>Dynamic</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Analysis:</a:t>
            </a:r>
            <a:endParaRPr sz="1400" dirty="0">
              <a:latin typeface="Times New Roman" panose="02020603050405020304" pitchFamily="18" charset="0"/>
              <a:cs typeface="Times New Roman" panose="02020603050405020304" pitchFamily="18" charset="0"/>
            </a:endParaRPr>
          </a:p>
          <a:p>
            <a:pPr marL="355600" marR="2159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The system analyzes the captured gesture in real time, comparing it to the trained models to provide accurate feedback. It processes the input and converts it into corresponding text or speech output based on gesture recognition algorithms.</a:t>
            </a:r>
          </a:p>
        </p:txBody>
      </p:sp>
      <p:sp>
        <p:nvSpPr>
          <p:cNvPr id="4" name="Rectangle 1"/>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45972"/>
            <a:ext cx="10439400" cy="4902432"/>
          </a:xfrm>
          <a:prstGeom prst="rect">
            <a:avLst/>
          </a:prstGeom>
        </p:spPr>
        <p:txBody>
          <a:bodyPr vert="horz" wrap="square" lIns="0" tIns="54610" rIns="0" bIns="0" rtlCol="0">
            <a:spAutoFit/>
          </a:bodyPr>
          <a:lstStyle/>
          <a:p>
            <a:pPr marL="12700" algn="just">
              <a:lnSpc>
                <a:spcPct val="150000"/>
              </a:lnSpc>
              <a:spcBef>
                <a:spcPts val="430"/>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618490"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Timeliness: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Real-time gesture recognition ensures that users receive immediate feedback, allowing them to quickly adjust and improve their signing accuracy, leading to faster learning and communication.</a:t>
            </a:r>
            <a:endParaRPr lang="en-US" sz="1400" spc="-65" dirty="0">
              <a:latin typeface="Times New Roman" panose="02020603050405020304" pitchFamily="18" charset="0"/>
              <a:ea typeface="Verdana" panose="020B0604030504040204" pitchFamily="34" charset="0"/>
              <a:cs typeface="Times New Roman" panose="02020603050405020304" pitchFamily="18" charset="0"/>
            </a:endParaRPr>
          </a:p>
          <a:p>
            <a:pPr marL="355600" marR="618490"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Enhanced</a:t>
            </a:r>
            <a:r>
              <a:rPr sz="1400" spc="-5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Communication</a:t>
            </a:r>
            <a:r>
              <a:rPr sz="1400" dirty="0">
                <a:latin typeface="Times New Roman" panose="02020603050405020304" pitchFamily="18" charset="0"/>
                <a:cs typeface="Times New Roman" panose="02020603050405020304" pitchFamily="18" charset="0"/>
              </a:rPr>
              <a:t>:</a:t>
            </a:r>
            <a:r>
              <a:rPr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interface provides instant feedback by translating ISL gestures into text or speech, enabling both the sign language user and non-users to communicate more effectively.</a:t>
            </a:r>
            <a:endParaRPr lang="en-US" sz="1400" spc="-45" dirty="0">
              <a:latin typeface="Times New Roman" panose="02020603050405020304" pitchFamily="18" charset="0"/>
              <a:ea typeface="Verdana" panose="020B0604030504040204" pitchFamily="34" charset="0"/>
              <a:cs typeface="Times New Roman" panose="02020603050405020304" pitchFamily="18" charset="0"/>
            </a:endParaRPr>
          </a:p>
          <a:p>
            <a:pPr marL="355600" marR="61849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User Engagement: The UI is designed to be interactive and responsive, allowing users to easily practice and refine their gestures with clear visual and auditory feedback, fostering continuous learning and interaction.</a:t>
            </a:r>
          </a:p>
          <a:p>
            <a:pPr marL="355600" marR="618490"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Resource</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Efficiency:</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app optimizes the use of resources, such as processing power and battery usage, by providing streamlined, efficient gesture recognition, ensuring smooth user experiences on various devices.</a:t>
            </a:r>
            <a:endParaRPr sz="1400" dirty="0">
              <a:latin typeface="Times New Roman" panose="02020603050405020304" pitchFamily="18" charset="0"/>
              <a:ea typeface="Verdana" panose="020B0604030504040204" pitchFamily="34" charset="0"/>
              <a:cs typeface="Times New Roman" panose="02020603050405020304" pitchFamily="18" charset="0"/>
            </a:endParaRPr>
          </a:p>
          <a:p>
            <a:pPr marL="12700" algn="just">
              <a:lnSpc>
                <a:spcPct val="150000"/>
              </a:lnSpc>
              <a:spcBef>
                <a:spcPts val="3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187325"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Data</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Accuracy:</a:t>
            </a:r>
            <a:r>
              <a:rPr sz="1400" spc="-5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Ensuring accurate gesture recognition is critical for a positive user experience. Misinterpretation of gestures can lead to frustration and ineffective communication, so maintaining model accuracy is essential.</a:t>
            </a:r>
            <a:endParaRPr lang="en-US" sz="1400" spc="-50" dirty="0">
              <a:latin typeface="Times New Roman" panose="02020603050405020304" pitchFamily="18" charset="0"/>
              <a:ea typeface="Verdana" panose="020B0604030504040204" pitchFamily="34" charset="0"/>
              <a:cs typeface="Times New Roman" panose="02020603050405020304" pitchFamily="18" charset="0"/>
            </a:endParaRPr>
          </a:p>
          <a:p>
            <a:pPr marL="355600" marR="187325" indent="-342900" algn="just">
              <a:lnSpc>
                <a:spcPct val="150000"/>
              </a:lnSpc>
              <a:spcBef>
                <a:spcPts val="335"/>
              </a:spcBef>
              <a:buFont typeface="Arial MT"/>
              <a:buChar char="•"/>
              <a:tabLst>
                <a:tab pos="355600" algn="l"/>
              </a:tabLst>
            </a:pPr>
            <a:r>
              <a:rPr sz="1400" spc="-20" dirty="0">
                <a:latin typeface="Times New Roman" panose="02020603050405020304" pitchFamily="18" charset="0"/>
                <a:cs typeface="Times New Roman" panose="02020603050405020304" pitchFamily="18" charset="0"/>
              </a:rPr>
              <a:t>Technical</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Integration:</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Integrating hand gesture recognition models with the user interface can be complex, requiring seamless communication between the model and the app’s front end to deliver real-time feedback.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Architecture</a:t>
            </a:r>
          </a:p>
        </p:txBody>
      </p:sp>
      <p:pic>
        <p:nvPicPr>
          <p:cNvPr id="5" name="Picture 4"/>
          <p:cNvPicPr/>
          <p:nvPr/>
        </p:nvPicPr>
        <p:blipFill>
          <a:blip r:embed="rId2"/>
          <a:stretch>
            <a:fillRect/>
          </a:stretch>
        </p:blipFill>
        <p:spPr>
          <a:xfrm>
            <a:off x="1298575" y="1401445"/>
            <a:ext cx="9055100" cy="45954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Software</a:t>
            </a:r>
            <a:r>
              <a:rPr spc="-10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components</a:t>
            </a:r>
          </a:p>
        </p:txBody>
      </p:sp>
      <p:sp>
        <p:nvSpPr>
          <p:cNvPr id="3" name="object 3"/>
          <p:cNvSpPr txBox="1"/>
          <p:nvPr/>
        </p:nvSpPr>
        <p:spPr>
          <a:xfrm>
            <a:off x="840739" y="1047026"/>
            <a:ext cx="10194925" cy="4941096"/>
          </a:xfrm>
          <a:prstGeom prst="rect">
            <a:avLst/>
          </a:prstGeom>
        </p:spPr>
        <p:txBody>
          <a:bodyPr vert="horz" wrap="square" lIns="0" tIns="31750" rIns="0" bIns="0" rtlCol="0">
            <a:spAutoFit/>
          </a:bodyPr>
          <a:lstStyle/>
          <a:p>
            <a:pPr marL="245745" indent="-233045">
              <a:spcBef>
                <a:spcPts val="250"/>
              </a:spcBef>
              <a:buAutoNum type="arabicPeriod"/>
              <a:tabLst>
                <a:tab pos="245745" algn="l"/>
              </a:tabLst>
            </a:pPr>
            <a:r>
              <a:rPr lang="en-US" sz="1400" b="1"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rPr>
              <a:t>Gesture Recognition Module :</a:t>
            </a:r>
          </a:p>
          <a:p>
            <a:pPr marL="298450" indent="-285750">
              <a:spcBef>
                <a:spcPts val="250"/>
              </a:spcBef>
              <a:buFont typeface="Arial" panose="020B0604020202020204" pitchFamily="34" charset="0"/>
              <a:buChar char="•"/>
              <a:tabLst>
                <a:tab pos="245745" algn="l"/>
              </a:tabLst>
            </a:pPr>
            <a:r>
              <a:rPr sz="1400" b="1" dirty="0">
                <a:latin typeface="Times New Roman" panose="02020603050405020304" pitchFamily="18" charset="0"/>
                <a:cs typeface="Times New Roman" panose="02020603050405020304" pitchFamily="18" charset="0"/>
              </a:rPr>
              <a:t>Programming</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Language</a:t>
            </a:r>
            <a:r>
              <a:rPr sz="1400" dirty="0">
                <a:latin typeface="Times New Roman" panose="02020603050405020304" pitchFamily="18" charset="0"/>
                <a:cs typeface="Times New Roman" panose="02020603050405020304" pitchFamily="18" charset="0"/>
              </a:rPr>
              <a:t>:</a:t>
            </a:r>
            <a:r>
              <a:rPr sz="1400" spc="-6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Python</a:t>
            </a:r>
            <a:endParaRPr lang="en-US" sz="1400" dirty="0">
              <a:latin typeface="Times New Roman" panose="02020603050405020304" pitchFamily="18" charset="0"/>
              <a:cs typeface="Times New Roman" panose="02020603050405020304" pitchFamily="18" charset="0"/>
            </a:endParaRPr>
          </a:p>
          <a:p>
            <a:pPr marL="298450" indent="-285750">
              <a:spcBef>
                <a:spcPts val="250"/>
              </a:spcBef>
              <a:buFont typeface="Arial" panose="020B0604020202020204" pitchFamily="34" charset="0"/>
              <a:buChar char="•"/>
              <a:tabLst>
                <a:tab pos="245745" algn="l"/>
              </a:tabLst>
            </a:pPr>
            <a:r>
              <a:rPr sz="1400" b="1" dirty="0">
                <a:latin typeface="Times New Roman" panose="02020603050405020304" pitchFamily="18" charset="0"/>
                <a:cs typeface="Times New Roman" panose="02020603050405020304" pitchFamily="18" charset="0"/>
              </a:rPr>
              <a:t>Algorithm</a:t>
            </a:r>
            <a:r>
              <a:rPr sz="1400" dirty="0">
                <a:latin typeface="Times New Roman" panose="02020603050405020304" pitchFamily="18" charset="0"/>
                <a:cs typeface="Times New Roman" panose="02020603050405020304" pitchFamily="18" charset="0"/>
              </a:rPr>
              <a:t>:</a:t>
            </a:r>
            <a:r>
              <a:rPr sz="1400" spc="-50" dirty="0">
                <a:latin typeface="Times New Roman" panose="02020603050405020304" pitchFamily="18" charset="0"/>
                <a:cs typeface="Times New Roman" panose="02020603050405020304" pitchFamily="18" charset="0"/>
              </a:rPr>
              <a:t> </a:t>
            </a:r>
            <a:endParaRPr lang="en-US" sz="1400" spc="-50" dirty="0">
              <a:latin typeface="Times New Roman" panose="02020603050405020304" pitchFamily="18" charset="0"/>
              <a:cs typeface="Times New Roman" panose="02020603050405020304" pitchFamily="18" charset="0"/>
            </a:endParaRPr>
          </a:p>
          <a:p>
            <a:pPr marL="12700" lvl="5" algn="l">
              <a:spcBef>
                <a:spcPts val="150"/>
              </a:spcBef>
              <a:tabLst>
                <a:tab pos="354965" algn="l"/>
              </a:tabLst>
            </a:pPr>
            <a:r>
              <a:rPr lang="en-US" sz="1400" dirty="0">
                <a:latin typeface="Times New Roman" panose="02020603050405020304" pitchFamily="18" charset="0"/>
                <a:cs typeface="Times New Roman" panose="02020603050405020304" pitchFamily="18" charset="0"/>
              </a:rPr>
              <a:t>            - Convolutional Neural Networks (CNNs)	     </a:t>
            </a:r>
          </a:p>
          <a:p>
            <a:pPr marL="12700" lvl="5" algn="l">
              <a:spcBef>
                <a:spcPts val="150"/>
              </a:spcBef>
              <a:tabLst>
                <a:tab pos="354965" algn="l"/>
              </a:tabLst>
            </a:pPr>
            <a:r>
              <a:rPr lang="en-US" sz="1400" dirty="0">
                <a:latin typeface="Times New Roman" panose="02020603050405020304" pitchFamily="18" charset="0"/>
                <a:cs typeface="Times New Roman" panose="02020603050405020304" pitchFamily="18" charset="0"/>
              </a:rPr>
              <a:t>            - Recurrent Neural Networks (RNNs)</a:t>
            </a:r>
          </a:p>
          <a:p>
            <a:pPr marL="12700" lvl="5" algn="l">
              <a:spcBef>
                <a:spcPts val="150"/>
              </a:spcBef>
              <a:tabLst>
                <a:tab pos="354965" algn="l"/>
              </a:tabLst>
            </a:pPr>
            <a:endParaRPr lang="en-US" sz="1400" dirty="0">
              <a:latin typeface="Times New Roman" panose="02020603050405020304" pitchFamily="18" charset="0"/>
              <a:cs typeface="Times New Roman" panose="02020603050405020304" pitchFamily="18" charset="0"/>
            </a:endParaRPr>
          </a:p>
          <a:p>
            <a:pPr marL="12700" lvl="5" algn="l">
              <a:spcBef>
                <a:spcPts val="150"/>
              </a:spcBef>
              <a:tabLst>
                <a:tab pos="354965" algn="l"/>
              </a:tabLst>
            </a:pPr>
            <a:r>
              <a:rPr lang="en-US" sz="1400" b="1" dirty="0">
                <a:solidFill>
                  <a:srgbClr val="548ED4"/>
                </a:solidFill>
                <a:latin typeface="Times New Roman" panose="02020603050405020304" pitchFamily="18" charset="0"/>
                <a:cs typeface="Times New Roman" panose="02020603050405020304" pitchFamily="18" charset="0"/>
              </a:rPr>
              <a:t>2. </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Sign Language Translation Module </a:t>
            </a:r>
            <a:r>
              <a:rPr lang="en-US" sz="1400" dirty="0">
                <a:latin typeface="Times New Roman" panose="02020603050405020304" pitchFamily="18" charset="0"/>
                <a:cs typeface="Times New Roman" panose="02020603050405020304" pitchFamily="18" charset="0"/>
              </a:rPr>
              <a:t>:</a:t>
            </a:r>
          </a:p>
          <a:p>
            <a:pPr marL="298450" lvl="5" indent="-285750" algn="l">
              <a:spcBef>
                <a:spcPts val="150"/>
              </a:spcBef>
              <a:buFont typeface="Arial" panose="020B0604020202020204" pitchFamily="34" charset="0"/>
              <a:buChar char="•"/>
              <a:tabLst>
                <a:tab pos="354965" algn="l"/>
              </a:tabLst>
            </a:pPr>
            <a:r>
              <a:rPr sz="1400" b="1" dirty="0">
                <a:latin typeface="Times New Roman" panose="02020603050405020304" pitchFamily="18" charset="0"/>
                <a:cs typeface="Times New Roman" panose="02020603050405020304" pitchFamily="18" charset="0"/>
              </a:rPr>
              <a:t>Programming</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Language</a:t>
            </a:r>
            <a:r>
              <a:rPr sz="1400" dirty="0">
                <a:latin typeface="Times New Roman" panose="02020603050405020304" pitchFamily="18" charset="0"/>
                <a:cs typeface="Times New Roman" panose="02020603050405020304" pitchFamily="18" charset="0"/>
              </a:rPr>
              <a:t>:</a:t>
            </a:r>
            <a:r>
              <a:rPr sz="1400" spc="-6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Python</a:t>
            </a:r>
            <a:endParaRPr sz="1400" dirty="0">
              <a:latin typeface="Times New Roman" panose="02020603050405020304" pitchFamily="18" charset="0"/>
              <a:cs typeface="Times New Roman" panose="02020603050405020304" pitchFamily="18" charset="0"/>
            </a:endParaRPr>
          </a:p>
          <a:p>
            <a:pPr marL="354965" lvl="1" indent="-342265">
              <a:spcBef>
                <a:spcPts val="150"/>
              </a:spcBef>
              <a:buFont typeface="Arial MT"/>
              <a:buChar char="•"/>
              <a:tabLst>
                <a:tab pos="354965" algn="l"/>
              </a:tabLst>
            </a:pPr>
            <a:r>
              <a:rPr sz="1400" b="1" spc="-10" dirty="0">
                <a:latin typeface="Times New Roman" panose="02020603050405020304" pitchFamily="18" charset="0"/>
                <a:cs typeface="Times New Roman" panose="02020603050405020304" pitchFamily="18" charset="0"/>
              </a:rPr>
              <a:t>Algorithms</a:t>
            </a:r>
            <a:r>
              <a:rPr sz="1400" spc="-1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755015"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Sequence-to-Sequence Models (Seq2Seq)</a:t>
            </a:r>
            <a:r>
              <a:rPr lang="en-US" sz="1400" dirty="0">
                <a:latin typeface="Times New Roman" panose="02020603050405020304" pitchFamily="18" charset="0"/>
                <a:ea typeface="Verdana" panose="020B0604030504040204" pitchFamily="34" charset="0"/>
                <a:cs typeface="Times New Roman" panose="02020603050405020304" pitchFamily="18" charset="0"/>
              </a:rPr>
              <a:t>: Converts recognized gestures into corresponding text or speech. Seq2Seq models are useful for translating continuous sign language into readable language.</a:t>
            </a:r>
          </a:p>
          <a:p>
            <a:pPr marL="755015"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Long Short-Term Memory (LSTM): </a:t>
            </a:r>
            <a:r>
              <a:rPr lang="en-US" sz="1400" dirty="0">
                <a:latin typeface="Times New Roman" panose="02020603050405020304" pitchFamily="18" charset="0"/>
                <a:ea typeface="Verdana" panose="020B0604030504040204" pitchFamily="34" charset="0"/>
                <a:cs typeface="Times New Roman" panose="02020603050405020304" pitchFamily="18" charset="0"/>
              </a:rPr>
              <a:t>A type of RNN that helps retain information over long sequences, particularly beneficial for translating longer phrases or sentences in ISL.</a:t>
            </a:r>
          </a:p>
          <a:p>
            <a:pPr marL="755015" indent="-285115">
              <a:spcBef>
                <a:spcPts val="150"/>
              </a:spcBef>
              <a:buFont typeface="Arial MT"/>
              <a:buChar char="•"/>
              <a:tabLst>
                <a:tab pos="755015" algn="l"/>
              </a:tabLst>
            </a:pPr>
            <a:endParaRPr sz="1400" dirty="0">
              <a:latin typeface="Times New Roman" panose="02020603050405020304" pitchFamily="18" charset="0"/>
              <a:cs typeface="Times New Roman" panose="02020603050405020304" pitchFamily="18" charset="0"/>
            </a:endParaRPr>
          </a:p>
          <a:p>
            <a:pPr marL="245745" indent="-233045">
              <a:buAutoNum type="arabicPeriod" startAt="3"/>
              <a:tabLst>
                <a:tab pos="245745" algn="l"/>
              </a:tabLst>
            </a:pPr>
            <a:r>
              <a:rPr lang="en-US" sz="14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User Interface (UI) Module:</a:t>
            </a:r>
          </a:p>
          <a:p>
            <a:pPr marL="298450" indent="-285750">
              <a:buFont typeface="Arial" panose="020B0604020202020204" pitchFamily="34" charset="0"/>
              <a:buChar char="•"/>
              <a:tabLst>
                <a:tab pos="245745" algn="l"/>
              </a:tabLst>
            </a:pPr>
            <a:r>
              <a:rPr sz="1400" b="1" dirty="0">
                <a:latin typeface="Times New Roman" panose="02020603050405020304" pitchFamily="18" charset="0"/>
                <a:cs typeface="Times New Roman" panose="02020603050405020304" pitchFamily="18" charset="0"/>
              </a:rPr>
              <a:t>Programming</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Language</a:t>
            </a:r>
            <a:r>
              <a:rPr sz="1400" dirty="0">
                <a:latin typeface="Times New Roman" panose="02020603050405020304" pitchFamily="18" charset="0"/>
                <a:cs typeface="Times New Roman" panose="02020603050405020304" pitchFamily="18" charset="0"/>
              </a:rPr>
              <a:t>:</a:t>
            </a:r>
            <a:r>
              <a:rPr sz="1400" spc="-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JavaScript (React Native)</a:t>
            </a:r>
            <a:endParaRPr sz="1400" dirty="0">
              <a:latin typeface="Times New Roman" panose="02020603050405020304" pitchFamily="18" charset="0"/>
              <a:cs typeface="Times New Roman" panose="02020603050405020304" pitchFamily="18" charset="0"/>
            </a:endParaRPr>
          </a:p>
          <a:p>
            <a:pPr marL="755015" lvl="2"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Frontend Development</a:t>
            </a:r>
            <a:r>
              <a:rPr lang="en-US" sz="1400" dirty="0">
                <a:latin typeface="Times New Roman" panose="02020603050405020304" pitchFamily="18" charset="0"/>
                <a:ea typeface="Verdana" panose="020B0604030504040204" pitchFamily="34" charset="0"/>
                <a:cs typeface="Times New Roman" panose="02020603050405020304" pitchFamily="18" charset="0"/>
              </a:rPr>
              <a:t>: React Native is used to build the mobile interface, ensuring cross-platform compatibility for Android and iOS devices. It handles gesture input, provides real-time feedback, and displays translations effectively.</a:t>
            </a:r>
          </a:p>
          <a:p>
            <a:pPr marL="755015" lvl="2"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Backend Integration</a:t>
            </a:r>
            <a:r>
              <a:rPr lang="en-US" sz="1400" dirty="0">
                <a:latin typeface="Times New Roman" panose="02020603050405020304" pitchFamily="18" charset="0"/>
                <a:ea typeface="Verdana" panose="020B0604030504040204" pitchFamily="34" charset="0"/>
                <a:cs typeface="Times New Roman" panose="02020603050405020304" pitchFamily="18" charset="0"/>
              </a:rPr>
              <a:t>: Connects to the gesture recognition and translation models to process real-time input, ensuring a smooth user experience with minimal latency.</a:t>
            </a:r>
          </a:p>
          <a:p>
            <a:pPr marL="12700" lvl="1">
              <a:spcBef>
                <a:spcPts val="165"/>
              </a:spcBef>
              <a:tabLst>
                <a:tab pos="354965" algn="l"/>
              </a:tabLst>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Literature</a:t>
            </a:r>
            <a:r>
              <a:rPr spc="-1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Review</a:t>
            </a:r>
          </a:p>
        </p:txBody>
      </p:sp>
      <p:graphicFrame>
        <p:nvGraphicFramePr>
          <p:cNvPr id="3" name="object 3"/>
          <p:cNvGraphicFramePr>
            <a:graphicFrameLocks noGrp="1"/>
          </p:cNvGraphicFramePr>
          <p:nvPr>
            <p:extLst>
              <p:ext uri="{D42A27DB-BD31-4B8C-83A1-F6EECF244321}">
                <p14:modId xmlns:p14="http://schemas.microsoft.com/office/powerpoint/2010/main" val="3480857971"/>
              </p:ext>
            </p:extLst>
          </p:nvPr>
        </p:nvGraphicFramePr>
        <p:xfrm>
          <a:off x="820877" y="1032738"/>
          <a:ext cx="10667999" cy="5055007"/>
        </p:xfrm>
        <a:graphic>
          <a:graphicData uri="http://schemas.openxmlformats.org/drawingml/2006/table">
            <a:tbl>
              <a:tblPr firstRow="1" bandRow="1">
                <a:tableStyleId>{2D5ABB26-0587-4C30-8999-92F81FD0307C}</a:tableStyleId>
              </a:tblPr>
              <a:tblGrid>
                <a:gridCol w="2130425">
                  <a:extLst>
                    <a:ext uri="{9D8B030D-6E8A-4147-A177-3AD203B41FA5}">
                      <a16:colId xmlns:a16="http://schemas.microsoft.com/office/drawing/2014/main" val="20000"/>
                    </a:ext>
                  </a:extLst>
                </a:gridCol>
                <a:gridCol w="2451100">
                  <a:extLst>
                    <a:ext uri="{9D8B030D-6E8A-4147-A177-3AD203B41FA5}">
                      <a16:colId xmlns:a16="http://schemas.microsoft.com/office/drawing/2014/main" val="20001"/>
                    </a:ext>
                  </a:extLst>
                </a:gridCol>
                <a:gridCol w="2508250">
                  <a:extLst>
                    <a:ext uri="{9D8B030D-6E8A-4147-A177-3AD203B41FA5}">
                      <a16:colId xmlns:a16="http://schemas.microsoft.com/office/drawing/2014/main" val="20002"/>
                    </a:ext>
                  </a:extLst>
                </a:gridCol>
                <a:gridCol w="1811654">
                  <a:extLst>
                    <a:ext uri="{9D8B030D-6E8A-4147-A177-3AD203B41FA5}">
                      <a16:colId xmlns:a16="http://schemas.microsoft.com/office/drawing/2014/main" val="20003"/>
                    </a:ext>
                  </a:extLst>
                </a:gridCol>
                <a:gridCol w="1766570">
                  <a:extLst>
                    <a:ext uri="{9D8B030D-6E8A-4147-A177-3AD203B41FA5}">
                      <a16:colId xmlns:a16="http://schemas.microsoft.com/office/drawing/2014/main" val="20004"/>
                    </a:ext>
                  </a:extLst>
                </a:gridCol>
              </a:tblGrid>
              <a:tr h="914400">
                <a:tc>
                  <a:txBody>
                    <a:bodyPr/>
                    <a:lstStyle/>
                    <a:p>
                      <a:pPr marL="357505">
                        <a:lnSpc>
                          <a:spcPct val="100000"/>
                        </a:lnSpc>
                        <a:spcBef>
                          <a:spcPts val="285"/>
                        </a:spcBef>
                      </a:pPr>
                      <a:r>
                        <a:rPr sz="1800" b="1" spc="65" dirty="0">
                          <a:solidFill>
                            <a:srgbClr val="FFFFFF"/>
                          </a:solidFill>
                          <a:latin typeface="Times New Roman" panose="02020603050405020304" pitchFamily="18" charset="0"/>
                          <a:cs typeface="Times New Roman" panose="02020603050405020304" pitchFamily="18" charset="0"/>
                        </a:rPr>
                        <a:t>Paper</a:t>
                      </a:r>
                      <a:r>
                        <a:rPr sz="1800" b="1" spc="240" dirty="0">
                          <a:solidFill>
                            <a:srgbClr val="FFFFFF"/>
                          </a:solidFill>
                          <a:latin typeface="Times New Roman" panose="02020603050405020304" pitchFamily="18" charset="0"/>
                          <a:cs typeface="Times New Roman" panose="02020603050405020304" pitchFamily="18" charset="0"/>
                        </a:rPr>
                        <a:t> </a:t>
                      </a:r>
                      <a:r>
                        <a:rPr sz="1800" b="1" spc="95" dirty="0">
                          <a:solidFill>
                            <a:srgbClr val="FFFFFF"/>
                          </a:solidFill>
                          <a:latin typeface="Times New Roman" panose="02020603050405020304" pitchFamily="18" charset="0"/>
                          <a:cs typeface="Times New Roman" panose="02020603050405020304" pitchFamily="18" charset="0"/>
                        </a:rPr>
                        <a:t>Name</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616585" marR="609600" indent="118745">
                        <a:lnSpc>
                          <a:spcPct val="100000"/>
                        </a:lnSpc>
                        <a:spcBef>
                          <a:spcPts val="285"/>
                        </a:spcBef>
                      </a:pPr>
                      <a:r>
                        <a:rPr sz="1800" b="1" spc="65" dirty="0">
                          <a:solidFill>
                            <a:srgbClr val="FFFFFF"/>
                          </a:solidFill>
                          <a:latin typeface="Times New Roman" panose="02020603050405020304" pitchFamily="18" charset="0"/>
                          <a:cs typeface="Times New Roman" panose="02020603050405020304" pitchFamily="18" charset="0"/>
                        </a:rPr>
                        <a:t>Problem </a:t>
                      </a:r>
                      <a:r>
                        <a:rPr sz="1800" b="1" spc="70" dirty="0">
                          <a:solidFill>
                            <a:srgbClr val="FFFFFF"/>
                          </a:solidFill>
                          <a:latin typeface="Times New Roman" panose="02020603050405020304" pitchFamily="18" charset="0"/>
                          <a:cs typeface="Times New Roman" panose="02020603050405020304" pitchFamily="18" charset="0"/>
                        </a:rPr>
                        <a:t>Addressed</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165100">
                        <a:lnSpc>
                          <a:spcPct val="100000"/>
                        </a:lnSpc>
                        <a:spcBef>
                          <a:spcPts val="285"/>
                        </a:spcBef>
                      </a:pPr>
                      <a:r>
                        <a:rPr sz="1800" b="1" spc="120" dirty="0">
                          <a:solidFill>
                            <a:srgbClr val="FFFFFF"/>
                          </a:solidFill>
                          <a:latin typeface="Times New Roman" panose="02020603050405020304" pitchFamily="18" charset="0"/>
                          <a:cs typeface="Times New Roman" panose="02020603050405020304" pitchFamily="18" charset="0"/>
                        </a:rPr>
                        <a:t>Solution</a:t>
                      </a:r>
                      <a:r>
                        <a:rPr sz="1800" b="1" spc="245" dirty="0">
                          <a:solidFill>
                            <a:srgbClr val="FFFFFF"/>
                          </a:solidFill>
                          <a:latin typeface="Times New Roman" panose="02020603050405020304" pitchFamily="18" charset="0"/>
                          <a:cs typeface="Times New Roman" panose="02020603050405020304" pitchFamily="18" charset="0"/>
                        </a:rPr>
                        <a:t> </a:t>
                      </a:r>
                      <a:r>
                        <a:rPr sz="1800" b="1" spc="65" dirty="0">
                          <a:solidFill>
                            <a:srgbClr val="FFFFFF"/>
                          </a:solidFill>
                          <a:latin typeface="Times New Roman" panose="02020603050405020304" pitchFamily="18" charset="0"/>
                          <a:cs typeface="Times New Roman" panose="02020603050405020304" pitchFamily="18" charset="0"/>
                        </a:rPr>
                        <a:t>Proposed</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266700">
                        <a:lnSpc>
                          <a:spcPct val="100000"/>
                        </a:lnSpc>
                        <a:spcBef>
                          <a:spcPts val="285"/>
                        </a:spcBef>
                      </a:pPr>
                      <a:r>
                        <a:rPr sz="1800" b="1" spc="70" dirty="0">
                          <a:solidFill>
                            <a:srgbClr val="FFFFFF"/>
                          </a:solidFill>
                          <a:latin typeface="Times New Roman" panose="02020603050405020304" pitchFamily="18" charset="0"/>
                          <a:cs typeface="Times New Roman" panose="02020603050405020304" pitchFamily="18" charset="0"/>
                        </a:rPr>
                        <a:t>Drawbacks</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188595">
                        <a:lnSpc>
                          <a:spcPct val="100000"/>
                        </a:lnSpc>
                        <a:spcBef>
                          <a:spcPts val="285"/>
                        </a:spcBef>
                      </a:pPr>
                      <a:r>
                        <a:rPr sz="1800" b="1" spc="110" dirty="0">
                          <a:solidFill>
                            <a:srgbClr val="FFFFFF"/>
                          </a:solidFill>
                          <a:latin typeface="Times New Roman" panose="02020603050405020304" pitchFamily="18" charset="0"/>
                          <a:cs typeface="Times New Roman" panose="02020603050405020304" pitchFamily="18" charset="0"/>
                        </a:rPr>
                        <a:t>Limitations</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extLst>
                  <a:ext uri="{0D108BD9-81ED-4DB2-BD59-A6C34878D82A}">
                    <a16:rowId xmlns:a16="http://schemas.microsoft.com/office/drawing/2014/main" val="10000"/>
                  </a:ext>
                </a:extLst>
              </a:tr>
              <a:tr h="872262">
                <a:tc>
                  <a:txBody>
                    <a:bodyPr/>
                    <a:lstStyle/>
                    <a:p>
                      <a:pPr marL="91440" marR="28448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Indian Sign Language Recognition using Convolutional Neural Networks</a:t>
                      </a: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422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Difficulty in recognizing static ISL gestures accurately in real-time</a:t>
                      </a:r>
                      <a:endParaRPr sz="12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5273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Used Convolutional Neural Networks (CNNs) for real-time processing and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23622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May struggle with dynamic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30035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in handling complex and fast dynamic gestures</a:t>
                      </a:r>
                      <a:endParaRPr sz="12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1"/>
                  </a:ext>
                </a:extLst>
              </a:tr>
              <a:tr h="1005205">
                <a:tc>
                  <a:txBody>
                    <a:bodyPr/>
                    <a:lstStyle/>
                    <a:p>
                      <a:pPr marL="91440" marR="4953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Recognition of Indian Sign Language (ISL) Using Deep Learning Model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1181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Lack of a large, robust ISL dataset for training.</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1295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Deep learning techniques, including data augmentation, to improve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17272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Requires a large dataset for training and may have high computational costs.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12192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May be computationally expensive and difficult to scale for real-time applications.</a:t>
                      </a: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2"/>
                  </a:ext>
                </a:extLst>
              </a:tr>
              <a:tr h="671195">
                <a:tc>
                  <a:txBody>
                    <a:bodyPr/>
                    <a:lstStyle/>
                    <a:p>
                      <a:pPr marL="91440" marR="458470" algn="just">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System for Dynamic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41275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Difficulty in recognizing dynamic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5400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Focused on a system that recognizes dynamic signs in real-time.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562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processing may be slow with complex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3716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Accuracy drops with fast or complex gestures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3"/>
                  </a:ext>
                </a:extLst>
              </a:tr>
              <a:tr h="641350">
                <a:tc>
                  <a:txBody>
                    <a:bodyPr/>
                    <a:lstStyle/>
                    <a:p>
                      <a:pPr marL="91440" marR="12573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Gesture Recognition in Real-Time using Convolutional Neural Networks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0256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Challenges in recognizing and classifying gestures accurately in real-time.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3086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Implemented CNN-based real-time gesture recognition for static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0129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by training data size and sign variety.</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089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The system may not perform well with less common or regional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4"/>
                  </a:ext>
                </a:extLst>
              </a:tr>
              <a:tr h="824230">
                <a:tc>
                  <a:txBody>
                    <a:bodyPr/>
                    <a:lstStyle/>
                    <a:p>
                      <a:pPr marL="91440" marR="36957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using Google’s Mediapipe Framework</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914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Overview and analysis of existing ISL recognition systems and their challenges.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4851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Comprehensive review of methodologies, preprocessing, and classification methods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21272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Not a solution-based paper, lacks new experimental insights.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669925" algn="just">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by the existing work ,</a:t>
                      </a:r>
                      <a:r>
                        <a:rPr lang="en-US" sz="1200" baseline="0" dirty="0">
                          <a:latin typeface="Times New Roman" panose="02020603050405020304" pitchFamily="18" charset="0"/>
                          <a:ea typeface="Cambria" panose="02040503050406030204" pitchFamily="18" charset="0"/>
                          <a:cs typeface="Times New Roman" panose="02020603050405020304" pitchFamily="18" charset="0"/>
                        </a:rPr>
                        <a:t>  </a:t>
                      </a:r>
                      <a:r>
                        <a:rPr lang="en-US" sz="1200" dirty="0">
                          <a:latin typeface="Times New Roman" panose="02020603050405020304" pitchFamily="18" charset="0"/>
                          <a:ea typeface="Cambria" panose="02040503050406030204" pitchFamily="18" charset="0"/>
                          <a:cs typeface="Times New Roman" panose="02020603050405020304" pitchFamily="18" charset="0"/>
                        </a:rPr>
                        <a:t>no</a:t>
                      </a:r>
                      <a:r>
                        <a:rPr lang="en-US" sz="1200" baseline="0" dirty="0">
                          <a:latin typeface="Times New Roman" panose="02020603050405020304" pitchFamily="18" charset="0"/>
                          <a:ea typeface="Cambria" panose="02040503050406030204" pitchFamily="18" charset="0"/>
                          <a:cs typeface="Times New Roman" panose="02020603050405020304" pitchFamily="18" charset="0"/>
                        </a:rPr>
                        <a:t> </a:t>
                      </a:r>
                      <a:r>
                        <a:rPr lang="en-US" sz="1200" dirty="0">
                          <a:latin typeface="Times New Roman" panose="02020603050405020304" pitchFamily="18" charset="0"/>
                          <a:ea typeface="Cambria" panose="02040503050406030204" pitchFamily="18" charset="0"/>
                          <a:cs typeface="Times New Roman" panose="02020603050405020304" pitchFamily="18" charset="0"/>
                        </a:rPr>
                        <a:t>new advancements</a:t>
                      </a:r>
                      <a:r>
                        <a:rPr lang="en-US" sz="1200" baseline="0" dirty="0">
                          <a:latin typeface="Times New Roman" panose="02020603050405020304" pitchFamily="18" charset="0"/>
                          <a:ea typeface="Cambria" panose="02040503050406030204" pitchFamily="18" charset="0"/>
                          <a:cs typeface="Times New Roman" panose="02020603050405020304" pitchFamily="18" charset="0"/>
                        </a:rPr>
                        <a:t> </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Timeline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9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Project</a:t>
            </a:r>
          </a:p>
        </p:txBody>
      </p:sp>
      <p:pic>
        <p:nvPicPr>
          <p:cNvPr id="5" name="Picture 4"/>
          <p:cNvPicPr>
            <a:picLocks noChangeAspect="1"/>
          </p:cNvPicPr>
          <p:nvPr/>
        </p:nvPicPr>
        <p:blipFill>
          <a:blip r:embed="rId2"/>
          <a:stretch>
            <a:fillRect/>
          </a:stretch>
        </p:blipFill>
        <p:spPr>
          <a:xfrm>
            <a:off x="398780" y="1143000"/>
            <a:ext cx="11203305" cy="48152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Expected</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Outcomes</a:t>
            </a:r>
          </a:p>
        </p:txBody>
      </p:sp>
      <p:sp>
        <p:nvSpPr>
          <p:cNvPr id="3" name="object 3"/>
          <p:cNvSpPr txBox="1"/>
          <p:nvPr/>
        </p:nvSpPr>
        <p:spPr>
          <a:xfrm>
            <a:off x="891539" y="1128880"/>
            <a:ext cx="10843261" cy="5247399"/>
          </a:xfrm>
          <a:prstGeom prst="rect">
            <a:avLst/>
          </a:prstGeom>
        </p:spPr>
        <p:txBody>
          <a:bodyPr vert="horz" wrap="square" lIns="182880" tIns="0" rIns="0" bIns="0" rtlCol="0" anchor="t" anchorCtr="0">
            <a:spAutoFit/>
          </a:bodyPr>
          <a:lstStyle/>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ea typeface="Verdana" panose="020B0604030504040204" pitchFamily="34" charset="0"/>
                <a:cs typeface="Times New Roman" panose="02020603050405020304" pitchFamily="18" charset="0"/>
              </a:rPr>
              <a:t>Improved Communication Accessibility:</a:t>
            </a:r>
          </a:p>
          <a:p>
            <a:pPr algn="just">
              <a:lnSpc>
                <a:spcPct val="150000"/>
              </a:lnSpc>
            </a:pPr>
            <a:r>
              <a:rPr lang="en-US" sz="1400" dirty="0">
                <a:latin typeface="Times New Roman" panose="02020603050405020304" pitchFamily="18" charset="0"/>
                <a:cs typeface="Times New Roman" panose="02020603050405020304" pitchFamily="18" charset="0"/>
              </a:rPr>
              <a:t>      Enhanced ability for deaf and hard-of-hearing individuals to communicate with the broader community, ensuring</a:t>
            </a:r>
          </a:p>
          <a:p>
            <a:pPr algn="just">
              <a:lnSpc>
                <a:spcPct val="150000"/>
              </a:lnSpc>
            </a:pPr>
            <a:r>
              <a:rPr lang="en-US" sz="1400" dirty="0">
                <a:latin typeface="Times New Roman" panose="02020603050405020304" pitchFamily="18" charset="0"/>
                <a:cs typeface="Times New Roman" panose="02020603050405020304" pitchFamily="18" charset="0"/>
              </a:rPr>
              <a:t>      equal opportunities for education, employment, and social interaction.</a:t>
            </a:r>
          </a:p>
          <a:p>
            <a:pPr algn="just">
              <a:lnSpc>
                <a:spcPct val="150000"/>
              </a:lnSpc>
              <a:spcBef>
                <a:spcPts val="255"/>
              </a:spcBef>
            </a:pPr>
            <a:endParaRPr sz="1400" dirty="0">
              <a:latin typeface="Times New Roman" panose="02020603050405020304" pitchFamily="18" charset="0"/>
              <a:cs typeface="Times New Roman" panose="02020603050405020304" pitchFamily="18" charset="0"/>
            </a:endParaRPr>
          </a:p>
          <a:p>
            <a:pPr marL="354965" indent="-342265" algn="just">
              <a:lnSpc>
                <a:spcPct val="150000"/>
              </a:lnSpc>
              <a:buFont typeface="Arial MT"/>
              <a:buChar char="•"/>
              <a:tabLst>
                <a:tab pos="354965" algn="l"/>
              </a:tabLst>
            </a:pPr>
            <a:r>
              <a:rPr lang="en-US" sz="1400" b="1" dirty="0">
                <a:latin typeface="Times New Roman" panose="02020603050405020304" pitchFamily="18" charset="0"/>
                <a:cs typeface="Times New Roman" panose="02020603050405020304" pitchFamily="18" charset="0"/>
              </a:rPr>
              <a:t>Efficient Sign Language Learning:</a:t>
            </a:r>
            <a:endParaRPr sz="1400" dirty="0">
              <a:latin typeface="Times New Roman" panose="02020603050405020304" pitchFamily="18" charset="0"/>
              <a:cs typeface="Times New Roman" panose="02020603050405020304" pitchFamily="18" charset="0"/>
            </a:endParaRPr>
          </a:p>
          <a:p>
            <a:pPr marL="358775" marR="5080" algn="just">
              <a:lnSpc>
                <a:spcPct val="150000"/>
              </a:lnSpc>
              <a:spcBef>
                <a:spcPts val="75"/>
              </a:spcBef>
            </a:pPr>
            <a:r>
              <a:rPr lang="en-US" sz="1400"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ea typeface="Verdana" panose="020B0604030504040204" pitchFamily="34" charset="0"/>
                <a:cs typeface="Times New Roman" panose="02020603050405020304" pitchFamily="18" charset="0"/>
              </a:rPr>
              <a:t>he system’s real-time feedback on gesture accuracy will help learners improve their sign language skills quickly and effectively, making it easier for non-signers to learn ISL.</a:t>
            </a:r>
          </a:p>
          <a:p>
            <a:pPr marL="358775" marR="5080" algn="just">
              <a:lnSpc>
                <a:spcPct val="150000"/>
              </a:lnSpc>
              <a:spcBef>
                <a:spcPts val="75"/>
              </a:spcBef>
            </a:pPr>
            <a:endParaRPr sz="1400" dirty="0">
              <a:latin typeface="Times New Roman" panose="02020603050405020304" pitchFamily="18" charset="0"/>
              <a:cs typeface="Times New Roman" panose="02020603050405020304" pitchFamily="18" charset="0"/>
            </a:endParaRPr>
          </a:p>
          <a:p>
            <a:pPr marL="354965" indent="-342265" algn="just">
              <a:lnSpc>
                <a:spcPct val="150000"/>
              </a:lnSpc>
              <a:buFont typeface="Arial MT"/>
              <a:buChar char="•"/>
              <a:tabLst>
                <a:tab pos="354965" algn="l"/>
              </a:tabLst>
            </a:pPr>
            <a:r>
              <a:rPr sz="1400" b="1" dirty="0">
                <a:latin typeface="Times New Roman" panose="02020603050405020304" pitchFamily="18" charset="0"/>
                <a:ea typeface="Verdana" panose="020B0604030504040204" pitchFamily="34" charset="0"/>
                <a:cs typeface="Times New Roman" panose="02020603050405020304" pitchFamily="18" charset="0"/>
              </a:rPr>
              <a:t>E</a:t>
            </a:r>
            <a:r>
              <a:rPr lang="en-US" sz="1400" b="1" dirty="0">
                <a:latin typeface="Times New Roman" panose="02020603050405020304" pitchFamily="18" charset="0"/>
                <a:ea typeface="Verdana" panose="020B0604030504040204" pitchFamily="34" charset="0"/>
                <a:cs typeface="Times New Roman" panose="02020603050405020304" pitchFamily="18" charset="0"/>
              </a:rPr>
              <a:t>mpowered Deaf Community</a:t>
            </a:r>
            <a:r>
              <a:rPr sz="1400" spc="-20" dirty="0">
                <a:latin typeface="Times New Roman" panose="02020603050405020304" pitchFamily="18" charset="0"/>
                <a:ea typeface="Verdana" panose="020B0604030504040204" pitchFamily="34" charset="0"/>
                <a:cs typeface="Times New Roman" panose="02020603050405020304" pitchFamily="18" charset="0"/>
              </a:rPr>
              <a:t>:</a:t>
            </a:r>
            <a:endParaRPr sz="1400" dirty="0">
              <a:latin typeface="Times New Roman" panose="02020603050405020304" pitchFamily="18" charset="0"/>
              <a:ea typeface="Verdana" panose="020B0604030504040204" pitchFamily="34" charset="0"/>
              <a:cs typeface="Times New Roman" panose="02020603050405020304" pitchFamily="18" charset="0"/>
            </a:endParaRPr>
          </a:p>
          <a:p>
            <a:pPr marL="358775" marR="165100" algn="just">
              <a:lnSpc>
                <a:spcPct val="150000"/>
              </a:lnSpc>
              <a:spcBef>
                <a:spcPts val="75"/>
              </a:spcBef>
            </a:pPr>
            <a:r>
              <a:rPr lang="en-US" sz="1400" dirty="0">
                <a:latin typeface="Times New Roman" panose="02020603050405020304" pitchFamily="18" charset="0"/>
                <a:ea typeface="Verdana" panose="020B0604030504040204" pitchFamily="34" charset="0"/>
                <a:cs typeface="Times New Roman" panose="02020603050405020304" pitchFamily="18" charset="0"/>
              </a:rPr>
              <a:t>By providing easy-to-use tools for real-time translation of ISL into text or speech, the system empowers the deaf and hard-of-hearing community to interact more confidently in everyday situations.</a:t>
            </a:r>
          </a:p>
          <a:p>
            <a:pPr marL="358775" marR="165100" algn="just">
              <a:lnSpc>
                <a:spcPct val="150000"/>
              </a:lnSpc>
              <a:spcBef>
                <a:spcPts val="75"/>
              </a:spcBef>
            </a:pPr>
            <a:endParaRPr sz="1400" dirty="0">
              <a:latin typeface="Times New Roman" panose="02020603050405020304" pitchFamily="18" charset="0"/>
              <a:cs typeface="Times New Roman" panose="02020603050405020304" pitchFamily="18" charset="0"/>
            </a:endParaRPr>
          </a:p>
          <a:p>
            <a:pPr marL="354965" indent="-342265" algn="just">
              <a:lnSpc>
                <a:spcPct val="150000"/>
              </a:lnSpc>
              <a:buFont typeface="Arial MT"/>
              <a:buChar char="•"/>
              <a:tabLst>
                <a:tab pos="354965" algn="l"/>
              </a:tabLst>
            </a:pPr>
            <a:r>
              <a:rPr sz="1400" b="1" dirty="0">
                <a:latin typeface="Times New Roman" panose="02020603050405020304" pitchFamily="18" charset="0"/>
                <a:cs typeface="Times New Roman" panose="02020603050405020304" pitchFamily="18" charset="0"/>
              </a:rPr>
              <a:t>E</a:t>
            </a:r>
            <a:r>
              <a:rPr lang="en-US" sz="1400" b="1" dirty="0">
                <a:latin typeface="Times New Roman" panose="02020603050405020304" pitchFamily="18" charset="0"/>
                <a:cs typeface="Times New Roman" panose="02020603050405020304" pitchFamily="18" charset="0"/>
              </a:rPr>
              <a:t>nhanced Social Inclusion</a:t>
            </a:r>
            <a:r>
              <a:rPr sz="1400" spc="-1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358775" marR="139065" algn="just">
              <a:lnSpc>
                <a:spcPct val="150000"/>
              </a:lnSpc>
              <a:spcBef>
                <a:spcPts val="75"/>
              </a:spcBef>
            </a:pPr>
            <a:r>
              <a:rPr lang="en-US" sz="1400" dirty="0">
                <a:latin typeface="Times New Roman" panose="02020603050405020304" pitchFamily="18" charset="0"/>
                <a:ea typeface="Verdana" panose="020B0604030504040204" pitchFamily="34" charset="0"/>
                <a:cs typeface="Times New Roman" panose="02020603050405020304" pitchFamily="18" charset="0"/>
              </a:rPr>
              <a:t>The ISL recognition system promotes social inclusion by breaking communication barriers between deaf and hearing individuals, fostering a more inclusive environment in both public and private spaces.</a:t>
            </a:r>
          </a:p>
          <a:p>
            <a:pPr marL="358775" marR="139065" algn="just">
              <a:lnSpc>
                <a:spcPct val="150000"/>
              </a:lnSpc>
              <a:spcBef>
                <a:spcPts val="75"/>
              </a:spcBef>
            </a:pPr>
            <a:endParaRPr sz="14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Conclusion</a:t>
            </a:r>
          </a:p>
        </p:txBody>
      </p:sp>
      <p:sp>
        <p:nvSpPr>
          <p:cNvPr id="3" name="object 3"/>
          <p:cNvSpPr txBox="1">
            <a:spLocks noGrp="1"/>
          </p:cNvSpPr>
          <p:nvPr>
            <p:ph type="body" idx="1"/>
          </p:nvPr>
        </p:nvSpPr>
        <p:spPr>
          <a:xfrm>
            <a:off x="891539" y="1133602"/>
            <a:ext cx="10538461" cy="5012911"/>
          </a:xfrm>
          <a:prstGeom prst="rect">
            <a:avLst/>
          </a:prstGeom>
        </p:spPr>
        <p:txBody>
          <a:bodyPr vert="horz" wrap="square" lIns="0" tIns="12065" rIns="0" bIns="0" rtlCol="0">
            <a:spAutoFit/>
          </a:bodyPr>
          <a:lstStyle/>
          <a:p>
            <a:pPr marL="12700">
              <a:lnSpc>
                <a:spcPct val="150000"/>
              </a:lnSpc>
              <a:spcBef>
                <a:spcPts val="95"/>
              </a:spcBef>
              <a:tabLst>
                <a:tab pos="355600" algn="l"/>
              </a:tabLst>
            </a:pPr>
            <a:r>
              <a:rPr lang="en-US" dirty="0">
                <a:latin typeface="Times New Roman" panose="02020603050405020304" pitchFamily="18" charset="0"/>
                <a:cs typeface="Times New Roman" panose="02020603050405020304" pitchFamily="18" charset="0"/>
              </a:rPr>
              <a:t>1. </a:t>
            </a:r>
            <a:r>
              <a:rPr dirty="0">
                <a:latin typeface="Times New Roman" panose="02020603050405020304" pitchFamily="18" charset="0"/>
                <a:cs typeface="Times New Roman" panose="02020603050405020304" pitchFamily="18" charset="0"/>
              </a:rPr>
              <a:t>Innovative</a:t>
            </a:r>
            <a:r>
              <a:rPr spc="-9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Communication Solution:</a:t>
            </a:r>
          </a:p>
          <a:p>
            <a:pPr marL="12700">
              <a:lnSpc>
                <a:spcPct val="150000"/>
              </a:lnSpc>
              <a:spcBef>
                <a:spcPts val="95"/>
              </a:spcBef>
              <a:tabLst>
                <a:tab pos="355600" algn="l"/>
              </a:tabLst>
            </a:pPr>
            <a:r>
              <a:rPr lang="en-US" b="0" dirty="0">
                <a:latin typeface="Times New Roman" panose="02020603050405020304" pitchFamily="18" charset="0"/>
                <a:cs typeface="Times New Roman" panose="02020603050405020304" pitchFamily="18" charset="0"/>
              </a:rPr>
              <a:t>The ISL recognition system leverages advanced deep learning techniques to tackle communication barriers, enabling seamless interaction between deaf and hearing individuals in real-time.</a:t>
            </a:r>
          </a:p>
          <a:p>
            <a:pPr marL="12700" marR="382270">
              <a:lnSpc>
                <a:spcPct val="150000"/>
              </a:lnSpc>
              <a:spcBef>
                <a:spcPts val="330"/>
              </a:spcBef>
            </a:pPr>
            <a:endParaRPr b="0" dirty="0">
              <a:latin typeface="Times New Roman" panose="02020603050405020304" pitchFamily="18" charset="0"/>
              <a:cs typeface="Times New Roman" panose="02020603050405020304" pitchFamily="18" charset="0"/>
            </a:endParaRPr>
          </a:p>
          <a:p>
            <a:pPr marL="12700">
              <a:lnSpc>
                <a:spcPct val="150000"/>
              </a:lnSpc>
              <a:tabLst>
                <a:tab pos="368935" algn="l"/>
              </a:tabLst>
            </a:pPr>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Accessibility</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Impact:</a:t>
            </a:r>
          </a:p>
          <a:p>
            <a:pPr marL="12700" marR="194945">
              <a:lnSpc>
                <a:spcPct val="150000"/>
              </a:lnSpc>
              <a:spcBef>
                <a:spcPts val="335"/>
              </a:spcBef>
            </a:pPr>
            <a:r>
              <a:rPr lang="en-US" b="0" dirty="0">
                <a:latin typeface="Times New Roman" panose="02020603050405020304" pitchFamily="18" charset="0"/>
                <a:ea typeface="Verdana" panose="020B0604030504040204" pitchFamily="34" charset="0"/>
                <a:cs typeface="Times New Roman" panose="02020603050405020304" pitchFamily="18" charset="0"/>
              </a:rPr>
              <a:t>With a user-friendly interface, the ISL recognition system is accessible to a wide range of users, from students learning ISL to individuals engaging in daily communication, making sign language more approachable and widely understood.</a:t>
            </a:r>
          </a:p>
          <a:p>
            <a:pPr marL="12700" marR="194945">
              <a:lnSpc>
                <a:spcPct val="150000"/>
              </a:lnSpc>
              <a:spcBef>
                <a:spcPts val="335"/>
              </a:spcBef>
            </a:pPr>
            <a:endParaRPr lang="en-US" b="0" dirty="0">
              <a:latin typeface="Times New Roman" panose="02020603050405020304" pitchFamily="18" charset="0"/>
              <a:ea typeface="Verdana" panose="020B0604030504040204" pitchFamily="34" charset="0"/>
              <a:cs typeface="Times New Roman" panose="02020603050405020304" pitchFamily="18" charset="0"/>
            </a:endParaRPr>
          </a:p>
          <a:p>
            <a:pPr marL="12700" marR="194945">
              <a:lnSpc>
                <a:spcPct val="150000"/>
              </a:lnSpc>
              <a:spcBef>
                <a:spcPts val="335"/>
              </a:spcBef>
            </a:pPr>
            <a:r>
              <a:rPr lang="en-US" dirty="0">
                <a:latin typeface="Times New Roman" panose="02020603050405020304" pitchFamily="18" charset="0"/>
                <a:cs typeface="Times New Roman" panose="02020603050405020304" pitchFamily="18" charset="0"/>
              </a:rPr>
              <a:t>3. </a:t>
            </a:r>
            <a:r>
              <a:rPr dirty="0">
                <a:latin typeface="Times New Roman" panose="02020603050405020304" pitchFamily="18" charset="0"/>
                <a:cs typeface="Times New Roman" panose="02020603050405020304" pitchFamily="18" charset="0"/>
              </a:rPr>
              <a:t>Future</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Outlook:</a:t>
            </a:r>
          </a:p>
          <a:p>
            <a:pPr marL="12700" marR="856615">
              <a:lnSpc>
                <a:spcPct val="150000"/>
              </a:lnSpc>
              <a:spcBef>
                <a:spcPts val="335"/>
              </a:spcBef>
            </a:pPr>
            <a:r>
              <a:rPr lang="en-US" b="0" dirty="0">
                <a:latin typeface="Times New Roman" panose="02020603050405020304" pitchFamily="18" charset="0"/>
                <a:ea typeface="Verdana" panose="020B0604030504040204" pitchFamily="34" charset="0"/>
                <a:cs typeface="Times New Roman" panose="02020603050405020304" pitchFamily="18" charset="0"/>
              </a:rPr>
              <a:t>Ongoing development will focus on enhancing accuracy, incorporating multimodal features (such as 3D gesture recognition), and expanding language support, ensuring broader accessibility and better learning experiences for users worldwide.</a:t>
            </a:r>
          </a:p>
          <a:p>
            <a:pPr marL="12700" marR="856615">
              <a:lnSpc>
                <a:spcPct val="150000"/>
              </a:lnSpc>
              <a:spcBef>
                <a:spcPts val="335"/>
              </a:spcBef>
            </a:pPr>
            <a:endParaRPr b="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4144" rIns="0" bIns="0" rtlCol="0">
            <a:spAutoFit/>
          </a:bodyPr>
          <a:lstStyle/>
          <a:p>
            <a:pPr marL="164465">
              <a:lnSpc>
                <a:spcPct val="100000"/>
              </a:lnSpc>
              <a:spcBef>
                <a:spcPts val="95"/>
              </a:spcBef>
            </a:pPr>
            <a:r>
              <a:rPr dirty="0">
                <a:latin typeface="Times New Roman" panose="02020603050405020304" pitchFamily="18" charset="0"/>
                <a:cs typeface="Times New Roman" panose="02020603050405020304" pitchFamily="18" charset="0"/>
              </a:rPr>
              <a:t>Github</a:t>
            </a:r>
            <a:r>
              <a:rPr spc="-6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Link</a:t>
            </a:r>
          </a:p>
        </p:txBody>
      </p:sp>
      <p:sp>
        <p:nvSpPr>
          <p:cNvPr id="3" name="object 3"/>
          <p:cNvSpPr txBox="1"/>
          <p:nvPr/>
        </p:nvSpPr>
        <p:spPr>
          <a:xfrm>
            <a:off x="1043305" y="1165225"/>
            <a:ext cx="8566150" cy="187198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panose="02040503050406030204"/>
                <a:cs typeface="Cambria" panose="02040503050406030204"/>
              </a:rPr>
              <a:t>The</a:t>
            </a:r>
            <a:r>
              <a:rPr sz="2400" spc="-65" dirty="0">
                <a:latin typeface="Cambria" panose="02040503050406030204"/>
                <a:cs typeface="Cambria" panose="02040503050406030204"/>
              </a:rPr>
              <a:t> </a:t>
            </a:r>
            <a:r>
              <a:rPr sz="2400" dirty="0">
                <a:latin typeface="Cambria" panose="02040503050406030204"/>
                <a:cs typeface="Cambria" panose="02040503050406030204"/>
              </a:rPr>
              <a:t>Github</a:t>
            </a:r>
            <a:r>
              <a:rPr sz="2400" spc="-60" dirty="0">
                <a:latin typeface="Cambria" panose="02040503050406030204"/>
                <a:cs typeface="Cambria" panose="02040503050406030204"/>
              </a:rPr>
              <a:t> </a:t>
            </a:r>
            <a:r>
              <a:rPr sz="2400" dirty="0">
                <a:latin typeface="Cambria" panose="02040503050406030204"/>
                <a:cs typeface="Cambria" panose="02040503050406030204"/>
              </a:rPr>
              <a:t>link</a:t>
            </a:r>
            <a:r>
              <a:rPr sz="2400" spc="-60" dirty="0">
                <a:latin typeface="Cambria" panose="02040503050406030204"/>
                <a:cs typeface="Cambria" panose="02040503050406030204"/>
              </a:rPr>
              <a:t> </a:t>
            </a:r>
            <a:r>
              <a:rPr sz="2400" spc="-10" dirty="0">
                <a:latin typeface="Cambria" panose="02040503050406030204"/>
                <a:cs typeface="Cambria" panose="02040503050406030204"/>
              </a:rPr>
              <a:t>provided</a:t>
            </a:r>
            <a:r>
              <a:rPr sz="2400" spc="-65" dirty="0">
                <a:latin typeface="Cambria" panose="02040503050406030204"/>
                <a:cs typeface="Cambria" panose="02040503050406030204"/>
              </a:rPr>
              <a:t> </a:t>
            </a:r>
            <a:r>
              <a:rPr sz="2400" dirty="0">
                <a:latin typeface="Cambria" panose="02040503050406030204"/>
                <a:cs typeface="Cambria" panose="02040503050406030204"/>
              </a:rPr>
              <a:t>should</a:t>
            </a:r>
            <a:r>
              <a:rPr sz="2400" spc="-60" dirty="0">
                <a:latin typeface="Cambria" panose="02040503050406030204"/>
                <a:cs typeface="Cambria" panose="02040503050406030204"/>
              </a:rPr>
              <a:t> </a:t>
            </a:r>
            <a:r>
              <a:rPr sz="2400" spc="-10" dirty="0">
                <a:latin typeface="Cambria" panose="02040503050406030204"/>
                <a:cs typeface="Cambria" panose="02040503050406030204"/>
              </a:rPr>
              <a:t>have</a:t>
            </a:r>
            <a:r>
              <a:rPr sz="2400" spc="-60" dirty="0">
                <a:latin typeface="Cambria" panose="02040503050406030204"/>
                <a:cs typeface="Cambria" panose="02040503050406030204"/>
              </a:rPr>
              <a:t> </a:t>
            </a:r>
            <a:r>
              <a:rPr sz="2400" dirty="0">
                <a:latin typeface="Cambria" panose="02040503050406030204"/>
                <a:cs typeface="Cambria" panose="02040503050406030204"/>
              </a:rPr>
              <a:t>public</a:t>
            </a:r>
            <a:r>
              <a:rPr sz="2400" spc="-65" dirty="0">
                <a:latin typeface="Cambria" panose="02040503050406030204"/>
                <a:cs typeface="Cambria" panose="02040503050406030204"/>
              </a:rPr>
              <a:t> </a:t>
            </a:r>
            <a:r>
              <a:rPr sz="2400" dirty="0">
                <a:latin typeface="Cambria" panose="02040503050406030204"/>
                <a:cs typeface="Cambria" panose="02040503050406030204"/>
              </a:rPr>
              <a:t>access</a:t>
            </a:r>
            <a:r>
              <a:rPr sz="2400" spc="-60" dirty="0">
                <a:latin typeface="Cambria" panose="02040503050406030204"/>
                <a:cs typeface="Cambria" panose="02040503050406030204"/>
              </a:rPr>
              <a:t> </a:t>
            </a:r>
            <a:r>
              <a:rPr sz="2400" spc="-10" dirty="0">
                <a:latin typeface="Cambria" panose="02040503050406030204"/>
                <a:cs typeface="Cambria" panose="02040503050406030204"/>
              </a:rPr>
              <a:t>permission.</a:t>
            </a:r>
          </a:p>
          <a:p>
            <a:pPr marL="12700">
              <a:lnSpc>
                <a:spcPct val="100000"/>
              </a:lnSpc>
              <a:spcBef>
                <a:spcPts val="100"/>
              </a:spcBef>
            </a:pPr>
            <a:endParaRPr sz="2400" dirty="0">
              <a:latin typeface="Cambria" panose="02040503050406030204"/>
              <a:cs typeface="Cambria" panose="02040503050406030204"/>
            </a:endParaRPr>
          </a:p>
          <a:p>
            <a:pPr marL="12700">
              <a:lnSpc>
                <a:spcPct val="100000"/>
              </a:lnSpc>
            </a:pPr>
            <a:r>
              <a:rPr lang="en-IN" sz="2400" dirty="0">
                <a:sym typeface="+mn-ea"/>
              </a:rPr>
              <a:t> </a:t>
            </a:r>
            <a:r>
              <a:rPr lang="en-IN" sz="2400" dirty="0">
                <a:sym typeface="+mn-ea"/>
                <a:hlinkClick r:id="rId2"/>
              </a:rPr>
              <a:t>https://github.com/Cmsproject03/University_project-G69</a:t>
            </a:r>
            <a:endParaRPr lang="en-IN" sz="2400" dirty="0"/>
          </a:p>
          <a:p>
            <a:pPr marL="12700">
              <a:lnSpc>
                <a:spcPct val="100000"/>
              </a:lnSpc>
            </a:pPr>
            <a:endParaRPr lang="en-US" altLang="en-US" sz="2400" dirty="0">
              <a:latin typeface="Verdana" panose="020B0604030504040204"/>
              <a:cs typeface="Verdana" panose="020B0604030504040204"/>
            </a:endParaRPr>
          </a:p>
          <a:p>
            <a:pPr marL="12700">
              <a:lnSpc>
                <a:spcPct val="100000"/>
              </a:lnSpc>
            </a:pPr>
            <a:endParaRPr lang="en-US" altLang="en-US" sz="2400" dirty="0">
              <a:latin typeface="Verdana" panose="020B0604030504040204"/>
              <a:cs typeface="Verdana" panose="020B060403050404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References</a:t>
            </a:r>
          </a:p>
        </p:txBody>
      </p:sp>
      <p:sp>
        <p:nvSpPr>
          <p:cNvPr id="5" name="Rectangle 2">
            <a:extLst>
              <a:ext uri="{FF2B5EF4-FFF2-40B4-BE49-F238E27FC236}">
                <a16:creationId xmlns:a16="http://schemas.microsoft.com/office/drawing/2014/main" id="{6509D094-2539-A9F6-4DCF-B66435DE8909}"/>
              </a:ext>
            </a:extLst>
          </p:cNvPr>
          <p:cNvSpPr>
            <a:spLocks noChangeArrowheads="1"/>
          </p:cNvSpPr>
          <p:nvPr/>
        </p:nvSpPr>
        <p:spPr bwMode="auto">
          <a:xfrm>
            <a:off x="609600" y="951444"/>
            <a:ext cx="10820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Learning-Based Detection of Indian Sign Language Gestures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Singh, V., &amp; Kumar, S. (2020). "Deep learning-based approach for recognizing Indian Sign Language gestures."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 International Conference on Computer Vision and Image Processing (CVIP)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72-77.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10.1109/CVIP.2020.9308745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Recommendation Using Machine Learning and Indian Sign Language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Sharma, R., &amp; Gupta, A. (2018). "Machine learning-based Indian Sign Language recognition system using CNN."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2018 International Conference on Artificial Intelligence and Data Science (ICAIDS)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180-185.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10.1109/ICAIDS.2018.8527909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Image-Based Indian Sign Language Detection Using Deep Learning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Sharma, N., &amp; Verma, P. (2019). "Real-time sign language recognition using computer vision and deep learning."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2019 International Conference on Computational Intelligence and Networks (CINE)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85-89.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10.1109/CINE.2019.8871424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Yield Prediction Using Indian Sign Language Gesture Recognition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Kumar, A., &amp; Rani, P. (2021). "Gesture-based Indian Sign Language recognition system using deep neural networks."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2021 IEEE International Conference on Computing, Communication, and Networking Technologies (ICCCNT)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195-199.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10.1109/ICCCNT.2021.9499827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Deep Learning for Indian Sign Language Recognition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Patel, S., &amp; Shah, A. (2017). "Hybrid machine learninge recognition."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2017 International Conference on Smart Cities and Green ICT (SGICT)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46-51.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10.1109/SGICT.2017.8539701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1" y="291147"/>
            <a:ext cx="11430000" cy="443070"/>
          </a:xfrm>
          <a:prstGeom prst="rect">
            <a:avLst/>
          </a:prstGeom>
        </p:spPr>
        <p:txBody>
          <a:bodyPr vert="horz" wrap="square" lIns="0" tIns="12065" rIns="0" bIns="0" rtlCol="0">
            <a:spAutoFit/>
          </a:bodyPr>
          <a:lstStyle/>
          <a:p>
            <a:pPr marL="12700">
              <a:lnSpc>
                <a:spcPct val="100000"/>
              </a:lnSpc>
              <a:spcBef>
                <a:spcPts val="95"/>
              </a:spcBef>
            </a:pP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work</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mapping</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7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SDG</a:t>
            </a:r>
          </a:p>
        </p:txBody>
      </p:sp>
      <p:sp>
        <p:nvSpPr>
          <p:cNvPr id="14" name="Text Placeholder 13">
            <a:extLst>
              <a:ext uri="{FF2B5EF4-FFF2-40B4-BE49-F238E27FC236}">
                <a16:creationId xmlns:a16="http://schemas.microsoft.com/office/drawing/2014/main" id="{83582231-2895-E471-F220-72ABE29B9C42}"/>
              </a:ext>
            </a:extLst>
          </p:cNvPr>
          <p:cNvSpPr>
            <a:spLocks noGrp="1"/>
          </p:cNvSpPr>
          <p:nvPr>
            <p:ph type="body" idx="1"/>
          </p:nvPr>
        </p:nvSpPr>
        <p:spPr>
          <a:xfrm>
            <a:off x="380999" y="1133602"/>
            <a:ext cx="11201401" cy="5370701"/>
          </a:xfrm>
        </p:spPr>
        <p:txBody>
          <a:bodyPr/>
          <a:lstStyle/>
          <a:p>
            <a:pPr algn="l">
              <a:buNone/>
            </a:pPr>
            <a:r>
              <a:rPr lang="en-US" b="1" i="0" dirty="0">
                <a:solidFill>
                  <a:srgbClr val="404040"/>
                </a:solidFill>
                <a:effectLst/>
                <a:latin typeface="Inter"/>
              </a:rPr>
              <a:t>1. SDG 4: Quality Education</a:t>
            </a:r>
          </a:p>
          <a:p>
            <a:pPr algn="l">
              <a:buFont typeface="Arial" panose="020B0604020202020204" pitchFamily="34" charset="0"/>
              <a:buChar char="•"/>
            </a:pPr>
            <a:r>
              <a:rPr lang="en-US" b="1" i="0" dirty="0">
                <a:solidFill>
                  <a:srgbClr val="404040"/>
                </a:solidFill>
                <a:effectLst/>
                <a:latin typeface="Inter"/>
              </a:rPr>
              <a:t>Target 4.5</a:t>
            </a:r>
            <a:r>
              <a:rPr lang="en-US" b="0" i="0" dirty="0">
                <a:solidFill>
                  <a:srgbClr val="404040"/>
                </a:solidFill>
                <a:effectLst/>
                <a:latin typeface="Inter"/>
              </a:rPr>
              <a:t>: Eliminate gender disparities in education and ensure equal access to all levels of education and vocational training for the vulnerable, including persons with disabilities.</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can make education more accessible for deaf and hard-of-hearing individuals by providing real-time translation of spoken content into sign language.</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integrated into classrooms, online learning platforms, and educational videos to ensure inclusive learning environments.</a:t>
            </a:r>
          </a:p>
          <a:p>
            <a:pPr lvl="1" algn="l">
              <a:spcBef>
                <a:spcPts val="300"/>
              </a:spcBef>
            </a:pPr>
            <a:endParaRPr lang="en-US" dirty="0">
              <a:solidFill>
                <a:srgbClr val="404040"/>
              </a:solidFill>
              <a:latin typeface="Inter"/>
            </a:endParaRPr>
          </a:p>
          <a:p>
            <a:pPr algn="l">
              <a:buNone/>
            </a:pPr>
            <a:r>
              <a:rPr lang="en-US" b="1" i="0" dirty="0">
                <a:solidFill>
                  <a:srgbClr val="404040"/>
                </a:solidFill>
                <a:effectLst/>
                <a:latin typeface="Inter"/>
              </a:rPr>
              <a:t>2. SDG 10: Reduced Inequalities</a:t>
            </a:r>
          </a:p>
          <a:p>
            <a:pPr algn="l">
              <a:buFont typeface="Arial" panose="020B0604020202020204" pitchFamily="34" charset="0"/>
              <a:buChar char="•"/>
            </a:pPr>
            <a:r>
              <a:rPr lang="en-US" b="1" i="0" dirty="0">
                <a:solidFill>
                  <a:srgbClr val="404040"/>
                </a:solidFill>
                <a:effectLst/>
                <a:latin typeface="Inter"/>
              </a:rPr>
              <a:t>Target 10.2</a:t>
            </a:r>
            <a:r>
              <a:rPr lang="en-US" b="0" i="0" dirty="0">
                <a:solidFill>
                  <a:srgbClr val="404040"/>
                </a:solidFill>
                <a:effectLst/>
                <a:latin typeface="Inter"/>
              </a:rPr>
              <a:t>: Empower and promote the social, economic, and political inclusion of all, irrespective of age, sex, disability, race, ethnicity, origin, religion, or economic or other status.</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reduces communication barriers for deaf and hard-of-hearing individuals, promoting their inclusion in society.</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ensures equal access to information, services, and opportunities, reducing inequalities faced by people with disabilities.</a:t>
            </a:r>
          </a:p>
          <a:p>
            <a:pPr lvl="1" algn="l">
              <a:spcBef>
                <a:spcPts val="300"/>
              </a:spcBef>
            </a:pPr>
            <a:endParaRPr lang="en-US" b="0" i="0" dirty="0">
              <a:solidFill>
                <a:srgbClr val="404040"/>
              </a:solidFill>
              <a:effectLst/>
              <a:latin typeface="Inter"/>
            </a:endParaRPr>
          </a:p>
          <a:p>
            <a:endParaRPr lang="en-US" dirty="0"/>
          </a:p>
        </p:txBody>
      </p:sp>
      <p:sp>
        <p:nvSpPr>
          <p:cNvPr id="3" name="object 3"/>
          <p:cNvSpPr txBox="1"/>
          <p:nvPr/>
        </p:nvSpPr>
        <p:spPr>
          <a:xfrm>
            <a:off x="891539" y="1116339"/>
            <a:ext cx="7823200" cy="218007"/>
          </a:xfrm>
          <a:prstGeom prst="rect">
            <a:avLst/>
          </a:prstGeom>
        </p:spPr>
        <p:txBody>
          <a:bodyPr vert="horz" wrap="square" lIns="0" tIns="55879" rIns="0" bIns="0" rtlCol="0">
            <a:spAutoFit/>
          </a:bodyPr>
          <a:lstStyle/>
          <a:p>
            <a:pPr marL="354965" indent="-342265">
              <a:lnSpc>
                <a:spcPct val="100000"/>
              </a:lnSpc>
              <a:spcBef>
                <a:spcPts val="440"/>
              </a:spcBef>
              <a:buFont typeface="Arial MT"/>
              <a:buChar char="•"/>
              <a:tabLst>
                <a:tab pos="354965" algn="l"/>
              </a:tabLst>
            </a:pPr>
            <a:endParaRPr sz="1050" dirty="0">
              <a:latin typeface="Verdana" panose="020B0604030504040204"/>
              <a:cs typeface="Verdana" panose="020B0604030504040204"/>
            </a:endParaRPr>
          </a:p>
        </p:txBody>
      </p:sp>
      <p:pic>
        <p:nvPicPr>
          <p:cNvPr id="22" name="Picture 21">
            <a:extLst>
              <a:ext uri="{FF2B5EF4-FFF2-40B4-BE49-F238E27FC236}">
                <a16:creationId xmlns:a16="http://schemas.microsoft.com/office/drawing/2014/main" id="{1F1EC2C1-87E6-52DD-B3AE-2FB806E22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
            <a:ext cx="4800600" cy="13343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86F-B53D-220B-142E-214246819D5A}"/>
              </a:ext>
            </a:extLst>
          </p:cNvPr>
          <p:cNvSpPr>
            <a:spLocks noGrp="1"/>
          </p:cNvSpPr>
          <p:nvPr>
            <p:ph type="title"/>
          </p:nvPr>
        </p:nvSpPr>
        <p:spPr>
          <a:xfrm>
            <a:off x="891539" y="291147"/>
            <a:ext cx="6406515" cy="430887"/>
          </a:xfrm>
        </p:spPr>
        <p:txBody>
          <a:bodyPr/>
          <a:lstStyle/>
          <a:p>
            <a:r>
              <a:rPr lang="en-US" dirty="0"/>
              <a:t>CONT…</a:t>
            </a:r>
          </a:p>
        </p:txBody>
      </p:sp>
      <p:sp>
        <p:nvSpPr>
          <p:cNvPr id="3" name="Text Placeholder 2">
            <a:extLst>
              <a:ext uri="{FF2B5EF4-FFF2-40B4-BE49-F238E27FC236}">
                <a16:creationId xmlns:a16="http://schemas.microsoft.com/office/drawing/2014/main" id="{B4E1A4AF-6C69-6F9E-9C89-7633C9E9CC83}"/>
              </a:ext>
            </a:extLst>
          </p:cNvPr>
          <p:cNvSpPr>
            <a:spLocks noGrp="1"/>
          </p:cNvSpPr>
          <p:nvPr>
            <p:ph type="body" idx="1"/>
          </p:nvPr>
        </p:nvSpPr>
        <p:spPr>
          <a:xfrm>
            <a:off x="533400" y="1133602"/>
            <a:ext cx="11353799" cy="4809009"/>
          </a:xfrm>
        </p:spPr>
        <p:txBody>
          <a:bodyPr/>
          <a:lstStyle/>
          <a:p>
            <a:pPr algn="l">
              <a:buNone/>
            </a:pPr>
            <a:r>
              <a:rPr lang="en-US" b="1" i="0" dirty="0">
                <a:solidFill>
                  <a:srgbClr val="404040"/>
                </a:solidFill>
                <a:effectLst/>
                <a:latin typeface="Inter"/>
              </a:rPr>
              <a:t>3. SDG 8: Decent Work and Economic Growth</a:t>
            </a:r>
          </a:p>
          <a:p>
            <a:pPr algn="l">
              <a:buFont typeface="Arial" panose="020B0604020202020204" pitchFamily="34" charset="0"/>
              <a:buChar char="•"/>
            </a:pPr>
            <a:r>
              <a:rPr lang="en-US" b="1" i="0" dirty="0">
                <a:solidFill>
                  <a:srgbClr val="404040"/>
                </a:solidFill>
                <a:effectLst/>
                <a:latin typeface="Inter"/>
              </a:rPr>
              <a:t>Target 8.5</a:t>
            </a:r>
            <a:r>
              <a:rPr lang="en-US" b="0" i="0" dirty="0">
                <a:solidFill>
                  <a:srgbClr val="404040"/>
                </a:solidFill>
                <a:effectLst/>
                <a:latin typeface="Inter"/>
              </a:rPr>
              <a:t>: Achieve full and productive employment and decent work for all women and men, including persons with disabilities.</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can enable deaf and hard-of-hearing individuals to participate more effectively in the workforce.</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used in workplaces to facilitate communication between hearing and non-hearing employees, promoting inclusivity and productivity.</a:t>
            </a:r>
          </a:p>
          <a:p>
            <a:pPr marL="742950" lvl="1" indent="-285750" algn="l">
              <a:spcBef>
                <a:spcPts val="300"/>
              </a:spcBef>
              <a:buFont typeface="Arial" panose="020B0604020202020204" pitchFamily="34" charset="0"/>
              <a:buChar char="•"/>
            </a:pPr>
            <a:endParaRPr lang="en-US" b="0" i="0" dirty="0">
              <a:solidFill>
                <a:srgbClr val="404040"/>
              </a:solidFill>
              <a:effectLst/>
              <a:latin typeface="Inter"/>
            </a:endParaRPr>
          </a:p>
          <a:p>
            <a:pPr algn="l">
              <a:buNone/>
            </a:pPr>
            <a:r>
              <a:rPr lang="en-US" b="1" i="0" dirty="0">
                <a:solidFill>
                  <a:srgbClr val="404040"/>
                </a:solidFill>
                <a:effectLst/>
                <a:latin typeface="Inter"/>
              </a:rPr>
              <a:t>4. SDG 9: Industry, Innovation, and Infrastructure</a:t>
            </a:r>
          </a:p>
          <a:p>
            <a:pPr algn="l">
              <a:buFont typeface="Arial" panose="020B0604020202020204" pitchFamily="34" charset="0"/>
              <a:buChar char="•"/>
            </a:pPr>
            <a:r>
              <a:rPr lang="en-US" b="1" i="0" dirty="0">
                <a:solidFill>
                  <a:srgbClr val="404040"/>
                </a:solidFill>
                <a:effectLst/>
                <a:latin typeface="Inter"/>
              </a:rPr>
              <a:t>Target 9.c</a:t>
            </a:r>
            <a:r>
              <a:rPr lang="en-US" b="0" i="0" dirty="0">
                <a:solidFill>
                  <a:srgbClr val="404040"/>
                </a:solidFill>
                <a:effectLst/>
                <a:latin typeface="Inter"/>
              </a:rPr>
              <a:t>: Significantly increase access to information and communications technology and strive to provide universal and affordable access to the Internet in least-developed countries by 2020.</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leverages advancements in AI, machine learning, and natural language processing, contributing to technological innovation.</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integrated into communication platforms and devices, making technology more accessible for people with disabilities.</a:t>
            </a:r>
          </a:p>
          <a:p>
            <a:endParaRPr lang="en-US" dirty="0"/>
          </a:p>
        </p:txBody>
      </p:sp>
    </p:spTree>
    <p:extLst>
      <p:ext uri="{BB962C8B-B14F-4D97-AF65-F5344CB8AC3E}">
        <p14:creationId xmlns:p14="http://schemas.microsoft.com/office/powerpoint/2010/main" val="2963331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37E6-C6F0-C037-92E0-352A2D07C91E}"/>
              </a:ext>
            </a:extLst>
          </p:cNvPr>
          <p:cNvSpPr>
            <a:spLocks noGrp="1"/>
          </p:cNvSpPr>
          <p:nvPr>
            <p:ph type="title"/>
          </p:nvPr>
        </p:nvSpPr>
        <p:spPr>
          <a:xfrm>
            <a:off x="891539" y="291147"/>
            <a:ext cx="6406515" cy="430887"/>
          </a:xfrm>
        </p:spPr>
        <p:txBody>
          <a:bodyPr/>
          <a:lstStyle/>
          <a:p>
            <a:r>
              <a:rPr lang="en-US" dirty="0"/>
              <a:t>CONT…</a:t>
            </a:r>
          </a:p>
        </p:txBody>
      </p:sp>
      <p:sp>
        <p:nvSpPr>
          <p:cNvPr id="3" name="Text Placeholder 2">
            <a:extLst>
              <a:ext uri="{FF2B5EF4-FFF2-40B4-BE49-F238E27FC236}">
                <a16:creationId xmlns:a16="http://schemas.microsoft.com/office/drawing/2014/main" id="{7CD6B31F-C4A6-B1DA-18E7-95314B1D55B1}"/>
              </a:ext>
            </a:extLst>
          </p:cNvPr>
          <p:cNvSpPr>
            <a:spLocks noGrp="1"/>
          </p:cNvSpPr>
          <p:nvPr>
            <p:ph type="body" idx="1"/>
          </p:nvPr>
        </p:nvSpPr>
        <p:spPr>
          <a:xfrm>
            <a:off x="457200" y="1133602"/>
            <a:ext cx="11353799" cy="4809998"/>
          </a:xfrm>
        </p:spPr>
        <p:txBody>
          <a:bodyPr/>
          <a:lstStyle/>
          <a:p>
            <a:pPr algn="l">
              <a:buNone/>
            </a:pPr>
            <a:r>
              <a:rPr lang="en-US" b="1" i="0" dirty="0">
                <a:solidFill>
                  <a:srgbClr val="404040"/>
                </a:solidFill>
                <a:effectLst/>
                <a:latin typeface="Inter"/>
              </a:rPr>
              <a:t>5. SDG 17: Partnerships for the Goals</a:t>
            </a:r>
          </a:p>
          <a:p>
            <a:pPr algn="l">
              <a:buFont typeface="Arial" panose="020B0604020202020204" pitchFamily="34" charset="0"/>
              <a:buChar char="•"/>
            </a:pPr>
            <a:r>
              <a:rPr lang="en-US" b="1" i="0" dirty="0">
                <a:solidFill>
                  <a:srgbClr val="404040"/>
                </a:solidFill>
                <a:effectLst/>
                <a:latin typeface="Inter"/>
              </a:rPr>
              <a:t>Target 17.6</a:t>
            </a:r>
            <a:r>
              <a:rPr lang="en-US" b="0" i="0" dirty="0">
                <a:solidFill>
                  <a:srgbClr val="404040"/>
                </a:solidFill>
                <a:effectLst/>
                <a:latin typeface="Inter"/>
              </a:rPr>
              <a:t>: Enhance North-South, South-South, and triangular regional and international cooperation on and access to science, technology, and innovation.</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Developing speech-to-sign language technology requires collaboration between governments, NGOs, tech companies, and disability advocacy groups.</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Partnerships can help scale the technology and make it accessible to underserved communities globally.</a:t>
            </a:r>
          </a:p>
          <a:p>
            <a:pPr algn="l">
              <a:buNone/>
            </a:pPr>
            <a:br>
              <a:rPr lang="en-US" dirty="0"/>
            </a:br>
            <a:r>
              <a:rPr lang="en-US" b="1" i="0" dirty="0">
                <a:solidFill>
                  <a:srgbClr val="404040"/>
                </a:solidFill>
                <a:effectLst/>
                <a:latin typeface="Inter"/>
              </a:rPr>
              <a:t>6. SDG 3: Good Health and Well-Being</a:t>
            </a:r>
          </a:p>
          <a:p>
            <a:pPr algn="l">
              <a:buFont typeface="Arial" panose="020B0604020202020204" pitchFamily="34" charset="0"/>
              <a:buChar char="•"/>
            </a:pPr>
            <a:r>
              <a:rPr lang="en-US" b="1" i="0" dirty="0">
                <a:solidFill>
                  <a:srgbClr val="404040"/>
                </a:solidFill>
                <a:effectLst/>
                <a:latin typeface="Inter"/>
              </a:rPr>
              <a:t>Target 3.8</a:t>
            </a:r>
            <a:r>
              <a:rPr lang="en-US" b="0" i="0" dirty="0">
                <a:solidFill>
                  <a:srgbClr val="404040"/>
                </a:solidFill>
                <a:effectLst/>
                <a:latin typeface="Inter"/>
              </a:rPr>
              <a:t>: Achieve universal health coverage, including financial risk protection, access to quality essential health-care services, and access to safe, effective, quality, and affordable essential medicines and vaccines for all.</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can improve access to healthcare services for deaf and hard-of-hearing individuals by enabling better communication with healthcare providers.</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used in telemedicine platforms to ensure inclusive healthcare delivery.</a:t>
            </a:r>
          </a:p>
          <a:p>
            <a:pPr>
              <a:buNone/>
            </a:pPr>
            <a:endParaRPr lang="en-US" dirty="0"/>
          </a:p>
        </p:txBody>
      </p:sp>
    </p:spTree>
    <p:extLst>
      <p:ext uri="{BB962C8B-B14F-4D97-AF65-F5344CB8AC3E}">
        <p14:creationId xmlns:p14="http://schemas.microsoft.com/office/powerpoint/2010/main" val="95754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1739" y="2979737"/>
            <a:ext cx="4535170" cy="756920"/>
          </a:xfrm>
          <a:prstGeom prst="rect">
            <a:avLst/>
          </a:prstGeom>
        </p:spPr>
        <p:txBody>
          <a:bodyPr vert="horz" wrap="square" lIns="0" tIns="12700" rIns="0" bIns="0" rtlCol="0">
            <a:spAutoFit/>
          </a:bodyPr>
          <a:lstStyle/>
          <a:p>
            <a:pPr marL="12700">
              <a:lnSpc>
                <a:spcPct val="100000"/>
              </a:lnSpc>
              <a:spcBef>
                <a:spcPts val="100"/>
              </a:spcBef>
            </a:pPr>
            <a:r>
              <a:rPr sz="4800" dirty="0">
                <a:latin typeface="Times New Roman" panose="02020603050405020304" pitchFamily="18" charset="0"/>
                <a:cs typeface="Times New Roman" panose="02020603050405020304" pitchFamily="18" charset="0"/>
              </a:rPr>
              <a:t>THANK</a:t>
            </a:r>
            <a:r>
              <a:rPr sz="4800" spc="-90" dirty="0">
                <a:latin typeface="Times New Roman" panose="02020603050405020304" pitchFamily="18" charset="0"/>
                <a:cs typeface="Times New Roman" panose="02020603050405020304" pitchFamily="18" charset="0"/>
              </a:rPr>
              <a:t> </a:t>
            </a:r>
            <a:r>
              <a:rPr sz="4800" dirty="0">
                <a:latin typeface="Times New Roman" panose="02020603050405020304" pitchFamily="18" charset="0"/>
                <a:cs typeface="Times New Roman" panose="02020603050405020304" pitchFamily="18" charset="0"/>
              </a:rPr>
              <a:t>YOU</a:t>
            </a:r>
            <a:r>
              <a:rPr sz="4800" spc="-85" dirty="0">
                <a:latin typeface="Times New Roman" panose="02020603050405020304" pitchFamily="18" charset="0"/>
                <a:cs typeface="Times New Roman" panose="02020603050405020304" pitchFamily="18" charset="0"/>
              </a:rPr>
              <a:t> </a:t>
            </a:r>
            <a:r>
              <a:rPr sz="4800" spc="-50" dirty="0">
                <a:latin typeface="Times New Roman" panose="02020603050405020304" pitchFamily="18" charset="0"/>
                <a:cs typeface="Times New Roman" panose="02020603050405020304" pitchFamily="18" charset="0"/>
              </a:rPr>
              <a:t>!</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Literature</a:t>
            </a:r>
            <a:r>
              <a:rPr spc="-1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Review</a:t>
            </a:r>
          </a:p>
        </p:txBody>
      </p:sp>
      <p:graphicFrame>
        <p:nvGraphicFramePr>
          <p:cNvPr id="3" name="object 3"/>
          <p:cNvGraphicFramePr>
            <a:graphicFrameLocks noGrp="1"/>
          </p:cNvGraphicFramePr>
          <p:nvPr>
            <p:extLst>
              <p:ext uri="{D42A27DB-BD31-4B8C-83A1-F6EECF244321}">
                <p14:modId xmlns:p14="http://schemas.microsoft.com/office/powerpoint/2010/main" val="1298014515"/>
              </p:ext>
            </p:extLst>
          </p:nvPr>
        </p:nvGraphicFramePr>
        <p:xfrm>
          <a:off x="806450" y="1136650"/>
          <a:ext cx="10667999" cy="4745354"/>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gridCol w="2290445">
                  <a:extLst>
                    <a:ext uri="{9D8B030D-6E8A-4147-A177-3AD203B41FA5}">
                      <a16:colId xmlns:a16="http://schemas.microsoft.com/office/drawing/2014/main" val="20001"/>
                    </a:ext>
                  </a:extLst>
                </a:gridCol>
                <a:gridCol w="2068195">
                  <a:extLst>
                    <a:ext uri="{9D8B030D-6E8A-4147-A177-3AD203B41FA5}">
                      <a16:colId xmlns:a16="http://schemas.microsoft.com/office/drawing/2014/main" val="20002"/>
                    </a:ext>
                  </a:extLst>
                </a:gridCol>
                <a:gridCol w="2467609">
                  <a:extLst>
                    <a:ext uri="{9D8B030D-6E8A-4147-A177-3AD203B41FA5}">
                      <a16:colId xmlns:a16="http://schemas.microsoft.com/office/drawing/2014/main" val="20003"/>
                    </a:ext>
                  </a:extLst>
                </a:gridCol>
                <a:gridCol w="1708150">
                  <a:extLst>
                    <a:ext uri="{9D8B030D-6E8A-4147-A177-3AD203B41FA5}">
                      <a16:colId xmlns:a16="http://schemas.microsoft.com/office/drawing/2014/main" val="20004"/>
                    </a:ext>
                  </a:extLst>
                </a:gridCol>
              </a:tblGrid>
              <a:tr h="919480">
                <a:tc>
                  <a:txBody>
                    <a:bodyPr/>
                    <a:lstStyle/>
                    <a:p>
                      <a:pPr marL="91440" marR="22034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Indian Sign Language (ISL)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47180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sign language interpretation for the deaf and hearing-impaired.</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11112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Proposed a system using grid-based features for real-time ISL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6248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High dependency on accurate feature extraction.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2446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Performance may degrade under variable lighting or environments.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0"/>
                  </a:ext>
                </a:extLst>
              </a:tr>
              <a:tr h="1005205">
                <a:tc>
                  <a:txBody>
                    <a:bodyPr/>
                    <a:lstStyle/>
                    <a:p>
                      <a:pPr marL="91440" marR="25400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Using Deep Learning Approaches: A Review</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58166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Lack of clarity and comparison of various deep learning approaches for ISL.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2343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Provides an in-depth review of different deep learning models used for ISL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4089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Not a solution-focused paper but theoretical.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37655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Does not provide a working model or dataset for testing.</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1"/>
                  </a:ext>
                </a:extLst>
              </a:tr>
              <a:tr h="920115">
                <a:tc>
                  <a:txBody>
                    <a:bodyPr/>
                    <a:lstStyle/>
                    <a:p>
                      <a:pPr marL="91440" marR="15049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Image-based Indian Sign Language Recognition: A Practical Review using Deep Neural Networks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216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focus on real-time applications and scalability for practical systems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6797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Used deep neural networks for word-level ISL recognition from images.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5264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Not optimized for dynamic gestures or real-time feedback.</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2636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High computational load, requiring specialized hardware for real-time applications.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2"/>
                  </a:ext>
                </a:extLst>
              </a:tr>
              <a:tr h="919480">
                <a:tc>
                  <a:txBody>
                    <a:bodyPr/>
                    <a:lstStyle/>
                    <a:p>
                      <a:pPr marL="91440" marR="18859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Human Pose Estimation and Gesture Recognition for Indian Sign Language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2832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Lack of a unified system for hand and body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18986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Uses pose estimation to detect human body movements, combined with gesture recognition for ISL.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a:lnSpc>
                          <a:spcPct val="100000"/>
                        </a:lnSpc>
                        <a:spcBef>
                          <a:spcPts val="72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Challenges with detecting full-body gestures accurately.</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920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2987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May require high processing power, limiting real-time applications.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3"/>
                  </a:ext>
                </a:extLst>
              </a:tr>
              <a:tr h="822960">
                <a:tc>
                  <a:txBody>
                    <a:bodyPr/>
                    <a:lstStyle/>
                    <a:p>
                      <a:pPr marL="91440" marR="20828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Using Multimodal Fusion Approach</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45085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Difficulty integrating visual and sensory data for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11874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Combines vision-based gesture recognition with motion sensors for a multimodal fusion approach.</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19113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Multimodal systems require multiple hardware components, which can be cumbersome.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9494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Synchronization between different data sources can be complex and error-prone.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Existing</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method</a:t>
            </a:r>
            <a:r>
              <a:rPr spc="-1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Drawback</a:t>
            </a:r>
          </a:p>
        </p:txBody>
      </p:sp>
      <p:sp>
        <p:nvSpPr>
          <p:cNvPr id="3" name="object 3"/>
          <p:cNvSpPr txBox="1"/>
          <p:nvPr/>
        </p:nvSpPr>
        <p:spPr>
          <a:xfrm>
            <a:off x="891539" y="1128933"/>
            <a:ext cx="10289540" cy="4448013"/>
          </a:xfrm>
          <a:prstGeom prst="rect">
            <a:avLst/>
          </a:prstGeom>
        </p:spPr>
        <p:txBody>
          <a:bodyPr vert="horz" wrap="square" lIns="0" tIns="59690" rIns="0" bIns="0" rtlCol="0">
            <a:spAutoFit/>
          </a:bodyPr>
          <a:lstStyle/>
          <a:p>
            <a:pPr marL="778510" marR="1211580" indent="-285750" algn="l">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Limited Accuracy for Dynamic Signs:</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Many recognition systems perform well with static gestures but struggle with fast, continuous, or dynamic gestures. This limits their ability to interpret natural conversations in ISL fully</a:t>
            </a:r>
            <a:r>
              <a:rPr lang="en-US" sz="1600" dirty="0">
                <a:latin typeface="Times New Roman" panose="02020603050405020304" pitchFamily="18" charset="0"/>
                <a:cs typeface="Times New Roman" panose="02020603050405020304" pitchFamily="18" charset="0"/>
              </a:rPr>
              <a:t>.</a:t>
            </a:r>
          </a:p>
          <a:p>
            <a:pPr marL="778510" marR="1211580" lvl="2" indent="-285750" algn="just">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Dependence on Large Datasets</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Most machine learning models require large, annotated datasets to achieve high accuracy. However, collecting and labeling this data for ISL can be time-consuming and resource-intensive.</a:t>
            </a:r>
            <a:endParaRPr lang="en-US" sz="1600" b="1"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778510" marR="1211580" lvl="2" indent="-285750" algn="just">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Real-Time Processing Challenges</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Many ISL recognition systems face issues with real-time performance, causing delays or inaccuracies during live interactions. This is especially true when computational resources are limited.</a:t>
            </a:r>
            <a:endParaRPr lang="en-US" sz="1600"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778510" marR="1211580" lvl="2" indent="-285750" algn="just">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Environmental Sensitivity</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ISL recognition systems are highly sensitive to changes in lighting, background, or camera positioning. These environmental factors can significantly degrade the accuracy and reliability of the system.</a:t>
            </a:r>
            <a:endParaRPr lang="en-US" sz="1600"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Proposed</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Method</a:t>
            </a:r>
          </a:p>
        </p:txBody>
      </p:sp>
      <p:sp>
        <p:nvSpPr>
          <p:cNvPr id="5" name="Text Placeholder 4"/>
          <p:cNvSpPr>
            <a:spLocks noGrp="1"/>
          </p:cNvSpPr>
          <p:nvPr>
            <p:ph type="body" idx="1"/>
          </p:nvPr>
        </p:nvSpPr>
        <p:spPr>
          <a:xfrm>
            <a:off x="891539" y="1133602"/>
            <a:ext cx="10550525" cy="4844468"/>
          </a:xfrm>
        </p:spPr>
        <p:txBody>
          <a:bodyPr lIns="0" tIns="0" rIns="0" bIns="0"/>
          <a:lstStyle/>
          <a:p>
            <a:pPr marL="12700">
              <a:lnSpc>
                <a:spcPct val="150000"/>
              </a:lnSpc>
              <a:spcBef>
                <a:spcPts val="480"/>
              </a:spcBef>
            </a:pPr>
            <a:r>
              <a:rPr lang="en-US" sz="1500" dirty="0">
                <a:solidFill>
                  <a:schemeClr val="tx2">
                    <a:lumMod val="60000"/>
                    <a:lumOff val="40000"/>
                  </a:schemeClr>
                </a:solidFill>
                <a:latin typeface="Times New Roman" panose="02020603050405020304" pitchFamily="18" charset="0"/>
                <a:cs typeface="Times New Roman" panose="02020603050405020304" pitchFamily="18" charset="0"/>
              </a:rPr>
              <a:t>ISL Recognition Solution Overview :</a:t>
            </a:r>
          </a:p>
          <a:p>
            <a:pPr marL="12700" algn="just">
              <a:lnSpc>
                <a:spcPct val="150000"/>
              </a:lnSpc>
              <a:spcBef>
                <a:spcPts val="480"/>
              </a:spcBef>
            </a:pPr>
            <a:r>
              <a:rPr lang="en-US" sz="1500" b="0" dirty="0">
                <a:latin typeface="Times New Roman" panose="02020603050405020304" pitchFamily="18" charset="0"/>
                <a:ea typeface="Verdana" panose="020B0604030504040204" pitchFamily="34" charset="0"/>
                <a:cs typeface="Times New Roman" panose="02020603050405020304" pitchFamily="18" charset="0"/>
              </a:rPr>
              <a:t>ISL recognition leverages advanced Convolutional Neural Networks (CNNs) for precise detection and classification of sign gestures. This enhances real-time processing and improves the accuracy of sign language translation, enabling effective communication for the hearing and speech-impaired.</a:t>
            </a:r>
            <a:endParaRPr lang="en-US" sz="1500" b="0"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12700" algn="just">
              <a:lnSpc>
                <a:spcPct val="150000"/>
              </a:lnSpc>
              <a:spcBef>
                <a:spcPts val="480"/>
              </a:spcBef>
            </a:pPr>
            <a:r>
              <a:rPr lang="en-US" sz="15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Modules:</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Gesture Detection Module</a:t>
            </a:r>
            <a:r>
              <a:rPr lang="en-US" sz="1500" b="0" dirty="0">
                <a:latin typeface="Times New Roman" panose="02020603050405020304" pitchFamily="18" charset="0"/>
                <a:cs typeface="Times New Roman" panose="02020603050405020304" pitchFamily="18" charset="0"/>
              </a:rPr>
              <a:t>: This module captures hand and body gestures through image or video input, identifying key features like hand shape, position, and movement.</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Preprocessing Module</a:t>
            </a:r>
            <a:r>
              <a:rPr lang="en-US" sz="1500" b="0" dirty="0">
                <a:latin typeface="Times New Roman" panose="02020603050405020304" pitchFamily="18" charset="0"/>
                <a:cs typeface="Times New Roman" panose="02020603050405020304" pitchFamily="18" charset="0"/>
              </a:rPr>
              <a:t>: It handles noise reduction, normalization, and feature extraction from raw data to prepare it for the recognition model.</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Sign Language Recognition Module</a:t>
            </a:r>
            <a:r>
              <a:rPr lang="en-US" sz="1500" b="0" dirty="0">
                <a:latin typeface="Times New Roman" panose="02020603050405020304" pitchFamily="18" charset="0"/>
                <a:cs typeface="Times New Roman" panose="02020603050405020304" pitchFamily="18" charset="0"/>
              </a:rPr>
              <a:t>: Utilizes deep learning algorithms, like Convolutional Neural Networks (CNNs) or Recurrent Neural Networks (RNNs), to recognize and classify sign gestures into meaningful words or phrases.</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User Interface (UI) Module</a:t>
            </a:r>
            <a:r>
              <a:rPr lang="en-US" sz="1500" b="0" dirty="0">
                <a:latin typeface="Times New Roman" panose="02020603050405020304" pitchFamily="18" charset="0"/>
                <a:cs typeface="Times New Roman" panose="02020603050405020304" pitchFamily="18" charset="0"/>
              </a:rPr>
              <a:t>: Provides an interactive interface, allowing users to input gestures and view the translation results, whether as text, speech, or visual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80BB-82B6-FB1D-3582-BF58B57C4AEB}"/>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BFF626B1-1A34-2801-53BA-4C4F96832704}"/>
              </a:ext>
            </a:extLst>
          </p:cNvPr>
          <p:cNvSpPr>
            <a:spLocks noGrp="1"/>
          </p:cNvSpPr>
          <p:nvPr>
            <p:ph type="body" idx="1"/>
          </p:nvPr>
        </p:nvSpPr>
        <p:spPr>
          <a:xfrm>
            <a:off x="891539" y="1133602"/>
            <a:ext cx="10538462" cy="4580100"/>
          </a:xfrm>
        </p:spPr>
        <p:txBody>
          <a:bodyPr/>
          <a:lstStyle/>
          <a:p>
            <a:pPr algn="just">
              <a:lnSpc>
                <a:spcPct val="150000"/>
              </a:lnSpc>
            </a:pPr>
            <a:r>
              <a:rPr lang="en-US" b="0" i="0" dirty="0">
                <a:solidFill>
                  <a:srgbClr val="404040"/>
                </a:solidFill>
                <a:effectLst/>
                <a:latin typeface="Times New Roman" panose="02020603050405020304" pitchFamily="18" charset="0"/>
                <a:cs typeface="Times New Roman" panose="02020603050405020304" pitchFamily="18" charset="0"/>
              </a:rPr>
              <a:t>The </a:t>
            </a:r>
            <a:r>
              <a:rPr lang="en-US" b="1" i="0" dirty="0">
                <a:solidFill>
                  <a:srgbClr val="404040"/>
                </a:solidFill>
                <a:effectLst/>
                <a:latin typeface="Times New Roman" panose="02020603050405020304" pitchFamily="18" charset="0"/>
                <a:cs typeface="Times New Roman" panose="02020603050405020304" pitchFamily="18" charset="0"/>
              </a:rPr>
              <a:t>best-suited algorithm</a:t>
            </a:r>
            <a:r>
              <a:rPr lang="en-US" b="0" i="0" dirty="0">
                <a:solidFill>
                  <a:srgbClr val="404040"/>
                </a:solidFill>
                <a:effectLst/>
                <a:latin typeface="Times New Roman" panose="02020603050405020304" pitchFamily="18" charset="0"/>
                <a:cs typeface="Times New Roman" panose="02020603050405020304" pitchFamily="18" charset="0"/>
              </a:rPr>
              <a:t> for </a:t>
            </a:r>
            <a:r>
              <a:rPr lang="en-US" b="1" i="0" dirty="0">
                <a:solidFill>
                  <a:srgbClr val="404040"/>
                </a:solidFill>
                <a:effectLst/>
                <a:latin typeface="Times New Roman" panose="02020603050405020304" pitchFamily="18" charset="0"/>
                <a:cs typeface="Times New Roman" panose="02020603050405020304" pitchFamily="18" charset="0"/>
              </a:rPr>
              <a:t>speech-to-sign language conversion</a:t>
            </a:r>
            <a:r>
              <a:rPr lang="en-US" b="0" i="0" dirty="0">
                <a:solidFill>
                  <a:srgbClr val="404040"/>
                </a:solidFill>
                <a:effectLst/>
                <a:latin typeface="Times New Roman" panose="02020603050405020304" pitchFamily="18" charset="0"/>
                <a:cs typeface="Times New Roman" panose="02020603050405020304" pitchFamily="18" charset="0"/>
              </a:rPr>
              <a:t> is a </a:t>
            </a:r>
            <a:r>
              <a:rPr lang="en-US" b="1" i="0" dirty="0">
                <a:solidFill>
                  <a:srgbClr val="404040"/>
                </a:solidFill>
                <a:effectLst/>
                <a:latin typeface="Times New Roman" panose="02020603050405020304" pitchFamily="18" charset="0"/>
                <a:cs typeface="Times New Roman" panose="02020603050405020304" pitchFamily="18" charset="0"/>
              </a:rPr>
              <a:t>Sequence-to-Sequence (Seq2Seq) model with Attention Mechanism</a:t>
            </a:r>
            <a:r>
              <a:rPr lang="en-US" b="0" i="0" dirty="0">
                <a:solidFill>
                  <a:srgbClr val="404040"/>
                </a:solidFill>
                <a:effectLst/>
                <a:latin typeface="Times New Roman" panose="02020603050405020304" pitchFamily="18" charset="0"/>
                <a:cs typeface="Times New Roman" panose="02020603050405020304" pitchFamily="18" charset="0"/>
              </a:rPr>
              <a:t>. This algorithm is widely used in tasks involving sequential data, such as machine translation, speech recognition, and text generation. Below, I’ll explain why this algorithm is ideal for the problem and all the </a:t>
            </a:r>
            <a:r>
              <a:rPr lang="en-US" b="1" i="0" dirty="0">
                <a:solidFill>
                  <a:srgbClr val="404040"/>
                </a:solidFill>
                <a:effectLst/>
                <a:latin typeface="Times New Roman" panose="02020603050405020304" pitchFamily="18" charset="0"/>
                <a:cs typeface="Times New Roman" panose="02020603050405020304" pitchFamily="18" charset="0"/>
              </a:rPr>
              <a:t>related details</a:t>
            </a:r>
            <a:r>
              <a:rPr lang="en-US" b="0" i="0" dirty="0">
                <a:solidFill>
                  <a:srgbClr val="404040"/>
                </a:solidFill>
                <a:effectLst/>
                <a:latin typeface="Times New Roman" panose="02020603050405020304" pitchFamily="18" charset="0"/>
                <a:cs typeface="Times New Roman" panose="02020603050405020304" pitchFamily="18" charset="0"/>
              </a:rPr>
              <a:t>, including its architecture, working, advantages, and implementation.</a:t>
            </a:r>
          </a:p>
          <a:p>
            <a:pPr algn="just">
              <a:lnSpc>
                <a:spcPct val="150000"/>
              </a:lnSpc>
              <a:buNone/>
            </a:pPr>
            <a:r>
              <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rPr>
              <a:t>Why Seq2Seq with Attention?</a:t>
            </a:r>
          </a:p>
          <a:p>
            <a:pPr algn="just">
              <a:lnSpc>
                <a:spcPct val="150000"/>
              </a:lnSpc>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Handles Sequential Data</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Speech is a sequence of audio frames, and sign language is a sequence of gestures. Seq2Seq models are designed to handle such sequential data.</a:t>
            </a:r>
          </a:p>
          <a:p>
            <a:pPr algn="just">
              <a:lnSpc>
                <a:spcPct val="150000"/>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Attention Mechanism</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The attention mechanism allows the model to focus on specific parts of the input sequence (speech/text) when generating the output sequence (sign language gestures). This is particularly useful for aligning spoken words with corresponding sign language gestures.</a:t>
            </a:r>
          </a:p>
        </p:txBody>
      </p:sp>
    </p:spTree>
    <p:extLst>
      <p:ext uri="{BB962C8B-B14F-4D97-AF65-F5344CB8AC3E}">
        <p14:creationId xmlns:p14="http://schemas.microsoft.com/office/powerpoint/2010/main" val="63125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137A-0A7F-872D-2F3B-10E0107534F2}"/>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4AFCC3CC-9EA9-D69A-26A2-D2B10E5FB04C}"/>
              </a:ext>
            </a:extLst>
          </p:cNvPr>
          <p:cNvSpPr>
            <a:spLocks noGrp="1"/>
          </p:cNvSpPr>
          <p:nvPr>
            <p:ph type="body" idx="1"/>
          </p:nvPr>
        </p:nvSpPr>
        <p:spPr>
          <a:xfrm>
            <a:off x="891539" y="1133602"/>
            <a:ext cx="10550525" cy="5434180"/>
          </a:xfrm>
        </p:spPr>
        <p:txBody>
          <a:bodyPr/>
          <a:lstStyle/>
          <a:p>
            <a:pPr algn="just">
              <a:lnSpc>
                <a:spcPct val="150000"/>
              </a:lnSpc>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3. Flexibility</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Seq2Seq models can be trained on parallel datasets (e.g., speech/text paired with sign language gestures) and can be generalized to new inputs.</a:t>
            </a:r>
          </a:p>
          <a:p>
            <a:pPr algn="just">
              <a:lnSpc>
                <a:spcPct val="150000"/>
              </a:lnSpc>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4. State-of-the-Art Performance</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Seq2Seq models with attention are widely used in machine translation, speech recognition, and other sequence-to-sequence tasks, making them a strong choice for speech-to-sign language conversion.</a:t>
            </a:r>
          </a:p>
          <a:p>
            <a:pPr algn="l">
              <a:lnSpc>
                <a:spcPct val="150000"/>
              </a:lnSpc>
              <a:buNone/>
            </a:pPr>
            <a:r>
              <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rPr>
              <a:t>Seq2Seq with Attention: Detailed Explanation</a:t>
            </a:r>
          </a:p>
          <a:p>
            <a:pPr algn="l">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1. Architecture</a:t>
            </a:r>
          </a:p>
          <a:p>
            <a:pPr algn="l">
              <a:lnSpc>
                <a:spcPct val="150000"/>
              </a:lnSpc>
              <a:buNone/>
            </a:pPr>
            <a:r>
              <a:rPr lang="en-US" b="0" i="0" dirty="0">
                <a:solidFill>
                  <a:srgbClr val="404040"/>
                </a:solidFill>
                <a:effectLst/>
                <a:latin typeface="Times New Roman" panose="02020603050405020304" pitchFamily="18" charset="0"/>
                <a:cs typeface="Times New Roman" panose="02020603050405020304" pitchFamily="18" charset="0"/>
              </a:rPr>
              <a:t>      The Seq2Seq model consists of two main components.</a:t>
            </a:r>
          </a:p>
          <a:p>
            <a:pPr marL="285750" indent="-285750" algn="l">
              <a:lnSpc>
                <a:spcPct val="150000"/>
              </a:lnSpc>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Encoder</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Processes the input sequence (speech or text) and generates a sequence of hidden states.</a:t>
            </a:r>
          </a:p>
          <a:p>
            <a:pPr marL="742950" lvl="1" indent="-285750" algn="l">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Typically implemented using </a:t>
            </a:r>
            <a:r>
              <a:rPr lang="en-US" sz="1600" b="1" i="0" dirty="0">
                <a:solidFill>
                  <a:srgbClr val="404040"/>
                </a:solidFill>
                <a:effectLst/>
                <a:latin typeface="Times New Roman" panose="02020603050405020304" pitchFamily="18" charset="0"/>
                <a:cs typeface="Times New Roman" panose="02020603050405020304" pitchFamily="18" charset="0"/>
              </a:rPr>
              <a:t>LSTM</a:t>
            </a:r>
            <a:r>
              <a:rPr lang="en-US" sz="1600" b="0" i="0" dirty="0">
                <a:solidFill>
                  <a:srgbClr val="404040"/>
                </a:solidFill>
                <a:effectLst/>
                <a:latin typeface="Times New Roman" panose="02020603050405020304" pitchFamily="18" charset="0"/>
                <a:cs typeface="Times New Roman" panose="02020603050405020304" pitchFamily="18" charset="0"/>
              </a:rPr>
              <a:t> or </a:t>
            </a:r>
            <a:r>
              <a:rPr lang="en-US" sz="1600" b="1" i="0" dirty="0">
                <a:solidFill>
                  <a:srgbClr val="404040"/>
                </a:solidFill>
                <a:effectLst/>
                <a:latin typeface="Times New Roman" panose="02020603050405020304" pitchFamily="18" charset="0"/>
                <a:cs typeface="Times New Roman" panose="02020603050405020304" pitchFamily="18" charset="0"/>
              </a:rPr>
              <a:t>GRU</a:t>
            </a:r>
            <a:r>
              <a:rPr lang="en-US" sz="1600" b="0" i="0" dirty="0">
                <a:solidFill>
                  <a:srgbClr val="404040"/>
                </a:solidFill>
                <a:effectLst/>
                <a:latin typeface="Times New Roman" panose="02020603050405020304" pitchFamily="18" charset="0"/>
                <a:cs typeface="Times New Roman" panose="02020603050405020304" pitchFamily="18" charset="0"/>
              </a:rPr>
              <a:t> layers.</a:t>
            </a:r>
          </a:p>
          <a:p>
            <a:pPr lvl="1" algn="just">
              <a:lnSpc>
                <a:spcPct val="150000"/>
              </a:lnSpc>
              <a:spcBef>
                <a:spcPts val="300"/>
              </a:spcBef>
            </a:pPr>
            <a:endParaRPr lang="en-US" sz="16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19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0A8C-0775-C1A0-F5C2-B9451AB29458}"/>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4354A02B-B468-CF45-9C50-8A51F406E598}"/>
              </a:ext>
            </a:extLst>
          </p:cNvPr>
          <p:cNvSpPr>
            <a:spLocks noGrp="1"/>
          </p:cNvSpPr>
          <p:nvPr>
            <p:ph type="body" idx="1"/>
          </p:nvPr>
        </p:nvSpPr>
        <p:spPr>
          <a:xfrm>
            <a:off x="891539" y="1133602"/>
            <a:ext cx="10550525" cy="5103320"/>
          </a:xfrm>
        </p:spPr>
        <p:txBody>
          <a:bodyPr/>
          <a:lstStyle/>
          <a:p>
            <a:pPr marL="285750" indent="-285750" algn="just">
              <a:lnSpc>
                <a:spcPct val="150000"/>
              </a:lnSpc>
              <a:spcBef>
                <a:spcPts val="300"/>
              </a:spcBef>
              <a:spcAft>
                <a:spcPts val="300"/>
              </a:spcAft>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Decoder</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Generates the output sequence (sign language gestures) one step at a time.</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Uses the encoder’s hidden states and the attention mechanism to focus on relevant parts of the input sequence.</a:t>
            </a:r>
          </a:p>
          <a:p>
            <a:pPr marL="285750" indent="-285750" algn="just">
              <a:lnSpc>
                <a:spcPct val="150000"/>
              </a:lnSpc>
              <a:spcBef>
                <a:spcPts val="300"/>
              </a:spcBef>
              <a:spcAft>
                <a:spcPts val="300"/>
              </a:spcAft>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Attention Mechanism</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Computes a weighted sum of the encoder’s hidden states for each step of the decoder.</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The weights determine how much attention the decoder should pay to each part of the input sequence.</a:t>
            </a:r>
          </a:p>
          <a:p>
            <a:pPr lvl="1" algn="just">
              <a:lnSpc>
                <a:spcPct val="150000"/>
              </a:lnSpc>
              <a:spcBef>
                <a:spcPts val="300"/>
              </a:spcBef>
            </a:pPr>
            <a:endParaRPr lang="en-US" sz="16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buNone/>
            </a:pPr>
            <a:r>
              <a:rPr lang="en-US" sz="1600" b="1" i="0" dirty="0">
                <a:solidFill>
                  <a:srgbClr val="404040"/>
                </a:solidFill>
                <a:effectLst/>
                <a:latin typeface="Times New Roman" panose="02020603050405020304" pitchFamily="18" charset="0"/>
                <a:cs typeface="Times New Roman" panose="02020603050405020304" pitchFamily="18" charset="0"/>
              </a:rPr>
              <a:t>2. Working of Seq2Seq with Attention</a:t>
            </a:r>
          </a:p>
          <a:p>
            <a:pPr algn="just">
              <a:lnSpc>
                <a:spcPct val="150000"/>
              </a:lnSpc>
              <a:buNone/>
            </a:pPr>
            <a:r>
              <a:rPr lang="en-US" sz="1600" b="1" i="0" dirty="0">
                <a:solidFill>
                  <a:srgbClr val="404040"/>
                </a:solidFill>
                <a:effectLst/>
                <a:latin typeface="Times New Roman" panose="02020603050405020304" pitchFamily="18" charset="0"/>
                <a:cs typeface="Times New Roman" panose="02020603050405020304" pitchFamily="18" charset="0"/>
              </a:rPr>
              <a:t>Step 1: Encoder</a:t>
            </a:r>
          </a:p>
          <a:p>
            <a:pPr algn="just">
              <a:lnSpc>
                <a:spcPct val="150000"/>
              </a:lnSpc>
              <a:buFont typeface="Arial" panose="020B0604020202020204" pitchFamily="34" charset="0"/>
              <a:buChar char="•"/>
            </a:pPr>
            <a:r>
              <a:rPr lang="en-US" sz="1600" b="0" i="0" dirty="0">
                <a:solidFill>
                  <a:srgbClr val="404040"/>
                </a:solidFill>
                <a:effectLst/>
                <a:latin typeface="Times New Roman" panose="02020603050405020304" pitchFamily="18" charset="0"/>
                <a:cs typeface="Times New Roman" panose="02020603050405020304" pitchFamily="18" charset="0"/>
              </a:rPr>
              <a:t> The encoder processes the input sequence (e.g., speech converted to text) and generates a sequence of hidden states h1,h2,…,hn where</a:t>
            </a:r>
            <a:r>
              <a:rPr lang="en-US" b="0" dirty="0">
                <a:solidFill>
                  <a:srgbClr val="404040"/>
                </a:solidFill>
                <a:latin typeface="Times New Roman" panose="02020603050405020304" pitchFamily="18" charset="0"/>
                <a:cs typeface="Times New Roman" panose="02020603050405020304" pitchFamily="18" charset="0"/>
              </a:rPr>
              <a:t> n </a:t>
            </a:r>
            <a:r>
              <a:rPr lang="en-US" sz="1600" b="0" i="0" dirty="0">
                <a:solidFill>
                  <a:srgbClr val="404040"/>
                </a:solidFill>
                <a:effectLst/>
                <a:latin typeface="Times New Roman" panose="02020603050405020304" pitchFamily="18" charset="0"/>
                <a:cs typeface="Times New Roman" panose="02020603050405020304" pitchFamily="18" charset="0"/>
              </a:rPr>
              <a:t>is the length of the input sequence.</a:t>
            </a:r>
          </a:p>
          <a:p>
            <a:pPr lvl="1" algn="just">
              <a:lnSpc>
                <a:spcPct val="150000"/>
              </a:lnSpc>
              <a:spcBef>
                <a:spcPts val="300"/>
              </a:spcBef>
            </a:pPr>
            <a:endParaRPr lang="en-US" sz="16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74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5526</Words>
  <Application>Microsoft Office PowerPoint</Application>
  <PresentationFormat>Widescreen</PresentationFormat>
  <Paragraphs>396</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MT</vt:lpstr>
      <vt:lpstr>Cambria</vt:lpstr>
      <vt:lpstr>Inter</vt:lpstr>
      <vt:lpstr>Times New Roman</vt:lpstr>
      <vt:lpstr>Verdana</vt:lpstr>
      <vt:lpstr>Wingdings</vt:lpstr>
      <vt:lpstr>Office Theme</vt:lpstr>
      <vt:lpstr>INDIAN SIGN LANGUAGE RECOGNITION</vt:lpstr>
      <vt:lpstr>Introduction</vt:lpstr>
      <vt:lpstr>Literature Review</vt:lpstr>
      <vt:lpstr>Literature Review</vt:lpstr>
      <vt:lpstr>Existing method Drawback</vt:lpstr>
      <vt:lpstr>Proposed Method</vt:lpstr>
      <vt:lpstr>Proposed Method</vt:lpstr>
      <vt:lpstr>Proposed Method</vt:lpstr>
      <vt:lpstr>Proposed Method</vt:lpstr>
      <vt:lpstr>Proposed Method</vt:lpstr>
      <vt:lpstr>Proposed Method</vt:lpstr>
      <vt:lpstr>Proposed Method</vt:lpstr>
      <vt:lpstr>Proposed Method</vt:lpstr>
      <vt:lpstr>Proposed System</vt:lpstr>
      <vt:lpstr>Proposed System</vt:lpstr>
      <vt:lpstr>Proposed System</vt:lpstr>
      <vt:lpstr>Proposed System</vt:lpstr>
      <vt:lpstr>Proposed System</vt:lpstr>
      <vt:lpstr>Objectives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Architecture</vt:lpstr>
      <vt:lpstr>Software components</vt:lpstr>
      <vt:lpstr>Timeline of Project</vt:lpstr>
      <vt:lpstr>Expected Outcomes</vt:lpstr>
      <vt:lpstr>Conclusion</vt:lpstr>
      <vt:lpstr>Github Link</vt:lpstr>
      <vt:lpstr>References</vt:lpstr>
      <vt:lpstr>       Project work mapping with SDG</vt:lpstr>
      <vt:lpstr>CONT…</vt:lpstr>
      <vt:lpstr>CONT…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SIGN LANGUAGE RECOGNITION</dc:title>
  <dc:creator>DELL</dc:creator>
  <cp:lastModifiedBy>Vaishnavi M</cp:lastModifiedBy>
  <cp:revision>42</cp:revision>
  <dcterms:created xsi:type="dcterms:W3CDTF">2025-02-16T12:53:00Z</dcterms:created>
  <dcterms:modified xsi:type="dcterms:W3CDTF">2025-03-22T12:31:07Z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2024-10-21T11:00:00Z</vt:filetime>
  </property>
  <property fmtid="{D5CDD505-2E9C-101B-9397-08002B2CF9AE}" pid="3" name="Creator">
    <vt:lpwstr>WPS Presentation</vt:lpwstr>
  </property>
  <property fmtid="{D5CDD505-2E9C-101B-9397-08002B2CF9AE}" pid="4" name="LastSaved">
    <vt:filetime>2025-02-16T11:00:00Z</vt:filetime>
  </property>
  <property fmtid="{D5CDD505-2E9C-101B-9397-08002B2CF9AE}" pid="5" name="SourceModified">
    <vt:lpwstr>D:20241021210536+05'30'</vt:lpwstr>
  </property>
  <property fmtid="{D5CDD505-2E9C-101B-9397-08002B2CF9AE}" pid="6" name="ICV">
    <vt:lpwstr>2D16B6CCB0544E6E9C64C70D5F1212B2_13</vt:lpwstr>
  </property>
  <property fmtid="{D5CDD505-2E9C-101B-9397-08002B2CF9AE}" pid="7" name="KSOProductBuildVer">
    <vt:lpwstr>1033-12.2.0.19805</vt:lpwstr>
  </property>
</Properties>
</file>