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4" r:id="rId10"/>
    <p:sldId id="265" r:id="rId11"/>
    <p:sldId id="270" r:id="rId12"/>
    <p:sldId id="263" r:id="rId13"/>
    <p:sldId id="267" r:id="rId14"/>
    <p:sldId id="268" r:id="rId15"/>
    <p:sldId id="269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7E6-D234-4E20-BBC0-097FEE3A186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5A11F6-A2D8-463C-A201-BECE6CD92A5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7E6-D234-4E20-BBC0-097FEE3A186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11F6-A2D8-463C-A201-BECE6CD92A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7E6-D234-4E20-BBC0-097FEE3A186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11F6-A2D8-463C-A201-BECE6CD92A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7E6-D234-4E20-BBC0-097FEE3A186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11F6-A2D8-463C-A201-BECE6CD92A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7E6-D234-4E20-BBC0-097FEE3A186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11F6-A2D8-463C-A201-BECE6CD92A5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7E6-D234-4E20-BBC0-097FEE3A186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11F6-A2D8-463C-A201-BECE6CD92A5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7E6-D234-4E20-BBC0-097FEE3A186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11F6-A2D8-463C-A201-BECE6CD92A5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7E6-D234-4E20-BBC0-097FEE3A186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11F6-A2D8-463C-A201-BECE6CD92A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7E6-D234-4E20-BBC0-097FEE3A186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11F6-A2D8-463C-A201-BECE6CD92A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7E6-D234-4E20-BBC0-097FEE3A186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11F6-A2D8-463C-A201-BECE6CD92A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7E6-D234-4E20-BBC0-097FEE3A186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11F6-A2D8-463C-A201-BECE6CD92A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84137E6-D234-4E20-BBC0-097FEE3A186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5A11F6-A2D8-463C-A201-BECE6CD92A5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kirkpatrick-arauj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Robert_Cecil_Martin" TargetMode="External"/><Relationship Id="rId2" Type="http://schemas.openxmlformats.org/officeDocument/2006/relationships/hyperlink" Target="https://michaelfeathers.silvrback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butunclebob.com/ArticleS.UncleBob.PrinciplesOfOo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PrinciplesOfOod" TargetMode="External"/><Relationship Id="rId2" Type="http://schemas.openxmlformats.org/officeDocument/2006/relationships/hyperlink" Target="https://medium.com/beelabacademy/princ%C3%ADpios-de-s-o-l-i-d-em-c-guia-pr%C3%A1tico-cbb1e65842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lesson/liskov-substitution-principle/#:~:text=The%20Liskov%20Substitution%20Principle%20in%20C%23%20states%20that%20even%20the,issue%20with%20our%20software%20desig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Princípios </a:t>
            </a:r>
            <a:br>
              <a:rPr lang="pt-BR" dirty="0" smtClean="0"/>
            </a:br>
            <a:r>
              <a:rPr lang="pt-BR" dirty="0" smtClean="0"/>
              <a:t>S.O.L.I.D.</a:t>
            </a:r>
            <a:br>
              <a:rPr lang="pt-BR" dirty="0" smtClean="0"/>
            </a:br>
            <a:r>
              <a:rPr lang="pt-BR" dirty="0" smtClean="0"/>
              <a:t>em C#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dirty="0" err="1" smtClean="0"/>
              <a:t>Kirkpatrick</a:t>
            </a:r>
            <a:r>
              <a:rPr lang="pt-BR" dirty="0" smtClean="0"/>
              <a:t> </a:t>
            </a:r>
            <a:r>
              <a:rPr lang="pt-BR" dirty="0" err="1" smtClean="0"/>
              <a:t>Araujo</a:t>
            </a:r>
            <a:r>
              <a:rPr lang="pt-BR" dirty="0" smtClean="0"/>
              <a:t> Santos</a:t>
            </a:r>
          </a:p>
          <a:p>
            <a:pPr algn="l"/>
            <a:r>
              <a:rPr lang="pt-BR" dirty="0">
                <a:hlinkClick r:id="rId2"/>
              </a:rPr>
              <a:t>https://www.linkedin.com/in/kirkpatrick-araujo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algn="l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421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Solução do SRP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4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SRP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Solucao</a:t>
            </a:r>
            <a:endParaRPr lang="pt-BR" sz="14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8BE9FD"/>
                </a:solidFill>
                <a:latin typeface="Fira Code"/>
              </a:rPr>
              <a:t>ClienteService</a:t>
            </a:r>
            <a:endParaRPr lang="pt-BR" sz="14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50FA7B"/>
                </a:solidFill>
                <a:latin typeface="Fira Code"/>
              </a:rPr>
              <a:t>AdicionarCliente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400" i="1" dirty="0">
                <a:solidFill>
                  <a:srgbClr val="8BE9FD"/>
                </a:solidFill>
                <a:latin typeface="Fira Code"/>
              </a:rPr>
              <a:t>Cliente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FFB86C"/>
                </a:solidFill>
                <a:latin typeface="Fira Code"/>
              </a:rPr>
              <a:t>cliente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if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(</a:t>
            </a:r>
            <a:r>
              <a:rPr lang="pt-BR" sz="1400" dirty="0">
                <a:solidFill>
                  <a:srgbClr val="FF79C6"/>
                </a:solidFill>
                <a:latin typeface="Fira Code"/>
              </a:rPr>
              <a:t>!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cliente.</a:t>
            </a:r>
            <a:r>
              <a:rPr lang="pt-BR" sz="1400" dirty="0" err="1">
                <a:solidFill>
                  <a:srgbClr val="50FA7B"/>
                </a:solidFill>
                <a:latin typeface="Fira Code"/>
              </a:rPr>
              <a:t>Validar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())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400" dirty="0">
                <a:solidFill>
                  <a:srgbClr val="F1FA8C"/>
                </a:solidFill>
                <a:latin typeface="Fira Code"/>
              </a:rPr>
              <a:t>Dados inválidos</a:t>
            </a:r>
            <a:r>
              <a:rPr lang="pt-BR" sz="14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400" dirty="0">
                <a:solidFill>
                  <a:srgbClr val="F8F8F2"/>
                </a:solidFill>
                <a:latin typeface="Fira Code"/>
              </a:rPr>
            </a:br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4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repo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ClienteRepository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repo.</a:t>
            </a:r>
            <a:r>
              <a:rPr lang="pt-BR" sz="1400" dirty="0" err="1">
                <a:solidFill>
                  <a:srgbClr val="50FA7B"/>
                </a:solidFill>
                <a:latin typeface="Fira Code"/>
              </a:rPr>
              <a:t>AdicionarCliente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(cliente);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400" dirty="0">
                <a:solidFill>
                  <a:srgbClr val="F8F8F2"/>
                </a:solidFill>
                <a:latin typeface="Fira Code"/>
              </a:rPr>
            </a:br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EmailServices.</a:t>
            </a:r>
            <a:r>
              <a:rPr lang="pt-BR" sz="1400" dirty="0" err="1">
                <a:solidFill>
                  <a:srgbClr val="50FA7B"/>
                </a:solidFill>
                <a:latin typeface="Fira Code"/>
              </a:rPr>
              <a:t>Enviar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4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400" dirty="0">
                <a:solidFill>
                  <a:srgbClr val="F1FA8C"/>
                </a:solidFill>
                <a:latin typeface="Fira Code"/>
              </a:rPr>
              <a:t>empresa@empresa.com</a:t>
            </a:r>
            <a:r>
              <a:rPr lang="pt-BR" sz="14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cliente.Email.Endereco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4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400" dirty="0">
                <a:solidFill>
                  <a:srgbClr val="F1FA8C"/>
                </a:solidFill>
                <a:latin typeface="Fira Code"/>
              </a:rPr>
              <a:t>Bem Vindo</a:t>
            </a:r>
            <a:r>
              <a:rPr lang="pt-BR" sz="14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4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400" dirty="0">
                <a:solidFill>
                  <a:srgbClr val="F1FA8C"/>
                </a:solidFill>
                <a:latin typeface="Fira Code"/>
              </a:rPr>
              <a:t>Parabéns está Cadastrado</a:t>
            </a:r>
            <a:r>
              <a:rPr lang="pt-BR" sz="14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400" dirty="0">
                <a:solidFill>
                  <a:srgbClr val="F8F8F2"/>
                </a:solidFill>
                <a:latin typeface="Fira Code"/>
              </a:rPr>
            </a:br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400" dirty="0">
                <a:solidFill>
                  <a:srgbClr val="F1FA8C"/>
                </a:solidFill>
                <a:latin typeface="Fira Code"/>
              </a:rPr>
              <a:t>Cliente cadastrado com sucesso</a:t>
            </a:r>
            <a:r>
              <a:rPr lang="pt-BR" sz="14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424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OCP – Open/Close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princípio de Aberto / Fechado, diz que:</a:t>
            </a:r>
          </a:p>
          <a:p>
            <a:r>
              <a:rPr lang="pt-BR" dirty="0" smtClean="0"/>
              <a:t>As entidades de software devem estar abertas para extensão e fechadas para modificação.</a:t>
            </a:r>
          </a:p>
          <a:p>
            <a:r>
              <a:rPr lang="pt-BR" dirty="0" smtClean="0"/>
              <a:t>Este princípio trata basicamente de que sempre que quisermos </a:t>
            </a:r>
            <a:r>
              <a:rPr lang="pt-BR" b="1" dirty="0" smtClean="0"/>
              <a:t>ampliar o escopo</a:t>
            </a:r>
            <a:r>
              <a:rPr lang="pt-BR" dirty="0" smtClean="0"/>
              <a:t> de um comportamento de uma entidade devemos utilizar </a:t>
            </a:r>
            <a:r>
              <a:rPr lang="pt-BR" b="1" dirty="0" smtClean="0"/>
              <a:t>herança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5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Violação do OCP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4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OCP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Violacao</a:t>
            </a:r>
            <a:endParaRPr lang="pt-BR" sz="14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8BE9FD"/>
                </a:solidFill>
                <a:latin typeface="Fira Code"/>
              </a:rPr>
              <a:t>DebitoConta</a:t>
            </a:r>
            <a:endParaRPr lang="pt-BR" sz="14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>
                <a:solidFill>
                  <a:srgbClr val="50FA7B"/>
                </a:solidFill>
                <a:latin typeface="Fira Code"/>
              </a:rPr>
              <a:t>Debitar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400" i="1" dirty="0">
                <a:solidFill>
                  <a:srgbClr val="8BE9FD"/>
                </a:solidFill>
                <a:latin typeface="Fira Code"/>
              </a:rPr>
              <a:t>decimal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>
                <a:solidFill>
                  <a:srgbClr val="FFB86C"/>
                </a:solidFill>
                <a:latin typeface="Fira Code"/>
              </a:rPr>
              <a:t>valor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>
                <a:solidFill>
                  <a:srgbClr val="FFB86C"/>
                </a:solidFill>
                <a:latin typeface="Fira Code"/>
              </a:rPr>
              <a:t>conta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TipoConta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FFB86C"/>
                </a:solidFill>
                <a:latin typeface="Fira Code"/>
              </a:rPr>
              <a:t>tipoConta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if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(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tipoConta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>
                <a:solidFill>
                  <a:srgbClr val="FF79C6"/>
                </a:solidFill>
                <a:latin typeface="Fira Code"/>
              </a:rPr>
              <a:t>==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TipoConta.Corrente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400" dirty="0">
                <a:solidFill>
                  <a:srgbClr val="6272A4"/>
                </a:solidFill>
                <a:latin typeface="Fira Code"/>
              </a:rPr>
              <a:t>// Debita Conta Corrente</a:t>
            </a:r>
            <a:endParaRPr lang="pt-BR" sz="14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400" dirty="0">
                <a:solidFill>
                  <a:srgbClr val="F8F8F2"/>
                </a:solidFill>
                <a:latin typeface="Fira Code"/>
              </a:rPr>
            </a:br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if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(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tipoConta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>
                <a:solidFill>
                  <a:srgbClr val="FF79C6"/>
                </a:solidFill>
                <a:latin typeface="Fira Code"/>
              </a:rPr>
              <a:t>==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TipoConta.Poupanca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400" dirty="0">
                <a:solidFill>
                  <a:srgbClr val="6272A4"/>
                </a:solidFill>
                <a:latin typeface="Fira Code"/>
              </a:rPr>
              <a:t>// Valida Aniversário da Conta</a:t>
            </a:r>
            <a:endParaRPr lang="pt-BR" sz="14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400" dirty="0">
                <a:solidFill>
                  <a:srgbClr val="6272A4"/>
                </a:solidFill>
                <a:latin typeface="Fira Code"/>
              </a:rPr>
              <a:t>// Debita Conta Poupança</a:t>
            </a:r>
            <a:endParaRPr lang="pt-BR" sz="14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615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Solução do OCP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2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2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Linq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OCP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Solucao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abstract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8BE9FD"/>
                </a:solidFill>
                <a:latin typeface="Fira Code"/>
              </a:rPr>
              <a:t>DebitoConta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NumeroTransacao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{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abstract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50FA7B"/>
                </a:solidFill>
                <a:latin typeface="Fira Code"/>
              </a:rPr>
              <a:t>Debitar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200" i="1" dirty="0">
                <a:solidFill>
                  <a:srgbClr val="8BE9FD"/>
                </a:solidFill>
                <a:latin typeface="Fira Code"/>
              </a:rPr>
              <a:t>decimal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valor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conta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FormatarTransacao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const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chars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200" dirty="0">
                <a:solidFill>
                  <a:srgbClr val="F1FA8C"/>
                </a:solidFill>
                <a:latin typeface="Fira Code"/>
              </a:rPr>
              <a:t>ABCasDEFGHIJKLMNOPQRSTUVWXYZ0123456789</a:t>
            </a:r>
            <a:r>
              <a:rPr lang="pt-BR" sz="12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random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Random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NumeroTransacao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Enumerable.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Repeat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(chars, </a:t>
            </a:r>
            <a:r>
              <a:rPr lang="pt-BR" sz="1200" dirty="0">
                <a:solidFill>
                  <a:srgbClr val="BD93F9"/>
                </a:solidFill>
                <a:latin typeface="Fira Code"/>
              </a:rPr>
              <a:t>15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  .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Select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s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=&gt;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s[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random.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Next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s.Length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)]).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ToArray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());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>
                <a:solidFill>
                  <a:srgbClr val="6272A4"/>
                </a:solidFill>
                <a:latin typeface="Fira Code"/>
              </a:rPr>
              <a:t>// Numero de </a:t>
            </a:r>
            <a:r>
              <a:rPr lang="pt-BR" sz="1200" dirty="0" err="1">
                <a:solidFill>
                  <a:srgbClr val="6272A4"/>
                </a:solidFill>
                <a:latin typeface="Fira Code"/>
              </a:rPr>
              <a:t>transacao</a:t>
            </a:r>
            <a:r>
              <a:rPr lang="pt-BR" sz="1200" dirty="0">
                <a:solidFill>
                  <a:srgbClr val="6272A4"/>
                </a:solidFill>
                <a:latin typeface="Fira Code"/>
              </a:rPr>
              <a:t> formatado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NumeroTransacao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} 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567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Solução do OCP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2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OCP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Solucao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8BE9FD"/>
                </a:solidFill>
                <a:latin typeface="Fira Code"/>
              </a:rPr>
              <a:t>DebitoContaCorrente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: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DebitoConta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override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50FA7B"/>
                </a:solidFill>
                <a:latin typeface="Fira Code"/>
              </a:rPr>
              <a:t>Debitar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200" i="1" dirty="0">
                <a:solidFill>
                  <a:srgbClr val="8BE9FD"/>
                </a:solidFill>
                <a:latin typeface="Fira Code"/>
              </a:rPr>
              <a:t>decimal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valor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conta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>
                <a:solidFill>
                  <a:srgbClr val="6272A4"/>
                </a:solidFill>
                <a:latin typeface="Fira Code"/>
              </a:rPr>
              <a:t>// Debita Conta Corrente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FormatarTransacao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OCP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Solucao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8BE9FD"/>
                </a:solidFill>
                <a:latin typeface="Fira Code"/>
              </a:rPr>
              <a:t>DebitoContaPoupanca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: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DebitoConta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override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50FA7B"/>
                </a:solidFill>
                <a:latin typeface="Fira Code"/>
              </a:rPr>
              <a:t>Debitar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200" i="1" dirty="0">
                <a:solidFill>
                  <a:srgbClr val="8BE9FD"/>
                </a:solidFill>
                <a:latin typeface="Fira Code"/>
              </a:rPr>
              <a:t>decimal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valor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conta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>
                <a:solidFill>
                  <a:srgbClr val="6272A4"/>
                </a:solidFill>
                <a:latin typeface="Fira Code"/>
              </a:rPr>
              <a:t>// Valida Aniversário da Conta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>
                <a:solidFill>
                  <a:srgbClr val="6272A4"/>
                </a:solidFill>
                <a:latin typeface="Fira Code"/>
              </a:rPr>
              <a:t>// Debita Conta Corrente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FormatarTransacao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430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Solução do OCP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6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600" dirty="0" err="1">
                <a:solidFill>
                  <a:srgbClr val="8BE9FD"/>
                </a:solidFill>
                <a:latin typeface="Fira Code"/>
              </a:rPr>
              <a:t>main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6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6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600" i="1" dirty="0" err="1">
                <a:solidFill>
                  <a:srgbClr val="8BE9FD"/>
                </a:solidFill>
                <a:latin typeface="Fira Code"/>
              </a:rPr>
              <a:t>Arraylist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&lt;</a:t>
            </a:r>
            <a:r>
              <a:rPr lang="pt-BR" sz="1600" i="1" dirty="0" err="1">
                <a:solidFill>
                  <a:srgbClr val="8BE9FD"/>
                </a:solidFill>
                <a:latin typeface="Fira Code"/>
              </a:rPr>
              <a:t>DebitoConta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&gt; </a:t>
            </a:r>
            <a:r>
              <a:rPr lang="pt-BR" sz="1600" dirty="0" err="1">
                <a:solidFill>
                  <a:srgbClr val="F8F8F2"/>
                </a:solidFill>
                <a:latin typeface="Fira Code"/>
              </a:rPr>
              <a:t>debitoContas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6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6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600" i="1" dirty="0" err="1">
                <a:solidFill>
                  <a:srgbClr val="8BE9FD"/>
                </a:solidFill>
                <a:latin typeface="Fira Code"/>
              </a:rPr>
              <a:t>Arraylist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&lt;</a:t>
            </a:r>
            <a:r>
              <a:rPr lang="pt-BR" sz="1600" i="1" dirty="0" err="1">
                <a:solidFill>
                  <a:srgbClr val="8BE9FD"/>
                </a:solidFill>
                <a:latin typeface="Fira Code"/>
              </a:rPr>
              <a:t>DebitoConta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&gt;();</a:t>
            </a:r>
          </a:p>
          <a:p>
            <a:pPr algn="l"/>
            <a:r>
              <a:rPr lang="pt-BR" sz="16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600" dirty="0" err="1">
                <a:solidFill>
                  <a:srgbClr val="F8F8F2"/>
                </a:solidFill>
                <a:latin typeface="Fira Code"/>
              </a:rPr>
              <a:t>debitoContas.</a:t>
            </a:r>
            <a:r>
              <a:rPr lang="pt-BR" sz="1600" dirty="0" err="1">
                <a:solidFill>
                  <a:srgbClr val="50FA7B"/>
                </a:solidFill>
                <a:latin typeface="Fira Code"/>
              </a:rPr>
              <a:t>Add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600" i="1" dirty="0">
                <a:solidFill>
                  <a:srgbClr val="8BE9FD"/>
                </a:solidFill>
                <a:latin typeface="Fira Code"/>
              </a:rPr>
              <a:t>new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600" i="1" dirty="0" err="1">
                <a:solidFill>
                  <a:srgbClr val="FFB86C"/>
                </a:solidFill>
                <a:latin typeface="Fira Code"/>
              </a:rPr>
              <a:t>DebitoContaCorrente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(150.00, "123456789"));</a:t>
            </a:r>
          </a:p>
          <a:p>
            <a:pPr algn="l"/>
            <a:r>
              <a:rPr lang="pt-BR" sz="16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600" dirty="0" err="1">
                <a:solidFill>
                  <a:srgbClr val="F8F8F2"/>
                </a:solidFill>
                <a:latin typeface="Fira Code"/>
              </a:rPr>
              <a:t>debitoContas.</a:t>
            </a:r>
            <a:r>
              <a:rPr lang="pt-BR" sz="1600" dirty="0" err="1">
                <a:solidFill>
                  <a:srgbClr val="50FA7B"/>
                </a:solidFill>
                <a:latin typeface="Fira Code"/>
              </a:rPr>
              <a:t>Add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600" i="1" dirty="0">
                <a:solidFill>
                  <a:srgbClr val="8BE9FD"/>
                </a:solidFill>
                <a:latin typeface="Fira Code"/>
              </a:rPr>
              <a:t>new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600" i="1" dirty="0" err="1">
                <a:solidFill>
                  <a:srgbClr val="FFB86C"/>
                </a:solidFill>
                <a:latin typeface="Fira Code"/>
              </a:rPr>
              <a:t>DebitoContaPoupanca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(281.30, "123456789P"));</a:t>
            </a:r>
          </a:p>
          <a:p>
            <a:pPr algn="l"/>
            <a:r>
              <a:rPr lang="pt-BR" sz="16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600" dirty="0" err="1">
                <a:solidFill>
                  <a:srgbClr val="F8F8F2"/>
                </a:solidFill>
                <a:latin typeface="Fira Code"/>
              </a:rPr>
              <a:t>debitoContas.</a:t>
            </a:r>
            <a:r>
              <a:rPr lang="pt-BR" sz="1600" dirty="0" err="1">
                <a:solidFill>
                  <a:srgbClr val="50FA7B"/>
                </a:solidFill>
                <a:latin typeface="Fira Code"/>
              </a:rPr>
              <a:t>Add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600" i="1" dirty="0">
                <a:solidFill>
                  <a:srgbClr val="8BE9FD"/>
                </a:solidFill>
                <a:latin typeface="Fira Code"/>
              </a:rPr>
              <a:t>new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600" i="1" dirty="0" err="1">
                <a:solidFill>
                  <a:srgbClr val="FFB86C"/>
                </a:solidFill>
                <a:latin typeface="Fira Code"/>
              </a:rPr>
              <a:t>DebitoContaCorrente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(120.00, "987654321"));</a:t>
            </a:r>
          </a:p>
          <a:p>
            <a:pPr algn="l"/>
            <a:r>
              <a:rPr lang="pt-BR" sz="16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600" dirty="0" err="1">
                <a:solidFill>
                  <a:srgbClr val="F8F8F2"/>
                </a:solidFill>
                <a:latin typeface="Fira Code"/>
              </a:rPr>
              <a:t>debitoContas.</a:t>
            </a:r>
            <a:r>
              <a:rPr lang="pt-BR" sz="1600" dirty="0" err="1">
                <a:solidFill>
                  <a:srgbClr val="50FA7B"/>
                </a:solidFill>
                <a:latin typeface="Fira Code"/>
              </a:rPr>
              <a:t>Add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600" i="1" dirty="0">
                <a:solidFill>
                  <a:srgbClr val="8BE9FD"/>
                </a:solidFill>
                <a:latin typeface="Fira Code"/>
              </a:rPr>
              <a:t>new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600" i="1" dirty="0" err="1">
                <a:solidFill>
                  <a:srgbClr val="FFB86C"/>
                </a:solidFill>
                <a:latin typeface="Fira Code"/>
              </a:rPr>
              <a:t>DebitoContaPoupanca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(131.62, "789456123P"));</a:t>
            </a:r>
          </a:p>
          <a:p>
            <a:pPr algn="l"/>
            <a:r>
              <a:rPr lang="pt-BR" sz="16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600" dirty="0">
                <a:solidFill>
                  <a:srgbClr val="F8F8F2"/>
                </a:solidFill>
                <a:latin typeface="Fira Code"/>
              </a:rPr>
            </a:br>
            <a:r>
              <a:rPr lang="pt-BR" sz="16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600" dirty="0" err="1">
                <a:solidFill>
                  <a:srgbClr val="50FA7B"/>
                </a:solidFill>
                <a:latin typeface="Fira Code"/>
              </a:rPr>
              <a:t>foreach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600" i="1" dirty="0" err="1">
                <a:solidFill>
                  <a:srgbClr val="8BE9FD"/>
                </a:solidFill>
                <a:latin typeface="Fira Code"/>
              </a:rPr>
              <a:t>DebitoConta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600" i="1" dirty="0">
                <a:solidFill>
                  <a:srgbClr val="FFB86C"/>
                </a:solidFill>
                <a:latin typeface="Fira Code"/>
              </a:rPr>
              <a:t>conta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600" i="1" dirty="0">
                <a:solidFill>
                  <a:srgbClr val="8BE9FD"/>
                </a:solidFill>
                <a:latin typeface="Fira Code"/>
              </a:rPr>
              <a:t>in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600" i="1" dirty="0" err="1">
                <a:solidFill>
                  <a:srgbClr val="FFB86C"/>
                </a:solidFill>
                <a:latin typeface="Fira Code"/>
              </a:rPr>
              <a:t>debitoContas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6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6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600" dirty="0" err="1">
                <a:solidFill>
                  <a:srgbClr val="F8F8F2"/>
                </a:solidFill>
                <a:latin typeface="Fira Code"/>
              </a:rPr>
              <a:t>conta.</a:t>
            </a:r>
            <a:r>
              <a:rPr lang="pt-BR" sz="1600" dirty="0" err="1">
                <a:solidFill>
                  <a:srgbClr val="50FA7B"/>
                </a:solidFill>
                <a:latin typeface="Fira Code"/>
              </a:rPr>
              <a:t>Debitar</a:t>
            </a:r>
            <a:r>
              <a:rPr lang="pt-BR" sz="16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6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6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642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LSP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princípio da </a:t>
            </a:r>
            <a:r>
              <a:rPr lang="pt-BR" dirty="0" err="1" smtClean="0"/>
              <a:t>Subistituição</a:t>
            </a:r>
            <a:r>
              <a:rPr lang="pt-BR" dirty="0" smtClean="0"/>
              <a:t> de </a:t>
            </a:r>
            <a:r>
              <a:rPr lang="pt-BR" dirty="0" err="1" smtClean="0"/>
              <a:t>Liskov</a:t>
            </a:r>
            <a:r>
              <a:rPr lang="pt-BR" dirty="0" smtClean="0"/>
              <a:t>, diz que:</a:t>
            </a:r>
          </a:p>
          <a:p>
            <a:r>
              <a:rPr lang="pt-BR" dirty="0"/>
              <a:t>S</a:t>
            </a:r>
            <a:r>
              <a:rPr lang="pt-BR" dirty="0" smtClean="0"/>
              <a:t>e </a:t>
            </a:r>
            <a:r>
              <a:rPr lang="pt-BR" b="1" dirty="0"/>
              <a:t>S</a:t>
            </a:r>
            <a:r>
              <a:rPr lang="pt-BR" dirty="0"/>
              <a:t> é um subtipo de </a:t>
            </a:r>
            <a:r>
              <a:rPr lang="pt-BR" b="1" dirty="0"/>
              <a:t>T</a:t>
            </a:r>
            <a:r>
              <a:rPr lang="pt-BR" dirty="0"/>
              <a:t>, então os objetos do tipo </a:t>
            </a:r>
            <a:r>
              <a:rPr lang="pt-BR" b="1" dirty="0"/>
              <a:t>T</a:t>
            </a:r>
            <a:r>
              <a:rPr lang="pt-BR" dirty="0" smtClean="0"/>
              <a:t>, </a:t>
            </a:r>
            <a:r>
              <a:rPr lang="pt-BR" dirty="0"/>
              <a:t>podem ser </a:t>
            </a:r>
            <a:r>
              <a:rPr lang="pt-BR" b="1" dirty="0"/>
              <a:t>substituídos</a:t>
            </a:r>
            <a:r>
              <a:rPr lang="pt-BR" dirty="0"/>
              <a:t> pelos objetos de tipo </a:t>
            </a:r>
            <a:r>
              <a:rPr lang="pt-BR" b="1" dirty="0" smtClean="0"/>
              <a:t>S</a:t>
            </a:r>
            <a:r>
              <a:rPr lang="pt-BR" dirty="0" smtClean="0"/>
              <a:t>.</a:t>
            </a:r>
          </a:p>
          <a:p>
            <a:r>
              <a:rPr lang="pt-BR" dirty="0"/>
              <a:t>Esse princípio foi descrito pela pesquisadora </a:t>
            </a:r>
            <a:r>
              <a:rPr lang="pt-BR" b="1" i="1" dirty="0"/>
              <a:t>Barbara </a:t>
            </a:r>
            <a:r>
              <a:rPr lang="pt-BR" b="1" i="1" dirty="0" err="1"/>
              <a:t>Liskov</a:t>
            </a:r>
            <a:r>
              <a:rPr lang="pt-BR" dirty="0"/>
              <a:t>, em seu artigo de </a:t>
            </a:r>
            <a:r>
              <a:rPr lang="pt-BR" b="1" dirty="0"/>
              <a:t>1988</a:t>
            </a:r>
            <a:r>
              <a:rPr lang="pt-BR" dirty="0"/>
              <a:t>, em que ela explica que, antes de optar pela </a:t>
            </a:r>
            <a:r>
              <a:rPr lang="pt-BR" b="1" dirty="0"/>
              <a:t>herança</a:t>
            </a:r>
            <a:r>
              <a:rPr lang="pt-BR" dirty="0"/>
              <a:t>, precisamos pensar nas </a:t>
            </a:r>
            <a:r>
              <a:rPr lang="pt-BR" b="1" dirty="0"/>
              <a:t>pré</a:t>
            </a:r>
            <a:r>
              <a:rPr lang="pt-BR" dirty="0"/>
              <a:t>-condições e </a:t>
            </a:r>
            <a:r>
              <a:rPr lang="pt-BR" b="1" dirty="0"/>
              <a:t>pós</a:t>
            </a:r>
            <a:r>
              <a:rPr lang="pt-BR" dirty="0"/>
              <a:t>-condições da sua </a:t>
            </a:r>
            <a:r>
              <a:rPr lang="pt-BR" b="1" dirty="0"/>
              <a:t>classe</a:t>
            </a:r>
            <a:r>
              <a:rPr lang="pt-BR" dirty="0" smtClean="0"/>
              <a:t>.</a:t>
            </a:r>
          </a:p>
          <a:p>
            <a:r>
              <a:rPr lang="pt-BR" dirty="0" smtClean="0"/>
              <a:t>Violações de LSP:</a:t>
            </a:r>
          </a:p>
          <a:p>
            <a:pPr lvl="1"/>
            <a:r>
              <a:rPr lang="pt-BR" dirty="0"/>
              <a:t>Sobrescrever/implementar um método que não faz </a:t>
            </a:r>
            <a:r>
              <a:rPr lang="pt-BR" dirty="0" smtClean="0"/>
              <a:t>nada</a:t>
            </a:r>
          </a:p>
          <a:p>
            <a:pPr lvl="1"/>
            <a:r>
              <a:rPr lang="pt-BR" dirty="0"/>
              <a:t>Lançar uma exceção inesperada;</a:t>
            </a:r>
          </a:p>
          <a:p>
            <a:pPr lvl="1"/>
            <a:r>
              <a:rPr lang="pt-BR" dirty="0"/>
              <a:t>Retornar valores de tipos diferentes da classe base;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391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Violação do LSP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1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i="1" dirty="0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100" dirty="0">
                <a:solidFill>
                  <a:srgbClr val="F8F8F2"/>
                </a:solidFill>
                <a:latin typeface="Fira Code"/>
              </a:rPr>
            </a:br>
            <a:r>
              <a:rPr lang="pt-BR" sz="11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1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100" i="1" dirty="0" err="1">
                <a:solidFill>
                  <a:srgbClr val="8BE9FD"/>
                </a:solidFill>
                <a:latin typeface="Fira Code"/>
              </a:rPr>
              <a:t>LSP</a:t>
            </a:r>
            <a:r>
              <a:rPr lang="pt-BR" sz="11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100" i="1" dirty="0" err="1">
                <a:solidFill>
                  <a:srgbClr val="8BE9FD"/>
                </a:solidFill>
                <a:latin typeface="Fira Code"/>
              </a:rPr>
              <a:t>Violacao</a:t>
            </a:r>
            <a:endParaRPr lang="pt-BR" sz="11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1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 err="1">
                <a:solidFill>
                  <a:srgbClr val="8BE9FD"/>
                </a:solidFill>
                <a:latin typeface="Fira Code"/>
              </a:rPr>
              <a:t>Program</a:t>
            </a:r>
            <a:endParaRPr lang="pt-BR" sz="11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100" dirty="0" err="1">
                <a:solidFill>
                  <a:srgbClr val="FF79C6"/>
                </a:solidFill>
                <a:latin typeface="Fira Code"/>
              </a:rPr>
              <a:t>static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 err="1">
                <a:solidFill>
                  <a:srgbClr val="50FA7B"/>
                </a:solidFill>
                <a:latin typeface="Fira Code"/>
              </a:rPr>
              <a:t>Main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1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[] </a:t>
            </a:r>
            <a:r>
              <a:rPr lang="pt-BR" sz="1100" i="1" dirty="0" err="1">
                <a:solidFill>
                  <a:srgbClr val="FFB86C"/>
                </a:solidFill>
                <a:latin typeface="Fira Code"/>
              </a:rPr>
              <a:t>args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100" i="1" dirty="0">
                <a:solidFill>
                  <a:srgbClr val="8BE9FD"/>
                </a:solidFill>
                <a:latin typeface="Fira Code"/>
              </a:rPr>
              <a:t>Apple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 err="1">
                <a:solidFill>
                  <a:srgbClr val="F8F8F2"/>
                </a:solidFill>
                <a:latin typeface="Fira Code"/>
              </a:rPr>
              <a:t>apple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i="1" dirty="0">
                <a:solidFill>
                  <a:srgbClr val="8BE9FD"/>
                </a:solidFill>
                <a:latin typeface="Fira Code"/>
              </a:rPr>
              <a:t>Orange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100" dirty="0" err="1">
                <a:solidFill>
                  <a:srgbClr val="F8F8F2"/>
                </a:solidFill>
                <a:latin typeface="Fira Code"/>
              </a:rPr>
              <a:t>Console.</a:t>
            </a:r>
            <a:r>
              <a:rPr lang="pt-BR" sz="1100" dirty="0" err="1">
                <a:solidFill>
                  <a:srgbClr val="50FA7B"/>
                </a:solidFill>
                <a:latin typeface="Fira Code"/>
              </a:rPr>
              <a:t>WriteLine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100" dirty="0" err="1">
                <a:solidFill>
                  <a:srgbClr val="F8F8F2"/>
                </a:solidFill>
                <a:latin typeface="Fira Code"/>
              </a:rPr>
              <a:t>apple.</a:t>
            </a:r>
            <a:r>
              <a:rPr lang="pt-BR" sz="1100" dirty="0" err="1">
                <a:solidFill>
                  <a:srgbClr val="50FA7B"/>
                </a:solidFill>
                <a:latin typeface="Fira Code"/>
              </a:rPr>
              <a:t>GetColor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());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1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>
                <a:solidFill>
                  <a:srgbClr val="8BE9FD"/>
                </a:solidFill>
                <a:latin typeface="Fira Code"/>
              </a:rPr>
              <a:t>Apple</a:t>
            </a:r>
            <a:endParaRPr lang="pt-BR" sz="11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1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>
                <a:solidFill>
                  <a:srgbClr val="FF79C6"/>
                </a:solidFill>
                <a:latin typeface="Fira Code"/>
              </a:rPr>
              <a:t>virtual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 err="1">
                <a:solidFill>
                  <a:srgbClr val="50FA7B"/>
                </a:solidFill>
                <a:latin typeface="Fira Code"/>
              </a:rPr>
              <a:t>GetColor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1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100" dirty="0" err="1">
                <a:solidFill>
                  <a:srgbClr val="F1FA8C"/>
                </a:solidFill>
                <a:latin typeface="Fira Code"/>
              </a:rPr>
              <a:t>Red</a:t>
            </a:r>
            <a:r>
              <a:rPr lang="pt-BR" sz="11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1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>
                <a:solidFill>
                  <a:srgbClr val="8BE9FD"/>
                </a:solidFill>
                <a:latin typeface="Fira Code"/>
              </a:rPr>
              <a:t>Orange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: </a:t>
            </a:r>
            <a:r>
              <a:rPr lang="pt-BR" sz="1100" i="1" dirty="0">
                <a:solidFill>
                  <a:srgbClr val="8BE9FD"/>
                </a:solidFill>
                <a:latin typeface="Fira Code"/>
              </a:rPr>
              <a:t>Apple</a:t>
            </a:r>
            <a:endParaRPr lang="pt-BR" sz="11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1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 err="1">
                <a:solidFill>
                  <a:srgbClr val="FF79C6"/>
                </a:solidFill>
                <a:latin typeface="Fira Code"/>
              </a:rPr>
              <a:t>override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 err="1">
                <a:solidFill>
                  <a:srgbClr val="50FA7B"/>
                </a:solidFill>
                <a:latin typeface="Fira Code"/>
              </a:rPr>
              <a:t>GetColor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1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1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100" dirty="0">
                <a:solidFill>
                  <a:srgbClr val="F1FA8C"/>
                </a:solidFill>
                <a:latin typeface="Fira Code"/>
              </a:rPr>
              <a:t>Orange</a:t>
            </a:r>
            <a:r>
              <a:rPr lang="pt-BR" sz="11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1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1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/>
            <a:endParaRPr lang="pt-BR" sz="1100" dirty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3909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Solução do LSP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2" spcCol="360000" anchor="ctr"/>
          <a:lstStyle/>
          <a:p>
            <a:pPr algn="l"/>
            <a:r>
              <a:rPr lang="pt-BR" sz="105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50" dirty="0">
                <a:solidFill>
                  <a:srgbClr val="F8F8F2"/>
                </a:solidFill>
                <a:latin typeface="Fira Code"/>
              </a:rPr>
            </a:br>
            <a:r>
              <a:rPr lang="pt-BR" sz="105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LSP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Solucao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8BE9FD"/>
                </a:solidFill>
                <a:latin typeface="Fira Code"/>
              </a:rPr>
              <a:t>Program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static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Main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[] </a:t>
            </a:r>
            <a:r>
              <a:rPr lang="pt-BR" sz="1050" i="1" dirty="0" err="1">
                <a:solidFill>
                  <a:srgbClr val="FFB86C"/>
                </a:solidFill>
                <a:latin typeface="Fira Code"/>
              </a:rPr>
              <a:t>args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Fruit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fruit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>
                <a:solidFill>
                  <a:srgbClr val="8BE9FD"/>
                </a:solidFill>
                <a:latin typeface="Fira Code"/>
              </a:rPr>
              <a:t>Orange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Console.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WriteLine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fruit.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GetColor</a:t>
            </a:r>
            <a:r>
              <a:rPr lang="pt-BR" sz="1050" dirty="0" smtClean="0">
                <a:solidFill>
                  <a:srgbClr val="F8F8F2"/>
                </a:solidFill>
                <a:latin typeface="Fira Code"/>
              </a:rPr>
              <a:t>());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fruit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>
                <a:solidFill>
                  <a:srgbClr val="8BE9FD"/>
                </a:solidFill>
                <a:latin typeface="Fira Code"/>
              </a:rPr>
              <a:t>Apple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Console.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WriteLine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fruit.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GetColor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());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50" dirty="0" smtClean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 smtClean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>
                <a:solidFill>
                  <a:srgbClr val="FF79C6"/>
                </a:solidFill>
                <a:latin typeface="Fira Code"/>
              </a:rPr>
              <a:t>abstract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8BE9FD"/>
                </a:solidFill>
                <a:latin typeface="Fira Code"/>
              </a:rPr>
              <a:t>Fruit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>
                <a:solidFill>
                  <a:srgbClr val="FF79C6"/>
                </a:solidFill>
                <a:latin typeface="Fira Code"/>
              </a:rPr>
              <a:t>abstract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GetColor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50" dirty="0" smtClean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 smtClean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 smtClean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 smtClean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>
                <a:solidFill>
                  <a:srgbClr val="8BE9FD"/>
                </a:solidFill>
                <a:latin typeface="Fira Code"/>
              </a:rPr>
              <a:t>Apple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: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Fruit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override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GetColor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50" dirty="0" err="1">
                <a:solidFill>
                  <a:srgbClr val="F1FA8C"/>
                </a:solidFill>
                <a:latin typeface="Fira Code"/>
              </a:rPr>
              <a:t>Red</a:t>
            </a:r>
            <a:r>
              <a:rPr lang="pt-BR" sz="105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50" dirty="0" smtClean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 smtClean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>
                <a:solidFill>
                  <a:srgbClr val="8BE9FD"/>
                </a:solidFill>
                <a:latin typeface="Fira Code"/>
              </a:rPr>
              <a:t>Orange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: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Fruit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override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GetColor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50" dirty="0">
                <a:solidFill>
                  <a:srgbClr val="F1FA8C"/>
                </a:solidFill>
                <a:latin typeface="Fira Code"/>
              </a:rPr>
              <a:t>Orange</a:t>
            </a:r>
            <a:r>
              <a:rPr lang="pt-BR" sz="105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2083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</a:t>
            </a:r>
            <a:r>
              <a:rPr lang="pt-BR" dirty="0" smtClean="0"/>
              <a:t>SP – 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princípio da Segregação de Interface, diz que:</a:t>
            </a:r>
          </a:p>
          <a:p>
            <a:r>
              <a:rPr lang="pt-BR" dirty="0" smtClean="0"/>
              <a:t>Interfaces </a:t>
            </a:r>
            <a:r>
              <a:rPr lang="pt-BR" b="1" dirty="0" smtClean="0"/>
              <a:t>específica</a:t>
            </a:r>
            <a:r>
              <a:rPr lang="pt-BR" dirty="0" smtClean="0"/>
              <a:t> são melhores que interfaces </a:t>
            </a:r>
            <a:r>
              <a:rPr lang="pt-BR" b="1" dirty="0" smtClean="0"/>
              <a:t>geral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Isso quer dizer que é melhor muitos </a:t>
            </a:r>
            <a:r>
              <a:rPr lang="pt-BR" b="1" dirty="0" smtClean="0"/>
              <a:t>contratos menores</a:t>
            </a:r>
            <a:r>
              <a:rPr lang="pt-BR" dirty="0" smtClean="0"/>
              <a:t> do que contratos maiores </a:t>
            </a:r>
            <a:r>
              <a:rPr lang="pt-BR" b="1" dirty="0" smtClean="0"/>
              <a:t>generalistas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5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SOLID?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19256" cy="4176464"/>
          </a:xfrm>
        </p:spPr>
        <p:txBody>
          <a:bodyPr anchor="t"/>
          <a:lstStyle/>
          <a:p>
            <a:pPr algn="just"/>
            <a:r>
              <a:rPr lang="pt-BR" sz="3200" dirty="0" smtClean="0"/>
              <a:t>SOLID é um acrônimo criado por </a:t>
            </a:r>
            <a:r>
              <a:rPr lang="pt-BR" sz="3200" dirty="0">
                <a:hlinkClick r:id="rId2"/>
              </a:rPr>
              <a:t>Michael </a:t>
            </a:r>
            <a:r>
              <a:rPr lang="pt-BR" sz="3200" dirty="0" err="1" smtClean="0">
                <a:hlinkClick r:id="rId2"/>
              </a:rPr>
              <a:t>Feathers</a:t>
            </a:r>
            <a:r>
              <a:rPr lang="pt-BR" sz="3200" dirty="0" smtClean="0"/>
              <a:t> após observar </a:t>
            </a:r>
            <a:r>
              <a:rPr lang="pt-BR" sz="3200" dirty="0"/>
              <a:t>que cinco princípios da orientação a objetos e design de </a:t>
            </a:r>
            <a:r>
              <a:rPr lang="pt-BR" sz="3200" dirty="0" smtClean="0"/>
              <a:t>código criado por </a:t>
            </a:r>
            <a:r>
              <a:rPr lang="pt-BR" sz="3200" dirty="0">
                <a:hlinkClick r:id="rId3"/>
              </a:rPr>
              <a:t>Robert </a:t>
            </a:r>
            <a:r>
              <a:rPr lang="pt-BR" sz="3200" dirty="0" smtClean="0">
                <a:hlinkClick r:id="rId3"/>
              </a:rPr>
              <a:t>C. Martin</a:t>
            </a:r>
            <a:r>
              <a:rPr lang="pt-BR" sz="3200" dirty="0" smtClean="0"/>
              <a:t> (famoso </a:t>
            </a:r>
            <a:r>
              <a:rPr lang="pt-BR" sz="3200" dirty="0" err="1" smtClean="0"/>
              <a:t>Uncle</a:t>
            </a:r>
            <a:r>
              <a:rPr lang="pt-BR" sz="3200" dirty="0" smtClean="0"/>
              <a:t> Bob) estes princípios podem ser encontrados no artigo </a:t>
            </a:r>
            <a:r>
              <a:rPr lang="pt-BR" sz="3200" b="1" dirty="0">
                <a:hlinkClick r:id="rId4"/>
              </a:rPr>
              <a:t>The </a:t>
            </a:r>
            <a:r>
              <a:rPr lang="pt-BR" sz="3200" b="1" dirty="0" err="1">
                <a:hlinkClick r:id="rId4"/>
              </a:rPr>
              <a:t>Principles</a:t>
            </a:r>
            <a:r>
              <a:rPr lang="pt-BR" sz="3200" b="1" dirty="0">
                <a:hlinkClick r:id="rId4"/>
              </a:rPr>
              <a:t> </a:t>
            </a:r>
            <a:r>
              <a:rPr lang="pt-BR" sz="3200" b="1" dirty="0" err="1">
                <a:hlinkClick r:id="rId4"/>
              </a:rPr>
              <a:t>of</a:t>
            </a:r>
            <a:r>
              <a:rPr lang="pt-BR" sz="3200" b="1" dirty="0">
                <a:hlinkClick r:id="rId4"/>
              </a:rPr>
              <a:t> </a:t>
            </a:r>
            <a:r>
              <a:rPr lang="pt-BR" sz="3200" b="1" dirty="0" smtClean="0">
                <a:hlinkClick r:id="rId4"/>
              </a:rPr>
              <a:t>OOD</a:t>
            </a:r>
            <a:r>
              <a:rPr lang="pt-BR" sz="3200" b="1" dirty="0" smtClean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11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Violação da ISP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2" spcCol="360000" anchor="ctr"/>
          <a:lstStyle/>
          <a:p>
            <a:pPr algn="l"/>
            <a:r>
              <a:rPr lang="pt-BR" sz="105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050" dirty="0" smtClean="0">
                <a:solidFill>
                  <a:srgbClr val="F8F8F2"/>
                </a:solidFill>
                <a:latin typeface="Fira Code"/>
              </a:rPr>
              <a:t>;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50" dirty="0">
                <a:solidFill>
                  <a:srgbClr val="F8F8F2"/>
                </a:solidFill>
                <a:latin typeface="Fira Code"/>
              </a:rPr>
            </a:br>
            <a:r>
              <a:rPr lang="pt-BR" sz="105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ISP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Violacao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>
                <a:solidFill>
                  <a:srgbClr val="FF79C6"/>
                </a:solidFill>
                <a:latin typeface="Fira Code"/>
              </a:rPr>
              <a:t>interface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ICadastro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ValidarDados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SalvarBanco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EnviarEmail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50" dirty="0" smtClean="0">
                <a:solidFill>
                  <a:srgbClr val="F8F8F2"/>
                </a:solidFill>
                <a:latin typeface="Fira Code"/>
              </a:rPr>
              <a:t>}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50" dirty="0">
                <a:solidFill>
                  <a:srgbClr val="F8F8F2"/>
                </a:solidFill>
                <a:latin typeface="Fira Code"/>
              </a:rPr>
            </a:br>
            <a:r>
              <a:rPr lang="pt-BR" sz="105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8BE9FD"/>
                </a:solidFill>
                <a:latin typeface="Fira Code"/>
              </a:rPr>
              <a:t>CadastroProduto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: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ICadastro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ValidarDados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// Validar valor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50" dirty="0">
                <a:solidFill>
                  <a:srgbClr val="F8F8F2"/>
                </a:solidFill>
                <a:latin typeface="Fira Code"/>
              </a:rPr>
            </a:br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SalvarBanco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// </a:t>
            </a:r>
            <a:r>
              <a:rPr lang="pt-BR" sz="1050" dirty="0" err="1">
                <a:solidFill>
                  <a:srgbClr val="6272A4"/>
                </a:solidFill>
                <a:latin typeface="Fira Code"/>
              </a:rPr>
              <a:t>Insert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 tabela Produto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50" dirty="0">
                <a:solidFill>
                  <a:srgbClr val="F8F8F2"/>
                </a:solidFill>
                <a:latin typeface="Fira Code"/>
              </a:rPr>
            </a:br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EnviarEmail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// Produto não tem e-mail, o que eu faço agora???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throw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NotImplementedException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5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50" dirty="0">
                <a:solidFill>
                  <a:srgbClr val="F1FA8C"/>
                </a:solidFill>
                <a:latin typeface="Fira Code"/>
              </a:rPr>
              <a:t>Esse </a:t>
            </a:r>
            <a:r>
              <a:rPr lang="pt-BR" sz="1050" dirty="0" err="1">
                <a:solidFill>
                  <a:srgbClr val="F1FA8C"/>
                </a:solidFill>
                <a:latin typeface="Fira Code"/>
              </a:rPr>
              <a:t>metodo</a:t>
            </a:r>
            <a:r>
              <a:rPr lang="pt-BR" sz="1050" dirty="0">
                <a:solidFill>
                  <a:srgbClr val="F1FA8C"/>
                </a:solidFill>
                <a:latin typeface="Fira Code"/>
              </a:rPr>
              <a:t> não serve pra nada</a:t>
            </a:r>
            <a:r>
              <a:rPr lang="pt-BR" sz="105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50" dirty="0">
                <a:solidFill>
                  <a:srgbClr val="F8F8F2"/>
                </a:solidFill>
                <a:latin typeface="Fira Code"/>
              </a:rPr>
            </a:br>
            <a:r>
              <a:rPr lang="pt-BR" sz="105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8BE9FD"/>
                </a:solidFill>
                <a:latin typeface="Fira Code"/>
              </a:rPr>
              <a:t>CadastroCliente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: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ICadastro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ValidarDados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// Validar CPF, </a:t>
            </a:r>
            <a:r>
              <a:rPr lang="pt-BR" sz="1050" dirty="0" err="1">
                <a:solidFill>
                  <a:srgbClr val="6272A4"/>
                </a:solidFill>
                <a:latin typeface="Fira Code"/>
              </a:rPr>
              <a:t>Email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50" dirty="0">
                <a:solidFill>
                  <a:srgbClr val="F8F8F2"/>
                </a:solidFill>
                <a:latin typeface="Fira Code"/>
              </a:rPr>
            </a:br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SalvarBanco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// </a:t>
            </a:r>
            <a:r>
              <a:rPr lang="pt-BR" sz="1050" dirty="0" err="1">
                <a:solidFill>
                  <a:srgbClr val="6272A4"/>
                </a:solidFill>
                <a:latin typeface="Fira Code"/>
              </a:rPr>
              <a:t>Insert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 na tabela Cliente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50" dirty="0">
                <a:solidFill>
                  <a:srgbClr val="F8F8F2"/>
                </a:solidFill>
                <a:latin typeface="Fira Code"/>
              </a:rPr>
            </a:br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EnviarEmail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// Enviar e-mail para o cliente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}     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/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4617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Solução da ISP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2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ISP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Solucao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Interfaces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interface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ICadastro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SalvarBanco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interface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ICadastroCliente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: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ICadastro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ValidarDados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EnviarEmail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interface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ICadastroProduto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: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ICadastro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ValidarDados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149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Solução da ISP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2" spcCol="360000" anchor="ctr"/>
          <a:lstStyle/>
          <a:p>
            <a:pPr algn="l"/>
            <a:r>
              <a:rPr lang="pt-BR" sz="105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ISP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Solucao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Interfaces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50" dirty="0">
                <a:solidFill>
                  <a:srgbClr val="F8F8F2"/>
                </a:solidFill>
                <a:latin typeface="Fira Code"/>
              </a:rPr>
            </a:br>
            <a:r>
              <a:rPr lang="pt-BR" sz="105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ISP</a:t>
            </a:r>
            <a:r>
              <a:rPr lang="pt-BR" sz="105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Solucao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8BE9FD"/>
                </a:solidFill>
                <a:latin typeface="Fira Code"/>
              </a:rPr>
              <a:t>CadastroProduto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: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ICadastroProduto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ValidarDados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// Validar valor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50" dirty="0">
                <a:solidFill>
                  <a:srgbClr val="F8F8F2"/>
                </a:solidFill>
                <a:latin typeface="Fira Code"/>
              </a:rPr>
            </a:br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SalvarBanco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// </a:t>
            </a:r>
            <a:r>
              <a:rPr lang="pt-BR" sz="1050" dirty="0" err="1">
                <a:solidFill>
                  <a:srgbClr val="6272A4"/>
                </a:solidFill>
                <a:latin typeface="Fira Code"/>
              </a:rPr>
              <a:t>Insert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 tabela Produto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endParaRPr lang="pt-BR" sz="1050" dirty="0" smtClean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 smtClean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 smtClean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 smtClean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 smtClean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 smtClean="0">
              <a:solidFill>
                <a:srgbClr val="F8F8F2"/>
              </a:solidFill>
              <a:latin typeface="Fira Code"/>
            </a:endParaRPr>
          </a:p>
          <a:p>
            <a:pPr algn="l"/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50" dirty="0">
                <a:solidFill>
                  <a:srgbClr val="F8F8F2"/>
                </a:solidFill>
                <a:latin typeface="Fira Code"/>
              </a:rPr>
            </a:br>
            <a:r>
              <a:rPr lang="pt-BR" sz="105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8BE9FD"/>
                </a:solidFill>
                <a:latin typeface="Fira Code"/>
              </a:rPr>
              <a:t>CadastroCliente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: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ICadastroCliente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ValidarDados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// Validar CPF, </a:t>
            </a:r>
            <a:r>
              <a:rPr lang="pt-BR" sz="1050" dirty="0" err="1">
                <a:solidFill>
                  <a:srgbClr val="6272A4"/>
                </a:solidFill>
                <a:latin typeface="Fira Code"/>
              </a:rPr>
              <a:t>Email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50" dirty="0">
                <a:solidFill>
                  <a:srgbClr val="F8F8F2"/>
                </a:solidFill>
                <a:latin typeface="Fira Code"/>
              </a:rPr>
            </a:br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SalvarBanco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// </a:t>
            </a:r>
            <a:r>
              <a:rPr lang="pt-BR" sz="1050" dirty="0" err="1">
                <a:solidFill>
                  <a:srgbClr val="6272A4"/>
                </a:solidFill>
                <a:latin typeface="Fira Code"/>
              </a:rPr>
              <a:t>Insert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 na tabela Cliente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50" dirty="0">
                <a:solidFill>
                  <a:srgbClr val="F8F8F2"/>
                </a:solidFill>
                <a:latin typeface="Fira Code"/>
              </a:rPr>
            </a:br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5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50" dirty="0" err="1">
                <a:solidFill>
                  <a:srgbClr val="50FA7B"/>
                </a:solidFill>
                <a:latin typeface="Fira Code"/>
              </a:rPr>
              <a:t>EnviarEmail</a:t>
            </a:r>
            <a:r>
              <a:rPr lang="pt-BR" sz="105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50" dirty="0">
                <a:solidFill>
                  <a:srgbClr val="6272A4"/>
                </a:solidFill>
                <a:latin typeface="Fira Code"/>
              </a:rPr>
              <a:t>// Enviar e-mail para o cliente</a:t>
            </a:r>
            <a:endParaRPr lang="pt-BR" sz="105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    }    </a:t>
            </a:r>
          </a:p>
          <a:p>
            <a:pPr algn="l"/>
            <a:r>
              <a:rPr lang="pt-BR" sz="105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/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8117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DIP –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princípio da Inversão de dependências, diz que:</a:t>
            </a:r>
          </a:p>
          <a:p>
            <a:r>
              <a:rPr lang="pt-BR" dirty="0" smtClean="0"/>
              <a:t>Módulos de alto nível não devem depender de módulos de baixo nível.</a:t>
            </a:r>
          </a:p>
          <a:p>
            <a:r>
              <a:rPr lang="pt-BR" dirty="0" smtClean="0"/>
              <a:t>As abstrações não devem depender de detalhes. Os detalhes devem depender das abstrações.</a:t>
            </a:r>
          </a:p>
          <a:p>
            <a:r>
              <a:rPr lang="pt-BR" dirty="0" smtClean="0"/>
              <a:t>Isso quer dizer que uma mesma Idea pode ser implementado de formas </a:t>
            </a:r>
            <a:r>
              <a:rPr lang="pt-BR" smtClean="0"/>
              <a:t>diferentes seguindo </a:t>
            </a:r>
            <a:r>
              <a:rPr lang="pt-BR" dirty="0" smtClean="0"/>
              <a:t>a mesma especificação e o cliente não necessita conhecer </a:t>
            </a:r>
            <a:r>
              <a:rPr lang="pt-BR" smtClean="0"/>
              <a:t>o fornecedor, </a:t>
            </a:r>
            <a:r>
              <a:rPr lang="pt-BR" dirty="0" smtClean="0"/>
              <a:t>ambos conhecem a especificação.</a:t>
            </a:r>
          </a:p>
          <a:p>
            <a:r>
              <a:rPr lang="pt-BR" dirty="0" smtClean="0"/>
              <a:t>Isso ajuda a </a:t>
            </a:r>
            <a:r>
              <a:rPr lang="pt-BR" b="1" dirty="0" smtClean="0"/>
              <a:t>facilitar a </a:t>
            </a:r>
            <a:r>
              <a:rPr lang="pt-BR" b="1" dirty="0" err="1" smtClean="0"/>
              <a:t>testabilidade</a:t>
            </a:r>
            <a:r>
              <a:rPr lang="pt-BR" dirty="0" smtClean="0"/>
              <a:t> da aplicação, permitindo a utilização de clientes </a:t>
            </a:r>
            <a:r>
              <a:rPr lang="pt-BR" b="1" dirty="0" err="1" smtClean="0"/>
              <a:t>mock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3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Violação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da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DIP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2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Violacao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8BE9FD"/>
                </a:solidFill>
                <a:latin typeface="Fira Code"/>
              </a:rPr>
              <a:t>Cliente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int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ClienteId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{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Nome {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Email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Email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{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Cpf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Cpf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{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DateTime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DataCadastro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{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bool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50FA7B"/>
                </a:solidFill>
                <a:latin typeface="Fira Code"/>
              </a:rPr>
              <a:t>Validar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Email.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Validar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()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&amp;&amp;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Cpf.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Validar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201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Violação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da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DIP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2" spcCol="360000" anchor="ctr"/>
          <a:lstStyle/>
          <a:p>
            <a:pPr algn="l"/>
            <a:r>
              <a:rPr lang="pt-BR" sz="10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Data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Data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SqlClient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Violacao</a:t>
            </a:r>
            <a:endParaRPr lang="pt-BR" sz="10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8BE9FD"/>
                </a:solidFill>
                <a:latin typeface="Fira Code"/>
              </a:rPr>
              <a:t>ClienteRepository</a:t>
            </a:r>
            <a:endParaRPr lang="pt-BR" sz="10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AdicionarCliente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i="1" dirty="0">
                <a:solidFill>
                  <a:srgbClr val="8BE9FD"/>
                </a:solidFill>
                <a:latin typeface="Fira Code"/>
              </a:rPr>
              <a:t>Cliente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FFB86C"/>
                </a:solidFill>
                <a:latin typeface="Fira Code"/>
              </a:rPr>
              <a:t>cliente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(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SqlConnection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())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SqlCommand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cn.ConnectionString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MinhaConnectionString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cmd.Connection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cmd.CommandType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CommandType.Text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cmd.CommandText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INSERT INTO CLIENTE (NOME, EMAIL CPF, DATACADASTRO) VALUES (@nome, @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email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, @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cpf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, @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dataCad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))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nome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cliente.Nome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email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cliente.Email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cpf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cliente.Cpf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dataCad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cliente.DataCadastro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cn.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Open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ExecuteNonQuery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2123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Violação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da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DIP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2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Net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Mail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Violacao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static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8BE9FD"/>
                </a:solidFill>
                <a:latin typeface="Fira Code"/>
              </a:rPr>
              <a:t>EmailServices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static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50FA7B"/>
                </a:solidFill>
                <a:latin typeface="Fira Code"/>
              </a:rPr>
              <a:t>Enviar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de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para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assunto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mensagem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mail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MailMessage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(de, para);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client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SmtpClient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Port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BD93F9"/>
                </a:solidFill>
                <a:latin typeface="Fira Code"/>
              </a:rPr>
              <a:t>25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DeliveryMethod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SmtpDeliveryMethod.Network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UseDefaultCredentials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BD93F9"/>
                </a:solidFill>
                <a:latin typeface="Fira Code"/>
              </a:rPr>
              <a:t>false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    Host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200" dirty="0">
                <a:solidFill>
                  <a:srgbClr val="F1FA8C"/>
                </a:solidFill>
                <a:latin typeface="Fira Code"/>
              </a:rPr>
              <a:t>smtp.google.com</a:t>
            </a:r>
            <a:r>
              <a:rPr lang="pt-BR" sz="1200" dirty="0">
                <a:solidFill>
                  <a:srgbClr val="E9F284"/>
                </a:solidFill>
                <a:latin typeface="Fira Code"/>
              </a:rPr>
              <a:t>"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};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mail.Subject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assunto;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mail.Body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mensagem;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client.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Send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(mail);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968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Solução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da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DIP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2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Solucao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Interfaces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interface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IClienteRepository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AdicionarCliente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200" i="1" dirty="0">
                <a:solidFill>
                  <a:srgbClr val="8BE9FD"/>
                </a:solidFill>
                <a:latin typeface="Fira Code"/>
              </a:rPr>
              <a:t>Cliente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FFB86C"/>
                </a:solidFill>
                <a:latin typeface="Fira Code"/>
              </a:rPr>
              <a:t>cliente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Solucao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Interfaces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interface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IClienteServices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AdicionarCliente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200" i="1" dirty="0">
                <a:solidFill>
                  <a:srgbClr val="8BE9FD"/>
                </a:solidFill>
                <a:latin typeface="Fira Code"/>
              </a:rPr>
              <a:t>Cliente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FFB86C"/>
                </a:solidFill>
                <a:latin typeface="Fira Code"/>
              </a:rPr>
              <a:t>cliente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Solucao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Interfaces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interface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IEmailServices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50FA7B"/>
                </a:solidFill>
                <a:latin typeface="Fira Code"/>
              </a:rPr>
              <a:t>Enviar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de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para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assunto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mensagem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733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Solução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da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DIP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Data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Data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SqlClient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Solucao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Interfaces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Solucao</a:t>
            </a:r>
            <a:endParaRPr lang="pt-BR" sz="10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8BE9FD"/>
                </a:solidFill>
                <a:latin typeface="Fira Code"/>
              </a:rPr>
              <a:t>ClienteRepository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: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IClienteRepository</a:t>
            </a:r>
            <a:endParaRPr lang="pt-BR" sz="10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AdicionarCliente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i="1" dirty="0">
                <a:solidFill>
                  <a:srgbClr val="8BE9FD"/>
                </a:solidFill>
                <a:latin typeface="Fira Code"/>
              </a:rPr>
              <a:t>Cliente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FFB86C"/>
                </a:solidFill>
                <a:latin typeface="Fira Code"/>
              </a:rPr>
              <a:t>cliente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00" dirty="0" smtClean="0">
                <a:solidFill>
                  <a:srgbClr val="F8F8F2"/>
                </a:solidFill>
                <a:latin typeface="Fira Code"/>
              </a:rPr>
              <a:t>{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(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SqlConnection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())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SqlCommand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cn.ConnectionString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MinhaConnectionString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cmd.Connection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cmd.CommandType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CommandType.Text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cmd.CommandText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INSERT INTO CLIENTE (NOME, EMAIL CPF, DATACADASTRO) VALUES (@nome, @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email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, @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cpf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, @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dataCad</a:t>
            </a:r>
            <a:r>
              <a:rPr lang="pt-BR" sz="1000" dirty="0" smtClean="0">
                <a:solidFill>
                  <a:srgbClr val="F1FA8C"/>
                </a:solidFill>
                <a:latin typeface="Fira Code"/>
              </a:rPr>
              <a:t>))</a:t>
            </a:r>
            <a:r>
              <a:rPr lang="pt-BR" sz="1000" dirty="0" smtClean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 smtClean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nome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cliente.Nome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email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cliente.Email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cpf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cliente.Cpf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dataCad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cliente.DataCadastro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cn.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Open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ExecuteNonQuery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7853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Solução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da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DIP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4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Solucao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Interfaces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400" dirty="0">
                <a:solidFill>
                  <a:srgbClr val="F8F8F2"/>
                </a:solidFill>
                <a:latin typeface="Fira Code"/>
              </a:rPr>
            </a:br>
            <a:r>
              <a:rPr lang="pt-BR" sz="14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Solucao</a:t>
            </a:r>
            <a:endParaRPr lang="pt-BR" sz="14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>
                <a:solidFill>
                  <a:srgbClr val="8BE9FD"/>
                </a:solidFill>
                <a:latin typeface="Fira Code"/>
              </a:rPr>
              <a:t>ClienteRepository2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: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IClienteRepository</a:t>
            </a:r>
            <a:endParaRPr lang="pt-BR" sz="14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50FA7B"/>
                </a:solidFill>
                <a:latin typeface="Fira Code"/>
              </a:rPr>
              <a:t>AdicionarCliente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400" i="1" dirty="0">
                <a:solidFill>
                  <a:srgbClr val="8BE9FD"/>
                </a:solidFill>
                <a:latin typeface="Fira Code"/>
              </a:rPr>
              <a:t>Cliente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FFB86C"/>
                </a:solidFill>
                <a:latin typeface="Fira Code"/>
              </a:rPr>
              <a:t>cliente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400" dirty="0">
                <a:solidFill>
                  <a:srgbClr val="F8F8F2"/>
                </a:solidFill>
                <a:latin typeface="Fira Code"/>
              </a:rPr>
            </a:br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400" dirty="0">
                <a:solidFill>
                  <a:srgbClr val="6272A4"/>
                </a:solidFill>
                <a:latin typeface="Fira Code"/>
              </a:rPr>
              <a:t>// Usar outra forma de ir até o BD</a:t>
            </a:r>
            <a:endParaRPr lang="pt-BR" sz="14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400" dirty="0">
                <a:solidFill>
                  <a:srgbClr val="F8F8F2"/>
                </a:solidFill>
                <a:latin typeface="Fira Code"/>
              </a:rPr>
            </a:br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926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usar SOLID?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19256" cy="4176464"/>
          </a:xfrm>
        </p:spPr>
        <p:txBody>
          <a:bodyPr anchor="t"/>
          <a:lstStyle/>
          <a:p>
            <a:pPr algn="just"/>
            <a:r>
              <a:rPr lang="pt-BR" sz="3200" dirty="0" smtClean="0"/>
              <a:t>Ao usar os princípios conseguimos reduzir a complexidade do código, o acoplamento entre classes, separamos as responsabilidades e definimos muito bem a relação entre elas.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dirty="0" smtClean="0"/>
              <a:t>Como resultado temos códigos de melhor qualidade e fácil de ser testado.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96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Solução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da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DIP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2" spcCol="360000" anchor="ctr"/>
          <a:lstStyle/>
          <a:p>
            <a:pPr algn="l"/>
            <a:r>
              <a:rPr lang="pt-BR" sz="10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Solucao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Interfaces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Solucao</a:t>
            </a:r>
            <a:endParaRPr lang="pt-BR" sz="10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8BE9FD"/>
                </a:solidFill>
                <a:latin typeface="Fira Code"/>
              </a:rPr>
              <a:t>ClienteServices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: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IClienteServices</a:t>
            </a:r>
            <a:endParaRPr lang="pt-BR" sz="10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private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readonly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IClienteRepository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_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clienteRepository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private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readonly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IEmailServices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_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emailServices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ClienteServices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IEmailServices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FFB86C"/>
                </a:solidFill>
                <a:latin typeface="Fira Code"/>
              </a:rPr>
              <a:t>emailServices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IClienteRepository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FFB86C"/>
                </a:solidFill>
                <a:latin typeface="Fira Code"/>
              </a:rPr>
              <a:t>clienteRepository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_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emailServices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emailServices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_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clienteRepository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clienteRepository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AdicionarCliente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i="1" dirty="0">
                <a:solidFill>
                  <a:srgbClr val="8BE9FD"/>
                </a:solidFill>
                <a:latin typeface="Fira Code"/>
              </a:rPr>
              <a:t>Cliente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FFB86C"/>
                </a:solidFill>
                <a:latin typeface="Fira Code"/>
              </a:rPr>
              <a:t>cliente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if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(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!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Validar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())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Dados inválidos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_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clienteRepository.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AdicionarCliente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(cliente);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_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emailServices.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Enviar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empresa@empresa.com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cliente.Email.Endereco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Bem Vindo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Parabéns está Cadastrado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Cliente cadastrado com sucesso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8BE9FD"/>
                </a:solidFill>
                <a:latin typeface="Fira Code"/>
              </a:rPr>
              <a:t>TesteDip</a:t>
            </a:r>
            <a:endParaRPr lang="pt-BR" sz="10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TesteDip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cliService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ClienteServices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EmailServices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(),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>
                <a:solidFill>
                  <a:srgbClr val="8BE9FD"/>
                </a:solidFill>
                <a:latin typeface="Fira Code"/>
              </a:rPr>
              <a:t>ClienteRepository2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0056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Solução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da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DIP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2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Net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Mail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2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Solucao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Interfaces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DIP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Solucao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8BE9FD"/>
                </a:solidFill>
                <a:latin typeface="Fira Code"/>
              </a:rPr>
              <a:t>EmailServices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: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IEmailServices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2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50FA7B"/>
                </a:solidFill>
                <a:latin typeface="Fira Code"/>
              </a:rPr>
              <a:t>Enviar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de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para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assunto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>
                <a:solidFill>
                  <a:srgbClr val="FFB86C"/>
                </a:solidFill>
                <a:latin typeface="Fira Code"/>
              </a:rPr>
              <a:t>mensagem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mail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MailMessage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(de, para);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client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i="1" dirty="0" err="1">
                <a:solidFill>
                  <a:srgbClr val="8BE9FD"/>
                </a:solidFill>
                <a:latin typeface="Fira Code"/>
              </a:rPr>
              <a:t>SmtpClient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{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Port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BD93F9"/>
                </a:solidFill>
                <a:latin typeface="Fira Code"/>
              </a:rPr>
              <a:t>25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DeliveryMethod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SmtpDeliveryMethod.Network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UseDefaultCredentials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BD93F9"/>
                </a:solidFill>
                <a:latin typeface="Fira Code"/>
              </a:rPr>
              <a:t>false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,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    Host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200" dirty="0">
                <a:solidFill>
                  <a:srgbClr val="F1FA8C"/>
                </a:solidFill>
                <a:latin typeface="Fira Code"/>
              </a:rPr>
              <a:t>smtp.google.com</a:t>
            </a:r>
            <a:r>
              <a:rPr lang="pt-BR" sz="1200" dirty="0">
                <a:solidFill>
                  <a:srgbClr val="E9F284"/>
                </a:solidFill>
                <a:latin typeface="Fira Code"/>
              </a:rPr>
              <a:t>"</a:t>
            </a:r>
            <a:endParaRPr lang="pt-BR" sz="12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};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200" dirty="0">
                <a:solidFill>
                  <a:srgbClr val="F8F8F2"/>
                </a:solidFill>
                <a:latin typeface="Fira Code"/>
              </a:rPr>
            </a:br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mail.Subject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assunto;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mail.Body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2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 mensagem;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200" dirty="0" err="1">
                <a:solidFill>
                  <a:srgbClr val="F8F8F2"/>
                </a:solidFill>
                <a:latin typeface="Fira Code"/>
              </a:rPr>
              <a:t>client.</a:t>
            </a:r>
            <a:r>
              <a:rPr lang="pt-BR" sz="1200" dirty="0" err="1">
                <a:solidFill>
                  <a:srgbClr val="50FA7B"/>
                </a:solidFill>
                <a:latin typeface="Fira Code"/>
              </a:rPr>
              <a:t>Send</a:t>
            </a:r>
            <a:r>
              <a:rPr lang="pt-BR" sz="1200" dirty="0">
                <a:solidFill>
                  <a:srgbClr val="F8F8F2"/>
                </a:solidFill>
                <a:latin typeface="Fira Code"/>
              </a:rPr>
              <a:t>(mail);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2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332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Aplicando os princípios do </a:t>
            </a:r>
            <a:r>
              <a:rPr lang="pt-BR" b="1" dirty="0"/>
              <a:t>SOLID</a:t>
            </a:r>
            <a:r>
              <a:rPr lang="pt-BR" dirty="0"/>
              <a:t> tornam o software mais robusto, escalável e flexível, deixando-o tolerante a mudanças, facilitando a implementação de novos requisitos para a evolução e manutenção do sistema.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781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medium.com/beelabacademy/princ%C3%ADpios-de-s-o-l-i-d-em-c-guia-pr%C3%A1tico-cbb1e6584284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butunclebob.com/ArticleS.UncleBob.PrinciplesOfOod</a:t>
            </a:r>
            <a:endParaRPr lang="pt-BR" dirty="0" smtClean="0"/>
          </a:p>
          <a:p>
            <a:r>
              <a:rPr lang="pt-BR">
                <a:hlinkClick r:id="rId4"/>
              </a:rPr>
              <a:t>https://dotnettutorials.net/lesson/liskov-substitution-principle/#:~:</a:t>
            </a:r>
            <a:r>
              <a:rPr lang="pt-BR">
                <a:hlinkClick r:id="rId4"/>
              </a:rPr>
              <a:t>text=The%20Liskov%20Substitution%20Principle%20in%20C%23%20states%20that%20even%20the,issue%20with%20our%20software%20design</a:t>
            </a:r>
            <a:r>
              <a:rPr lang="pt-BR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337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pic>
        <p:nvPicPr>
          <p:cNvPr id="2050" name="Picture 2" descr="Código Limpo - Editora Alta Bo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" y="2550266"/>
            <a:ext cx="9117394" cy="281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5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brahmatechnolab.com/wp-content/uploads/2022/03/1_OzwARbvHUg1RlZ7LYyLCrg-1024x7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" y="188640"/>
            <a:ext cx="9039472" cy="63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7200" y="4709120"/>
            <a:ext cx="8229600" cy="1600200"/>
          </a:xfrm>
        </p:spPr>
        <p:txBody>
          <a:bodyPr/>
          <a:lstStyle/>
          <a:p>
            <a:r>
              <a:rPr lang="pt-BR" sz="3600" dirty="0" smtClean="0"/>
              <a:t>Agora que entendemos o significados de SOLID, vamos para a prática!</a:t>
            </a:r>
            <a:endParaRPr lang="pt-BR" sz="3600" dirty="0"/>
          </a:p>
        </p:txBody>
      </p:sp>
      <p:pic>
        <p:nvPicPr>
          <p:cNvPr id="1026" name="Picture 2" descr="https://miro.medium.com/max/480/1*5F_sVHjkXSZoBi2vj9LdW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16632"/>
            <a:ext cx="5976664" cy="448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SRP - </a:t>
            </a:r>
            <a:r>
              <a:rPr lang="pt-BR" dirty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princípio da responsabilidade única, diz que:</a:t>
            </a:r>
          </a:p>
          <a:p>
            <a:r>
              <a:rPr lang="pt-BR" dirty="0" smtClean="0"/>
              <a:t>Uma classe deve ter um único motivo para ser modificada.</a:t>
            </a:r>
          </a:p>
          <a:p>
            <a:r>
              <a:rPr lang="pt-BR" dirty="0" smtClean="0"/>
              <a:t>Este princípio trata basicamente da </a:t>
            </a:r>
            <a:r>
              <a:rPr lang="pt-BR" b="1" dirty="0" smtClean="0"/>
              <a:t>coesão</a:t>
            </a:r>
            <a:r>
              <a:rPr lang="pt-BR" dirty="0" smtClean="0"/>
              <a:t>.</a:t>
            </a:r>
          </a:p>
          <a:p>
            <a:r>
              <a:rPr lang="pt-BR" dirty="0"/>
              <a:t>A coesão é definida como a afinidade funcional dos elementos de um </a:t>
            </a:r>
            <a:r>
              <a:rPr lang="pt-BR" dirty="0" smtClean="0"/>
              <a:t>módulo.</a:t>
            </a:r>
          </a:p>
          <a:p>
            <a:r>
              <a:rPr lang="pt-BR" dirty="0" smtClean="0"/>
              <a:t>Quanto mais específico a razão da classe existir mais coesa ela está.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7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Violação do SRP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2" spcCol="360000" anchor="ctr"/>
          <a:lstStyle/>
          <a:p>
            <a:pPr algn="l"/>
            <a:r>
              <a:rPr lang="pt-BR" sz="9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9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Data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9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Data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SqlClient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9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Net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Mail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900" dirty="0">
                <a:solidFill>
                  <a:srgbClr val="F8F8F2"/>
                </a:solidFill>
                <a:latin typeface="Fira Code"/>
              </a:rPr>
            </a:br>
            <a:r>
              <a:rPr lang="pt-BR" sz="9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SRP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Violacao</a:t>
            </a:r>
            <a:endParaRPr lang="pt-BR" sz="9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8BE9FD"/>
                </a:solidFill>
                <a:latin typeface="Fira Code"/>
              </a:rPr>
              <a:t>Cliente</a:t>
            </a:r>
            <a:endParaRPr lang="pt-BR" sz="9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int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ClienteId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{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Nome {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Email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{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CPF {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DateTime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DataCadastro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{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900" dirty="0">
                <a:solidFill>
                  <a:srgbClr val="F8F8F2"/>
                </a:solidFill>
                <a:latin typeface="Fira Code"/>
              </a:rPr>
            </a:br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 err="1">
                <a:solidFill>
                  <a:srgbClr val="50FA7B"/>
                </a:solidFill>
                <a:latin typeface="Fira Code"/>
              </a:rPr>
              <a:t>AdicionarCliente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if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(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!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Email.</a:t>
            </a:r>
            <a:r>
              <a:rPr lang="pt-BR" sz="900" dirty="0" err="1">
                <a:solidFill>
                  <a:srgbClr val="50FA7B"/>
                </a:solidFill>
                <a:latin typeface="Fira Code"/>
              </a:rPr>
              <a:t>Contains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1FA8C"/>
                </a:solidFill>
                <a:latin typeface="Fira Code"/>
              </a:rPr>
              <a:t>@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))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1FA8C"/>
                </a:solidFill>
                <a:latin typeface="Fira Code"/>
              </a:rPr>
              <a:t>Cliente com e-mail inválido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900" dirty="0">
                <a:solidFill>
                  <a:srgbClr val="F8F8F2"/>
                </a:solidFill>
                <a:latin typeface="Fira Code"/>
              </a:rPr>
            </a:br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if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(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CPF.Length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!=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BD93F9"/>
                </a:solidFill>
                <a:latin typeface="Fira Code"/>
              </a:rPr>
              <a:t>11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1FA8C"/>
                </a:solidFill>
                <a:latin typeface="Fira Code"/>
              </a:rPr>
              <a:t>Cliente com CPF inválido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900" dirty="0">
                <a:solidFill>
                  <a:srgbClr val="F8F8F2"/>
                </a:solidFill>
                <a:latin typeface="Fira Code"/>
              </a:rPr>
            </a:br>
            <a:r>
              <a:rPr lang="pt-BR" sz="9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900" dirty="0">
                <a:solidFill>
                  <a:srgbClr val="F8F8F2"/>
                </a:solidFill>
                <a:latin typeface="Fira Code"/>
              </a:rPr>
            </a:br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(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cn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SqlConnection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())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{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cmd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SqlCommand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900" dirty="0">
                <a:solidFill>
                  <a:srgbClr val="F8F8F2"/>
                </a:solidFill>
                <a:latin typeface="Fira Code"/>
              </a:rPr>
            </a:br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cn.ConnectionString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 err="1">
                <a:solidFill>
                  <a:srgbClr val="F1FA8C"/>
                </a:solidFill>
                <a:latin typeface="Fira Code"/>
              </a:rPr>
              <a:t>MinhaConnectionString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cmd.Connection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cn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cmd.CommandType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CommandType.Text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cmd.CommandText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1FA8C"/>
                </a:solidFill>
                <a:latin typeface="Fira Code"/>
              </a:rPr>
              <a:t>INSERT INTO CLIENTE (NOME, EMAIL CPF, DATACADASTRO) VALUES (@nome, @</a:t>
            </a:r>
            <a:r>
              <a:rPr lang="pt-BR" sz="900" dirty="0" err="1">
                <a:solidFill>
                  <a:srgbClr val="F1FA8C"/>
                </a:solidFill>
                <a:latin typeface="Fira Code"/>
              </a:rPr>
              <a:t>email</a:t>
            </a:r>
            <a:r>
              <a:rPr lang="pt-BR" sz="900" dirty="0">
                <a:solidFill>
                  <a:srgbClr val="F1FA8C"/>
                </a:solidFill>
                <a:latin typeface="Fira Code"/>
              </a:rPr>
              <a:t>, @</a:t>
            </a:r>
            <a:r>
              <a:rPr lang="pt-BR" sz="900" dirty="0" err="1">
                <a:solidFill>
                  <a:srgbClr val="F1FA8C"/>
                </a:solidFill>
                <a:latin typeface="Fira Code"/>
              </a:rPr>
              <a:t>cpf</a:t>
            </a:r>
            <a:r>
              <a:rPr lang="pt-BR" sz="900" dirty="0">
                <a:solidFill>
                  <a:srgbClr val="F1FA8C"/>
                </a:solidFill>
                <a:latin typeface="Fira Code"/>
              </a:rPr>
              <a:t>, @</a:t>
            </a:r>
            <a:r>
              <a:rPr lang="pt-BR" sz="900" dirty="0" err="1">
                <a:solidFill>
                  <a:srgbClr val="F1FA8C"/>
                </a:solidFill>
                <a:latin typeface="Fira Code"/>
              </a:rPr>
              <a:t>dataCad</a:t>
            </a:r>
            <a:r>
              <a:rPr lang="pt-BR" sz="900" dirty="0">
                <a:solidFill>
                  <a:srgbClr val="F1FA8C"/>
                </a:solidFill>
                <a:latin typeface="Fira Code"/>
              </a:rPr>
              <a:t>))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900" dirty="0">
                <a:solidFill>
                  <a:srgbClr val="F8F8F2"/>
                </a:solidFill>
                <a:latin typeface="Fira Code"/>
              </a:rPr>
            </a:br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9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1FA8C"/>
                </a:solidFill>
                <a:latin typeface="Fira Code"/>
              </a:rPr>
              <a:t>nome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, Nome);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9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 err="1">
                <a:solidFill>
                  <a:srgbClr val="F1FA8C"/>
                </a:solidFill>
                <a:latin typeface="Fira Code"/>
              </a:rPr>
              <a:t>email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Email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9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 err="1">
                <a:solidFill>
                  <a:srgbClr val="F1FA8C"/>
                </a:solidFill>
                <a:latin typeface="Fira Code"/>
              </a:rPr>
              <a:t>cpf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, CPF);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9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 err="1">
                <a:solidFill>
                  <a:srgbClr val="F1FA8C"/>
                </a:solidFill>
                <a:latin typeface="Fira Code"/>
              </a:rPr>
              <a:t>dataCad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DataCadastro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900" dirty="0">
                <a:solidFill>
                  <a:srgbClr val="F8F8F2"/>
                </a:solidFill>
                <a:latin typeface="Fira Code"/>
              </a:rPr>
            </a:br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cn.</a:t>
            </a:r>
            <a:r>
              <a:rPr lang="pt-BR" sz="900" dirty="0" err="1">
                <a:solidFill>
                  <a:srgbClr val="50FA7B"/>
                </a:solidFill>
                <a:latin typeface="Fira Code"/>
              </a:rPr>
              <a:t>Open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cmd.</a:t>
            </a:r>
            <a:r>
              <a:rPr lang="pt-BR" sz="900" dirty="0" err="1">
                <a:solidFill>
                  <a:srgbClr val="50FA7B"/>
                </a:solidFill>
                <a:latin typeface="Fira Code"/>
              </a:rPr>
              <a:t>ExecuteNonQuery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}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900" dirty="0">
                <a:solidFill>
                  <a:srgbClr val="F8F8F2"/>
                </a:solidFill>
                <a:latin typeface="Fira Code"/>
              </a:rPr>
            </a:br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mail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MailMessage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1FA8C"/>
                </a:solidFill>
                <a:latin typeface="Fira Code"/>
              </a:rPr>
              <a:t>empresa@empresa.com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Email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client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i="1" dirty="0" err="1">
                <a:solidFill>
                  <a:srgbClr val="8BE9FD"/>
                </a:solidFill>
                <a:latin typeface="Fira Code"/>
              </a:rPr>
              <a:t>SmtpClient</a:t>
            </a:r>
            <a:endParaRPr lang="pt-BR" sz="9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{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Port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BD93F9"/>
                </a:solidFill>
                <a:latin typeface="Fira Code"/>
              </a:rPr>
              <a:t>25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,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DeliveryMethod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SmtpDeliveryMethod.Network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,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UseDefaultCredentials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BD93F9"/>
                </a:solidFill>
                <a:latin typeface="Fira Code"/>
              </a:rPr>
              <a:t>false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,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    Host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1FA8C"/>
                </a:solidFill>
                <a:latin typeface="Fira Code"/>
              </a:rPr>
              <a:t>smtp.google.com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endParaRPr lang="pt-BR" sz="9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};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900" dirty="0">
                <a:solidFill>
                  <a:srgbClr val="F8F8F2"/>
                </a:solidFill>
                <a:latin typeface="Fira Code"/>
              </a:rPr>
            </a:br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mail.Subject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1FA8C"/>
                </a:solidFill>
                <a:latin typeface="Fira Code"/>
              </a:rPr>
              <a:t>Bem Vindo.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mail.Body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1FA8C"/>
                </a:solidFill>
                <a:latin typeface="Fira Code"/>
              </a:rPr>
              <a:t>Parabéns! Você está cadastrado.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900" dirty="0" err="1">
                <a:solidFill>
                  <a:srgbClr val="F8F8F2"/>
                </a:solidFill>
                <a:latin typeface="Fira Code"/>
              </a:rPr>
              <a:t>client.</a:t>
            </a:r>
            <a:r>
              <a:rPr lang="pt-BR" sz="900" dirty="0" err="1">
                <a:solidFill>
                  <a:srgbClr val="50FA7B"/>
                </a:solidFill>
                <a:latin typeface="Fira Code"/>
              </a:rPr>
              <a:t>Send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(mail);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900" dirty="0">
                <a:solidFill>
                  <a:srgbClr val="F8F8F2"/>
                </a:solidFill>
                <a:latin typeface="Fira Code"/>
              </a:rPr>
            </a:br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9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1FA8C"/>
                </a:solidFill>
                <a:latin typeface="Fira Code"/>
              </a:rPr>
              <a:t>Cliente cadastrado com sucesso!</a:t>
            </a:r>
            <a:r>
              <a:rPr lang="pt-BR" sz="9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9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9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33349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Solução do SRP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4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400" dirty="0">
                <a:solidFill>
                  <a:srgbClr val="F8F8F2"/>
                </a:solidFill>
                <a:latin typeface="Fira Code"/>
              </a:rPr>
            </a:br>
            <a:r>
              <a:rPr lang="pt-BR" sz="14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SRP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Solucao</a:t>
            </a:r>
            <a:endParaRPr lang="pt-BR" sz="14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>
                <a:solidFill>
                  <a:srgbClr val="8BE9FD"/>
                </a:solidFill>
                <a:latin typeface="Fira Code"/>
              </a:rPr>
              <a:t>Cliente</a:t>
            </a:r>
            <a:endParaRPr lang="pt-BR" sz="14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int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ClienteId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{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14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string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Nome {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14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Email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Email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{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14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Cpf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Cpf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{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14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DateTime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DataCadastro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{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get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 </a:t>
            </a:r>
            <a:r>
              <a:rPr lang="pt-BR" sz="1400" dirty="0">
                <a:solidFill>
                  <a:srgbClr val="FF79C6"/>
                </a:solidFill>
                <a:latin typeface="Fira Code"/>
              </a:rPr>
              <a:t>set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;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400" dirty="0">
                <a:solidFill>
                  <a:srgbClr val="F8F8F2"/>
                </a:solidFill>
                <a:latin typeface="Fira Code"/>
              </a:rPr>
            </a:br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i="1" dirty="0" err="1">
                <a:solidFill>
                  <a:srgbClr val="8BE9FD"/>
                </a:solidFill>
                <a:latin typeface="Fira Code"/>
              </a:rPr>
              <a:t>bool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>
                <a:solidFill>
                  <a:srgbClr val="50FA7B"/>
                </a:solidFill>
                <a:latin typeface="Fira Code"/>
              </a:rPr>
              <a:t>Validar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()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400" dirty="0" err="1">
                <a:solidFill>
                  <a:srgbClr val="FF79C6"/>
                </a:solidFill>
                <a:latin typeface="Fira Code"/>
              </a:rPr>
              <a:t>return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Email.</a:t>
            </a:r>
            <a:r>
              <a:rPr lang="pt-BR" sz="1400" dirty="0" err="1">
                <a:solidFill>
                  <a:srgbClr val="50FA7B"/>
                </a:solidFill>
                <a:latin typeface="Fira Code"/>
              </a:rPr>
              <a:t>Validar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() </a:t>
            </a:r>
            <a:r>
              <a:rPr lang="pt-BR" sz="1400" dirty="0">
                <a:solidFill>
                  <a:srgbClr val="FF79C6"/>
                </a:solidFill>
                <a:latin typeface="Fira Code"/>
              </a:rPr>
              <a:t>&amp;&amp;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400" dirty="0" err="1">
                <a:solidFill>
                  <a:srgbClr val="F8F8F2"/>
                </a:solidFill>
                <a:latin typeface="Fira Code"/>
              </a:rPr>
              <a:t>Cpf.</a:t>
            </a:r>
            <a:r>
              <a:rPr lang="pt-BR" sz="1400" dirty="0" err="1">
                <a:solidFill>
                  <a:srgbClr val="50FA7B"/>
                </a:solidFill>
                <a:latin typeface="Fira Code"/>
              </a:rPr>
              <a:t>Validar</a:t>
            </a:r>
            <a:r>
              <a:rPr lang="pt-BR" sz="14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4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10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tx1">
                <a:lumMod val="75000"/>
                <a:lumOff val="25000"/>
              </a:schemeClr>
            </a:gs>
            <a:gs pos="76000">
              <a:schemeClr val="tx1">
                <a:lumMod val="65000"/>
                <a:lumOff val="35000"/>
              </a:schemeClr>
            </a:gs>
            <a:gs pos="92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Demo – Solução do SRP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0" y="1196752"/>
            <a:ext cx="9144000" cy="5544616"/>
          </a:xfrm>
        </p:spPr>
        <p:txBody>
          <a:bodyPr numCol="1" spcCol="360000" anchor="ctr"/>
          <a:lstStyle/>
          <a:p>
            <a:pPr algn="l"/>
            <a:r>
              <a:rPr lang="pt-BR" sz="10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Data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System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Data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SqlClient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 err="1">
                <a:solidFill>
                  <a:srgbClr val="FF79C6"/>
                </a:solidFill>
                <a:latin typeface="Fira Code"/>
              </a:rPr>
              <a:t>namespace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SOLID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SRP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.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Solucao</a:t>
            </a:r>
            <a:endParaRPr lang="pt-BR" sz="10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class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8BE9FD"/>
                </a:solidFill>
                <a:latin typeface="Fira Code"/>
              </a:rPr>
              <a:t>ClienteRepository</a:t>
            </a:r>
            <a:endParaRPr lang="pt-BR" sz="1000" dirty="0">
              <a:solidFill>
                <a:srgbClr val="F8F8F2"/>
              </a:solidFill>
              <a:latin typeface="Fira Code"/>
            </a:endParaRP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public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void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AdicionarCliente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i="1" dirty="0">
                <a:solidFill>
                  <a:srgbClr val="8BE9FD"/>
                </a:solidFill>
                <a:latin typeface="Fira Code"/>
              </a:rPr>
              <a:t>Cliente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FFB86C"/>
                </a:solidFill>
                <a:latin typeface="Fira Code"/>
              </a:rPr>
              <a:t>cliente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</a:t>
            </a:r>
            <a:r>
              <a:rPr lang="pt-BR" sz="1000" dirty="0" err="1">
                <a:solidFill>
                  <a:srgbClr val="FF79C6"/>
                </a:solidFill>
                <a:latin typeface="Fira Code"/>
              </a:rPr>
              <a:t>using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(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SqlConnection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())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{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var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new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i="1" dirty="0" err="1">
                <a:solidFill>
                  <a:srgbClr val="8BE9FD"/>
                </a:solidFill>
                <a:latin typeface="Fira Code"/>
              </a:rPr>
              <a:t>SqlCommand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cn.ConnectionString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MinhaConnectionString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cmd.Connection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cmd.CommandType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CommandType.Text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cmd.CommandText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FF79C6"/>
                </a:solidFill>
                <a:latin typeface="Fira Code"/>
              </a:rPr>
              <a:t>=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 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INSERT INTO CLIENTE (NOME, EMAIL CPF, DATACADASTRO) VALUES (@nome, @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email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, @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cpf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, @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dataCad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))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1FA8C"/>
                </a:solidFill>
                <a:latin typeface="Fira Code"/>
              </a:rPr>
              <a:t>nome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cliente.Nome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email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cliente.Email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cpf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cliente.Cpf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cmd.Parameters.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AddWithValue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 err="1">
                <a:solidFill>
                  <a:srgbClr val="F1FA8C"/>
                </a:solidFill>
                <a:latin typeface="Fira Code"/>
              </a:rPr>
              <a:t>dataCad</a:t>
            </a:r>
            <a:r>
              <a:rPr lang="pt-BR" sz="1000" dirty="0">
                <a:solidFill>
                  <a:srgbClr val="E9F284"/>
                </a:solidFill>
                <a:latin typeface="Fira Code"/>
              </a:rPr>
              <a:t>"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,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cliente.DataCadastro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/>
            </a:r>
            <a:br>
              <a:rPr lang="pt-BR" sz="1000" dirty="0">
                <a:solidFill>
                  <a:srgbClr val="F8F8F2"/>
                </a:solidFill>
                <a:latin typeface="Fira Code"/>
              </a:rPr>
            </a:br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cn.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Open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    </a:t>
            </a:r>
            <a:r>
              <a:rPr lang="pt-BR" sz="1000" dirty="0" err="1">
                <a:solidFill>
                  <a:srgbClr val="F8F8F2"/>
                </a:solidFill>
                <a:latin typeface="Fira Code"/>
              </a:rPr>
              <a:t>cmd.</a:t>
            </a:r>
            <a:r>
              <a:rPr lang="pt-BR" sz="1000" dirty="0" err="1">
                <a:solidFill>
                  <a:srgbClr val="50FA7B"/>
                </a:solidFill>
                <a:latin typeface="Fira Code"/>
              </a:rPr>
              <a:t>ExecuteNonQuery</a:t>
            </a:r>
            <a:r>
              <a:rPr lang="pt-BR" sz="1000" dirty="0">
                <a:solidFill>
                  <a:srgbClr val="F8F8F2"/>
                </a:solidFill>
                <a:latin typeface="Fira Code"/>
              </a:rPr>
              <a:t>();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    }</a:t>
            </a:r>
          </a:p>
          <a:p>
            <a:pPr algn="l"/>
            <a:r>
              <a:rPr lang="pt-BR" sz="1000" dirty="0">
                <a:solidFill>
                  <a:srgbClr val="F8F8F2"/>
                </a:solidFill>
                <a:latin typeface="Fira Code"/>
              </a:rPr>
              <a:t>}</a:t>
            </a:r>
          </a:p>
          <a:p>
            <a:pPr algn="l">
              <a:lnSpc>
                <a:spcPct val="150000"/>
              </a:lnSpc>
            </a:pP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6382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675</TotalTime>
  <Words>605</Words>
  <Application>Microsoft Office PowerPoint</Application>
  <PresentationFormat>Apresentação na tela (4:3)</PresentationFormat>
  <Paragraphs>582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Executivo</vt:lpstr>
      <vt:lpstr>Princípios  S.O.L.I.D. em C#</vt:lpstr>
      <vt:lpstr>O que é SOLID?</vt:lpstr>
      <vt:lpstr>Por que usar SOLID?</vt:lpstr>
      <vt:lpstr>Apresentação do PowerPoint</vt:lpstr>
      <vt:lpstr>Agora que entendemos o significados de SOLID, vamos para a prática!</vt:lpstr>
      <vt:lpstr>SRP - Single Responsibility Principle</vt:lpstr>
      <vt:lpstr>Demo – Violação do SRP</vt:lpstr>
      <vt:lpstr>Demo – Solução do SRP</vt:lpstr>
      <vt:lpstr>Demo – Solução do SRP</vt:lpstr>
      <vt:lpstr>Demo – Solução do SRP</vt:lpstr>
      <vt:lpstr>OCP – Open/Close Principle</vt:lpstr>
      <vt:lpstr>Demo – Violação do OCP</vt:lpstr>
      <vt:lpstr>Demo – Solução do OCP</vt:lpstr>
      <vt:lpstr>Demo – Solução do OCP</vt:lpstr>
      <vt:lpstr>Demo – Solução do OCP</vt:lpstr>
      <vt:lpstr>LSP – Liskov Substitution Principle</vt:lpstr>
      <vt:lpstr>Demo – Violação do LSP</vt:lpstr>
      <vt:lpstr>Demo – Solução do LSP</vt:lpstr>
      <vt:lpstr>ISP – Interface Segregation Principle</vt:lpstr>
      <vt:lpstr>Demo – Violação da ISP</vt:lpstr>
      <vt:lpstr>Demo – Solução da ISP</vt:lpstr>
      <vt:lpstr>Demo – Solução da ISP</vt:lpstr>
      <vt:lpstr>DIP – Dependency Inversion Principle</vt:lpstr>
      <vt:lpstr>Demo – Violação da DIP</vt:lpstr>
      <vt:lpstr>Demo – Violação da DIP</vt:lpstr>
      <vt:lpstr>Demo – Violação da DIP</vt:lpstr>
      <vt:lpstr>Demo – Solução da DIP</vt:lpstr>
      <vt:lpstr>Demo – Solução da DIP</vt:lpstr>
      <vt:lpstr>Demo – Solução da DIP</vt:lpstr>
      <vt:lpstr>Demo – Solução da DIP</vt:lpstr>
      <vt:lpstr>Demo – Solução da DIP</vt:lpstr>
      <vt:lpstr>Conclusão</vt:lpstr>
      <vt:lpstr>Referências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35</cp:revision>
  <dcterms:created xsi:type="dcterms:W3CDTF">2022-11-15T20:44:52Z</dcterms:created>
  <dcterms:modified xsi:type="dcterms:W3CDTF">2022-11-18T19:13:11Z</dcterms:modified>
</cp:coreProperties>
</file>