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Old Standard TT"/>
      <p:regular r:id="rId12"/>
      <p:bold r:id="rId13"/>
      <p: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ldStandardTT-bold.fntdata"/><Relationship Id="rId12"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30ece1eea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30ece1ee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30ece1eea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30ece1ee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30ece1eea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30ece1ee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30ece1eea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30ece1ee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280975" y="1181250"/>
            <a:ext cx="4045200" cy="232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4000">
                <a:solidFill>
                  <a:schemeClr val="dk1"/>
                </a:solidFill>
                <a:latin typeface="Arial"/>
                <a:ea typeface="Arial"/>
                <a:cs typeface="Arial"/>
                <a:sym typeface="Arial"/>
              </a:rPr>
              <a:t>Les fonctions dites « expressions »</a:t>
            </a:r>
            <a:endParaRPr>
              <a:solidFill>
                <a:schemeClr val="dk1"/>
              </a:solidFill>
            </a:endParaRPr>
          </a:p>
        </p:txBody>
      </p:sp>
      <p:sp>
        <p:nvSpPr>
          <p:cNvPr id="60" name="Google Shape;60;p1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fr"/>
              <a:t>Spécificités</a:t>
            </a:r>
            <a:endParaRPr/>
          </a:p>
          <a:p>
            <a:pPr indent="-342900" lvl="0" marL="457200" rtl="0" algn="l">
              <a:spcBef>
                <a:spcPts val="1600"/>
              </a:spcBef>
              <a:spcAft>
                <a:spcPts val="0"/>
              </a:spcAft>
              <a:buSzPts val="1800"/>
              <a:buChar char="●"/>
            </a:pPr>
            <a:r>
              <a:rPr lang="fr"/>
              <a:t>Différences avec les fonctions classiques</a:t>
            </a:r>
            <a:endParaRPr/>
          </a:p>
          <a:p>
            <a:pPr indent="-342900" lvl="0" marL="457200" rtl="0" algn="l">
              <a:spcBef>
                <a:spcPts val="1600"/>
              </a:spcBef>
              <a:spcAft>
                <a:spcPts val="1600"/>
              </a:spcAft>
              <a:buSzPts val="1800"/>
              <a:buChar char="●"/>
            </a:pPr>
            <a:r>
              <a:rPr lang="fr"/>
              <a:t>Fonction “CallBack”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748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Définition</a:t>
            </a:r>
            <a:endParaRPr/>
          </a:p>
        </p:txBody>
      </p:sp>
      <p:sp>
        <p:nvSpPr>
          <p:cNvPr id="66" name="Google Shape;66;p14"/>
          <p:cNvSpPr txBox="1"/>
          <p:nvPr>
            <p:ph idx="1" type="body"/>
          </p:nvPr>
        </p:nvSpPr>
        <p:spPr>
          <a:xfrm>
            <a:off x="311700" y="1546925"/>
            <a:ext cx="8575200" cy="26760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lt2"/>
              </a:buClr>
              <a:buSzPts val="2000"/>
              <a:buChar char="●"/>
            </a:pPr>
            <a:r>
              <a:rPr lang="fr" sz="2000"/>
              <a:t>Une fonction est un bloc de code qui </a:t>
            </a:r>
            <a:r>
              <a:rPr lang="fr" sz="2000"/>
              <a:t>exécute</a:t>
            </a:r>
            <a:r>
              <a:rPr lang="fr" sz="2000"/>
              <a:t> une </a:t>
            </a:r>
            <a:r>
              <a:rPr lang="fr" sz="2000"/>
              <a:t>tâche</a:t>
            </a:r>
            <a:r>
              <a:rPr lang="fr" sz="2000"/>
              <a:t> particulière. </a:t>
            </a:r>
            <a:endParaRPr sz="2000"/>
          </a:p>
          <a:p>
            <a:pPr indent="-355600" lvl="0" marL="457200" rtl="0" algn="l">
              <a:lnSpc>
                <a:spcPct val="150000"/>
              </a:lnSpc>
              <a:spcBef>
                <a:spcPts val="0"/>
              </a:spcBef>
              <a:spcAft>
                <a:spcPts val="0"/>
              </a:spcAft>
              <a:buClr>
                <a:schemeClr val="lt2"/>
              </a:buClr>
              <a:buSzPts val="2000"/>
              <a:buChar char="●"/>
            </a:pPr>
            <a:r>
              <a:rPr lang="fr" sz="2000"/>
              <a:t>Elle n’est </a:t>
            </a:r>
            <a:r>
              <a:rPr lang="fr" sz="2000"/>
              <a:t>exécutée</a:t>
            </a:r>
            <a:r>
              <a:rPr lang="fr" sz="2000"/>
              <a:t> que si elle est appelée. </a:t>
            </a:r>
            <a:endParaRPr sz="2000"/>
          </a:p>
          <a:p>
            <a:pPr indent="-355600" lvl="0" marL="457200" rtl="0" algn="l">
              <a:lnSpc>
                <a:spcPct val="150000"/>
              </a:lnSpc>
              <a:spcBef>
                <a:spcPts val="0"/>
              </a:spcBef>
              <a:spcAft>
                <a:spcPts val="0"/>
              </a:spcAft>
              <a:buClr>
                <a:schemeClr val="lt2"/>
              </a:buClr>
              <a:buSzPts val="2000"/>
              <a:buChar char="●"/>
            </a:pPr>
            <a:r>
              <a:rPr lang="fr" sz="2000"/>
              <a:t>Elle peut demander un paramètre en entrée et restituer un paramètre en sortie.</a:t>
            </a:r>
            <a:endParaRPr sz="2000"/>
          </a:p>
          <a:p>
            <a:pPr indent="-355600" lvl="0" marL="457200" rtl="0" algn="l">
              <a:lnSpc>
                <a:spcPct val="150000"/>
              </a:lnSpc>
              <a:spcBef>
                <a:spcPts val="0"/>
              </a:spcBef>
              <a:spcAft>
                <a:spcPts val="0"/>
              </a:spcAft>
              <a:buClr>
                <a:schemeClr val="lt2"/>
              </a:buClr>
              <a:buSzPts val="2000"/>
              <a:buChar char="●"/>
            </a:pPr>
            <a:r>
              <a:rPr lang="fr" sz="2000"/>
              <a:t>Son but est d’être ré-utilisée plusieurs fois dans un programme. </a:t>
            </a:r>
            <a:endParaRPr sz="20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748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Spécificités</a:t>
            </a:r>
            <a:endParaRPr/>
          </a:p>
        </p:txBody>
      </p:sp>
      <p:sp>
        <p:nvSpPr>
          <p:cNvPr id="72" name="Google Shape;72;p15"/>
          <p:cNvSpPr txBox="1"/>
          <p:nvPr>
            <p:ph idx="1" type="body"/>
          </p:nvPr>
        </p:nvSpPr>
        <p:spPr>
          <a:xfrm>
            <a:off x="311700" y="1496525"/>
            <a:ext cx="8374200" cy="26955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lt2"/>
              </a:buClr>
              <a:buSzPts val="1600"/>
              <a:buChar char="●"/>
            </a:pPr>
            <a:r>
              <a:rPr lang="fr" sz="1600"/>
              <a:t>il est possible de lui passer n’importe quel type de paramètre tel que par exemple : un objet, un tableau, une string …</a:t>
            </a:r>
            <a:endParaRPr sz="1600"/>
          </a:p>
          <a:p>
            <a:pPr indent="-330200" lvl="0" marL="457200" rtl="0" algn="l">
              <a:lnSpc>
                <a:spcPct val="100000"/>
              </a:lnSpc>
              <a:spcBef>
                <a:spcPts val="1600"/>
              </a:spcBef>
              <a:spcAft>
                <a:spcPts val="0"/>
              </a:spcAft>
              <a:buClr>
                <a:schemeClr val="lt2"/>
              </a:buClr>
              <a:buSzPts val="1600"/>
              <a:buChar char="●"/>
            </a:pPr>
            <a:r>
              <a:rPr lang="fr" sz="1600"/>
              <a:t>Une expression de fonction a presque la même syntaxe qu'une déclaration de fonction.</a:t>
            </a:r>
            <a:endParaRPr sz="1600"/>
          </a:p>
          <a:p>
            <a:pPr indent="-330200" lvl="0" marL="457200" rtl="0" algn="l">
              <a:lnSpc>
                <a:spcPct val="100000"/>
              </a:lnSpc>
              <a:spcBef>
                <a:spcPts val="1600"/>
              </a:spcBef>
              <a:spcAft>
                <a:spcPts val="0"/>
              </a:spcAft>
              <a:buClr>
                <a:schemeClr val="lt2"/>
              </a:buClr>
              <a:buSzPts val="1600"/>
              <a:buChar char="●"/>
            </a:pPr>
            <a:r>
              <a:rPr lang="fr" sz="1600"/>
              <a:t>La principale différence entre une expression de fonction et une déclaration de fonction est le nom de la fonction, qui peut être omis pour créer des fonctions anonymes. Notez cependant que rien ne nous empêche de donner un nom à notre fonction. </a:t>
            </a:r>
            <a:endParaRPr sz="1600"/>
          </a:p>
          <a:p>
            <a:pPr indent="-330200" lvl="0" marL="457200" rtl="0" algn="l">
              <a:lnSpc>
                <a:spcPct val="100000"/>
              </a:lnSpc>
              <a:spcBef>
                <a:spcPts val="1600"/>
              </a:spcBef>
              <a:spcAft>
                <a:spcPts val="1600"/>
              </a:spcAft>
              <a:buClr>
                <a:schemeClr val="lt2"/>
              </a:buClr>
              <a:buSzPts val="1600"/>
              <a:buChar char="●"/>
            </a:pPr>
            <a:r>
              <a:rPr lang="fr" sz="1600"/>
              <a:t>Une fonction peut être extends et </a:t>
            </a:r>
            <a:r>
              <a:rPr lang="fr" sz="1600"/>
              <a:t>être</a:t>
            </a:r>
            <a:r>
              <a:rPr lang="fr" sz="1600"/>
              <a:t> appelée d’un projet à un autre via le namespace.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551700" y="893400"/>
            <a:ext cx="3269100" cy="145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4000">
                <a:solidFill>
                  <a:schemeClr val="dk1"/>
                </a:solidFill>
                <a:latin typeface="Arial"/>
                <a:ea typeface="Arial"/>
                <a:cs typeface="Arial"/>
                <a:sym typeface="Arial"/>
              </a:rPr>
              <a:t>Fonction déclarative</a:t>
            </a:r>
            <a:endParaRPr>
              <a:solidFill>
                <a:schemeClr val="dk1"/>
              </a:solidFill>
            </a:endParaRPr>
          </a:p>
        </p:txBody>
      </p:sp>
      <p:sp>
        <p:nvSpPr>
          <p:cNvPr id="78" name="Google Shape;78;p16"/>
          <p:cNvSpPr txBox="1"/>
          <p:nvPr/>
        </p:nvSpPr>
        <p:spPr>
          <a:xfrm>
            <a:off x="433125" y="2498300"/>
            <a:ext cx="33492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a:solidFill>
                  <a:schemeClr val="dk1"/>
                </a:solidFill>
                <a:latin typeface="Old Standard TT"/>
                <a:ea typeface="Old Standard TT"/>
                <a:cs typeface="Old Standard TT"/>
                <a:sym typeface="Old Standard TT"/>
              </a:rPr>
              <a:t>Fonction </a:t>
            </a:r>
            <a:r>
              <a:rPr lang="fr">
                <a:solidFill>
                  <a:schemeClr val="dk1"/>
                </a:solidFill>
                <a:latin typeface="Old Standard TT"/>
                <a:ea typeface="Old Standard TT"/>
                <a:cs typeface="Old Standard TT"/>
                <a:sym typeface="Old Standard TT"/>
              </a:rPr>
              <a:t>nécessitant</a:t>
            </a:r>
            <a:r>
              <a:rPr lang="fr">
                <a:solidFill>
                  <a:schemeClr val="dk1"/>
                </a:solidFill>
                <a:latin typeface="Old Standard TT"/>
                <a:ea typeface="Old Standard TT"/>
                <a:cs typeface="Old Standard TT"/>
                <a:sym typeface="Old Standard TT"/>
              </a:rPr>
              <a:t> de lui passer des arguments afin de pouvoir être </a:t>
            </a:r>
            <a:r>
              <a:rPr lang="fr">
                <a:solidFill>
                  <a:schemeClr val="dk1"/>
                </a:solidFill>
                <a:latin typeface="Old Standard TT"/>
                <a:ea typeface="Old Standard TT"/>
                <a:cs typeface="Old Standard TT"/>
                <a:sym typeface="Old Standard TT"/>
              </a:rPr>
              <a:t>exécutée</a:t>
            </a:r>
            <a:r>
              <a:rPr lang="fr">
                <a:solidFill>
                  <a:schemeClr val="dk1"/>
                </a:solidFill>
                <a:latin typeface="Old Standard TT"/>
                <a:ea typeface="Old Standard TT"/>
                <a:cs typeface="Old Standard TT"/>
                <a:sym typeface="Old Standard TT"/>
              </a:rPr>
              <a:t>.</a:t>
            </a:r>
            <a:endParaRPr>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t/>
            </a:r>
            <a:endParaRPr>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fr">
                <a:solidFill>
                  <a:schemeClr val="dk1"/>
                </a:solidFill>
                <a:latin typeface="Old Standard TT"/>
                <a:ea typeface="Old Standard TT"/>
                <a:cs typeface="Old Standard TT"/>
                <a:sym typeface="Old Standard TT"/>
              </a:rPr>
              <a:t>Attention car cette fonction doit être appelée avant </a:t>
            </a:r>
            <a:r>
              <a:rPr lang="fr">
                <a:solidFill>
                  <a:schemeClr val="dk1"/>
                </a:solidFill>
                <a:latin typeface="Old Standard TT"/>
                <a:ea typeface="Old Standard TT"/>
                <a:cs typeface="Old Standard TT"/>
                <a:sym typeface="Old Standard TT"/>
              </a:rPr>
              <a:t>d'être</a:t>
            </a:r>
            <a:r>
              <a:rPr lang="fr">
                <a:solidFill>
                  <a:schemeClr val="dk1"/>
                </a:solidFill>
                <a:latin typeface="Old Standard TT"/>
                <a:ea typeface="Old Standard TT"/>
                <a:cs typeface="Old Standard TT"/>
                <a:sym typeface="Old Standard TT"/>
              </a:rPr>
              <a:t> déclaré. </a:t>
            </a:r>
            <a:endParaRPr>
              <a:solidFill>
                <a:schemeClr val="dk1"/>
              </a:solidFill>
              <a:latin typeface="Old Standard TT"/>
              <a:ea typeface="Old Standard TT"/>
              <a:cs typeface="Old Standard TT"/>
              <a:sym typeface="Old Standard TT"/>
            </a:endParaRPr>
          </a:p>
        </p:txBody>
      </p:sp>
      <p:pic>
        <p:nvPicPr>
          <p:cNvPr id="79" name="Google Shape;79;p16"/>
          <p:cNvPicPr preferRelativeResize="0"/>
          <p:nvPr/>
        </p:nvPicPr>
        <p:blipFill>
          <a:blip r:embed="rId3">
            <a:alphaModFix/>
          </a:blip>
          <a:stretch>
            <a:fillRect/>
          </a:stretch>
        </p:blipFill>
        <p:spPr>
          <a:xfrm>
            <a:off x="4946075" y="2758000"/>
            <a:ext cx="3800475" cy="1895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551700" y="893400"/>
            <a:ext cx="3338700" cy="141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4000">
                <a:solidFill>
                  <a:schemeClr val="dk1"/>
                </a:solidFill>
                <a:latin typeface="Arial"/>
                <a:ea typeface="Arial"/>
                <a:cs typeface="Arial"/>
                <a:sym typeface="Arial"/>
              </a:rPr>
              <a:t>Expression nommée</a:t>
            </a:r>
            <a:endParaRPr>
              <a:solidFill>
                <a:schemeClr val="dk1"/>
              </a:solidFill>
            </a:endParaRPr>
          </a:p>
        </p:txBody>
      </p:sp>
      <p:pic>
        <p:nvPicPr>
          <p:cNvPr id="85" name="Google Shape;85;p17"/>
          <p:cNvPicPr preferRelativeResize="0"/>
          <p:nvPr/>
        </p:nvPicPr>
        <p:blipFill>
          <a:blip r:embed="rId3">
            <a:alphaModFix/>
          </a:blip>
          <a:stretch>
            <a:fillRect/>
          </a:stretch>
        </p:blipFill>
        <p:spPr>
          <a:xfrm>
            <a:off x="4881825" y="620125"/>
            <a:ext cx="3857625" cy="1247775"/>
          </a:xfrm>
          <a:prstGeom prst="rect">
            <a:avLst/>
          </a:prstGeom>
          <a:noFill/>
          <a:ln>
            <a:noFill/>
          </a:ln>
        </p:spPr>
      </p:pic>
      <p:pic>
        <p:nvPicPr>
          <p:cNvPr id="86" name="Google Shape;86;p17"/>
          <p:cNvPicPr preferRelativeResize="0"/>
          <p:nvPr/>
        </p:nvPicPr>
        <p:blipFill>
          <a:blip r:embed="rId4">
            <a:alphaModFix/>
          </a:blip>
          <a:stretch>
            <a:fillRect/>
          </a:stretch>
        </p:blipFill>
        <p:spPr>
          <a:xfrm>
            <a:off x="4862775" y="3002375"/>
            <a:ext cx="3895725" cy="1295400"/>
          </a:xfrm>
          <a:prstGeom prst="rect">
            <a:avLst/>
          </a:prstGeom>
          <a:noFill/>
          <a:ln>
            <a:noFill/>
          </a:ln>
        </p:spPr>
      </p:pic>
      <p:sp>
        <p:nvSpPr>
          <p:cNvPr id="87" name="Google Shape;87;p17"/>
          <p:cNvSpPr txBox="1"/>
          <p:nvPr/>
        </p:nvSpPr>
        <p:spPr>
          <a:xfrm>
            <a:off x="6567025" y="2119300"/>
            <a:ext cx="487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chemeClr val="lt1"/>
                </a:solidFill>
                <a:latin typeface="Old Standard TT"/>
                <a:ea typeface="Old Standard TT"/>
                <a:cs typeface="Old Standard TT"/>
                <a:sym typeface="Old Standard TT"/>
              </a:rPr>
              <a:t>=</a:t>
            </a:r>
            <a:endParaRPr b="1" sz="2000">
              <a:solidFill>
                <a:schemeClr val="lt1"/>
              </a:solidFill>
              <a:latin typeface="Old Standard TT"/>
              <a:ea typeface="Old Standard TT"/>
              <a:cs typeface="Old Standard TT"/>
              <a:sym typeface="Old Standard TT"/>
            </a:endParaRPr>
          </a:p>
        </p:txBody>
      </p:sp>
      <p:sp>
        <p:nvSpPr>
          <p:cNvPr id="88" name="Google Shape;88;p17"/>
          <p:cNvSpPr txBox="1"/>
          <p:nvPr/>
        </p:nvSpPr>
        <p:spPr>
          <a:xfrm>
            <a:off x="433125" y="2498300"/>
            <a:ext cx="33492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a:solidFill>
                  <a:schemeClr val="dk1"/>
                </a:solidFill>
                <a:latin typeface="Old Standard TT"/>
                <a:ea typeface="Old Standard TT"/>
                <a:cs typeface="Old Standard TT"/>
                <a:sym typeface="Old Standard TT"/>
              </a:rPr>
              <a:t>Fonction stockée dans une variable et devant être appelée après sa déclaration.</a:t>
            </a:r>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551700" y="893400"/>
            <a:ext cx="2565300" cy="78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4000">
                <a:solidFill>
                  <a:schemeClr val="dk1"/>
                </a:solidFill>
                <a:latin typeface="Arial"/>
                <a:ea typeface="Arial"/>
                <a:cs typeface="Arial"/>
                <a:sym typeface="Arial"/>
              </a:rPr>
              <a:t>CallBack</a:t>
            </a:r>
            <a:endParaRPr>
              <a:solidFill>
                <a:schemeClr val="dk1"/>
              </a:solidFill>
            </a:endParaRPr>
          </a:p>
        </p:txBody>
      </p:sp>
      <p:sp>
        <p:nvSpPr>
          <p:cNvPr id="94" name="Google Shape;94;p18"/>
          <p:cNvSpPr txBox="1"/>
          <p:nvPr/>
        </p:nvSpPr>
        <p:spPr>
          <a:xfrm>
            <a:off x="551700" y="1786700"/>
            <a:ext cx="3532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Old Standard TT"/>
                <a:ea typeface="Old Standard TT"/>
                <a:cs typeface="Old Standard TT"/>
                <a:sym typeface="Old Standard TT"/>
              </a:rPr>
              <a:t>Fonction passée comme argument à une autre fonction.</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rPr lang="fr">
                <a:latin typeface="Old Standard TT"/>
                <a:ea typeface="Old Standard TT"/>
                <a:cs typeface="Old Standard TT"/>
                <a:sym typeface="Old Standard TT"/>
              </a:rPr>
              <a:t>Cela permet à une fonction d’appeler une autre fonction.</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rPr lang="fr">
                <a:latin typeface="Old Standard TT"/>
                <a:ea typeface="Old Standard TT"/>
                <a:cs typeface="Old Standard TT"/>
                <a:sym typeface="Old Standard TT"/>
              </a:rPr>
              <a:t>Peut être </a:t>
            </a:r>
            <a:r>
              <a:rPr lang="fr">
                <a:latin typeface="Old Standard TT"/>
                <a:ea typeface="Old Standard TT"/>
                <a:cs typeface="Old Standard TT"/>
                <a:sym typeface="Old Standard TT"/>
              </a:rPr>
              <a:t>exécutée</a:t>
            </a:r>
            <a:r>
              <a:rPr lang="fr">
                <a:latin typeface="Old Standard TT"/>
                <a:ea typeface="Old Standard TT"/>
                <a:cs typeface="Old Standard TT"/>
                <a:sym typeface="Old Standard TT"/>
              </a:rPr>
              <a:t> après une autre fonction de façon imbriqué (poupées russes). </a:t>
            </a:r>
            <a:endParaRPr>
              <a:latin typeface="Old Standard TT"/>
              <a:ea typeface="Old Standard TT"/>
              <a:cs typeface="Old Standard TT"/>
              <a:sym typeface="Old Standard TT"/>
            </a:endParaRPr>
          </a:p>
        </p:txBody>
      </p:sp>
      <p:pic>
        <p:nvPicPr>
          <p:cNvPr id="95" name="Google Shape;95;p18"/>
          <p:cNvPicPr preferRelativeResize="0"/>
          <p:nvPr/>
        </p:nvPicPr>
        <p:blipFill>
          <a:blip r:embed="rId3">
            <a:alphaModFix/>
          </a:blip>
          <a:stretch>
            <a:fillRect/>
          </a:stretch>
        </p:blipFill>
        <p:spPr>
          <a:xfrm>
            <a:off x="4816413" y="2846513"/>
            <a:ext cx="4095750" cy="2200275"/>
          </a:xfrm>
          <a:prstGeom prst="rect">
            <a:avLst/>
          </a:prstGeom>
          <a:noFill/>
          <a:ln>
            <a:noFill/>
          </a:ln>
        </p:spPr>
      </p:pic>
      <p:pic>
        <p:nvPicPr>
          <p:cNvPr id="96" name="Google Shape;96;p18"/>
          <p:cNvPicPr preferRelativeResize="0"/>
          <p:nvPr/>
        </p:nvPicPr>
        <p:blipFill>
          <a:blip r:embed="rId4">
            <a:alphaModFix/>
          </a:blip>
          <a:stretch>
            <a:fillRect/>
          </a:stretch>
        </p:blipFill>
        <p:spPr>
          <a:xfrm>
            <a:off x="5030713" y="128650"/>
            <a:ext cx="3667125" cy="231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