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ld Standard TT" panose="020B0604020202020204" charset="0"/>
      <p:regular r:id="rId12"/>
      <p:bold r:id="rId13"/>
      <p:italic r:id="rId14"/>
    </p:embeddedFont>
    <p:embeddedFont>
      <p:font typeface="Comic Sans MS" panose="030F0702030302020204" pitchFamily="66"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14006e6b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14006e6b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14006e6b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14006e6b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14006e6b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14006e6b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14006e6b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14006e6b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14006e6b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14006e6b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14006e6b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14006e6b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14006e6b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14006e6b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fr/docs/Web/JavaScript/Reference/Statements/for...i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fr/docs/Web/JavaScript/Reference/Global_Objects/Object"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000">
                <a:solidFill>
                  <a:schemeClr val="lt1"/>
                </a:solidFill>
              </a:rPr>
              <a:t>Référence d’un objet, comparaison d’objets, copier un objet …</a:t>
            </a:r>
            <a:endParaRPr sz="700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smtClean="0"/>
              <a:t>Par Alexandre </a:t>
            </a:r>
            <a:r>
              <a:rPr lang="fr" dirty="0"/>
              <a:t>&amp; </a:t>
            </a:r>
            <a:r>
              <a:rPr lang="fr" dirty="0" smtClean="0"/>
              <a:t>Alain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Sommaire</a:t>
            </a:r>
            <a:endParaRPr/>
          </a:p>
        </p:txBody>
      </p:sp>
      <p:sp>
        <p:nvSpPr>
          <p:cNvPr id="66" name="Google Shape;66;p14"/>
          <p:cNvSpPr txBox="1"/>
          <p:nvPr/>
        </p:nvSpPr>
        <p:spPr>
          <a:xfrm>
            <a:off x="303800" y="1526100"/>
            <a:ext cx="84570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Comic Sans MS"/>
              <a:buChar char="➔"/>
            </a:pPr>
            <a:r>
              <a:rPr lang="fr" dirty="0">
                <a:solidFill>
                  <a:schemeClr val="lt1"/>
                </a:solidFill>
                <a:latin typeface="Comic Sans MS"/>
                <a:ea typeface="Comic Sans MS"/>
                <a:cs typeface="Comic Sans MS"/>
                <a:sym typeface="Comic Sans MS"/>
              </a:rPr>
              <a:t>Définir la notion d’un objet</a:t>
            </a:r>
            <a:endParaRPr dirty="0">
              <a:solidFill>
                <a:schemeClr val="lt1"/>
              </a:solidFill>
              <a:latin typeface="Comic Sans MS"/>
              <a:ea typeface="Comic Sans MS"/>
              <a:cs typeface="Comic Sans MS"/>
              <a:sym typeface="Comic Sans MS"/>
            </a:endParaRPr>
          </a:p>
          <a:p>
            <a:pPr marL="457200" lvl="0" indent="0" algn="l" rtl="0">
              <a:spcBef>
                <a:spcPts val="0"/>
              </a:spcBef>
              <a:spcAft>
                <a:spcPts val="0"/>
              </a:spcAft>
              <a:buNone/>
            </a:pPr>
            <a:endParaRPr dirty="0">
              <a:solidFill>
                <a:schemeClr val="lt1"/>
              </a:solidFill>
              <a:latin typeface="Comic Sans MS"/>
              <a:ea typeface="Comic Sans MS"/>
              <a:cs typeface="Comic Sans MS"/>
              <a:sym typeface="Comic Sans MS"/>
            </a:endParaRPr>
          </a:p>
          <a:p>
            <a:pPr marL="457200" lvl="0" indent="-317500" algn="l" rtl="0">
              <a:spcBef>
                <a:spcPts val="0"/>
              </a:spcBef>
              <a:spcAft>
                <a:spcPts val="0"/>
              </a:spcAft>
              <a:buClr>
                <a:schemeClr val="lt1"/>
              </a:buClr>
              <a:buSzPts val="1400"/>
              <a:buFont typeface="Comic Sans MS"/>
              <a:buChar char="➔"/>
            </a:pPr>
            <a:r>
              <a:rPr lang="fr" dirty="0">
                <a:solidFill>
                  <a:schemeClr val="lt1"/>
                </a:solidFill>
                <a:latin typeface="Comic Sans MS"/>
                <a:ea typeface="Comic Sans MS"/>
                <a:cs typeface="Comic Sans MS"/>
                <a:sym typeface="Comic Sans MS"/>
              </a:rPr>
              <a:t>Référencer un objet (comment on le déclare)</a:t>
            </a:r>
            <a:endParaRPr dirty="0">
              <a:solidFill>
                <a:schemeClr val="lt1"/>
              </a:solidFill>
              <a:latin typeface="Comic Sans MS"/>
              <a:ea typeface="Comic Sans MS"/>
              <a:cs typeface="Comic Sans MS"/>
              <a:sym typeface="Comic Sans MS"/>
            </a:endParaRPr>
          </a:p>
          <a:p>
            <a:pPr marL="457200" lvl="0" indent="0" algn="l" rtl="0">
              <a:spcBef>
                <a:spcPts val="0"/>
              </a:spcBef>
              <a:spcAft>
                <a:spcPts val="0"/>
              </a:spcAft>
              <a:buNone/>
            </a:pPr>
            <a:endParaRPr dirty="0">
              <a:solidFill>
                <a:schemeClr val="lt1"/>
              </a:solidFill>
              <a:latin typeface="Comic Sans MS"/>
              <a:ea typeface="Comic Sans MS"/>
              <a:cs typeface="Comic Sans MS"/>
              <a:sym typeface="Comic Sans MS"/>
            </a:endParaRPr>
          </a:p>
          <a:p>
            <a:pPr marL="457200" lvl="0" indent="-317500" algn="l" rtl="0">
              <a:spcBef>
                <a:spcPts val="0"/>
              </a:spcBef>
              <a:spcAft>
                <a:spcPts val="0"/>
              </a:spcAft>
              <a:buClr>
                <a:schemeClr val="lt1"/>
              </a:buClr>
              <a:buSzPts val="1400"/>
              <a:buFont typeface="Comic Sans MS"/>
              <a:buChar char="➔"/>
            </a:pPr>
            <a:r>
              <a:rPr lang="fr" dirty="0">
                <a:solidFill>
                  <a:schemeClr val="lt1"/>
                </a:solidFill>
                <a:latin typeface="Comic Sans MS"/>
                <a:ea typeface="Comic Sans MS"/>
                <a:cs typeface="Comic Sans MS"/>
                <a:sym typeface="Comic Sans MS"/>
              </a:rPr>
              <a:t>Comparer des objets</a:t>
            </a:r>
            <a:endParaRPr dirty="0">
              <a:solidFill>
                <a:schemeClr val="lt1"/>
              </a:solidFill>
              <a:latin typeface="Comic Sans MS"/>
              <a:ea typeface="Comic Sans MS"/>
              <a:cs typeface="Comic Sans MS"/>
              <a:sym typeface="Comic Sans MS"/>
            </a:endParaRPr>
          </a:p>
          <a:p>
            <a:pPr marL="457200" lvl="0" indent="0" algn="l" rtl="0">
              <a:spcBef>
                <a:spcPts val="0"/>
              </a:spcBef>
              <a:spcAft>
                <a:spcPts val="0"/>
              </a:spcAft>
              <a:buNone/>
            </a:pPr>
            <a:endParaRPr dirty="0">
              <a:solidFill>
                <a:schemeClr val="lt1"/>
              </a:solidFill>
              <a:latin typeface="Comic Sans MS"/>
              <a:ea typeface="Comic Sans MS"/>
              <a:cs typeface="Comic Sans MS"/>
              <a:sym typeface="Comic Sans MS"/>
            </a:endParaRPr>
          </a:p>
          <a:p>
            <a:pPr marL="457200" lvl="0" indent="-317500" algn="l" rtl="0">
              <a:spcBef>
                <a:spcPts val="0"/>
              </a:spcBef>
              <a:spcAft>
                <a:spcPts val="0"/>
              </a:spcAft>
              <a:buClr>
                <a:schemeClr val="lt1"/>
              </a:buClr>
              <a:buSzPts val="1400"/>
              <a:buFont typeface="Comic Sans MS"/>
              <a:buChar char="➔"/>
            </a:pPr>
            <a:r>
              <a:rPr lang="fr" dirty="0">
                <a:solidFill>
                  <a:schemeClr val="lt1"/>
                </a:solidFill>
                <a:latin typeface="Comic Sans MS"/>
                <a:ea typeface="Comic Sans MS"/>
                <a:cs typeface="Comic Sans MS"/>
                <a:sym typeface="Comic Sans MS"/>
              </a:rPr>
              <a:t>Propriétés des objets</a:t>
            </a:r>
            <a:endParaRPr dirty="0">
              <a:solidFill>
                <a:schemeClr val="lt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Qu’est ce qu’un objet ?</a:t>
            </a:r>
            <a:endParaRPr/>
          </a:p>
        </p:txBody>
      </p:sp>
      <p:sp>
        <p:nvSpPr>
          <p:cNvPr id="72" name="Google Shape;72;p15"/>
          <p:cNvSpPr txBox="1"/>
          <p:nvPr/>
        </p:nvSpPr>
        <p:spPr>
          <a:xfrm>
            <a:off x="303800" y="1526100"/>
            <a:ext cx="845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fr" dirty="0">
                <a:solidFill>
                  <a:schemeClr val="dk1"/>
                </a:solidFill>
              </a:rPr>
              <a:t>Un conteneur symbolique et autonome contenant des informations et des mécanismes</a:t>
            </a:r>
            <a:endParaRPr dirty="0">
              <a:solidFill>
                <a:schemeClr val="dk1"/>
              </a:solidFill>
            </a:endParaRPr>
          </a:p>
          <a:p>
            <a:pPr marL="914400" lvl="1" indent="-317500" algn="l" rtl="0">
              <a:spcBef>
                <a:spcPts val="0"/>
              </a:spcBef>
              <a:spcAft>
                <a:spcPts val="0"/>
              </a:spcAft>
              <a:buClr>
                <a:schemeClr val="dk1"/>
              </a:buClr>
              <a:buSzPts val="1400"/>
              <a:buChar char="◆"/>
            </a:pPr>
            <a:r>
              <a:rPr lang="fr" dirty="0">
                <a:solidFill>
                  <a:schemeClr val="dk1"/>
                </a:solidFill>
              </a:rPr>
              <a:t>Clé </a:t>
            </a:r>
            <a:endParaRPr dirty="0">
              <a:solidFill>
                <a:schemeClr val="dk1"/>
              </a:solidFill>
            </a:endParaRPr>
          </a:p>
          <a:p>
            <a:pPr marL="914400" lvl="1" indent="-317500" algn="l" rtl="0">
              <a:spcBef>
                <a:spcPts val="0"/>
              </a:spcBef>
              <a:spcAft>
                <a:spcPts val="0"/>
              </a:spcAft>
              <a:buClr>
                <a:schemeClr val="dk1"/>
              </a:buClr>
              <a:buSzPts val="1400"/>
              <a:buChar char="◆"/>
            </a:pPr>
            <a:r>
              <a:rPr lang="fr" dirty="0">
                <a:solidFill>
                  <a:schemeClr val="dk1"/>
                </a:solidFill>
              </a:rPr>
              <a:t>Valeur d’une </a:t>
            </a:r>
            <a:r>
              <a:rPr lang="fr" dirty="0" smtClean="0">
                <a:solidFill>
                  <a:schemeClr val="dk1"/>
                </a:solidFill>
              </a:rPr>
              <a:t>propriété</a:t>
            </a:r>
            <a:endParaRPr dirty="0">
              <a:solidFill>
                <a:schemeClr val="dk1"/>
              </a:solidFill>
            </a:endParaRPr>
          </a:p>
          <a:p>
            <a:pPr marL="914400" lvl="1" indent="-317500" algn="l" rtl="0">
              <a:spcBef>
                <a:spcPts val="0"/>
              </a:spcBef>
              <a:spcAft>
                <a:spcPts val="0"/>
              </a:spcAft>
              <a:buClr>
                <a:schemeClr val="dk1"/>
              </a:buClr>
              <a:buSzPts val="1400"/>
              <a:buChar char="◆"/>
            </a:pPr>
            <a:r>
              <a:rPr lang="fr" dirty="0">
                <a:solidFill>
                  <a:schemeClr val="dk1"/>
                </a:solidFill>
              </a:rPr>
              <a:t>Méthode</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457200" lvl="0" indent="-317500" algn="l" rtl="0">
              <a:spcBef>
                <a:spcPts val="0"/>
              </a:spcBef>
              <a:spcAft>
                <a:spcPts val="0"/>
              </a:spcAft>
              <a:buClr>
                <a:schemeClr val="dk1"/>
              </a:buClr>
              <a:buSzPts val="1400"/>
              <a:buChar char="➔"/>
            </a:pPr>
            <a:r>
              <a:rPr lang="fr" dirty="0">
                <a:solidFill>
                  <a:schemeClr val="dk1"/>
                </a:solidFill>
              </a:rPr>
              <a:t>Un objet est créé à partir d’un classe ou bien d’un prototype ( créer son propre objet)</a:t>
            </a:r>
            <a:endParaRPr dirty="0">
              <a:solidFill>
                <a:schemeClr val="dk1"/>
              </a:solidFill>
            </a:endParaRPr>
          </a:p>
        </p:txBody>
      </p:sp>
      <p:sp>
        <p:nvSpPr>
          <p:cNvPr id="2" name="ZoneTexte 1"/>
          <p:cNvSpPr txBox="1"/>
          <p:nvPr/>
        </p:nvSpPr>
        <p:spPr>
          <a:xfrm>
            <a:off x="577516" y="3273242"/>
            <a:ext cx="8078346" cy="738664"/>
          </a:xfrm>
          <a:prstGeom prst="rect">
            <a:avLst/>
          </a:prstGeom>
          <a:noFill/>
        </p:spPr>
        <p:txBody>
          <a:bodyPr wrap="square" rtlCol="0">
            <a:spAutoFit/>
          </a:bodyPr>
          <a:lstStyle/>
          <a:p>
            <a:r>
              <a:rPr lang="fr-FR" dirty="0" smtClean="0"/>
              <a:t>let </a:t>
            </a:r>
            <a:r>
              <a:rPr lang="fr-FR" dirty="0" err="1" smtClean="0"/>
              <a:t>monObj</a:t>
            </a:r>
            <a:r>
              <a:rPr lang="fr-FR" dirty="0" smtClean="0"/>
              <a:t> = new Object();</a:t>
            </a:r>
          </a:p>
          <a:p>
            <a:r>
              <a:rPr lang="fr-FR" dirty="0" smtClean="0"/>
              <a:t>let monObj1 = new String(« ceci est un test »);</a:t>
            </a:r>
          </a:p>
          <a:p>
            <a:r>
              <a:rPr lang="fr-FR" dirty="0" smtClean="0"/>
              <a:t>Let monObj2 = { } ou [ ];</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Référencer un objet</a:t>
            </a:r>
            <a:endParaRPr/>
          </a:p>
        </p:txBody>
      </p:sp>
      <p:pic>
        <p:nvPicPr>
          <p:cNvPr id="78" name="Google Shape;78;p16"/>
          <p:cNvPicPr preferRelativeResize="0"/>
          <p:nvPr/>
        </p:nvPicPr>
        <p:blipFill>
          <a:blip r:embed="rId3">
            <a:alphaModFix/>
          </a:blip>
          <a:stretch>
            <a:fillRect/>
          </a:stretch>
        </p:blipFill>
        <p:spPr>
          <a:xfrm>
            <a:off x="1220875" y="995325"/>
            <a:ext cx="6568049" cy="3877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Comparer des objets</a:t>
            </a:r>
            <a:endParaRPr/>
          </a:p>
        </p:txBody>
      </p:sp>
      <p:sp>
        <p:nvSpPr>
          <p:cNvPr id="84" name="Google Shape;84;p17"/>
          <p:cNvSpPr txBox="1"/>
          <p:nvPr/>
        </p:nvSpPr>
        <p:spPr>
          <a:xfrm>
            <a:off x="346350" y="1363250"/>
            <a:ext cx="8459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solidFill>
                  <a:schemeClr val="dk1"/>
                </a:solidFill>
              </a:rPr>
              <a:t>On peut comparer des objets uniquement s’ils ont les mêmes attributs, valeurs et qu’ils sont de la même instance de la classe</a:t>
            </a:r>
            <a:endParaRPr>
              <a:solidFill>
                <a:schemeClr val="dk1"/>
              </a:solidFill>
            </a:endParaRPr>
          </a:p>
        </p:txBody>
      </p:sp>
      <p:pic>
        <p:nvPicPr>
          <p:cNvPr id="85" name="Google Shape;85;p17"/>
          <p:cNvPicPr preferRelativeResize="0"/>
          <p:nvPr/>
        </p:nvPicPr>
        <p:blipFill>
          <a:blip r:embed="rId3">
            <a:alphaModFix/>
          </a:blip>
          <a:stretch>
            <a:fillRect/>
          </a:stretch>
        </p:blipFill>
        <p:spPr>
          <a:xfrm>
            <a:off x="2147850" y="1978850"/>
            <a:ext cx="4001751" cy="285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chemeClr val="lt1"/>
                </a:solidFill>
              </a:rPr>
              <a:t>Propriétés des objets</a:t>
            </a:r>
            <a:endParaRPr sz="9400"/>
          </a:p>
        </p:txBody>
      </p:sp>
      <p:sp>
        <p:nvSpPr>
          <p:cNvPr id="91" name="Google Shape;91;p18"/>
          <p:cNvSpPr txBox="1"/>
          <p:nvPr/>
        </p:nvSpPr>
        <p:spPr>
          <a:xfrm>
            <a:off x="228425" y="1311675"/>
            <a:ext cx="8754300" cy="769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fr">
                <a:solidFill>
                  <a:schemeClr val="lt1"/>
                </a:solidFill>
              </a:rPr>
              <a:t>Object.assign()</a:t>
            </a:r>
            <a:endParaRPr>
              <a:solidFill>
                <a:schemeClr val="lt1"/>
              </a:solidFill>
            </a:endParaRPr>
          </a:p>
          <a:p>
            <a:pPr marL="457200" lvl="0" indent="0" algn="l" rtl="0">
              <a:spcBef>
                <a:spcPts val="0"/>
              </a:spcBef>
              <a:spcAft>
                <a:spcPts val="0"/>
              </a:spcAft>
              <a:buNone/>
            </a:pPr>
            <a:r>
              <a:rPr lang="fr" sz="1200">
                <a:solidFill>
                  <a:schemeClr val="dk1"/>
                </a:solidFill>
              </a:rPr>
              <a:t>Cette méthode copie les valeurs de toutes les propriétés directes, non héritées, d’un objet qui sont énumérables sur un autre objet cible</a:t>
            </a:r>
            <a:endParaRPr>
              <a:solidFill>
                <a:schemeClr val="lt1"/>
              </a:solidFill>
            </a:endParaRPr>
          </a:p>
        </p:txBody>
      </p:sp>
      <p:pic>
        <p:nvPicPr>
          <p:cNvPr id="92" name="Google Shape;92;p18"/>
          <p:cNvPicPr preferRelativeResize="0"/>
          <p:nvPr/>
        </p:nvPicPr>
        <p:blipFill>
          <a:blip r:embed="rId3">
            <a:alphaModFix/>
          </a:blip>
          <a:stretch>
            <a:fillRect/>
          </a:stretch>
        </p:blipFill>
        <p:spPr>
          <a:xfrm>
            <a:off x="646125" y="2174625"/>
            <a:ext cx="4681275" cy="151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chemeClr val="lt1"/>
                </a:solidFill>
              </a:rPr>
              <a:t>Propriétés des objets</a:t>
            </a:r>
            <a:endParaRPr sz="9400"/>
          </a:p>
        </p:txBody>
      </p:sp>
      <p:sp>
        <p:nvSpPr>
          <p:cNvPr id="98" name="Google Shape;98;p19"/>
          <p:cNvSpPr txBox="1"/>
          <p:nvPr/>
        </p:nvSpPr>
        <p:spPr>
          <a:xfrm>
            <a:off x="228425" y="1311675"/>
            <a:ext cx="44286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fr">
                <a:solidFill>
                  <a:schemeClr val="lt1"/>
                </a:solidFill>
              </a:rPr>
              <a:t>Object.key()</a:t>
            </a:r>
            <a:endParaRPr>
              <a:solidFill>
                <a:schemeClr val="lt1"/>
              </a:solidFill>
            </a:endParaRPr>
          </a:p>
          <a:p>
            <a:pPr marL="457200" lvl="0" indent="0" algn="l" rtl="0">
              <a:spcBef>
                <a:spcPts val="0"/>
              </a:spcBef>
              <a:spcAft>
                <a:spcPts val="0"/>
              </a:spcAft>
              <a:buNone/>
            </a:pPr>
            <a:r>
              <a:rPr lang="fr" sz="1200">
                <a:solidFill>
                  <a:srgbClr val="2E3338"/>
                </a:solidFill>
              </a:rPr>
              <a:t>La méthode renvoie un tableau contenant les noms des propriétés propres à un objet et non les valeurs (qui ne sont pas héritées via la chaîne de prototypes) et qui sont énumérables. L'ordre de ce tableau est le même que celui obtenu par une boucle </a:t>
            </a:r>
            <a:r>
              <a:rPr lang="fr" sz="1200" u="sng">
                <a:solidFill>
                  <a:srgbClr val="2E3338"/>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for...in</a:t>
            </a:r>
            <a:r>
              <a:rPr lang="fr" sz="1200">
                <a:solidFill>
                  <a:srgbClr val="2E3338"/>
                </a:solidFill>
              </a:rPr>
              <a:t> (à la différence qu'une boucle for-in liste également les propriétés héritées).</a:t>
            </a:r>
            <a:endParaRPr>
              <a:solidFill>
                <a:srgbClr val="2E3338"/>
              </a:solidFill>
            </a:endParaRPr>
          </a:p>
        </p:txBody>
      </p:sp>
      <p:pic>
        <p:nvPicPr>
          <p:cNvPr id="99" name="Google Shape;99;p19"/>
          <p:cNvPicPr preferRelativeResize="0"/>
          <p:nvPr/>
        </p:nvPicPr>
        <p:blipFill>
          <a:blip r:embed="rId4">
            <a:alphaModFix/>
          </a:blip>
          <a:stretch>
            <a:fillRect/>
          </a:stretch>
        </p:blipFill>
        <p:spPr>
          <a:xfrm>
            <a:off x="338975" y="3004875"/>
            <a:ext cx="3914775" cy="2066925"/>
          </a:xfrm>
          <a:prstGeom prst="rect">
            <a:avLst/>
          </a:prstGeom>
          <a:noFill/>
          <a:ln>
            <a:noFill/>
          </a:ln>
        </p:spPr>
      </p:pic>
      <p:sp>
        <p:nvSpPr>
          <p:cNvPr id="100" name="Google Shape;100;p19"/>
          <p:cNvSpPr txBox="1"/>
          <p:nvPr/>
        </p:nvSpPr>
        <p:spPr>
          <a:xfrm>
            <a:off x="5541425" y="2070675"/>
            <a:ext cx="424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01" name="Google Shape;101;p19"/>
          <p:cNvSpPr txBox="1"/>
          <p:nvPr/>
        </p:nvSpPr>
        <p:spPr>
          <a:xfrm>
            <a:off x="4572000" y="1311675"/>
            <a:ext cx="4428600" cy="1139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fr">
                <a:solidFill>
                  <a:schemeClr val="lt1"/>
                </a:solidFill>
              </a:rPr>
              <a:t>Object.values()</a:t>
            </a:r>
            <a:endParaRPr>
              <a:solidFill>
                <a:schemeClr val="lt1"/>
              </a:solidFill>
            </a:endParaRPr>
          </a:p>
          <a:p>
            <a:pPr marL="457200" lvl="0" indent="0" algn="l" rtl="0">
              <a:spcBef>
                <a:spcPts val="0"/>
              </a:spcBef>
              <a:spcAft>
                <a:spcPts val="0"/>
              </a:spcAft>
              <a:buNone/>
            </a:pPr>
            <a:r>
              <a:rPr lang="fr" sz="1200">
                <a:solidFill>
                  <a:srgbClr val="2E3338"/>
                </a:solidFill>
              </a:rPr>
              <a:t>La méthode renvoie un tableau contenant les valeurs des propriétés propres énumérables d’un objet dont l’ordre est le même que celui obtenu avec un boucle for...in</a:t>
            </a:r>
            <a:endParaRPr>
              <a:solidFill>
                <a:srgbClr val="2E3338"/>
              </a:solidFill>
            </a:endParaRPr>
          </a:p>
        </p:txBody>
      </p:sp>
      <p:pic>
        <p:nvPicPr>
          <p:cNvPr id="102" name="Google Shape;102;p19"/>
          <p:cNvPicPr preferRelativeResize="0"/>
          <p:nvPr/>
        </p:nvPicPr>
        <p:blipFill>
          <a:blip r:embed="rId5">
            <a:alphaModFix/>
          </a:blip>
          <a:stretch>
            <a:fillRect/>
          </a:stretch>
        </p:blipFill>
        <p:spPr>
          <a:xfrm>
            <a:off x="4384025" y="3004875"/>
            <a:ext cx="4458375" cy="206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chemeClr val="lt1"/>
                </a:solidFill>
              </a:rPr>
              <a:t>Propriétés des objets</a:t>
            </a:r>
            <a:endParaRPr sz="9400"/>
          </a:p>
        </p:txBody>
      </p:sp>
      <p:sp>
        <p:nvSpPr>
          <p:cNvPr id="108" name="Google Shape;108;p20"/>
          <p:cNvSpPr txBox="1"/>
          <p:nvPr/>
        </p:nvSpPr>
        <p:spPr>
          <a:xfrm>
            <a:off x="228425" y="1311675"/>
            <a:ext cx="8614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fr">
                <a:solidFill>
                  <a:schemeClr val="lt1"/>
                </a:solidFill>
              </a:rPr>
              <a:t>Comment cloner des objets</a:t>
            </a:r>
            <a:endParaRPr>
              <a:solidFill>
                <a:schemeClr val="lt1"/>
              </a:solidFill>
            </a:endParaRPr>
          </a:p>
          <a:p>
            <a:pPr marL="457200" lvl="0" indent="0" algn="l" rtl="0">
              <a:spcBef>
                <a:spcPts val="0"/>
              </a:spcBef>
              <a:spcAft>
                <a:spcPts val="0"/>
              </a:spcAft>
              <a:buNone/>
            </a:pPr>
            <a:endParaRPr>
              <a:solidFill>
                <a:srgbClr val="2E3338"/>
              </a:solidFill>
            </a:endParaRPr>
          </a:p>
        </p:txBody>
      </p:sp>
      <p:pic>
        <p:nvPicPr>
          <p:cNvPr id="109" name="Google Shape;109;p20"/>
          <p:cNvPicPr preferRelativeResize="0"/>
          <p:nvPr/>
        </p:nvPicPr>
        <p:blipFill>
          <a:blip r:embed="rId3">
            <a:alphaModFix/>
          </a:blip>
          <a:stretch>
            <a:fillRect/>
          </a:stretch>
        </p:blipFill>
        <p:spPr>
          <a:xfrm>
            <a:off x="848875" y="2145975"/>
            <a:ext cx="7034003" cy="291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93525" y="144825"/>
            <a:ext cx="7910400" cy="8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solidFill>
                  <a:schemeClr val="lt1"/>
                </a:solidFill>
              </a:rPr>
              <a:t>Propriétés des objets</a:t>
            </a:r>
            <a:endParaRPr sz="9400"/>
          </a:p>
        </p:txBody>
      </p:sp>
      <p:sp>
        <p:nvSpPr>
          <p:cNvPr id="115" name="Google Shape;115;p21"/>
          <p:cNvSpPr txBox="1"/>
          <p:nvPr/>
        </p:nvSpPr>
        <p:spPr>
          <a:xfrm>
            <a:off x="331625" y="1518000"/>
            <a:ext cx="865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u="sng" dirty="0">
                <a:solidFill>
                  <a:schemeClr val="dk1"/>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https://developer.mozilla.org/fr/docs/Web/JavaScript/Reference/Global_Objects/Object</a:t>
            </a:r>
            <a:r>
              <a:rPr lang="fr" dirty="0">
                <a:solidFill>
                  <a:schemeClr val="dk1"/>
                </a:solidFill>
                <a:latin typeface="Old Standard TT"/>
                <a:ea typeface="Old Standard TT"/>
                <a:cs typeface="Old Standard TT"/>
                <a:sym typeface="Old Standard TT"/>
              </a:rPr>
              <a:t> </a:t>
            </a:r>
            <a:endParaRPr dirty="0">
              <a:solidFill>
                <a:schemeClr val="dk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257</Words>
  <Application>Microsoft Office PowerPoint</Application>
  <PresentationFormat>Affichage à l'écran (16:9)</PresentationFormat>
  <Paragraphs>35</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Old Standard TT</vt:lpstr>
      <vt:lpstr>Comic Sans MS</vt:lpstr>
      <vt:lpstr>Paperback</vt:lpstr>
      <vt:lpstr>Référence d’un objet, comparaison d’objets, copier un objet …</vt:lpstr>
      <vt:lpstr>Sommaire</vt:lpstr>
      <vt:lpstr>Qu’est ce qu’un objet ?</vt:lpstr>
      <vt:lpstr>Référencer un objet</vt:lpstr>
      <vt:lpstr>Comparer des objets</vt:lpstr>
      <vt:lpstr>Propriétés des objets</vt:lpstr>
      <vt:lpstr>Propriétés des objets</vt:lpstr>
      <vt:lpstr>Propriétés des objets</vt:lpstr>
      <vt:lpstr>Propriétés des objets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Référence d’un objet, comparaison d’objets, copier un objet …</dc:title>
  <cp:lastModifiedBy>59013-98-03</cp:lastModifiedBy>
  <cp:revision>5</cp:revision>
  <dcterms:modified xsi:type="dcterms:W3CDTF">2021-09-29T13:41:57Z</dcterms:modified>
</cp:coreProperties>
</file>