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/>
  <p:notesSz cx="6858000" cy="9144000"/>
  <p:embeddedFontLst>
    <p:embeddedFont>
      <p:font typeface="Raleway"/>
      <p:regular r:id="rId21"/>
    </p:embeddedFont>
    <p:embeddedFont>
      <p:font typeface="Lato" panose="020F0502020204030203"/>
      <p:regular r:id="rId22"/>
    </p:embeddedFont>
    <p:embeddedFont>
      <p:font typeface="Calibri" panose="020F050202020403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598"/>
        <p:guide pos="291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147957642_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147957642_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a77ea07f6_1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a77ea07f6_1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a77ea07f6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a77ea07f6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12f573c07_1_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12f573c07_1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a77ea07f6_1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a77ea07f6_1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85ad30302_3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85ad30302_3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85ad30302_1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85ad30302_1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47957642_0_8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47957642_0_8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85ad30302_4_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85ad30302_4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85ad30302_4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85ad30302_4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147957642_1_7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147957642_1_7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147957642_1_8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147957642_1_8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12f573c07_7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12f573c07_7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" name="Google Shape;77;p11"/>
          <p:cNvSpPr txBox="1"/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 panose="020F0502020204030203"/>
              <a:buChar char="●"/>
              <a:defRPr sz="13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GIF"/><Relationship Id="rId1" Type="http://schemas.openxmlformats.org/officeDocument/2006/relationships/image" Target="../media/image14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Book </a:t>
            </a:r>
            <a:r>
              <a:rPr lang="en-GB"/>
              <a:t>Recommendation</a:t>
            </a:r>
            <a:r>
              <a:rPr lang="en-GB"/>
              <a:t> System</a:t>
            </a:r>
            <a:endParaRPr lang="en-GB"/>
          </a:p>
        </p:txBody>
      </p:sp>
      <p:sp>
        <p:nvSpPr>
          <p:cNvPr id="87" name="Google Shape;87;p13"/>
          <p:cNvSpPr txBox="1"/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16/12/2020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ctrTitle"/>
          </p:nvPr>
        </p:nvSpPr>
        <p:spPr>
          <a:xfrm>
            <a:off x="729625" y="454875"/>
            <a:ext cx="7688100" cy="7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 Systems</a:t>
            </a:r>
            <a:endParaRPr lang="en-GB"/>
          </a:p>
        </p:txBody>
      </p:sp>
      <p:sp>
        <p:nvSpPr>
          <p:cNvPr id="154" name="Google Shape;154;p22"/>
          <p:cNvSpPr txBox="1"/>
          <p:nvPr>
            <p:ph type="subTitle" idx="1"/>
          </p:nvPr>
        </p:nvSpPr>
        <p:spPr>
          <a:xfrm>
            <a:off x="669651" y="1202175"/>
            <a:ext cx="34947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Collaborative Filtering</a:t>
            </a:r>
            <a:endParaRPr sz="1800" b="1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17500" algn="l" rtl="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</a:pPr>
            <a:r>
              <a:rPr lang="en-GB" sz="1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User based filtering</a:t>
            </a:r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</a:pPr>
            <a:r>
              <a:rPr lang="en-GB" sz="1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Item based filtering</a:t>
            </a:r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p22"/>
          <p:cNvSpPr txBox="1"/>
          <p:nvPr>
            <p:ph type="subTitle" idx="1"/>
          </p:nvPr>
        </p:nvSpPr>
        <p:spPr>
          <a:xfrm>
            <a:off x="669650" y="3106750"/>
            <a:ext cx="3724200" cy="6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Content Based Filtering</a:t>
            </a:r>
            <a:endParaRPr sz="1800" b="1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102400" y="3246550"/>
            <a:ext cx="1945850" cy="175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102400" y="1202175"/>
            <a:ext cx="2009900" cy="18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ctrTitle"/>
          </p:nvPr>
        </p:nvSpPr>
        <p:spPr>
          <a:xfrm>
            <a:off x="729625" y="454875"/>
            <a:ext cx="7688100" cy="7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 Systems</a:t>
            </a:r>
            <a:endParaRPr lang="en-GB"/>
          </a:p>
        </p:txBody>
      </p:sp>
      <p:sp>
        <p:nvSpPr>
          <p:cNvPr id="163" name="Google Shape;163;p23"/>
          <p:cNvSpPr txBox="1"/>
          <p:nvPr>
            <p:ph type="subTitle" idx="1"/>
          </p:nvPr>
        </p:nvSpPr>
        <p:spPr>
          <a:xfrm>
            <a:off x="669650" y="1202175"/>
            <a:ext cx="42228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●"/>
            </a:pPr>
            <a:r>
              <a:rPr lang="en-GB" sz="1800" b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Book Title Column is cleaned</a:t>
            </a:r>
            <a:endParaRPr sz="1800" b="1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</a:pPr>
            <a:r>
              <a:rPr lang="en-GB" sz="1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Lowercase</a:t>
            </a:r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</a:pPr>
            <a:r>
              <a:rPr lang="en-GB" sz="1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Stopwords</a:t>
            </a:r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</a:pPr>
            <a:r>
              <a:rPr lang="en-GB" sz="1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All except Letters</a:t>
            </a:r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</a:pPr>
            <a:r>
              <a:rPr lang="en-GB" sz="1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Frequent &amp; Rare Words Removal</a:t>
            </a:r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</a:pPr>
            <a:r>
              <a:rPr lang="en-GB" sz="1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German Tokenization</a:t>
            </a:r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</a:pPr>
            <a:r>
              <a:rPr lang="en-GB" sz="1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German Lemmatization</a:t>
            </a:r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</a:pPr>
            <a:r>
              <a:rPr lang="en-GB" sz="1800" b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Word2vec</a:t>
            </a:r>
            <a:endParaRPr sz="1800" b="1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</a:pPr>
            <a:r>
              <a:rPr lang="en-GB" sz="1800" b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Cosine Similarity Matrix</a:t>
            </a:r>
            <a:endParaRPr sz="1800" b="1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1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○"/>
            </a:pPr>
            <a:r>
              <a:rPr lang="en-GB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Row: 70K+</a:t>
            </a:r>
            <a:endParaRPr sz="18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1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○"/>
            </a:pPr>
            <a:r>
              <a:rPr lang="en-GB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Columns: 420 </a:t>
            </a:r>
            <a:endParaRPr lang="en-GB" sz="18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Word2vec  Similarity Examples</a:t>
            </a:r>
            <a:endParaRPr lang="en-GB" sz="18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9" name="Google Shape;169;p24"/>
          <p:cNvSpPr txBox="1"/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" name="Google Shape;170;p24"/>
          <p:cNvSpPr txBox="1"/>
          <p:nvPr/>
        </p:nvSpPr>
        <p:spPr>
          <a:xfrm>
            <a:off x="32400" y="181325"/>
            <a:ext cx="9079200" cy="9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Recommendation Model</a:t>
            </a:r>
            <a:endParaRPr sz="42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29450" y="1790150"/>
            <a:ext cx="37147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29450" y="3725350"/>
            <a:ext cx="444817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29625" y="2409275"/>
            <a:ext cx="38481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29625" y="3053025"/>
            <a:ext cx="340042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727950" y="446175"/>
            <a:ext cx="7688100" cy="6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Prediction</a:t>
            </a:r>
            <a:r>
              <a:rPr lang="de-DE" altLang="en-GB">
                <a:latin typeface="Calibri" panose="020F0502020204030204" charset="0"/>
              </a:rPr>
              <a:t> Example</a:t>
            </a:r>
            <a:endParaRPr lang="de-DE" altLang="en-GB">
              <a:latin typeface="Calibri" panose="020F0502020204030204" charset="0"/>
            </a:endParaRPr>
          </a:p>
        </p:txBody>
      </p:sp>
      <p:sp>
        <p:nvSpPr>
          <p:cNvPr id="180" name="Google Shape;180;p25"/>
          <p:cNvSpPr txBox="1"/>
          <p:nvPr>
            <p:ph type="subTitle" idx="1"/>
          </p:nvPr>
        </p:nvSpPr>
        <p:spPr>
          <a:xfrm>
            <a:off x="469350" y="1289025"/>
            <a:ext cx="83055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GB" b="1"/>
              <a:t>Entered Book Title:</a:t>
            </a:r>
            <a:r>
              <a:rPr lang="en-GB"/>
              <a:t> “Warhammer Age of Sigmar - Im Reich der Unbegrabenen: Gotrek”</a:t>
            </a:r>
            <a:endParaRPr lang="en-GB"/>
          </a:p>
        </p:txBody>
      </p:sp>
      <p:sp>
        <p:nvSpPr>
          <p:cNvPr id="181" name="Google Shape;181;p25"/>
          <p:cNvSpPr txBox="1"/>
          <p:nvPr/>
        </p:nvSpPr>
        <p:spPr>
          <a:xfrm>
            <a:off x="557725" y="1830225"/>
            <a:ext cx="7188600" cy="14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Word2vec:</a:t>
            </a:r>
            <a:endParaRPr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02500" y="2768475"/>
            <a:ext cx="8839201" cy="1020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/>
        </p:nvSpPr>
        <p:spPr>
          <a:xfrm>
            <a:off x="557725" y="1830225"/>
            <a:ext cx="7188600" cy="14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Word2vec:</a:t>
            </a:r>
            <a:endParaRPr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75" y="764006"/>
            <a:ext cx="9143998" cy="4287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/>
              <a:t>Raw Data Info</a:t>
            </a:r>
            <a:endParaRPr sz="2000" b="1"/>
          </a:p>
        </p:txBody>
      </p:sp>
      <p:sp>
        <p:nvSpPr>
          <p:cNvPr id="93" name="Google Shape;93;p14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Is used the dataset from Amazon as json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Is converted json to DataFrame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Row: </a:t>
            </a:r>
            <a:r>
              <a:rPr lang="en-GB" sz="1600"/>
              <a:t>83057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Columns: 102 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bool(11) 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float64(16) 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int64(7) 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object(68)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311700" y="421850"/>
            <a:ext cx="5860500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/>
              <a:t>Data Cleaning  </a:t>
            </a:r>
            <a:endParaRPr sz="2000" b="1"/>
          </a:p>
        </p:txBody>
      </p:sp>
      <p:sp>
        <p:nvSpPr>
          <p:cNvPr id="99" name="Google Shape;99;p15"/>
          <p:cNvSpPr txBox="1"/>
          <p:nvPr>
            <p:ph type="subTitle" idx="1"/>
          </p:nvPr>
        </p:nvSpPr>
        <p:spPr>
          <a:xfrm>
            <a:off x="5335975" y="2610050"/>
            <a:ext cx="3763200" cy="20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Selected Columns:</a:t>
            </a:r>
            <a:endParaRPr sz="16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b="1"/>
              <a:t>Asin</a:t>
            </a:r>
            <a:r>
              <a:rPr lang="en-GB" sz="1200"/>
              <a:t>: Unique Id of book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b="1"/>
              <a:t>Title</a:t>
            </a:r>
            <a:r>
              <a:rPr lang="en-GB" sz="1200"/>
              <a:t> : Book Title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b="1"/>
              <a:t>CategoryPath</a:t>
            </a:r>
            <a:r>
              <a:rPr lang="en-GB" sz="1200"/>
              <a:t> : Genre of book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b="1"/>
              <a:t>Price1</a:t>
            </a:r>
            <a:r>
              <a:rPr lang="en-GB" sz="1200"/>
              <a:t> = Price of Book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b="1"/>
              <a:t>Comments</a:t>
            </a:r>
            <a:r>
              <a:rPr lang="en-GB" sz="1200"/>
              <a:t> = # of comments for book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b="1"/>
              <a:t>Stars</a:t>
            </a:r>
            <a:r>
              <a:rPr lang="en-GB" sz="1200"/>
              <a:t> = Average of Book rating rated by users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b="1"/>
              <a:t>PropValues</a:t>
            </a:r>
            <a:r>
              <a:rPr lang="en-GB" sz="1200"/>
              <a:t> = complicated:(</a:t>
            </a:r>
            <a:endParaRPr sz="12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1233275"/>
            <a:ext cx="8839203" cy="119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52397" y="2713150"/>
            <a:ext cx="5020700" cy="20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Cleaning Steps</a:t>
            </a:r>
            <a:endParaRPr lang="en-GB"/>
          </a:p>
        </p:txBody>
      </p:sp>
      <p:sp>
        <p:nvSpPr>
          <p:cNvPr id="107" name="Google Shape;107;p16"/>
          <p:cNvSpPr txBox="1"/>
          <p:nvPr>
            <p:ph type="body" idx="1"/>
          </p:nvPr>
        </p:nvSpPr>
        <p:spPr>
          <a:xfrm>
            <a:off x="729450" y="18838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Author, Publisher, Num of Page, Publication year of books are added from Propvalue columns</a:t>
            </a:r>
            <a:endParaRPr lang="en-GB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1"/>
          <a:srcRect b="15038"/>
          <a:stretch>
            <a:fillRect/>
          </a:stretch>
        </p:blipFill>
        <p:spPr>
          <a:xfrm>
            <a:off x="1250925" y="2235500"/>
            <a:ext cx="5045199" cy="29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ctrTitle"/>
          </p:nvPr>
        </p:nvSpPr>
        <p:spPr>
          <a:xfrm>
            <a:off x="208100" y="318225"/>
            <a:ext cx="8520600" cy="9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/>
              <a:t>Cleaned Data </a:t>
            </a:r>
            <a:endParaRPr sz="2000" b="1"/>
          </a:p>
        </p:txBody>
      </p:sp>
      <p:sp>
        <p:nvSpPr>
          <p:cNvPr id="114" name="Google Shape;114;p17"/>
          <p:cNvSpPr txBox="1"/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4400" y="1224675"/>
            <a:ext cx="8910474" cy="278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ctrTitle"/>
          </p:nvPr>
        </p:nvSpPr>
        <p:spPr>
          <a:xfrm>
            <a:off x="97075" y="325625"/>
            <a:ext cx="8520600" cy="9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Visualization</a:t>
            </a:r>
            <a:endParaRPr sz="4000"/>
          </a:p>
        </p:txBody>
      </p:sp>
      <p:sp>
        <p:nvSpPr>
          <p:cNvPr id="121" name="Google Shape;121;p18"/>
          <p:cNvSpPr txBox="1"/>
          <p:nvPr>
            <p:ph type="subTitle" idx="1"/>
          </p:nvPr>
        </p:nvSpPr>
        <p:spPr>
          <a:xfrm>
            <a:off x="59227" y="114592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Distribution of Top 20 Categories</a:t>
            </a:r>
            <a:endParaRPr b="1"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9226" y="1502125"/>
            <a:ext cx="3862925" cy="358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974387" y="1978363"/>
            <a:ext cx="4947801" cy="22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974375" y="1502125"/>
            <a:ext cx="4947825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subTitle" idx="1"/>
          </p:nvPr>
        </p:nvSpPr>
        <p:spPr>
          <a:xfrm>
            <a:off x="2" y="1185213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Distribution of Books Stars and Book Price</a:t>
            </a:r>
            <a:endParaRPr lang="en-GB"/>
          </a:p>
        </p:txBody>
      </p:sp>
      <p:sp>
        <p:nvSpPr>
          <p:cNvPr id="130" name="Google Shape;130;p19"/>
          <p:cNvSpPr txBox="1"/>
          <p:nvPr>
            <p:ph type="ctrTitle"/>
          </p:nvPr>
        </p:nvSpPr>
        <p:spPr>
          <a:xfrm>
            <a:off x="73975" y="371325"/>
            <a:ext cx="8520600" cy="9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Visualization</a:t>
            </a:r>
            <a:endParaRPr sz="4000"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1726425"/>
            <a:ext cx="2975475" cy="21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062075" y="1726425"/>
            <a:ext cx="2975451" cy="21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124125" y="1726425"/>
            <a:ext cx="2975474" cy="215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subTitle" idx="1"/>
          </p:nvPr>
        </p:nvSpPr>
        <p:spPr>
          <a:xfrm>
            <a:off x="2" y="12070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Authors and Number of Comments</a:t>
            </a:r>
            <a:endParaRPr lang="en-GB"/>
          </a:p>
        </p:txBody>
      </p:sp>
      <p:sp>
        <p:nvSpPr>
          <p:cNvPr id="139" name="Google Shape;139;p20"/>
          <p:cNvSpPr txBox="1"/>
          <p:nvPr>
            <p:ph type="ctrTitle"/>
          </p:nvPr>
        </p:nvSpPr>
        <p:spPr>
          <a:xfrm>
            <a:off x="81425" y="350550"/>
            <a:ext cx="8520600" cy="9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Visualization</a:t>
            </a:r>
            <a:endParaRPr sz="4000"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316401" y="1666800"/>
            <a:ext cx="3780851" cy="327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subTitle" idx="1"/>
          </p:nvPr>
        </p:nvSpPr>
        <p:spPr>
          <a:xfrm>
            <a:off x="2" y="12070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Books </a:t>
            </a:r>
            <a:r>
              <a:rPr lang="en-GB"/>
              <a:t>and Number of Total Ratings Score</a:t>
            </a:r>
            <a:endParaRPr lang="en-GB"/>
          </a:p>
        </p:txBody>
      </p:sp>
      <p:sp>
        <p:nvSpPr>
          <p:cNvPr id="146" name="Google Shape;146;p21"/>
          <p:cNvSpPr txBox="1"/>
          <p:nvPr>
            <p:ph type="ctrTitle"/>
          </p:nvPr>
        </p:nvSpPr>
        <p:spPr>
          <a:xfrm>
            <a:off x="81425" y="350550"/>
            <a:ext cx="8520600" cy="9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Visualization</a:t>
            </a:r>
            <a:endParaRPr sz="4000"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32075" y="1617875"/>
            <a:ext cx="2707125" cy="324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190326" y="1617877"/>
            <a:ext cx="4318251" cy="21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1212</Words>
  <Application>WPS Presentation</Application>
  <PresentationFormat/>
  <Paragraphs>94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Arial</vt:lpstr>
      <vt:lpstr>Raleway</vt:lpstr>
      <vt:lpstr>Lato</vt:lpstr>
      <vt:lpstr>Microsoft YaHei</vt:lpstr>
      <vt:lpstr>Arial Unicode MS</vt:lpstr>
      <vt:lpstr>Calibri</vt:lpstr>
      <vt:lpstr>Streamline</vt:lpstr>
      <vt:lpstr>Book Recommendation System</vt:lpstr>
      <vt:lpstr>Raw Data Info</vt:lpstr>
      <vt:lpstr>Data Cleaning  </vt:lpstr>
      <vt:lpstr>Cleaning Steps</vt:lpstr>
      <vt:lpstr>Cleaned Data </vt:lpstr>
      <vt:lpstr>Visualization</vt:lpstr>
      <vt:lpstr>Visualization</vt:lpstr>
      <vt:lpstr>Visualization</vt:lpstr>
      <vt:lpstr>Visualization</vt:lpstr>
      <vt:lpstr>Recommendation Systems</vt:lpstr>
      <vt:lpstr>Recommendation Systems</vt:lpstr>
      <vt:lpstr>Word2vec  Similarity Examples</vt:lpstr>
      <vt:lpstr>Model Prediction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Recommendation System</dc:title>
  <dc:creator/>
  <cp:lastModifiedBy>Helios</cp:lastModifiedBy>
  <cp:revision>1</cp:revision>
  <dcterms:created xsi:type="dcterms:W3CDTF">2021-05-01T11:12:34Z</dcterms:created>
  <dcterms:modified xsi:type="dcterms:W3CDTF">2021-05-01T11:12:35Z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1033-11.2.0.10114</vt:lpwstr>
  </property>
</Properties>
</file>