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8" r:id="rId4"/>
    <p:sldId id="259" r:id="rId5"/>
    <p:sldId id="260" r:id="rId6"/>
    <p:sldId id="261" r:id="rId7"/>
    <p:sldId id="262" r:id="rId8"/>
    <p:sldId id="263" r:id="rId9"/>
    <p:sldId id="264" r:id="rId10"/>
    <p:sldId id="267" r:id="rId11"/>
    <p:sldId id="279" r:id="rId12"/>
    <p:sldId id="281" r:id="rId13"/>
    <p:sldId id="282" r:id="rId14"/>
    <p:sldId id="283" r:id="rId15"/>
    <p:sldId id="284" r:id="rId16"/>
    <p:sldId id="287" r:id="rId17"/>
    <p:sldId id="288" r:id="rId18"/>
    <p:sldId id="291" r:id="rId19"/>
    <p:sldId id="292" r:id="rId20"/>
    <p:sldId id="293" r:id="rId21"/>
    <p:sldId id="294" r:id="rId22"/>
    <p:sldId id="295" r:id="rId23"/>
    <p:sldId id="298" r:id="rId24"/>
    <p:sldId id="299" r:id="rId25"/>
    <p:sldId id="300" r:id="rId26"/>
    <p:sldId id="303" r:id="rId27"/>
    <p:sldId id="304" r:id="rId28"/>
    <p:sldId id="305" r:id="rId29"/>
    <p:sldId id="306" r:id="rId30"/>
    <p:sldId id="307" r:id="rId31"/>
    <p:sldId id="308" r:id="rId32"/>
    <p:sldId id="309" r:id="rId33"/>
    <p:sldId id="310" r:id="rId34"/>
    <p:sldId id="311" r:id="rId35"/>
    <p:sldId id="31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14" d="100"/>
          <a:sy n="114" d="100"/>
        </p:scale>
        <p:origin x="36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384846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239549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1002480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F785315-C3E5-497E-AB42-E30D04A75783}" type="slidenum">
              <a:rPr lang="fr-FR" smtClean="0"/>
              <a:pPr/>
              <a:t>‹N°›</a:t>
            </a:fld>
            <a:endParaRPr lang="fr-FR"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4391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277322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4"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2128159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4"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2198896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1401309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102366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216215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344609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103359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65686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5" name="Footer Placeholder 3"/>
          <p:cNvSpPr>
            <a:spLocks noGrp="1"/>
          </p:cNvSpPr>
          <p:nvPr>
            <p:ph type="ftr" sz="quarter" idx="11"/>
          </p:nvPr>
        </p:nvSpPr>
        <p:spPr/>
        <p:txBody>
          <a:bodyPr/>
          <a:lstStyle/>
          <a:p>
            <a:endParaRPr lang="fr-FR" dirty="0"/>
          </a:p>
        </p:txBody>
      </p:sp>
      <p:sp>
        <p:nvSpPr>
          <p:cNvPr id="6" name="Slide Number Placeholder 4"/>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8286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5" name="Footer Placeholder 2"/>
          <p:cNvSpPr>
            <a:spLocks noGrp="1"/>
          </p:cNvSpPr>
          <p:nvPr>
            <p:ph type="ftr" sz="quarter" idx="11"/>
          </p:nvPr>
        </p:nvSpPr>
        <p:spPr/>
        <p:txBody>
          <a:bodyPr/>
          <a:lstStyle/>
          <a:p>
            <a:endParaRPr lang="fr-FR" dirty="0"/>
          </a:p>
        </p:txBody>
      </p:sp>
      <p:sp>
        <p:nvSpPr>
          <p:cNvPr id="6" name="Slide Number Placeholder 3"/>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42799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5" name="Footer Placeholder 5"/>
          <p:cNvSpPr>
            <a:spLocks noGrp="1"/>
          </p:cNvSpPr>
          <p:nvPr>
            <p:ph type="ftr" sz="quarter" idx="11"/>
          </p:nvPr>
        </p:nvSpPr>
        <p:spPr/>
        <p:txBody>
          <a:bodyPr/>
          <a:lstStyle/>
          <a:p>
            <a:endParaRPr lang="fr-FR" dirty="0"/>
          </a:p>
        </p:txBody>
      </p:sp>
      <p:sp>
        <p:nvSpPr>
          <p:cNvPr id="6" name="Slide Number Placeholder 6"/>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353466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D02ECE0-E35C-4A87-8E4E-D945F46B6E5C}" type="datetimeFigureOut">
              <a:rPr lang="fr-FR" smtClean="0"/>
              <a:pPr/>
              <a:t>01/03/2025</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258518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02ECE0-E35C-4A87-8E4E-D945F46B6E5C}" type="datetimeFigureOut">
              <a:rPr lang="fr-FR" smtClean="0"/>
              <a:pPr/>
              <a:t>01/03/2025</a:t>
            </a:fld>
            <a:endParaRPr lang="fr-FR"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785315-C3E5-497E-AB42-E30D04A75783}" type="slidenum">
              <a:rPr lang="fr-FR" smtClean="0"/>
              <a:pPr/>
              <a:t>‹N°›</a:t>
            </a:fld>
            <a:endParaRPr lang="fr-FR" dirty="0"/>
          </a:p>
        </p:txBody>
      </p:sp>
    </p:spTree>
    <p:extLst>
      <p:ext uri="{BB962C8B-B14F-4D97-AF65-F5344CB8AC3E}">
        <p14:creationId xmlns:p14="http://schemas.microsoft.com/office/powerpoint/2010/main" val="2402906638"/>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20800" y="1137920"/>
            <a:ext cx="9956800" cy="3637280"/>
          </a:xfrm>
        </p:spPr>
        <p:txBody>
          <a:bodyPr>
            <a:normAutofit/>
          </a:bodyPr>
          <a:lstStyle/>
          <a:p>
            <a:r>
              <a:rPr lang="fr-FR" b="1" dirty="0"/>
              <a:t> Guide de rédaction et de présentation d’un rapport de stage</a:t>
            </a:r>
            <a:endParaRPr lang="fr-FR" dirty="0"/>
          </a:p>
        </p:txBody>
      </p:sp>
    </p:spTree>
    <p:extLst>
      <p:ext uri="{BB962C8B-B14F-4D97-AF65-F5344CB8AC3E}">
        <p14:creationId xmlns:p14="http://schemas.microsoft.com/office/powerpoint/2010/main" val="3086529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Chapitre 2 Le choix d’un sujet et d’un plan</a:t>
            </a:r>
            <a:endParaRPr lang="fr-FR" dirty="0"/>
          </a:p>
        </p:txBody>
      </p:sp>
      <p:sp>
        <p:nvSpPr>
          <p:cNvPr id="3" name="Espace réservé du contenu 2"/>
          <p:cNvSpPr>
            <a:spLocks noGrp="1"/>
          </p:cNvSpPr>
          <p:nvPr>
            <p:ph idx="1"/>
          </p:nvPr>
        </p:nvSpPr>
        <p:spPr/>
        <p:txBody>
          <a:bodyPr/>
          <a:lstStyle/>
          <a:p>
            <a:pPr marL="0" indent="0">
              <a:buNone/>
            </a:pPr>
            <a:r>
              <a:rPr lang="fr-FR" dirty="0"/>
              <a:t>Voir document proposé par le cos</a:t>
            </a:r>
          </a:p>
        </p:txBody>
      </p:sp>
    </p:spTree>
    <p:extLst>
      <p:ext uri="{BB962C8B-B14F-4D97-AF65-F5344CB8AC3E}">
        <p14:creationId xmlns:p14="http://schemas.microsoft.com/office/powerpoint/2010/main" val="4055348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74220" y="333632"/>
            <a:ext cx="9404723" cy="1400530"/>
          </a:xfrm>
        </p:spPr>
        <p:txBody>
          <a:bodyPr>
            <a:normAutofit/>
          </a:bodyPr>
          <a:lstStyle/>
          <a:p>
            <a:r>
              <a:rPr lang="fr-FR" sz="3200" b="1" dirty="0"/>
              <a:t>Deuxième partie : la stratégie de recherche et les outils d’élaboration du rapport</a:t>
            </a:r>
            <a:endParaRPr lang="fr-FR" sz="3200" dirty="0"/>
          </a:p>
        </p:txBody>
      </p:sp>
      <p:sp>
        <p:nvSpPr>
          <p:cNvPr id="3" name="Espace réservé du contenu 2"/>
          <p:cNvSpPr>
            <a:spLocks noGrp="1"/>
          </p:cNvSpPr>
          <p:nvPr>
            <p:ph idx="1"/>
          </p:nvPr>
        </p:nvSpPr>
        <p:spPr>
          <a:xfrm>
            <a:off x="1103312" y="2052918"/>
            <a:ext cx="8946541" cy="4471450"/>
          </a:xfrm>
        </p:spPr>
        <p:txBody>
          <a:bodyPr>
            <a:normAutofit/>
          </a:bodyPr>
          <a:lstStyle/>
          <a:p>
            <a:pPr marL="0" indent="0">
              <a:buNone/>
            </a:pPr>
            <a:r>
              <a:rPr lang="fr-FR" dirty="0"/>
              <a:t>Vous avez un sujet de réflexion bien défini, un directeur de recherche et un plan bien élaboré, vous devez maintenant rédiger à partir de vos propres idées et celles des autres un texte correcte dans la forme et riche dans le fond. Le travail de recherche nécessite des idées concrètes, des arguments fiables et des exemples illustratifs. Cette longue aventure se compose de 3 grandes étapes : la phase d’observation, la phase de dépouillement et la phase de rédaction.</a:t>
            </a:r>
          </a:p>
          <a:p>
            <a:pPr marL="0" indent="0">
              <a:buNone/>
            </a:pPr>
            <a:endParaRPr lang="fr-FR" dirty="0"/>
          </a:p>
        </p:txBody>
      </p:sp>
    </p:spTree>
    <p:extLst>
      <p:ext uri="{BB962C8B-B14F-4D97-AF65-F5344CB8AC3E}">
        <p14:creationId xmlns:p14="http://schemas.microsoft.com/office/powerpoint/2010/main" val="235744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127" y="0"/>
            <a:ext cx="9404723" cy="1400530"/>
          </a:xfrm>
        </p:spPr>
        <p:txBody>
          <a:bodyPr>
            <a:normAutofit/>
          </a:bodyPr>
          <a:lstStyle/>
          <a:p>
            <a:r>
              <a:rPr lang="fr-FR" b="1" dirty="0"/>
              <a:t>La phase de collecte de données  :</a:t>
            </a:r>
            <a:br>
              <a:rPr lang="fr-FR" dirty="0"/>
            </a:br>
            <a:endParaRPr lang="fr-FR" dirty="0"/>
          </a:p>
        </p:txBody>
      </p:sp>
      <p:sp>
        <p:nvSpPr>
          <p:cNvPr id="3" name="Espace réservé du contenu 2"/>
          <p:cNvSpPr>
            <a:spLocks noGrp="1"/>
          </p:cNvSpPr>
          <p:nvPr>
            <p:ph idx="1"/>
          </p:nvPr>
        </p:nvSpPr>
        <p:spPr>
          <a:xfrm>
            <a:off x="0" y="1017059"/>
            <a:ext cx="11417643" cy="5840941"/>
          </a:xfrm>
        </p:spPr>
        <p:txBody>
          <a:bodyPr>
            <a:noAutofit/>
          </a:bodyPr>
          <a:lstStyle/>
          <a:p>
            <a:r>
              <a:rPr lang="fr-FR" sz="1800" dirty="0"/>
              <a:t>Elle se fait sur le terrain (entreprise, administration, lieu local, bibliothèque, centre de recherche, site web…) et consiste à la collecte d’informations, de données, la consultation des documents,… </a:t>
            </a:r>
          </a:p>
        </p:txBody>
      </p:sp>
    </p:spTree>
    <p:extLst>
      <p:ext uri="{BB962C8B-B14F-4D97-AF65-F5344CB8AC3E}">
        <p14:creationId xmlns:p14="http://schemas.microsoft.com/office/powerpoint/2010/main" val="132836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fr-FR" b="1" dirty="0"/>
              <a:t>La phase d’exploitation ou de dépouillement</a:t>
            </a:r>
            <a:br>
              <a:rPr lang="fr-FR" dirty="0"/>
            </a:br>
            <a:endParaRPr lang="fr-FR" dirty="0"/>
          </a:p>
        </p:txBody>
      </p:sp>
      <p:sp>
        <p:nvSpPr>
          <p:cNvPr id="3" name="Espace réservé du contenu 2"/>
          <p:cNvSpPr>
            <a:spLocks noGrp="1"/>
          </p:cNvSpPr>
          <p:nvPr>
            <p:ph idx="1"/>
          </p:nvPr>
        </p:nvSpPr>
        <p:spPr/>
        <p:txBody>
          <a:bodyPr/>
          <a:lstStyle/>
          <a:p>
            <a:r>
              <a:rPr lang="fr-FR" sz="2400" dirty="0"/>
              <a:t>C’est le moment de la confrontation de l’ensemble des données et informations recueillies. Les classeurs, les fiches de recherches, les notes prises, les formulaires de questionnaires, les interviews réalisées et les entretiens effectués seront revus et exploités</a:t>
            </a:r>
            <a:r>
              <a:rPr lang="fr-FR" dirty="0"/>
              <a:t>.</a:t>
            </a:r>
          </a:p>
        </p:txBody>
      </p:sp>
    </p:spTree>
    <p:extLst>
      <p:ext uri="{BB962C8B-B14F-4D97-AF65-F5344CB8AC3E}">
        <p14:creationId xmlns:p14="http://schemas.microsoft.com/office/powerpoint/2010/main" val="254227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La phase de rédaction </a:t>
            </a:r>
            <a:br>
              <a:rPr lang="fr-FR" dirty="0"/>
            </a:br>
            <a:endParaRPr lang="fr-FR" dirty="0"/>
          </a:p>
        </p:txBody>
      </p:sp>
      <p:sp>
        <p:nvSpPr>
          <p:cNvPr id="3" name="Espace réservé du contenu 2"/>
          <p:cNvSpPr>
            <a:spLocks noGrp="1"/>
          </p:cNvSpPr>
          <p:nvPr>
            <p:ph idx="1"/>
          </p:nvPr>
        </p:nvSpPr>
        <p:spPr>
          <a:xfrm>
            <a:off x="732610" y="1756356"/>
            <a:ext cx="8946541" cy="4195481"/>
          </a:xfrm>
        </p:spPr>
        <p:txBody>
          <a:bodyPr>
            <a:normAutofit/>
          </a:bodyPr>
          <a:lstStyle/>
          <a:p>
            <a:pPr>
              <a:lnSpc>
                <a:spcPct val="150000"/>
              </a:lnSpc>
            </a:pPr>
            <a:r>
              <a:rPr lang="fr-FR" dirty="0"/>
              <a:t>Pour élaborer un rapporte de qualité il faut appliquer un style scientifique et transparent en respectant les normes de présentation  du  rapport: le texte doit être présenté en recto, la taille de police 12 pour le texte, 10 pour les notes de bas de pages,14 et en gras pour les titres, thème de la police: Times New Roman, interligne 1.5 pour le texte et 1 pour les notes de bas de page, 1,5 pour le retrait sur tous les paragraphes, marges de droite et de gauche 3,5, haut et bas de page 2,5 et tout le texte doit être justifié. </a:t>
            </a:r>
          </a:p>
          <a:p>
            <a:endParaRPr lang="fr-FR" dirty="0"/>
          </a:p>
        </p:txBody>
      </p:sp>
    </p:spTree>
    <p:extLst>
      <p:ext uri="{BB962C8B-B14F-4D97-AF65-F5344CB8AC3E}">
        <p14:creationId xmlns:p14="http://schemas.microsoft.com/office/powerpoint/2010/main" val="3886674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La phase de rédaction</a:t>
            </a:r>
            <a:endParaRPr lang="fr-FR" dirty="0"/>
          </a:p>
        </p:txBody>
      </p:sp>
      <p:sp>
        <p:nvSpPr>
          <p:cNvPr id="3" name="Espace réservé du contenu 2"/>
          <p:cNvSpPr>
            <a:spLocks noGrp="1"/>
          </p:cNvSpPr>
          <p:nvPr>
            <p:ph idx="1"/>
          </p:nvPr>
        </p:nvSpPr>
        <p:spPr>
          <a:xfrm>
            <a:off x="1103312" y="2052918"/>
            <a:ext cx="8946541" cy="4706228"/>
          </a:xfrm>
        </p:spPr>
        <p:txBody>
          <a:bodyPr>
            <a:normAutofit/>
          </a:bodyPr>
          <a:lstStyle/>
          <a:p>
            <a:pPr lvl="0"/>
            <a:r>
              <a:rPr lang="fr-FR" dirty="0"/>
              <a:t>veiller avec soin à la ponctuation qui obéit à des règles très précises. La ponctuation n’est pas un fait secondaire, mais un système de signes fondamentaux dans la communication écrite. Elle peut favoriser ou, au contraire, entraver celle- ci selon qu’elle est bien ou mal gérée. s’agissant de l’utilisation des deux points et du point virgule, il faut savoir qu’après ces signes, il n’ya pas de majuscule. </a:t>
            </a:r>
          </a:p>
        </p:txBody>
      </p:sp>
    </p:spTree>
    <p:extLst>
      <p:ext uri="{BB962C8B-B14F-4D97-AF65-F5344CB8AC3E}">
        <p14:creationId xmlns:p14="http://schemas.microsoft.com/office/powerpoint/2010/main" val="1247681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b="1" dirty="0"/>
              <a:t>Chapitre 4 : les outils d’élaboration du mémoire</a:t>
            </a:r>
            <a:r>
              <a:rPr lang="fr-FR" sz="3600" dirty="0"/>
              <a:t> </a:t>
            </a:r>
            <a:br>
              <a:rPr lang="fr-FR" dirty="0"/>
            </a:br>
            <a:endParaRPr lang="fr-FR" dirty="0"/>
          </a:p>
        </p:txBody>
      </p:sp>
      <p:sp>
        <p:nvSpPr>
          <p:cNvPr id="3" name="Espace réservé du contenu 2"/>
          <p:cNvSpPr>
            <a:spLocks noGrp="1"/>
          </p:cNvSpPr>
          <p:nvPr>
            <p:ph idx="1"/>
          </p:nvPr>
        </p:nvSpPr>
        <p:spPr/>
        <p:txBody>
          <a:bodyPr>
            <a:normAutofit/>
          </a:bodyPr>
          <a:lstStyle/>
          <a:p>
            <a:pPr marL="0" indent="0">
              <a:buNone/>
            </a:pPr>
            <a:r>
              <a:rPr lang="fr-FR" dirty="0"/>
              <a:t> Pour mener une recherche, il existe des outils précis qui  vous permettront de trouver des informations fiables comme :</a:t>
            </a:r>
          </a:p>
          <a:p>
            <a:pPr lvl="0"/>
            <a:r>
              <a:rPr lang="fr-FR" dirty="0"/>
              <a:t>La recherche documentaire: c’est-à-dire la consultation de documents physiques et via les sites internet;</a:t>
            </a:r>
          </a:p>
          <a:p>
            <a:pPr lvl="0"/>
            <a:r>
              <a:rPr lang="fr-FR" dirty="0"/>
              <a:t>L’enquête constituée du questionnaire qui est un document élaboré en plusieurs questions et adressé aux individus en vue de recueillir leur avis sur la question traitée. La mise au point du questionnaire requiert du soin et de la réflexion. Il présente l’avantage d’harmoniser les réponses reçues et ainsi d’en rendre l’exploitation plus facile ;</a:t>
            </a:r>
          </a:p>
          <a:p>
            <a:pPr marL="0" indent="0">
              <a:buNone/>
            </a:pPr>
            <a:endParaRPr lang="fr-FR" dirty="0"/>
          </a:p>
        </p:txBody>
      </p:sp>
    </p:spTree>
    <p:extLst>
      <p:ext uri="{BB962C8B-B14F-4D97-AF65-F5344CB8AC3E}">
        <p14:creationId xmlns:p14="http://schemas.microsoft.com/office/powerpoint/2010/main" val="2031366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484" y="168512"/>
            <a:ext cx="9404723" cy="1400530"/>
          </a:xfrm>
        </p:spPr>
        <p:txBody>
          <a:bodyPr/>
          <a:lstStyle/>
          <a:p>
            <a:r>
              <a:rPr lang="fr-FR" sz="3600" b="1" dirty="0"/>
              <a:t>Chapitre 4 : les outils d’élaboration du mémoire</a:t>
            </a:r>
            <a:endParaRPr lang="fr-FR" sz="3600" dirty="0"/>
          </a:p>
        </p:txBody>
      </p:sp>
      <p:sp>
        <p:nvSpPr>
          <p:cNvPr id="3" name="Espace réservé du contenu 2"/>
          <p:cNvSpPr>
            <a:spLocks noGrp="1"/>
          </p:cNvSpPr>
          <p:nvPr>
            <p:ph idx="1"/>
          </p:nvPr>
        </p:nvSpPr>
        <p:spPr>
          <a:xfrm>
            <a:off x="225982" y="1322174"/>
            <a:ext cx="11475867" cy="5436972"/>
          </a:xfrm>
        </p:spPr>
        <p:txBody>
          <a:bodyPr>
            <a:normAutofit/>
          </a:bodyPr>
          <a:lstStyle/>
          <a:p>
            <a:pPr marL="0" lvl="0" indent="0">
              <a:buNone/>
            </a:pPr>
            <a:r>
              <a:rPr lang="fr-FR" sz="2900" dirty="0"/>
              <a:t>Du guide d’entretien qui est un genre d’interview, des échanges que vous effectuez avec des personnes qui détiennent beaucoup d’information sur votre sujet.</a:t>
            </a:r>
          </a:p>
          <a:p>
            <a:pPr lvl="0"/>
            <a:r>
              <a:rPr lang="fr-FR" sz="2900" dirty="0"/>
              <a:t>Et l’observation par l’étude de cas ou le stage, l’objectif est de comprendre en profondeur une situation sociale, un fait social, etc. C’est une étude de description et de compréhension d’un fait.</a:t>
            </a:r>
          </a:p>
          <a:p>
            <a:pPr marL="0" lvl="0" indent="0">
              <a:buNone/>
            </a:pPr>
            <a:endParaRPr lang="fr-FR" sz="2900" dirty="0"/>
          </a:p>
          <a:p>
            <a:endParaRPr lang="fr-FR" dirty="0"/>
          </a:p>
        </p:txBody>
      </p:sp>
    </p:spTree>
    <p:extLst>
      <p:ext uri="{BB962C8B-B14F-4D97-AF65-F5344CB8AC3E}">
        <p14:creationId xmlns:p14="http://schemas.microsoft.com/office/powerpoint/2010/main" val="2901759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3312" y="2224215"/>
            <a:ext cx="9404723" cy="4188941"/>
          </a:xfrm>
        </p:spPr>
        <p:txBody>
          <a:bodyPr/>
          <a:lstStyle/>
          <a:p>
            <a:r>
              <a:rPr lang="fr-FR" b="1" dirty="0"/>
              <a:t>Troisième partie : la présentation et la soutenance du rapport </a:t>
            </a:r>
            <a:br>
              <a:rPr lang="fr-FR" dirty="0"/>
            </a:br>
            <a:endParaRPr lang="fr-FR" dirty="0"/>
          </a:p>
        </p:txBody>
      </p:sp>
      <p:sp>
        <p:nvSpPr>
          <p:cNvPr id="3" name="Espace réservé du contenu 2"/>
          <p:cNvSpPr>
            <a:spLocks noGrp="1"/>
          </p:cNvSpPr>
          <p:nvPr>
            <p:ph idx="1"/>
          </p:nvPr>
        </p:nvSpPr>
        <p:spPr/>
        <p:txBody>
          <a:bodyPr/>
          <a:lstStyle/>
          <a:p>
            <a:pPr marL="0" indent="0">
              <a:buNone/>
            </a:pPr>
            <a:endParaRPr lang="fr-FR" sz="2400" b="1" dirty="0"/>
          </a:p>
          <a:p>
            <a:pPr marL="0" indent="0">
              <a:buNone/>
            </a:pPr>
            <a:endParaRPr lang="fr-FR" sz="2400" dirty="0"/>
          </a:p>
          <a:p>
            <a:pPr marL="0" indent="0">
              <a:buNone/>
            </a:pPr>
            <a:endParaRPr lang="fr-FR" dirty="0"/>
          </a:p>
        </p:txBody>
      </p:sp>
    </p:spTree>
    <p:extLst>
      <p:ext uri="{BB962C8B-B14F-4D97-AF65-F5344CB8AC3E}">
        <p14:creationId xmlns:p14="http://schemas.microsoft.com/office/powerpoint/2010/main" val="52105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0122" y="181135"/>
            <a:ext cx="9404723" cy="1400530"/>
          </a:xfrm>
        </p:spPr>
        <p:txBody>
          <a:bodyPr>
            <a:normAutofit fontScale="90000"/>
          </a:bodyPr>
          <a:lstStyle/>
          <a:p>
            <a:r>
              <a:rPr lang="fr-FR" b="1" dirty="0"/>
              <a:t>Chapitre 5 : la Présentation du rapport</a:t>
            </a:r>
            <a:br>
              <a:rPr lang="fr-FR" dirty="0"/>
            </a:br>
            <a:endParaRPr lang="fr-FR" dirty="0"/>
          </a:p>
        </p:txBody>
      </p:sp>
      <p:sp>
        <p:nvSpPr>
          <p:cNvPr id="3" name="Espace réservé du contenu 2"/>
          <p:cNvSpPr>
            <a:spLocks noGrp="1"/>
          </p:cNvSpPr>
          <p:nvPr>
            <p:ph idx="1"/>
          </p:nvPr>
        </p:nvSpPr>
        <p:spPr>
          <a:xfrm>
            <a:off x="875201" y="1581665"/>
            <a:ext cx="8946541" cy="5276335"/>
          </a:xfrm>
        </p:spPr>
        <p:txBody>
          <a:bodyPr>
            <a:normAutofit fontScale="77500" lnSpcReduction="20000"/>
          </a:bodyPr>
          <a:lstStyle/>
          <a:p>
            <a:r>
              <a:rPr lang="fr-FR" dirty="0"/>
              <a:t>Un travail académique obéit à des normes de présentation qu’il faut respecter car votre document sera soumis à un jury qui vous évaluera selon ces normes de présentations. Connaitre ces dernières vous permet d’anticiper sur les critiques du jury concernant la forme académique d’un travail. Les éléments constitutifs du rapport sont :</a:t>
            </a:r>
          </a:p>
          <a:p>
            <a:pPr lvl="1"/>
            <a:r>
              <a:rPr lang="fr-FR" sz="2100" dirty="0"/>
              <a:t>la page de couverture : elle est aussi appelée page de titre et elle permet de présenter votre travail et de l’institutionnaliser. Elle se compose comme suit :</a:t>
            </a:r>
          </a:p>
          <a:p>
            <a:pPr lvl="1"/>
            <a:r>
              <a:rPr lang="fr-FR" sz="2100" dirty="0"/>
              <a:t>la République d’exercice, Le drapeau, la devise, le ministère et la direction de tutelle ;</a:t>
            </a:r>
          </a:p>
          <a:p>
            <a:pPr lvl="1"/>
            <a:r>
              <a:rPr lang="fr-FR" sz="2100" dirty="0"/>
              <a:t>le nom de l’établissement ou de l’institut (plus le logo)</a:t>
            </a:r>
          </a:p>
          <a:p>
            <a:pPr lvl="1"/>
            <a:r>
              <a:rPr lang="fr-FR" sz="2100" dirty="0"/>
              <a:t>le titre du rapport ;</a:t>
            </a:r>
          </a:p>
          <a:p>
            <a:pPr lvl="1"/>
            <a:r>
              <a:rPr lang="fr-FR" sz="2100" dirty="0"/>
              <a:t>la mention du diplôme concerné et spécialité en option ;</a:t>
            </a:r>
          </a:p>
          <a:p>
            <a:pPr lvl="1"/>
            <a:r>
              <a:rPr lang="fr-FR" sz="2100" dirty="0"/>
              <a:t>le sujet du rapport ;</a:t>
            </a:r>
          </a:p>
          <a:p>
            <a:pPr lvl="1"/>
            <a:r>
              <a:rPr lang="fr-FR" sz="2100" dirty="0"/>
              <a:t>le nom et prénom de l’auteur (à gauche précédé de « présenté et soutenu par ») ;</a:t>
            </a:r>
          </a:p>
          <a:p>
            <a:pPr lvl="1"/>
            <a:r>
              <a:rPr lang="fr-FR" sz="2100" dirty="0"/>
              <a:t>le nom et prénom du directeur de recherche, titre ou qualité (à droite, précédé de « sous la direction de ») ;</a:t>
            </a:r>
          </a:p>
          <a:p>
            <a:pPr lvl="1"/>
            <a:r>
              <a:rPr lang="fr-FR" sz="2100" dirty="0"/>
              <a:t>l’année de soutenance (en bas, au milieu suivi éventuellement de la promotion).</a:t>
            </a:r>
          </a:p>
          <a:p>
            <a:endParaRPr lang="fr-FR" dirty="0"/>
          </a:p>
        </p:txBody>
      </p:sp>
    </p:spTree>
    <p:extLst>
      <p:ext uri="{BB962C8B-B14F-4D97-AF65-F5344CB8AC3E}">
        <p14:creationId xmlns:p14="http://schemas.microsoft.com/office/powerpoint/2010/main" val="328307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6419" y="0"/>
            <a:ext cx="10515600" cy="1325563"/>
          </a:xfrm>
        </p:spPr>
        <p:txBody>
          <a:bodyPr/>
          <a:lstStyle/>
          <a:p>
            <a:r>
              <a:rPr lang="fr-FR" b="1" dirty="0"/>
              <a:t> SOMMAIRE</a:t>
            </a:r>
            <a:endParaRPr lang="fr-FR" dirty="0"/>
          </a:p>
        </p:txBody>
      </p:sp>
      <p:sp>
        <p:nvSpPr>
          <p:cNvPr id="3" name="Espace réservé du contenu 2"/>
          <p:cNvSpPr>
            <a:spLocks noGrp="1"/>
          </p:cNvSpPr>
          <p:nvPr>
            <p:ph idx="1"/>
          </p:nvPr>
        </p:nvSpPr>
        <p:spPr>
          <a:xfrm>
            <a:off x="436419" y="1080655"/>
            <a:ext cx="10515600" cy="5611090"/>
          </a:xfrm>
        </p:spPr>
        <p:txBody>
          <a:bodyPr>
            <a:normAutofit lnSpcReduction="10000"/>
          </a:bodyPr>
          <a:lstStyle/>
          <a:p>
            <a:r>
              <a:rPr lang="fr-FR" sz="2200" b="1" dirty="0">
                <a:latin typeface="Times New Roman" panose="02020603050405020304" pitchFamily="18" charset="0"/>
                <a:cs typeface="Times New Roman" panose="02020603050405020304" pitchFamily="18" charset="0"/>
              </a:rPr>
              <a:t>Introduction  générale</a:t>
            </a:r>
            <a:endParaRPr lang="fr-FR" sz="2200" dirty="0">
              <a:latin typeface="Times New Roman" panose="02020603050405020304" pitchFamily="18" charset="0"/>
              <a:cs typeface="Times New Roman" panose="02020603050405020304" pitchFamily="18" charset="0"/>
            </a:endParaRPr>
          </a:p>
          <a:p>
            <a:r>
              <a:rPr lang="fr-FR" sz="2200" b="1" dirty="0">
                <a:latin typeface="Times New Roman" panose="02020603050405020304" pitchFamily="18" charset="0"/>
                <a:cs typeface="Times New Roman" panose="02020603050405020304" pitchFamily="18" charset="0"/>
              </a:rPr>
              <a:t>Première partie : la définition du rapport de stage, le choix d’un directeur de recherche, d’un sujet et d’un plan</a:t>
            </a:r>
            <a:endParaRPr lang="fr-FR" sz="2200" dirty="0">
              <a:latin typeface="Times New Roman" panose="02020603050405020304" pitchFamily="18" charset="0"/>
              <a:cs typeface="Times New Roman" panose="02020603050405020304" pitchFamily="18" charset="0"/>
            </a:endParaRPr>
          </a:p>
          <a:p>
            <a:r>
              <a:rPr lang="fr-FR" sz="2200" b="1" dirty="0">
                <a:latin typeface="Times New Roman" panose="02020603050405020304" pitchFamily="18" charset="0"/>
                <a:cs typeface="Times New Roman" panose="02020603050405020304" pitchFamily="18" charset="0"/>
              </a:rPr>
              <a:t>Chapitre 1 : la définition du rapport de stage et le choix d’un directeur de recherche</a:t>
            </a:r>
            <a:r>
              <a:rPr lang="fr-FR" sz="2200" b="1" u="sng" dirty="0">
                <a:latin typeface="Times New Roman" panose="02020603050405020304" pitchFamily="18" charset="0"/>
                <a:cs typeface="Times New Roman" panose="02020603050405020304" pitchFamily="18" charset="0"/>
              </a:rPr>
              <a:t> </a:t>
            </a:r>
            <a:endParaRPr lang="fr-FR" sz="2200" dirty="0">
              <a:latin typeface="Times New Roman" panose="02020603050405020304" pitchFamily="18" charset="0"/>
              <a:cs typeface="Times New Roman" panose="02020603050405020304" pitchFamily="18" charset="0"/>
            </a:endParaRPr>
          </a:p>
          <a:p>
            <a:r>
              <a:rPr lang="fr-FR" sz="2200" b="1" dirty="0">
                <a:latin typeface="Times New Roman" panose="02020603050405020304" pitchFamily="18" charset="0"/>
                <a:cs typeface="Times New Roman" panose="02020603050405020304" pitchFamily="18" charset="0"/>
              </a:rPr>
              <a:t>Chapitre 2 : le choix d’un sujet et d’un plan</a:t>
            </a:r>
            <a:endParaRPr lang="fr-FR" sz="2200" dirty="0">
              <a:latin typeface="Times New Roman" panose="02020603050405020304" pitchFamily="18" charset="0"/>
              <a:cs typeface="Times New Roman" panose="02020603050405020304" pitchFamily="18" charset="0"/>
            </a:endParaRPr>
          </a:p>
          <a:p>
            <a:r>
              <a:rPr lang="fr-FR" sz="2200" b="1" dirty="0">
                <a:latin typeface="Times New Roman" panose="02020603050405020304" pitchFamily="18" charset="0"/>
                <a:cs typeface="Times New Roman" panose="02020603050405020304" pitchFamily="18" charset="0"/>
              </a:rPr>
              <a:t>Deuxième partie : la stratégie de recherche et les outils d’élaboration du rapport</a:t>
            </a:r>
            <a:endParaRPr lang="fr-FR" sz="2200" dirty="0">
              <a:latin typeface="Times New Roman" panose="02020603050405020304" pitchFamily="18" charset="0"/>
              <a:cs typeface="Times New Roman" panose="02020603050405020304" pitchFamily="18" charset="0"/>
            </a:endParaRPr>
          </a:p>
          <a:p>
            <a:r>
              <a:rPr lang="fr-FR" sz="2200" b="1" dirty="0">
                <a:latin typeface="Times New Roman" panose="02020603050405020304" pitchFamily="18" charset="0"/>
                <a:cs typeface="Times New Roman" panose="02020603050405020304" pitchFamily="18" charset="0"/>
              </a:rPr>
              <a:t>Chapitre 3 : la stratégie de recherche</a:t>
            </a:r>
            <a:r>
              <a:rPr lang="fr-FR" sz="2200" dirty="0">
                <a:latin typeface="Times New Roman" panose="02020603050405020304" pitchFamily="18" charset="0"/>
                <a:cs typeface="Times New Roman" panose="02020603050405020304" pitchFamily="18" charset="0"/>
              </a:rPr>
              <a:t> </a:t>
            </a:r>
          </a:p>
          <a:p>
            <a:r>
              <a:rPr lang="fr-FR" sz="2200" b="1" dirty="0">
                <a:latin typeface="Times New Roman" panose="02020603050405020304" pitchFamily="18" charset="0"/>
                <a:cs typeface="Times New Roman" panose="02020603050405020304" pitchFamily="18" charset="0"/>
              </a:rPr>
              <a:t>Chapitre 4 : les outils de recherche et d’élaboration du rapport</a:t>
            </a:r>
            <a:endParaRPr lang="fr-FR" sz="2200" dirty="0">
              <a:latin typeface="Times New Roman" panose="02020603050405020304" pitchFamily="18" charset="0"/>
              <a:cs typeface="Times New Roman" panose="02020603050405020304" pitchFamily="18" charset="0"/>
            </a:endParaRPr>
          </a:p>
          <a:p>
            <a:r>
              <a:rPr lang="fr-FR" sz="2200" b="1" dirty="0">
                <a:latin typeface="Times New Roman" panose="02020603050405020304" pitchFamily="18" charset="0"/>
                <a:cs typeface="Times New Roman" panose="02020603050405020304" pitchFamily="18" charset="0"/>
              </a:rPr>
              <a:t>Troisième partie : la présentation et la soutenance du rapport </a:t>
            </a:r>
            <a:endParaRPr lang="fr-FR" sz="2200" dirty="0">
              <a:latin typeface="Times New Roman" panose="02020603050405020304" pitchFamily="18" charset="0"/>
              <a:cs typeface="Times New Roman" panose="02020603050405020304" pitchFamily="18" charset="0"/>
            </a:endParaRPr>
          </a:p>
          <a:p>
            <a:r>
              <a:rPr lang="fr-FR" sz="2200" b="1" dirty="0">
                <a:latin typeface="Times New Roman" panose="02020603050405020304" pitchFamily="18" charset="0"/>
                <a:cs typeface="Times New Roman" panose="02020603050405020304" pitchFamily="18" charset="0"/>
              </a:rPr>
              <a:t>Chapitre 5 : la présentation du rapport</a:t>
            </a:r>
            <a:endParaRPr lang="fr-FR" sz="2200" dirty="0">
              <a:latin typeface="Times New Roman" panose="02020603050405020304" pitchFamily="18" charset="0"/>
              <a:cs typeface="Times New Roman" panose="02020603050405020304" pitchFamily="18" charset="0"/>
            </a:endParaRPr>
          </a:p>
          <a:p>
            <a:r>
              <a:rPr lang="fr-FR" sz="2200" b="1" dirty="0">
                <a:latin typeface="Times New Roman" panose="02020603050405020304" pitchFamily="18" charset="0"/>
                <a:cs typeface="Times New Roman" panose="02020603050405020304" pitchFamily="18" charset="0"/>
              </a:rPr>
              <a:t>Chapitre 6 : la soutenance du  rapport : la préparation psychologique et la préparation intellectuelle</a:t>
            </a:r>
            <a:endParaRPr lang="fr-FR" sz="2200" dirty="0">
              <a:latin typeface="Times New Roman" panose="02020603050405020304" pitchFamily="18" charset="0"/>
              <a:cs typeface="Times New Roman" panose="02020603050405020304" pitchFamily="18" charset="0"/>
            </a:endParaRPr>
          </a:p>
          <a:p>
            <a:r>
              <a:rPr lang="fr-FR" sz="2200" b="1" dirty="0">
                <a:latin typeface="Times New Roman" panose="02020603050405020304" pitchFamily="18" charset="0"/>
                <a:cs typeface="Times New Roman" panose="02020603050405020304" pitchFamily="18" charset="0"/>
              </a:rPr>
              <a:t>Conclusion générale</a:t>
            </a:r>
            <a:endParaRPr lang="fr-FR" sz="2200"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257554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Chapitre 5 : la Présentation du mémoire</a:t>
            </a:r>
            <a:endParaRPr lang="fr-FR" dirty="0"/>
          </a:p>
        </p:txBody>
      </p:sp>
      <p:sp>
        <p:nvSpPr>
          <p:cNvPr id="3" name="Espace réservé du contenu 2"/>
          <p:cNvSpPr>
            <a:spLocks noGrp="1"/>
          </p:cNvSpPr>
          <p:nvPr>
            <p:ph idx="1"/>
          </p:nvPr>
        </p:nvSpPr>
        <p:spPr>
          <a:xfrm>
            <a:off x="1103312" y="2052918"/>
            <a:ext cx="8946541" cy="4496163"/>
          </a:xfrm>
        </p:spPr>
        <p:txBody>
          <a:bodyPr>
            <a:normAutofit/>
          </a:bodyPr>
          <a:lstStyle/>
          <a:p>
            <a:pPr lvl="0"/>
            <a:r>
              <a:rPr lang="fr-FR" dirty="0"/>
              <a:t>la page de garde : c’est une doublure de la page de couverture, donc elle sera constituée des mêmes éléments ;</a:t>
            </a:r>
          </a:p>
          <a:p>
            <a:pPr lvl="0"/>
            <a:r>
              <a:rPr lang="fr-FR" dirty="0"/>
              <a:t>la page de dédicace : c’est le lieu de rendre hommage, un acte de reconnaissance que l’on voue à une personne que l’on admire,  soit pour ses qualités intellectuelles, morales ou religieuses. La dédicace doit être brève et sobre pour garder son intensité ;</a:t>
            </a:r>
          </a:p>
          <a:p>
            <a:pPr lvl="0"/>
            <a:r>
              <a:rPr lang="fr-FR" dirty="0"/>
              <a:t>la page de remerciements : c’est le lieu de remercier tous ceux qui de loin ou de près ont participé à élaboration du rapport ;</a:t>
            </a:r>
          </a:p>
          <a:p>
            <a:pPr marL="0" indent="0">
              <a:buNone/>
            </a:pPr>
            <a:endParaRPr lang="fr-FR" dirty="0"/>
          </a:p>
        </p:txBody>
      </p:sp>
    </p:spTree>
    <p:extLst>
      <p:ext uri="{BB962C8B-B14F-4D97-AF65-F5344CB8AC3E}">
        <p14:creationId xmlns:p14="http://schemas.microsoft.com/office/powerpoint/2010/main" val="3410073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Chapitre 5 : la Présentation du mémoire</a:t>
            </a:r>
            <a:endParaRPr lang="fr-FR" dirty="0"/>
          </a:p>
        </p:txBody>
      </p:sp>
      <p:sp>
        <p:nvSpPr>
          <p:cNvPr id="3" name="Espace réservé du contenu 2"/>
          <p:cNvSpPr>
            <a:spLocks noGrp="1"/>
          </p:cNvSpPr>
          <p:nvPr>
            <p:ph idx="1"/>
          </p:nvPr>
        </p:nvSpPr>
        <p:spPr/>
        <p:txBody>
          <a:bodyPr>
            <a:normAutofit lnSpcReduction="10000"/>
          </a:bodyPr>
          <a:lstStyle/>
          <a:p>
            <a:pPr lvl="0"/>
            <a:r>
              <a:rPr lang="fr-FR" dirty="0"/>
              <a:t>l’avant-propos : il peut être défini comme une sorte d’avertissement adressé au lecteur (Jury…) dans le but, en général d’éviter de se m’éprendre sur le travail ou d’attirer leur attention sur des points particuliers ;</a:t>
            </a:r>
          </a:p>
          <a:p>
            <a:pPr lvl="0"/>
            <a:r>
              <a:rPr lang="fr-FR" dirty="0"/>
              <a:t>le sommaire : c’est le plan avec ses subdivisons (parties, chapitres) ;</a:t>
            </a:r>
          </a:p>
          <a:p>
            <a:pPr lvl="0"/>
            <a:r>
              <a:rPr lang="fr-FR" dirty="0"/>
              <a:t>le glossaire : c’est la liste alphabétique des termes techniques, des abréviations, des sigles ou des noms de personnes ;</a:t>
            </a:r>
          </a:p>
          <a:p>
            <a:r>
              <a:rPr lang="fr-FR" dirty="0"/>
              <a:t>la liste des figures ; l’ensemble des figures contenues dans le document ;</a:t>
            </a:r>
          </a:p>
          <a:p>
            <a:pPr lvl="0"/>
            <a:endParaRPr lang="fr-FR" dirty="0"/>
          </a:p>
          <a:p>
            <a:pPr lvl="0"/>
            <a:r>
              <a:rPr lang="fr-FR" dirty="0"/>
              <a:t>la liste des tableaux : l’ensemble des tableaux contenus dans le document ;</a:t>
            </a:r>
          </a:p>
          <a:p>
            <a:pPr marL="0" lvl="0" indent="0">
              <a:buNone/>
            </a:pPr>
            <a:endParaRPr lang="fr-FR" dirty="0"/>
          </a:p>
          <a:p>
            <a:pPr marL="0" indent="0">
              <a:buNone/>
            </a:pPr>
            <a:endParaRPr lang="fr-FR" dirty="0"/>
          </a:p>
        </p:txBody>
      </p:sp>
    </p:spTree>
    <p:extLst>
      <p:ext uri="{BB962C8B-B14F-4D97-AF65-F5344CB8AC3E}">
        <p14:creationId xmlns:p14="http://schemas.microsoft.com/office/powerpoint/2010/main" val="1449427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Chapitre 5 : la Présentation du mémoire</a:t>
            </a:r>
            <a:endParaRPr lang="fr-FR" dirty="0"/>
          </a:p>
        </p:txBody>
      </p:sp>
      <p:sp>
        <p:nvSpPr>
          <p:cNvPr id="3" name="Espace réservé du contenu 2"/>
          <p:cNvSpPr>
            <a:spLocks noGrp="1"/>
          </p:cNvSpPr>
          <p:nvPr>
            <p:ph idx="1"/>
          </p:nvPr>
        </p:nvSpPr>
        <p:spPr/>
        <p:txBody>
          <a:bodyPr>
            <a:normAutofit/>
          </a:bodyPr>
          <a:lstStyle/>
          <a:p>
            <a:pPr lvl="0"/>
            <a:r>
              <a:rPr lang="fr-FR" b="1" dirty="0"/>
              <a:t>Introduction générale</a:t>
            </a:r>
            <a:r>
              <a:rPr lang="fr-FR" dirty="0"/>
              <a:t>: Voir document du COS</a:t>
            </a:r>
          </a:p>
        </p:txBody>
      </p:sp>
    </p:spTree>
    <p:extLst>
      <p:ext uri="{BB962C8B-B14F-4D97-AF65-F5344CB8AC3E}">
        <p14:creationId xmlns:p14="http://schemas.microsoft.com/office/powerpoint/2010/main" val="3203364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Chapitre 5 : la Présentation du mémoire</a:t>
            </a:r>
            <a:endParaRPr lang="fr-FR" dirty="0"/>
          </a:p>
        </p:txBody>
      </p:sp>
      <p:sp>
        <p:nvSpPr>
          <p:cNvPr id="3" name="Espace réservé du contenu 2"/>
          <p:cNvSpPr>
            <a:spLocks noGrp="1"/>
          </p:cNvSpPr>
          <p:nvPr>
            <p:ph idx="1"/>
          </p:nvPr>
        </p:nvSpPr>
        <p:spPr/>
        <p:txBody>
          <a:bodyPr/>
          <a:lstStyle/>
          <a:p>
            <a:r>
              <a:rPr lang="fr-FR" b="1" dirty="0"/>
              <a:t>le développement </a:t>
            </a:r>
            <a:r>
              <a:rPr lang="fr-FR" dirty="0"/>
              <a:t>comme son nom l’indique il explique dans les détails les différentes parties annoncées dans le plan. Il faudra tenir compte d’une bonne structuration du texte qui passe par l’utilisation de phrases simples, courtes, de paragraphes bien agencés et d’une transition entre les parties et sous parties. Il faut aussi et surtout respecter les normes conventionnelles de rédaction d’un document académique ; </a:t>
            </a:r>
          </a:p>
          <a:p>
            <a:pPr marL="0" indent="0">
              <a:buNone/>
            </a:pPr>
            <a:endParaRPr lang="fr-FR" dirty="0"/>
          </a:p>
        </p:txBody>
      </p:sp>
    </p:spTree>
    <p:extLst>
      <p:ext uri="{BB962C8B-B14F-4D97-AF65-F5344CB8AC3E}">
        <p14:creationId xmlns:p14="http://schemas.microsoft.com/office/powerpoint/2010/main" val="3554089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Chapitre 5 : la Présentation du mémoire</a:t>
            </a:r>
            <a:endParaRPr lang="fr-FR" dirty="0"/>
          </a:p>
        </p:txBody>
      </p:sp>
      <p:sp>
        <p:nvSpPr>
          <p:cNvPr id="3" name="Espace réservé du contenu 2"/>
          <p:cNvSpPr>
            <a:spLocks noGrp="1"/>
          </p:cNvSpPr>
          <p:nvPr>
            <p:ph idx="1"/>
          </p:nvPr>
        </p:nvSpPr>
        <p:spPr>
          <a:xfrm>
            <a:off x="766120" y="2052918"/>
            <a:ext cx="9283734" cy="4681514"/>
          </a:xfrm>
        </p:spPr>
        <p:txBody>
          <a:bodyPr>
            <a:normAutofit/>
          </a:bodyPr>
          <a:lstStyle/>
          <a:p>
            <a:pPr lvl="0"/>
            <a:r>
              <a:rPr lang="fr-FR" b="1" dirty="0"/>
              <a:t>la conclusion générale </a:t>
            </a:r>
            <a:r>
              <a:rPr lang="fr-FR" dirty="0"/>
              <a:t>: Voir document  du COS</a:t>
            </a:r>
          </a:p>
          <a:p>
            <a:pPr marL="914400" lvl="2" indent="0">
              <a:buNone/>
            </a:pPr>
            <a:endParaRPr lang="fr-FR" dirty="0"/>
          </a:p>
          <a:p>
            <a:pPr lvl="2"/>
            <a:r>
              <a:rPr lang="fr-FR" dirty="0"/>
              <a:t>La bibliographie : il faut entendre par bibliographie la liste alphabétique des auteurs, des ouvrages, des mémoires et des articles consultés pour l’élaboration du mémoire.</a:t>
            </a:r>
          </a:p>
          <a:p>
            <a:pPr marL="0" indent="0">
              <a:buNone/>
            </a:pPr>
            <a:r>
              <a:rPr lang="fr-FR" dirty="0"/>
              <a:t> </a:t>
            </a:r>
          </a:p>
        </p:txBody>
      </p:sp>
    </p:spTree>
    <p:extLst>
      <p:ext uri="{BB962C8B-B14F-4D97-AF65-F5344CB8AC3E}">
        <p14:creationId xmlns:p14="http://schemas.microsoft.com/office/powerpoint/2010/main" val="3472482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Chapitre 5 : la Présentation du mémoire</a:t>
            </a:r>
            <a:endParaRPr lang="fr-FR" dirty="0"/>
          </a:p>
        </p:txBody>
      </p:sp>
      <p:sp>
        <p:nvSpPr>
          <p:cNvPr id="3" name="Espace réservé du contenu 2"/>
          <p:cNvSpPr>
            <a:spLocks noGrp="1"/>
          </p:cNvSpPr>
          <p:nvPr>
            <p:ph idx="1"/>
          </p:nvPr>
        </p:nvSpPr>
        <p:spPr>
          <a:xfrm>
            <a:off x="646112" y="2052918"/>
            <a:ext cx="9403742" cy="4471450"/>
          </a:xfrm>
        </p:spPr>
        <p:txBody>
          <a:bodyPr/>
          <a:lstStyle/>
          <a:p>
            <a:r>
              <a:rPr lang="fr-FR" dirty="0"/>
              <a:t>La webographie est composée par l’ensemble des sites et des moteurs de recherche visités pour la confection du mémoire ;</a:t>
            </a:r>
          </a:p>
          <a:p>
            <a:pPr lvl="0"/>
            <a:r>
              <a:rPr lang="fr-FR" dirty="0"/>
              <a:t>Les annexes : ce sont des documents séparés présentant trois caractéristiques :</a:t>
            </a:r>
          </a:p>
          <a:p>
            <a:pPr lvl="3"/>
            <a:r>
              <a:rPr lang="fr-FR" dirty="0"/>
              <a:t>Elles complètent le mémoire mais ne peuvent y être insérées sous peine de compromettre la logique interne du texte principal ;</a:t>
            </a:r>
          </a:p>
          <a:p>
            <a:pPr lvl="3"/>
            <a:r>
              <a:rPr lang="fr-FR" dirty="0"/>
              <a:t> Leurs dimensions ou leurs méthodes de reproduction ne permettent pas de les intégrer  dans le corps du texte ;</a:t>
            </a:r>
          </a:p>
          <a:p>
            <a:pPr lvl="3"/>
            <a:r>
              <a:rPr lang="fr-FR" dirty="0"/>
              <a:t>Elles peuvent être ignorées du grand public mais sont indispensables pour les spécialistes.</a:t>
            </a:r>
          </a:p>
          <a:p>
            <a:endParaRPr lang="fr-FR" dirty="0"/>
          </a:p>
        </p:txBody>
      </p:sp>
    </p:spTree>
    <p:extLst>
      <p:ext uri="{BB962C8B-B14F-4D97-AF65-F5344CB8AC3E}">
        <p14:creationId xmlns:p14="http://schemas.microsoft.com/office/powerpoint/2010/main" val="3709416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endParaRPr lang="fr-FR" dirty="0"/>
          </a:p>
          <a:p>
            <a:r>
              <a:rPr lang="fr-FR" dirty="0"/>
              <a:t>Vous connaissez maintenant, nous l’espérons avec une précision suffisante toutes les règles de présentation d’un TAU. Vous avez fini de rédiger votre  rapport, vous l’avez déposé dans les délais requis, évitant ainsi la forclusion. Nous allons, dans la dernière partie, vous dispenser quelques conseils vous permettant d’aborder au mieux la soutenance.</a:t>
            </a:r>
          </a:p>
          <a:p>
            <a:endParaRPr lang="fr-FR" dirty="0"/>
          </a:p>
        </p:txBody>
      </p:sp>
    </p:spTree>
    <p:extLst>
      <p:ext uri="{BB962C8B-B14F-4D97-AF65-F5344CB8AC3E}">
        <p14:creationId xmlns:p14="http://schemas.microsoft.com/office/powerpoint/2010/main" val="111007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Chapitre 6 : la soutenance </a:t>
            </a:r>
            <a:br>
              <a:rPr lang="fr-FR" dirty="0"/>
            </a:br>
            <a:endParaRPr lang="fr-FR" dirty="0"/>
          </a:p>
        </p:txBody>
      </p:sp>
      <p:sp>
        <p:nvSpPr>
          <p:cNvPr id="3" name="Espace réservé du contenu 2"/>
          <p:cNvSpPr>
            <a:spLocks noGrp="1"/>
          </p:cNvSpPr>
          <p:nvPr>
            <p:ph idx="1"/>
          </p:nvPr>
        </p:nvSpPr>
        <p:spPr>
          <a:xfrm>
            <a:off x="308920" y="2052918"/>
            <a:ext cx="9740934" cy="4195481"/>
          </a:xfrm>
        </p:spPr>
        <p:txBody>
          <a:bodyPr>
            <a:normAutofit/>
          </a:bodyPr>
          <a:lstStyle/>
          <a:p>
            <a:r>
              <a:rPr lang="fr-FR" dirty="0"/>
              <a:t>Elle  est l’acte final d’un long processus commencé avec le choix du sujet et du directeur de recherche, poursuivi dans une recherche plus ou moins laborieuse et culminant dans l’élaboration et la mise au point définitive du document (saisie, reliure, tirage, correction …). La particularité d’une soutenance est que dans le jugement final du travail interviennent deux appréciations distinctes : l’une porte sur le travail lu par les suffragants (membres du jury), l’autre sur la présentation et la défense orale que le candidat fait devant eux. C’est deux appréciations aboutissent à la détermination d’une note cumulée en fonction de laquelle est attribuée une mention. Dans le système académique la mention est graduée en passable, assez bien, bien, très bien, excellent, honorable, très honorable … Vu l’importance de cette évaluation, il convient alors de savoir comment préparer la soutenance.</a:t>
            </a:r>
          </a:p>
          <a:p>
            <a:pPr marL="0" indent="0">
              <a:buNone/>
            </a:pPr>
            <a:endParaRPr lang="fr-FR" dirty="0"/>
          </a:p>
        </p:txBody>
      </p:sp>
    </p:spTree>
    <p:extLst>
      <p:ext uri="{BB962C8B-B14F-4D97-AF65-F5344CB8AC3E}">
        <p14:creationId xmlns:p14="http://schemas.microsoft.com/office/powerpoint/2010/main" val="1015965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Chapitre 6 : la soutenance </a:t>
            </a:r>
            <a:br>
              <a:rPr lang="fr-FR" dirty="0"/>
            </a:br>
            <a:endParaRPr lang="fr-FR" dirty="0"/>
          </a:p>
        </p:txBody>
      </p:sp>
      <p:sp>
        <p:nvSpPr>
          <p:cNvPr id="3" name="Espace réservé du contenu 2"/>
          <p:cNvSpPr>
            <a:spLocks noGrp="1"/>
          </p:cNvSpPr>
          <p:nvPr>
            <p:ph idx="1"/>
          </p:nvPr>
        </p:nvSpPr>
        <p:spPr/>
        <p:txBody>
          <a:bodyPr>
            <a:normAutofit lnSpcReduction="10000"/>
          </a:bodyPr>
          <a:lstStyle/>
          <a:p>
            <a:pPr lvl="0"/>
            <a:r>
              <a:rPr lang="fr-FR" b="1" dirty="0"/>
              <a:t>La préparation de la soutenance </a:t>
            </a:r>
            <a:endParaRPr lang="fr-FR" dirty="0"/>
          </a:p>
          <a:p>
            <a:pPr lvl="1"/>
            <a:r>
              <a:rPr lang="fr-FR" sz="2000" dirty="0"/>
              <a:t> Elle comporte deux aspects différents  Psychologique et intellectuelle. Chacun de ces éléments a une importance capitale pour la réussite de la soutenance.</a:t>
            </a:r>
          </a:p>
          <a:p>
            <a:pPr lvl="1"/>
            <a:r>
              <a:rPr lang="fr-FR" sz="2000" dirty="0"/>
              <a:t>La préparation psychologique : la soutenance est belle et bien un examen. Elle comporte tous les critères techniques de l’examen ; épreuve écrite (mémoire), épreuve orale (exposé du travail, interrogation et test de votre niveau de maitrise du sujet) mais en même temps elle est plus qu’un examen ordinaire. Vous ne devez plus vous considérer comme un étudiant craintif et anxieux mais comme un chercheur professionnel ayant acquis un niveau de compétence académique proche ou comparable à celui de vos suffragants.</a:t>
            </a:r>
          </a:p>
          <a:p>
            <a:pPr marL="0" indent="0">
              <a:buNone/>
            </a:pPr>
            <a:endParaRPr lang="fr-FR" dirty="0"/>
          </a:p>
        </p:txBody>
      </p:sp>
    </p:spTree>
    <p:extLst>
      <p:ext uri="{BB962C8B-B14F-4D97-AF65-F5344CB8AC3E}">
        <p14:creationId xmlns:p14="http://schemas.microsoft.com/office/powerpoint/2010/main" val="3381751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Chapitre 6 : la soutenance </a:t>
            </a:r>
            <a:br>
              <a:rPr lang="fr-FR" dirty="0"/>
            </a:br>
            <a:endParaRPr lang="fr-FR" dirty="0"/>
          </a:p>
        </p:txBody>
      </p:sp>
      <p:sp>
        <p:nvSpPr>
          <p:cNvPr id="3" name="Espace réservé du contenu 2"/>
          <p:cNvSpPr>
            <a:spLocks noGrp="1"/>
          </p:cNvSpPr>
          <p:nvPr>
            <p:ph idx="1"/>
          </p:nvPr>
        </p:nvSpPr>
        <p:spPr>
          <a:xfrm>
            <a:off x="646111" y="1496864"/>
            <a:ext cx="8946541" cy="4195481"/>
          </a:xfrm>
        </p:spPr>
        <p:txBody>
          <a:bodyPr>
            <a:normAutofit fontScale="92500" lnSpcReduction="10000"/>
          </a:bodyPr>
          <a:lstStyle/>
          <a:p>
            <a:r>
              <a:rPr lang="fr-FR" dirty="0"/>
              <a:t>Vos longues recherches vous ont donné une très bonne connaissance de votre sujet qui vous permet de vous sentir psychologiquement à l’aise. L’essentiel de votre préparation psychologique consiste dans cette mue qui vous fait passer de la mentalité de l’étudiant à celle du chercheur. Croyez bien que l’institution, l’établissement représenté par les suffragants attendent de vous cet nouvel état d’esprit. </a:t>
            </a:r>
          </a:p>
          <a:p>
            <a:pPr lvl="0"/>
            <a:r>
              <a:rPr lang="fr-FR" dirty="0"/>
              <a:t>La préparation intellectuelle : elle consiste d’abord à lire et à relire votre travail attentivement de manière à bien en maitriser le mouvement d’ensemble et les détails techniques. Une approche approximative des questions lors  des discussions avec le jury, laissera une impression désastreuse. Efforcez-vous ensuite de prendre une certaine distance par rapport à votre propre travail pour essayer d’en déceler les faiblesses et, ainsi, de prévoir les critiques et d’envisager les réponses les plus appropriés.</a:t>
            </a:r>
          </a:p>
          <a:p>
            <a:endParaRPr lang="fr-FR" dirty="0"/>
          </a:p>
        </p:txBody>
      </p:sp>
    </p:spTree>
    <p:extLst>
      <p:ext uri="{BB962C8B-B14F-4D97-AF65-F5344CB8AC3E}">
        <p14:creationId xmlns:p14="http://schemas.microsoft.com/office/powerpoint/2010/main" val="325086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172730"/>
          </a:xfrm>
        </p:spPr>
        <p:txBody>
          <a:bodyPr>
            <a:normAutofit fontScale="90000"/>
          </a:bodyPr>
          <a:lstStyle/>
          <a:p>
            <a:r>
              <a:rPr lang="fr-FR" b="1" dirty="0"/>
              <a:t>Introduction générale</a:t>
            </a:r>
            <a:br>
              <a:rPr lang="fr-FR" dirty="0"/>
            </a:br>
            <a:endParaRPr lang="fr-FR" dirty="0"/>
          </a:p>
        </p:txBody>
      </p:sp>
      <p:sp>
        <p:nvSpPr>
          <p:cNvPr id="3" name="Espace réservé du contenu 2"/>
          <p:cNvSpPr>
            <a:spLocks noGrp="1"/>
          </p:cNvSpPr>
          <p:nvPr>
            <p:ph idx="1"/>
          </p:nvPr>
        </p:nvSpPr>
        <p:spPr>
          <a:xfrm>
            <a:off x="838200" y="1011381"/>
            <a:ext cx="10515600" cy="5401776"/>
          </a:xfrm>
        </p:spPr>
        <p:txBody>
          <a:bodyPr>
            <a:normAutofit fontScale="92500" lnSpcReduction="20000"/>
          </a:bodyPr>
          <a:lstStyle/>
          <a:p>
            <a:r>
              <a:rPr lang="fr-FR" sz="2400" dirty="0">
                <a:latin typeface="Times New Roman" pitchFamily="18" charset="0"/>
                <a:cs typeface="Times New Roman" pitchFamily="18" charset="0"/>
              </a:rPr>
              <a:t>Une recherche vise à faire progresser les connaissances humaines dans un domaine déterminé. Elle est conçue comme un apport, une contribution à la production des connaissances et  le chercheur part du stock de connaissances disponibles au moment où il entame sa recherche. Préparer un rapport, c'est-à-dire formuler et résoudre un problème scientifique, est une tache de longue haleine.</a:t>
            </a:r>
          </a:p>
          <a:p>
            <a:r>
              <a:rPr lang="fr-FR" sz="2400" dirty="0">
                <a:latin typeface="Times New Roman" pitchFamily="18" charset="0"/>
                <a:cs typeface="Times New Roman" pitchFamily="18" charset="0"/>
              </a:rPr>
              <a:t>  Pour y arriver, il convient de recourir à des méthodes de recherches rationnelles et de les présenter selon des normes conventionnelles ayant de préférence un caractère international. Toute recherche commence par le choix d’un directeur de recherche se poursuit par la définition du sujet et de la stratégie de recherche, culmine dans l’élaboration et la rédaction du produit final avant de s’achever dans sa présentation et sa soutenance.</a:t>
            </a:r>
          </a:p>
          <a:p>
            <a:r>
              <a:rPr lang="fr-FR" sz="2400" dirty="0">
                <a:latin typeface="Times New Roman" pitchFamily="18" charset="0"/>
                <a:cs typeface="Times New Roman" pitchFamily="18" charset="0"/>
              </a:rPr>
              <a:t>   L’objectif de ce guide est de contribuer à améliorer la qualité des recherches et des publications scientifiques de nos étudiants et de répondre concrètement aux besoins, aux préoccupations et aux problèmes pratiques du chercheur. Dans notre démarche, nous proposons dans une première partie la définition du rapport, le choix d’un Directeur de recherche, d’un sujet et d’un plan, dans la deuxième partie, nous aborderons la stratégie de recherche et les outils d’élaboration du rapport et enfin dans la troisième partie, nous parlerons de la soutenance. </a:t>
            </a: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114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Chapitre 6 : la soutenance </a:t>
            </a:r>
            <a:br>
              <a:rPr lang="fr-FR" dirty="0"/>
            </a:br>
            <a:endParaRPr lang="fr-FR" dirty="0"/>
          </a:p>
        </p:txBody>
      </p:sp>
      <p:sp>
        <p:nvSpPr>
          <p:cNvPr id="3" name="Espace réservé du contenu 2"/>
          <p:cNvSpPr>
            <a:spLocks noGrp="1"/>
          </p:cNvSpPr>
          <p:nvPr>
            <p:ph idx="1"/>
          </p:nvPr>
        </p:nvSpPr>
        <p:spPr/>
        <p:txBody>
          <a:bodyPr/>
          <a:lstStyle/>
          <a:p>
            <a:r>
              <a:rPr lang="fr-FR" dirty="0"/>
              <a:t>En fin il faut essayer de mettre en évidence avec la plus grande précision votre apport personnel sur le problème étudié au regard de l’état où vous l’avez trouvé.</a:t>
            </a:r>
          </a:p>
          <a:p>
            <a:r>
              <a:rPr lang="fr-FR" dirty="0"/>
              <a:t>Pour finaliser l’ensemble de cette préparation intellectuelle élaborer des fiches techniques sur l’ensemble des questions susceptibles d’être abordées. Elles devront inclure un système de renvoie approprié à votre ouvrage. Dans la mesure du possible, exercez-vous à résumer oralement votre travail. Deux jours avant la soutenance, prenez du repos pour éviter tout état dépressif.</a:t>
            </a:r>
          </a:p>
          <a:p>
            <a:pPr marL="0" indent="0">
              <a:buNone/>
            </a:pPr>
            <a:endParaRPr lang="fr-FR" dirty="0"/>
          </a:p>
        </p:txBody>
      </p:sp>
    </p:spTree>
    <p:extLst>
      <p:ext uri="{BB962C8B-B14F-4D97-AF65-F5344CB8AC3E}">
        <p14:creationId xmlns:p14="http://schemas.microsoft.com/office/powerpoint/2010/main" val="2893875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Chapitre 6 : la soutenance </a:t>
            </a:r>
            <a:br>
              <a:rPr lang="fr-FR" dirty="0"/>
            </a:br>
            <a:endParaRPr lang="fr-FR" dirty="0"/>
          </a:p>
        </p:txBody>
      </p:sp>
      <p:sp>
        <p:nvSpPr>
          <p:cNvPr id="3" name="Espace réservé du contenu 2"/>
          <p:cNvSpPr>
            <a:spLocks noGrp="1"/>
          </p:cNvSpPr>
          <p:nvPr>
            <p:ph idx="1"/>
          </p:nvPr>
        </p:nvSpPr>
        <p:spPr>
          <a:xfrm>
            <a:off x="271849" y="1643450"/>
            <a:ext cx="10354961" cy="5214550"/>
          </a:xfrm>
        </p:spPr>
        <p:txBody>
          <a:bodyPr>
            <a:normAutofit fontScale="92500" lnSpcReduction="20000"/>
          </a:bodyPr>
          <a:lstStyle/>
          <a:p>
            <a:pPr lvl="0"/>
            <a:r>
              <a:rPr lang="fr-FR" sz="2400" b="1" dirty="0"/>
              <a:t>Le déroulement de la soutenance </a:t>
            </a:r>
            <a:endParaRPr lang="fr-FR" sz="2400" dirty="0"/>
          </a:p>
          <a:p>
            <a:pPr lvl="1"/>
            <a:r>
              <a:rPr lang="fr-FR" sz="1900" dirty="0"/>
              <a:t>Le grand moment tant à attendu est arrivé il est empreint de solennité. Les suffragants, l’air grave, le regard dur et sévère arrivent. Levez-vous !  </a:t>
            </a:r>
          </a:p>
          <a:p>
            <a:pPr lvl="1"/>
            <a:r>
              <a:rPr lang="fr-FR" sz="1900" dirty="0"/>
              <a:t>Le président demande à la salle de se rassoir. Tout dans l’atmosphère rappelle le tribunal,  rester détendu et surtout ne vous demandez pas ce que vos professeurs pensent de votre travail. Ne pensez qu’à ce que vous allez leur dire bientôt. </a:t>
            </a:r>
          </a:p>
          <a:p>
            <a:pPr lvl="1"/>
            <a:r>
              <a:rPr lang="fr-FR" sz="1900" dirty="0"/>
              <a:t>Le président prend votre travail le feuillète négligemment et s’adresse à vous. Il vous dira d’une voix posée et grave à peu près cela : « M., Mlle  Mme X  vous avez préparé un mémoire pour l’obtention de la licence professionnelle en … intitulé sujet…. Le jury, composé de M. les professeurs …. Et de moi-même vous accorde une dizaine de minutes  pour exposer les principales positions et conclusions de votre travail et évoquer les conditions dans lesquelles vous l’avez accompli ensuite, naturellement nous discuterons de certains aspects de votre travail et vous poserons quelques questions auxquelles nous souhaitons que vous apportiez des réponses parfaitement claires. A vous M., Mme x. »</a:t>
            </a:r>
          </a:p>
          <a:p>
            <a:pPr lvl="1"/>
            <a:r>
              <a:rPr lang="fr-FR" sz="1900" dirty="0"/>
              <a:t>Ce président de jury est expérimenté et habile. Il vous a indiqué :</a:t>
            </a:r>
          </a:p>
          <a:p>
            <a:pPr lvl="1"/>
            <a:r>
              <a:rPr lang="fr-FR" sz="1900" dirty="0"/>
              <a:t>Le temps qui vous est alloué (une dizaine de minutes) ;</a:t>
            </a:r>
          </a:p>
          <a:p>
            <a:pPr lvl="1"/>
            <a:r>
              <a:rPr lang="fr-FR" sz="1900" dirty="0"/>
              <a:t>Ce qu’on attend de vous.</a:t>
            </a:r>
          </a:p>
          <a:p>
            <a:endParaRPr lang="fr-FR" dirty="0"/>
          </a:p>
        </p:txBody>
      </p:sp>
    </p:spTree>
    <p:extLst>
      <p:ext uri="{BB962C8B-B14F-4D97-AF65-F5344CB8AC3E}">
        <p14:creationId xmlns:p14="http://schemas.microsoft.com/office/powerpoint/2010/main" val="2235086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Chapitre 6 : la soutenance</a:t>
            </a:r>
            <a:endParaRPr lang="fr-FR" dirty="0"/>
          </a:p>
        </p:txBody>
      </p:sp>
      <p:sp>
        <p:nvSpPr>
          <p:cNvPr id="3" name="Espace réservé du contenu 2"/>
          <p:cNvSpPr>
            <a:spLocks noGrp="1"/>
          </p:cNvSpPr>
          <p:nvPr>
            <p:ph idx="1"/>
          </p:nvPr>
        </p:nvSpPr>
        <p:spPr/>
        <p:txBody>
          <a:bodyPr>
            <a:normAutofit/>
          </a:bodyPr>
          <a:lstStyle/>
          <a:p>
            <a:r>
              <a:rPr lang="fr-FR" dirty="0"/>
              <a:t>	Vous devrez en effet exposer les principales positions et conclusions de votre travail .Pour terminer, indiquez nettement les nouvelles perspectives qu’ouvre votre travail puis remerciez sobrement les suffragants et ceux qui vous tiennent à cœur, avant de dire votre disponibilité à tirer parti des lumières des éminents savants qui vous ont fait l’honneur d’accepter de participer à votre jury.</a:t>
            </a:r>
          </a:p>
          <a:p>
            <a:pPr marL="0" indent="0">
              <a:buNone/>
            </a:pPr>
            <a:endParaRPr lang="fr-FR" dirty="0"/>
          </a:p>
        </p:txBody>
      </p:sp>
    </p:spTree>
    <p:extLst>
      <p:ext uri="{BB962C8B-B14F-4D97-AF65-F5344CB8AC3E}">
        <p14:creationId xmlns:p14="http://schemas.microsoft.com/office/powerpoint/2010/main" val="3278348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Chapitre 6 : la soutenance</a:t>
            </a:r>
            <a:endParaRPr lang="fr-FR" dirty="0"/>
          </a:p>
        </p:txBody>
      </p:sp>
      <p:sp>
        <p:nvSpPr>
          <p:cNvPr id="3" name="Espace réservé du contenu 2"/>
          <p:cNvSpPr>
            <a:spLocks noGrp="1"/>
          </p:cNvSpPr>
          <p:nvPr>
            <p:ph idx="1"/>
          </p:nvPr>
        </p:nvSpPr>
        <p:spPr/>
        <p:txBody>
          <a:bodyPr>
            <a:normAutofit/>
          </a:bodyPr>
          <a:lstStyle/>
          <a:p>
            <a:r>
              <a:rPr lang="fr-FR" dirty="0"/>
              <a:t>Les questions vont alors fuser  des suffragants qui vont discuter avec vous. Rien n’échappera à leur vigilance : les fautes d’accent, de syntaxe, les omissions bibliographiques…</a:t>
            </a:r>
          </a:p>
          <a:p>
            <a:r>
              <a:rPr lang="fr-FR" dirty="0"/>
              <a:t>Prenez note de toutes les critiques. N’hésitez pas à reconnaitre les critiques qui vous paraissent parfaitement fondées et engagez vous à en tenir compte lors de la mise à jour de votre travail. Examiner attentivement celles qui vous paraissent ou bien insuffisamment fondées, ou bien résolues par votre travail. Montrez alors votre bonne connaissance du sujet et argumentez sans céder à la polémique. Sachez parfois montrer votre humour. Ainsi la soutenance prendra-t-elle peu à peu l’allure moins tragique bientôt le jury va se retirer pour  délibérer. </a:t>
            </a:r>
          </a:p>
          <a:p>
            <a:pPr marL="0" indent="0">
              <a:buNone/>
            </a:pPr>
            <a:endParaRPr lang="fr-FR" dirty="0"/>
          </a:p>
        </p:txBody>
      </p:sp>
    </p:spTree>
    <p:extLst>
      <p:ext uri="{BB962C8B-B14F-4D97-AF65-F5344CB8AC3E}">
        <p14:creationId xmlns:p14="http://schemas.microsoft.com/office/powerpoint/2010/main" val="2701554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Conclusion</a:t>
            </a:r>
            <a:br>
              <a:rPr lang="fr-FR" dirty="0"/>
            </a:br>
            <a:endParaRPr lang="fr-FR" dirty="0"/>
          </a:p>
        </p:txBody>
      </p:sp>
      <p:sp>
        <p:nvSpPr>
          <p:cNvPr id="3" name="Espace réservé du contenu 2"/>
          <p:cNvSpPr>
            <a:spLocks noGrp="1"/>
          </p:cNvSpPr>
          <p:nvPr>
            <p:ph idx="1"/>
          </p:nvPr>
        </p:nvSpPr>
        <p:spPr/>
        <p:txBody>
          <a:bodyPr/>
          <a:lstStyle/>
          <a:p>
            <a:r>
              <a:rPr lang="fr-FR" sz="2400" dirty="0"/>
              <a:t>Au terme de ces délibérations, vous serez fixés sur votre sort. Quel qu’il soit, vous l’aurez préparé vous-même grâce à ce guide qui avait comme objectif de vous préparer à vous faire le meilleur sort possible : celui de l’excellence. </a:t>
            </a:r>
          </a:p>
          <a:p>
            <a:endParaRPr lang="fr-FR" dirty="0"/>
          </a:p>
        </p:txBody>
      </p:sp>
    </p:spTree>
    <p:extLst>
      <p:ext uri="{BB962C8B-B14F-4D97-AF65-F5344CB8AC3E}">
        <p14:creationId xmlns:p14="http://schemas.microsoft.com/office/powerpoint/2010/main" val="2330140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30316" y="2854411"/>
            <a:ext cx="9404723" cy="1569043"/>
          </a:xfrm>
        </p:spPr>
        <p:txBody>
          <a:bodyPr/>
          <a:lstStyle/>
          <a:p>
            <a:pPr algn="ctr"/>
            <a:r>
              <a:rPr lang="fr-FR" sz="5400" dirty="0"/>
              <a:t>Merci pour votre attention</a:t>
            </a:r>
          </a:p>
        </p:txBody>
      </p:sp>
    </p:spTree>
    <p:extLst>
      <p:ext uri="{BB962C8B-B14F-4D97-AF65-F5344CB8AC3E}">
        <p14:creationId xmlns:p14="http://schemas.microsoft.com/office/powerpoint/2010/main" val="2333290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93226"/>
            <a:ext cx="9404723" cy="1166017"/>
          </a:xfrm>
        </p:spPr>
        <p:txBody>
          <a:bodyPr>
            <a:normAutofit fontScale="90000"/>
          </a:bodyPr>
          <a:lstStyle/>
          <a:p>
            <a:r>
              <a:rPr lang="fr-FR" sz="2800" b="1" dirty="0">
                <a:latin typeface="Times New Roman" panose="02020603050405020304" pitchFamily="18" charset="0"/>
                <a:cs typeface="Times New Roman" panose="02020603050405020304" pitchFamily="18" charset="0"/>
              </a:rPr>
              <a:t>Première partie : la définition du rapport, le choix d’un directeur de recherche, d’un sujet et d’un plan</a:t>
            </a:r>
            <a:br>
              <a:rPr lang="fr-FR" sz="2800" dirty="0">
                <a:latin typeface="Times New Roman" panose="02020603050405020304" pitchFamily="18" charset="0"/>
                <a:cs typeface="Times New Roman" panose="02020603050405020304" pitchFamily="18" charset="0"/>
              </a:rPr>
            </a:br>
            <a:endParaRPr lang="fr-FR" sz="28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531340" y="1359243"/>
            <a:ext cx="11009871" cy="5214551"/>
          </a:xfrm>
        </p:spPr>
        <p:txBody>
          <a:bodyPr>
            <a:normAutofit/>
          </a:bodyPr>
          <a:lstStyle/>
          <a:p>
            <a:pPr>
              <a:buFont typeface="Wingdings" panose="05000000000000000000" pitchFamily="2" charset="2"/>
              <a:buChar char="v"/>
            </a:pPr>
            <a:r>
              <a:rPr lang="fr-FR" sz="2400" b="1" dirty="0">
                <a:latin typeface="Times New Roman" panose="02020603050405020304" pitchFamily="18" charset="0"/>
                <a:cs typeface="Times New Roman" panose="02020603050405020304" pitchFamily="18" charset="0"/>
              </a:rPr>
              <a:t>Définition</a:t>
            </a:r>
            <a:endParaRPr lang="fr-FR" sz="2400" dirty="0">
              <a:latin typeface="Times New Roman" panose="02020603050405020304" pitchFamily="18" charset="0"/>
              <a:cs typeface="Times New Roman" panose="02020603050405020304" pitchFamily="18" charset="0"/>
            </a:endParaRPr>
          </a:p>
          <a:p>
            <a:pPr lvl="1" algn="just"/>
            <a:r>
              <a:rPr lang="fr-FR" sz="2000" dirty="0">
                <a:latin typeface="Times New Roman" panose="02020603050405020304" pitchFamily="18" charset="0"/>
                <a:cs typeface="Times New Roman" panose="02020603050405020304" pitchFamily="18" charset="0"/>
              </a:rPr>
              <a:t>Un rapport est un travail académique c’est-à-dire une activité de recherche ou d’enquête menée dans un établissement de formation professionnelle et qui entre dans la composition d’un diplôme. </a:t>
            </a:r>
          </a:p>
        </p:txBody>
      </p:sp>
    </p:spTree>
    <p:extLst>
      <p:ext uri="{BB962C8B-B14F-4D97-AF65-F5344CB8AC3E}">
        <p14:creationId xmlns:p14="http://schemas.microsoft.com/office/powerpoint/2010/main" val="409191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latin typeface="Times New Roman" panose="02020603050405020304" pitchFamily="18" charset="0"/>
                <a:cs typeface="Times New Roman" panose="02020603050405020304" pitchFamily="18" charset="0"/>
              </a:rPr>
              <a:t>Chapitre 1: Le choix d’un directeur de recherche </a:t>
            </a:r>
            <a:br>
              <a:rPr lang="fr-FR" dirty="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967387" y="1978778"/>
            <a:ext cx="8946541" cy="4409666"/>
          </a:xfrm>
        </p:spPr>
        <p:txBody>
          <a:bodyPr>
            <a:normAutofit fontScale="92500" lnSpcReduction="10000"/>
          </a:bodyPr>
          <a:lstStyle/>
          <a:p>
            <a:pPr>
              <a:lnSpc>
                <a:spcPct val="150000"/>
              </a:lnSpc>
            </a:pPr>
            <a:r>
              <a:rPr lang="fr-FR" dirty="0">
                <a:latin typeface="Times New Roman" panose="02020603050405020304" pitchFamily="18" charset="0"/>
                <a:cs typeface="Times New Roman" panose="02020603050405020304" pitchFamily="18" charset="0"/>
              </a:rPr>
              <a:t>La direction de recherche met en rapport, pour un temps (une ou plusieurs années) deux personnalités qui peuvent être fort différentes. Il appartient pour l’essentiel au jeune chercheur de s’adapter au tempérament et aux méthodes de travail de son directeur de recherche. Celui-ci à son tour selon son expérience, son expertise pédagogique et ses capacités humaines devra savoir stimuler, orienter et guider son étudiant.</a:t>
            </a:r>
          </a:p>
          <a:p>
            <a:pPr>
              <a:lnSpc>
                <a:spcPct val="150000"/>
              </a:lnSpc>
            </a:pPr>
            <a:r>
              <a:rPr lang="fr-FR" dirty="0">
                <a:latin typeface="Times New Roman" panose="02020603050405020304" pitchFamily="18" charset="0"/>
                <a:cs typeface="Times New Roman" panose="02020603050405020304" pitchFamily="18" charset="0"/>
              </a:rPr>
              <a:t> Dans tous les cas, il faut savoir faire la différence entre ce que l’on peut normalement et raisonnablement attendre de lui. Le jeune chercheur peut attendre du directeur de recherche </a:t>
            </a:r>
            <a:r>
              <a:rPr lang="fr-FR" b="1" dirty="0">
                <a:latin typeface="Times New Roman" panose="02020603050405020304" pitchFamily="18" charset="0"/>
                <a:cs typeface="Times New Roman" panose="02020603050405020304" pitchFamily="18" charset="0"/>
              </a:rPr>
              <a:t>un appui scientifique, une attente pédagogique et une attente psychologique et morale.</a:t>
            </a:r>
          </a:p>
          <a:p>
            <a:pPr marL="0" indent="0">
              <a:lnSpc>
                <a:spcPct val="150000"/>
              </a:lnSpc>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75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Chapitre 1: Le choix d’un directeur de recherche</a:t>
            </a:r>
            <a:endParaRPr lang="fr-FR" dirty="0"/>
          </a:p>
        </p:txBody>
      </p:sp>
      <p:sp>
        <p:nvSpPr>
          <p:cNvPr id="3" name="Espace réservé du contenu 2"/>
          <p:cNvSpPr>
            <a:spLocks noGrp="1"/>
          </p:cNvSpPr>
          <p:nvPr>
            <p:ph idx="1"/>
          </p:nvPr>
        </p:nvSpPr>
        <p:spPr/>
        <p:txBody>
          <a:bodyPr/>
          <a:lstStyle/>
          <a:p>
            <a:r>
              <a:rPr lang="fr-FR" sz="2400" b="1" dirty="0"/>
              <a:t>Un appui scientifique </a:t>
            </a:r>
          </a:p>
          <a:p>
            <a:pPr lvl="1">
              <a:buFont typeface="Wingdings" panose="05000000000000000000" pitchFamily="2" charset="2"/>
              <a:buChar char="§"/>
            </a:pPr>
            <a:r>
              <a:rPr lang="fr-FR" sz="2200" dirty="0"/>
              <a:t> La première et principale fonction du DR est d’être la caution ou le garant scientifique de votre travail. Il devra donc en premier lieu  vérifier la validité et la pertinence scientifique du sujet que vous proposez. Il pourra aussi vous demander de choisir un nouveau sujet sur une liste préétablie.</a:t>
            </a:r>
          </a:p>
          <a:p>
            <a:pPr marL="0" indent="0">
              <a:buNone/>
            </a:pPr>
            <a:endParaRPr lang="fr-FR" dirty="0"/>
          </a:p>
        </p:txBody>
      </p:sp>
    </p:spTree>
    <p:extLst>
      <p:ext uri="{BB962C8B-B14F-4D97-AF65-F5344CB8AC3E}">
        <p14:creationId xmlns:p14="http://schemas.microsoft.com/office/powerpoint/2010/main" val="166007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Chapitre 1: Le choix d’un directeur de recherche</a:t>
            </a:r>
            <a:endParaRPr lang="fr-FR" dirty="0"/>
          </a:p>
        </p:txBody>
      </p:sp>
      <p:sp>
        <p:nvSpPr>
          <p:cNvPr id="3" name="Espace réservé du contenu 2"/>
          <p:cNvSpPr>
            <a:spLocks noGrp="1"/>
          </p:cNvSpPr>
          <p:nvPr>
            <p:ph idx="1"/>
          </p:nvPr>
        </p:nvSpPr>
        <p:spPr>
          <a:xfrm>
            <a:off x="1103312" y="2092674"/>
            <a:ext cx="10079553" cy="4384952"/>
          </a:xfrm>
        </p:spPr>
        <p:txBody>
          <a:bodyPr/>
          <a:lstStyle/>
          <a:p>
            <a:pPr lvl="0"/>
            <a:r>
              <a:rPr lang="fr-FR" sz="2400" b="1" dirty="0"/>
              <a:t>Une attente pédagogique</a:t>
            </a:r>
            <a:endParaRPr lang="fr-FR" sz="2400" dirty="0"/>
          </a:p>
          <a:p>
            <a:pPr lvl="1">
              <a:buFont typeface="Arial" panose="020B0604020202020204" pitchFamily="34" charset="0"/>
              <a:buChar char="•"/>
            </a:pPr>
            <a:r>
              <a:rPr lang="fr-FR" sz="2200" dirty="0"/>
              <a:t> Il s’agira avant tout d’être disponible à l’égard du jeune chercheur qui aborde sans expérience une forme tout à fait nouvelle pour lui du travail académique dont les exposés lui avaient peut être donné qu’une vague idée. Il s’agira ensuite d’informer le candidat sur la nécessité d’aborder de nouvelles techniques de travail et de lui donner des conseils pratiques relatifs à des normes rationnelles. En un mot le DR ne doit pas hésiter à être le « mentor » que recherche le candidat </a:t>
            </a:r>
          </a:p>
          <a:p>
            <a:endParaRPr lang="fr-FR" dirty="0"/>
          </a:p>
        </p:txBody>
      </p:sp>
    </p:spTree>
    <p:extLst>
      <p:ext uri="{BB962C8B-B14F-4D97-AF65-F5344CB8AC3E}">
        <p14:creationId xmlns:p14="http://schemas.microsoft.com/office/powerpoint/2010/main" val="94362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Chapitre 1: Le choix d’un directeur de recherche</a:t>
            </a:r>
            <a:endParaRPr lang="fr-FR" dirty="0"/>
          </a:p>
        </p:txBody>
      </p:sp>
      <p:sp>
        <p:nvSpPr>
          <p:cNvPr id="3" name="Espace réservé du contenu 2"/>
          <p:cNvSpPr>
            <a:spLocks noGrp="1"/>
          </p:cNvSpPr>
          <p:nvPr>
            <p:ph idx="1"/>
          </p:nvPr>
        </p:nvSpPr>
        <p:spPr/>
        <p:txBody>
          <a:bodyPr/>
          <a:lstStyle/>
          <a:p>
            <a:pPr lvl="0"/>
            <a:r>
              <a:rPr lang="fr-FR" sz="2400" b="1" dirty="0"/>
              <a:t>Une attente psychologique et morale </a:t>
            </a:r>
            <a:endParaRPr lang="fr-FR" sz="2400" dirty="0"/>
          </a:p>
          <a:p>
            <a:pPr lvl="1">
              <a:buFont typeface="Wingdings" panose="05000000000000000000" pitchFamily="2" charset="2"/>
              <a:buChar char="§"/>
            </a:pPr>
            <a:r>
              <a:rPr lang="fr-FR" sz="2200" dirty="0"/>
              <a:t>Le candidat attend d’être rassuré sur sa capacité à conduire à terme une manière nouvelle de travail, sur ses aptitudes à mener une recherche. Il a besoin d’être raffermi, encouragé  devant les difficultés qui surgissent à chacune des étapes de sa recherche. Le jeune chercheur doit être mis en confiance, c’est-à-dire qu’il doit être aidé pour trouver en lui-même des forces nécessaires pour bien mener son travail.</a:t>
            </a:r>
          </a:p>
          <a:p>
            <a:endParaRPr lang="fr-FR" dirty="0"/>
          </a:p>
        </p:txBody>
      </p:sp>
    </p:spTree>
    <p:extLst>
      <p:ext uri="{BB962C8B-B14F-4D97-AF65-F5344CB8AC3E}">
        <p14:creationId xmlns:p14="http://schemas.microsoft.com/office/powerpoint/2010/main" val="98170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Chapitre 2 Le choix d’un sujet et d’un plan</a:t>
            </a:r>
            <a:endParaRPr lang="fr-FR" dirty="0"/>
          </a:p>
        </p:txBody>
      </p:sp>
      <p:sp>
        <p:nvSpPr>
          <p:cNvPr id="3" name="Espace réservé du contenu 2"/>
          <p:cNvSpPr>
            <a:spLocks noGrp="1"/>
          </p:cNvSpPr>
          <p:nvPr>
            <p:ph idx="1"/>
          </p:nvPr>
        </p:nvSpPr>
        <p:spPr>
          <a:xfrm>
            <a:off x="875201" y="1853248"/>
            <a:ext cx="8946541" cy="4547552"/>
          </a:xfrm>
        </p:spPr>
        <p:txBody>
          <a:bodyPr>
            <a:normAutofit/>
          </a:bodyPr>
          <a:lstStyle/>
          <a:p>
            <a:pPr>
              <a:lnSpc>
                <a:spcPct val="160000"/>
              </a:lnSpc>
            </a:pPr>
            <a:r>
              <a:rPr lang="fr-FR" sz="2200" dirty="0">
                <a:latin typeface="Times New Roman" panose="02020603050405020304" pitchFamily="18" charset="0"/>
                <a:cs typeface="Times New Roman" panose="02020603050405020304" pitchFamily="18" charset="0"/>
              </a:rPr>
              <a:t>Le rapport est un document écrit sur un sujet pertinent qui va montrer clairement ce que vous allez réaliser. </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198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4488</TotalTime>
  <Words>3125</Words>
  <Application>Microsoft Office PowerPoint</Application>
  <PresentationFormat>Grand écran</PresentationFormat>
  <Paragraphs>122</Paragraphs>
  <Slides>35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35</vt:i4>
      </vt:variant>
    </vt:vector>
  </HeadingPairs>
  <TitlesOfParts>
    <vt:vector size="41" baseType="lpstr">
      <vt:lpstr>Arial</vt:lpstr>
      <vt:lpstr>Century Gothic</vt:lpstr>
      <vt:lpstr>Times New Roman</vt:lpstr>
      <vt:lpstr>Wingdings</vt:lpstr>
      <vt:lpstr>Wingdings 3</vt:lpstr>
      <vt:lpstr>Ion</vt:lpstr>
      <vt:lpstr> Guide de rédaction et de présentation d’un rapport de stage</vt:lpstr>
      <vt:lpstr> SOMMAIRE</vt:lpstr>
      <vt:lpstr>Introduction générale </vt:lpstr>
      <vt:lpstr>Première partie : la définition du rapport, le choix d’un directeur de recherche, d’un sujet et d’un plan </vt:lpstr>
      <vt:lpstr>Chapitre 1: Le choix d’un directeur de recherche  </vt:lpstr>
      <vt:lpstr>Chapitre 1: Le choix d’un directeur de recherche</vt:lpstr>
      <vt:lpstr>Chapitre 1: Le choix d’un directeur de recherche</vt:lpstr>
      <vt:lpstr>Chapitre 1: Le choix d’un directeur de recherche</vt:lpstr>
      <vt:lpstr>Chapitre 2 Le choix d’un sujet et d’un plan</vt:lpstr>
      <vt:lpstr>Chapitre 2 Le choix d’un sujet et d’un plan</vt:lpstr>
      <vt:lpstr>Deuxième partie : la stratégie de recherche et les outils d’élaboration du rapport</vt:lpstr>
      <vt:lpstr>La phase de collecte de données  : </vt:lpstr>
      <vt:lpstr>La phase d’exploitation ou de dépouillement </vt:lpstr>
      <vt:lpstr>La phase de rédaction  </vt:lpstr>
      <vt:lpstr>La phase de rédaction</vt:lpstr>
      <vt:lpstr>Chapitre 4 : les outils d’élaboration du mémoire  </vt:lpstr>
      <vt:lpstr>Chapitre 4 : les outils d’élaboration du mémoire</vt:lpstr>
      <vt:lpstr>Troisième partie : la présentation et la soutenance du rapport  </vt:lpstr>
      <vt:lpstr>Chapitre 5 : la Présentation du rapport </vt:lpstr>
      <vt:lpstr>Chapitre 5 : la Présentation du mémoire</vt:lpstr>
      <vt:lpstr>Chapitre 5 : la Présentation du mémoire</vt:lpstr>
      <vt:lpstr>Chapitre 5 : la Présentation du mémoire</vt:lpstr>
      <vt:lpstr>Chapitre 5 : la Présentation du mémoire</vt:lpstr>
      <vt:lpstr>Chapitre 5 : la Présentation du mémoire</vt:lpstr>
      <vt:lpstr>Chapitre 5 : la Présentation du mémoire</vt:lpstr>
      <vt:lpstr>Présentation PowerPoint</vt:lpstr>
      <vt:lpstr>Chapitre 6 : la soutenance  </vt:lpstr>
      <vt:lpstr>Chapitre 6 : la soutenance  </vt:lpstr>
      <vt:lpstr>Chapitre 6 : la soutenance  </vt:lpstr>
      <vt:lpstr>Chapitre 6 : la soutenance  </vt:lpstr>
      <vt:lpstr>Chapitre 6 : la soutenance  </vt:lpstr>
      <vt:lpstr>Chapitre 6 : la soutenance</vt:lpstr>
      <vt:lpstr>Chapitre 6 : la soutenance</vt:lpstr>
      <vt:lpstr>Conclusion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de rédaction et de présentation d’un document académique</dc:title>
  <dc:creator>Alassane KANTE</dc:creator>
  <cp:lastModifiedBy>cheikh ngom</cp:lastModifiedBy>
  <cp:revision>101</cp:revision>
  <dcterms:created xsi:type="dcterms:W3CDTF">2016-12-21T16:45:11Z</dcterms:created>
  <dcterms:modified xsi:type="dcterms:W3CDTF">2025-03-01T11:16:59Z</dcterms:modified>
</cp:coreProperties>
</file>