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70" r:id="rId7"/>
    <p:sldId id="269" r:id="rId8"/>
    <p:sldId id="259" r:id="rId9"/>
    <p:sldId id="262" r:id="rId10"/>
    <p:sldId id="263" r:id="rId11"/>
    <p:sldId id="271" r:id="rId12"/>
    <p:sldId id="272" r:id="rId13"/>
    <p:sldId id="273" r:id="rId14"/>
    <p:sldId id="274" r:id="rId15"/>
    <p:sldId id="275" r:id="rId16"/>
    <p:sldId id="276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 custT="1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pPr algn="r" rtl="1"/>
          <a:r>
            <a:rPr lang="fa-IR" sz="2800" dirty="0"/>
            <a:t>پس انداز شخصی</a:t>
          </a:r>
          <a:endParaRPr lang="en-US" sz="280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 custT="1"/>
      <dgm:spPr/>
      <dgm:t>
        <a:bodyPr/>
        <a:lstStyle/>
        <a:p>
          <a:pPr algn="r" rtl="1"/>
          <a:r>
            <a:rPr lang="fa-IR" sz="2800" dirty="0"/>
            <a:t>سرمایه گذاری در کالایی خاص </a:t>
          </a:r>
          <a:endParaRPr lang="en-US" sz="2800" dirty="0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 custT="1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pPr algn="r" rtl="1"/>
          <a:r>
            <a:rPr lang="fa-IR" sz="2000" dirty="0"/>
            <a:t>ساختن یک </a:t>
          </a:r>
          <a:r>
            <a:rPr lang="fa-IR" sz="2000" dirty="0" err="1"/>
            <a:t>شیت</a:t>
          </a:r>
          <a:r>
            <a:rPr lang="fa-IR" sz="2000" dirty="0"/>
            <a:t> مدیریت مالی در </a:t>
          </a:r>
          <a:r>
            <a:rPr lang="fa-IR" sz="2000" dirty="0" err="1"/>
            <a:t>اکسل</a:t>
          </a:r>
          <a:endParaRPr lang="en-US" sz="200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kern="1200" dirty="0"/>
            <a:t>پس انداز شخصی</a:t>
          </a:r>
          <a:endParaRPr lang="en-US" sz="28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kern="1200" dirty="0"/>
            <a:t>سرمایه گذاری در کالایی خاص </a:t>
          </a:r>
          <a:endParaRPr lang="en-US" sz="28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/>
            <a:t>ساختن یک </a:t>
          </a:r>
          <a:r>
            <a:rPr lang="fa-IR" sz="2000" kern="1200" dirty="0" err="1"/>
            <a:t>شیت</a:t>
          </a:r>
          <a:r>
            <a:rPr lang="fa-IR" sz="2000" kern="1200" dirty="0"/>
            <a:t> مدیریت مالی در </a:t>
          </a:r>
          <a:r>
            <a:rPr lang="fa-IR" sz="2000" kern="1200" dirty="0" err="1"/>
            <a:t>اکسل</a:t>
          </a:r>
          <a:endParaRPr lang="en-US" sz="20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5/10/2024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5/10/2024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5/10/2024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5/10/2024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AI In Finance And Gaming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a-IR" dirty="0"/>
              <a:t> سینا فرزانه – کاووس کفایی</a:t>
            </a:r>
          </a:p>
          <a:p>
            <a:pPr algn="r"/>
            <a:endParaRPr lang="fa-IR" dirty="0"/>
          </a:p>
          <a:p>
            <a:pPr algn="r"/>
            <a:r>
              <a:rPr lang="fa-IR" dirty="0"/>
              <a:t>استاد :خانم زهرا سادات عصایی معمم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9A2B7E-8E28-02FD-DE3F-2B78BE46CF7D}"/>
              </a:ext>
            </a:extLst>
          </p:cNvPr>
          <p:cNvSpPr txBox="1"/>
          <p:nvPr/>
        </p:nvSpPr>
        <p:spPr>
          <a:xfrm>
            <a:off x="6099751" y="1302481"/>
            <a:ext cx="6109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هوش‌مصنوعی در بازی‌ها</a:t>
            </a:r>
            <a:r>
              <a:rPr lang="fa-IR" b="1" dirty="0"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ی ورزشی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56F4E-3164-D370-CE90-05196E5608B5}"/>
              </a:ext>
            </a:extLst>
          </p:cNvPr>
          <p:cNvSpPr txBox="1"/>
          <p:nvPr/>
        </p:nvSpPr>
        <p:spPr>
          <a:xfrm>
            <a:off x="6932612" y="2036695"/>
            <a:ext cx="6459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6187" lvl="2" indent="-457200" algn="r" rtl="1">
              <a:buFont typeface="Arial" panose="020B0604020202020204" pitchFamily="34" charset="0"/>
              <a:buChar char="•"/>
            </a:pPr>
            <a:r>
              <a:rPr lang="ar-S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هوش‌مصنوعی در بازی‌های</a:t>
            </a:r>
            <a:r>
              <a:rPr lang="ar-SA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استراتژ</a:t>
            </a:r>
            <a:r>
              <a:rPr lang="fa-I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ی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E1487-35E3-8E53-AB5B-776A1BD2263D}"/>
              </a:ext>
            </a:extLst>
          </p:cNvPr>
          <p:cNvSpPr txBox="1"/>
          <p:nvPr/>
        </p:nvSpPr>
        <p:spPr>
          <a:xfrm>
            <a:off x="4959784" y="2770910"/>
            <a:ext cx="7204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هوش‌مصنوعی در بازی‌ها</a:t>
            </a:r>
            <a:r>
              <a:rPr lang="fa-I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ی</a:t>
            </a:r>
            <a:r>
              <a:rPr lang="ar-SA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 ورزش</a:t>
            </a:r>
            <a:r>
              <a:rPr lang="fa-I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4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59604-3AB1-7A3F-CB2F-EF67105039B9}"/>
              </a:ext>
            </a:extLst>
          </p:cNvPr>
          <p:cNvSpPr txBox="1"/>
          <p:nvPr/>
        </p:nvSpPr>
        <p:spPr>
          <a:xfrm>
            <a:off x="5713412" y="381000"/>
            <a:ext cx="6109446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Low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كتابخانه‌های هوش‌مصنوعی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80F89-5ED7-3221-90E9-FF666E863657}"/>
              </a:ext>
            </a:extLst>
          </p:cNvPr>
          <p:cNvSpPr txBox="1"/>
          <p:nvPr/>
        </p:nvSpPr>
        <p:spPr>
          <a:xfrm>
            <a:off x="2284412" y="1981200"/>
            <a:ext cx="990441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طراحی یك سیستم</a:t>
            </a:r>
            <a:r>
              <a:rPr lang="ar-SA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قویِ هوش‌مصنوعی در یك بازیِ كامپیوتری كاری است كه نیازمند وقت و تجربه زیادی است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.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اگر یك شركت طراح بازی نتواند تیم طراحی قوی‌ای برای این‌كار داشته باشد، می‌تواند</a:t>
            </a:r>
            <a:r>
              <a:rPr lang="ar-SA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یك سیستمِ از قبل طراحی شده را </a:t>
            </a:r>
            <a:r>
              <a:rPr lang="ar-S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كه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 در بازار نرم‌افزاری وجود دارد، از شركت دیگر</a:t>
            </a:r>
            <a:r>
              <a:rPr lang="ar-SA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خریداری كند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.</a:t>
            </a:r>
            <a:endParaRPr lang="fa-I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Zar"/>
            </a:endParaRPr>
          </a:p>
          <a:p>
            <a:pPr marL="342900" marR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r>
              <a:rPr lang="fa-I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    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در این قسمت اشاره‌ای خواهیم داشت به دو نمونه از معروف‌ترین و</a:t>
            </a:r>
            <a:r>
              <a:rPr lang="ar-SA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بهترین نمونه‌های </a:t>
            </a:r>
            <a:r>
              <a:rPr lang="fa-I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              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هوش‌های مصنوعی ساخته شده</a:t>
            </a:r>
            <a:r>
              <a:rPr lang="fa-I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8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E5BCE6-8AE7-299F-C077-ADA7B2524F45}"/>
              </a:ext>
            </a:extLst>
          </p:cNvPr>
          <p:cNvSpPr txBox="1"/>
          <p:nvPr/>
        </p:nvSpPr>
        <p:spPr>
          <a:xfrm>
            <a:off x="4189412" y="403957"/>
            <a:ext cx="73898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از خصوصیات</a:t>
            </a:r>
            <a:r>
              <a:rPr lang="ar-SA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این سیستم به‌كارگیری فلسفهِ لایه‌ای است. در زیر سه لایه اصلی این هوش‌مصنوعی</a:t>
            </a:r>
            <a:r>
              <a:rPr lang="ar-SA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معرفی می‌شود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64D6B-A683-E145-2C2C-37F603C09CD5}"/>
              </a:ext>
            </a:extLst>
          </p:cNvPr>
          <p:cNvSpPr txBox="1"/>
          <p:nvPr/>
        </p:nvSpPr>
        <p:spPr>
          <a:xfrm>
            <a:off x="3475411" y="1984793"/>
            <a:ext cx="8562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‌لایه ادراك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:‌(Perception Layer)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مسئول آنالیز موقعیت‌ها</a:t>
            </a:r>
            <a:r>
              <a:rPr lang="ar-SA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است. به طور مثال در یك بازی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 RTS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دو جزء استاتیك (مثل نوع زمین و قلمرو‌ها) و</a:t>
            </a:r>
            <a:r>
              <a:rPr lang="ar-SA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دینامیك (سپاهیان و كاراكتر‌ها) توسط این لایه تحلیل می‌شود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1B164-CA9F-3D4E-BA07-341AB8F08B3E}"/>
              </a:ext>
            </a:extLst>
          </p:cNvPr>
          <p:cNvSpPr txBox="1"/>
          <p:nvPr/>
        </p:nvSpPr>
        <p:spPr>
          <a:xfrm>
            <a:off x="3656012" y="4343400"/>
            <a:ext cx="8382000" cy="1695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Low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●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لایه</a:t>
            </a:r>
            <a:r>
              <a:rPr lang="ar-SA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تصمیم‌گیرنده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: ‌(Decision Layer)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مسئول تصمیم‌گیری‌های استراتژیك در مورد</a:t>
            </a:r>
            <a:r>
              <a:rPr lang="ar-SA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موقعیت‌هایی‌ است كه توسط لایه ادراكی دریافت كرده‌است. تصمیم‌گیری‌هایی مانند</a:t>
            </a:r>
            <a:r>
              <a:rPr lang="ar-SA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مسیر‌یابی، انجام یا عدم انجام جنگ و دفاع كردن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…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37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B75D1-5453-280B-D8F3-A63B2C0DA08C}"/>
              </a:ext>
            </a:extLst>
          </p:cNvPr>
          <p:cNvSpPr txBox="1"/>
          <p:nvPr/>
        </p:nvSpPr>
        <p:spPr>
          <a:xfrm>
            <a:off x="1217612" y="2828835"/>
            <a:ext cx="97536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/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392483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Finance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Finance </a:t>
            </a:r>
            <a:r>
              <a:rPr lang="fa-IR" dirty="0"/>
              <a:t> چیست ؟ </a:t>
            </a:r>
            <a:endParaRPr lang="en-US" dirty="0"/>
          </a:p>
          <a:p>
            <a:pPr algn="r" rtl="1"/>
            <a:r>
              <a:rPr lang="fa-IR" dirty="0"/>
              <a:t>تاثیرات </a:t>
            </a:r>
            <a:r>
              <a:rPr lang="en-US" dirty="0"/>
              <a:t>AI</a:t>
            </a:r>
            <a:r>
              <a:rPr lang="fa-IR" dirty="0"/>
              <a:t> در </a:t>
            </a:r>
            <a:r>
              <a:rPr lang="en-US" dirty="0"/>
              <a:t>Finance</a:t>
            </a:r>
          </a:p>
          <a:p>
            <a:pPr algn="r" rtl="1"/>
            <a:r>
              <a:rPr lang="fa-IR" dirty="0"/>
              <a:t>نحوه تاثیر و کمک های </a:t>
            </a:r>
            <a:r>
              <a:rPr lang="en-US" dirty="0"/>
              <a:t>AI</a:t>
            </a:r>
            <a:r>
              <a:rPr lang="fa-IR" dirty="0"/>
              <a:t> در </a:t>
            </a:r>
            <a:r>
              <a:rPr lang="en-US" dirty="0"/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تعریف </a:t>
            </a:r>
            <a:r>
              <a:rPr lang="en-US" dirty="0"/>
              <a:t>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 rtl="1"/>
            <a:r>
              <a:rPr lang="fa-IR" dirty="0"/>
              <a:t>شخصی</a:t>
            </a:r>
          </a:p>
          <a:p>
            <a:pPr algn="r" rtl="1"/>
            <a:endParaRPr lang="fa-IR" dirty="0"/>
          </a:p>
          <a:p>
            <a:pPr algn="r" rtl="1"/>
            <a:endParaRPr lang="en-US" dirty="0"/>
          </a:p>
          <a:p>
            <a:pPr algn="r" rtl="1"/>
            <a:r>
              <a:rPr lang="fa-IR" dirty="0"/>
              <a:t>شرکتی</a:t>
            </a:r>
          </a:p>
          <a:p>
            <a:pPr algn="r" rtl="1"/>
            <a:endParaRPr lang="fa-IR" dirty="0"/>
          </a:p>
          <a:p>
            <a:pPr algn="r" rtl="1"/>
            <a:endParaRPr lang="en-US" dirty="0"/>
          </a:p>
          <a:p>
            <a:pPr algn="r" rtl="1"/>
            <a:r>
              <a:rPr lang="fa-IR" dirty="0"/>
              <a:t>عمومی / دولتی</a:t>
            </a:r>
            <a:endParaRPr lang="en-US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881614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تاثیرات </a:t>
            </a:r>
            <a:r>
              <a:rPr lang="en-US" dirty="0"/>
              <a:t>AI</a:t>
            </a:r>
            <a:r>
              <a:rPr lang="fa-IR" dirty="0"/>
              <a:t> در </a:t>
            </a:r>
            <a:r>
              <a:rPr lang="en-US" dirty="0"/>
              <a:t>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/>
          </a:bodyPr>
          <a:lstStyle/>
          <a:p>
            <a:pPr algn="r" rtl="1"/>
            <a:r>
              <a:rPr lang="fa-I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j-cs"/>
              </a:rPr>
              <a:t>بر خلاف باور ها 32% از بانک های سراسر دنیا در حال استفاده از هوش مصنوعی برای انجام کار های مدیریتی خودشون هستند </a:t>
            </a:r>
          </a:p>
          <a:p>
            <a:pPr algn="r" rtl="1"/>
            <a:endParaRPr lang="fa-IR" sz="2000" kern="100" dirty="0">
              <a:latin typeface="Aptos" panose="020B0004020202020204" pitchFamily="34" charset="0"/>
              <a:ea typeface="Aptos" panose="020B0004020202020204" pitchFamily="34" charset="0"/>
              <a:cs typeface="+mj-cs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j-cs"/>
              </a:rPr>
              <a:t>پیشبینی شده که تا سال 2030 هوش مصنوعی قادر خواهد با که بین 1.5 تا 2 برابر باعث رشد اقتصادی دنیا شود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+mj-cs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fa-IR" sz="2000" kern="100" dirty="0">
              <a:latin typeface="Aptos" panose="020B0004020202020204" pitchFamily="34" charset="0"/>
              <a:ea typeface="Aptos" panose="020B0004020202020204" pitchFamily="34" charset="0"/>
              <a:cs typeface="+mj-cs"/>
            </a:endParaRPr>
          </a:p>
          <a:p>
            <a:pPr mar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j-cs"/>
              </a:rPr>
              <a:t>50 درصد از فعالیت های دنیا با حضور هوش مصنوعی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j-cs"/>
              </a:rPr>
              <a:t>automation </a:t>
            </a:r>
            <a:r>
              <a:rPr lang="fa-I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j-cs"/>
              </a:rPr>
              <a:t> خواهند شد 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+mj-cs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fa-I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+mj-cs"/>
            </a:endParaRPr>
          </a:p>
          <a:p>
            <a:pPr mar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j-cs"/>
              </a:rPr>
              <a:t>15 درصد نیرو کار جهانی تا 2030 توسط فناوری هوش مصنوعی جایگزین میشود 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+mj-cs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+mj-cs"/>
            </a:endParaRPr>
          </a:p>
          <a:p>
            <a:pPr algn="r" rtl="1"/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+mj-cs"/>
            </a:endParaRPr>
          </a:p>
          <a:p>
            <a:pPr algn="r" rtl="1"/>
            <a:endParaRPr lang="en-US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1828800"/>
            <a:ext cx="10412835" cy="2764335"/>
          </a:xfrm>
        </p:spPr>
        <p:txBody>
          <a:bodyPr numCol="1" anchor="ctr"/>
          <a:lstStyle/>
          <a:p>
            <a:pPr algn="r" rtl="1"/>
            <a:r>
              <a:rPr lang="fa-IR" dirty="0"/>
              <a:t>نحوه تاثیر و کمک های </a:t>
            </a:r>
            <a:r>
              <a:rPr lang="en-US" dirty="0"/>
              <a:t>AI</a:t>
            </a:r>
            <a:r>
              <a:rPr lang="fa-IR" dirty="0"/>
              <a:t> در </a:t>
            </a:r>
            <a:r>
              <a:rPr lang="en-US" dirty="0"/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8D29C3-B859-D7F7-9891-D590F7BF840B}"/>
              </a:ext>
            </a:extLst>
          </p:cNvPr>
          <p:cNvSpPr txBox="1">
            <a:spLocks/>
          </p:cNvSpPr>
          <p:nvPr/>
        </p:nvSpPr>
        <p:spPr>
          <a:xfrm>
            <a:off x="1370012" y="838200"/>
            <a:ext cx="10360501" cy="5334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اتوماسیون</a:t>
            </a:r>
            <a:endParaRPr lang="en-US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j-ea"/>
              <a:cs typeface="+mj-cs"/>
            </a:endParaRPr>
          </a:p>
          <a:p>
            <a:pPr algn="r" rtl="1"/>
            <a:endParaRPr lang="fa-IR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j-ea"/>
              <a:cs typeface="+mj-cs"/>
            </a:endParaRPr>
          </a:p>
          <a:p>
            <a:pPr algn="r" rtl="1"/>
            <a:r>
              <a:rPr lang="fa-IR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مدیریت های مالی</a:t>
            </a:r>
            <a:endParaRPr lang="en-US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j-ea"/>
              <a:cs typeface="+mj-cs"/>
            </a:endParaRPr>
          </a:p>
          <a:p>
            <a:pPr algn="r" rtl="1"/>
            <a:endParaRPr lang="fa-IR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j-ea"/>
              <a:cs typeface="+mj-cs"/>
            </a:endParaRPr>
          </a:p>
          <a:p>
            <a:pPr algn="r" rtl="1"/>
            <a:r>
              <a:rPr lang="fa-IR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ترید</a:t>
            </a:r>
            <a:endParaRPr lang="en-US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j-ea"/>
              <a:cs typeface="+mj-cs"/>
            </a:endParaRPr>
          </a:p>
          <a:p>
            <a:pPr algn="r" rtl="1"/>
            <a:endParaRPr lang="fa-IR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j-ea"/>
              <a:cs typeface="+mj-cs"/>
            </a:endParaRPr>
          </a:p>
          <a:p>
            <a:pPr algn="r" rtl="1"/>
            <a:r>
              <a:rPr lang="fa-IR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مدیریت ریسک</a:t>
            </a:r>
            <a:endParaRPr lang="en-US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j-ea"/>
              <a:cs typeface="+mj-cs"/>
            </a:endParaRPr>
          </a:p>
          <a:p>
            <a:pPr algn="r" rtl="1"/>
            <a:endParaRPr lang="fa-IR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j-ea"/>
              <a:cs typeface="+mj-cs"/>
            </a:endParaRPr>
          </a:p>
          <a:p>
            <a:pPr algn="r" rtl="1"/>
            <a:r>
              <a:rPr lang="fa-IR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جلوگیری از کلاه برداری</a:t>
            </a:r>
            <a:b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</a:br>
            <a:endParaRPr lang="en-US" sz="4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D307-11F8-3A30-BAE1-E3B14472E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numCol="2"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In Gaming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A6EF-C989-90D4-D332-A0D68779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181100" algn="l"/>
              </a:tabLst>
            </a:pPr>
            <a:r>
              <a:rPr lang="ar-SA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هوش مصنوعیِ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Zar"/>
              </a:rPr>
              <a:t>Implant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8B96-4BCC-122A-D09D-B7C74AEA18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98612" y="1828800"/>
            <a:ext cx="10360025" cy="4462463"/>
          </a:xfrm>
        </p:spPr>
        <p:txBody>
          <a:bodyPr>
            <a:normAutofit fontScale="92500"/>
          </a:bodyPr>
          <a:lstStyle/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این موتور اولین بار در سال 2002 در كنفرانس طراحان بازی‌های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كامپیوتری ارائه شد و فوراً به یكی از محبوب‌ترین موتور‌های بازی‌سازی برای طراحان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تبدیل شد. بهترین و مهم‌ترین خصوصیت منحصر‌به‌فرد این هوش‌مصنوعی، به كارگیری یك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سیستم پیشرفته با استفاده از الگوریتم‌های سلسله‌ای است كه در مسیر‌یابی بسیار موفق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عمل می‌كند. در این سیستم نحوه تصمیم‌گیری برای یك عملیات خاص پیرو درختچه‌های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دودویی است. رابط كاربرپسند این هوش‌مصنوعی، میزان استفاده‌ از آن را برای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برنامه‌نویسان زیاد كرده‌است. به‌عبارت دیگر، ارتباط ساده و مؤثری كه این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هوش‌مصنوعی با برنامه‌هایی مانند 3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DStudio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 Max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و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 Maya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برقرار می‌كند، باعث می‌شود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عملیات اجرایی بازی همزمان با مراحل تولید گرافیكی آن قابل دیدن و تصحیح باشد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.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0000"/>
              </a:lnSpc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از دیگر مزیت‌های این هوش‌مصنوعی می‌توان به هدایت مناسب واحد‌های عظیم از</a:t>
            </a:r>
            <a:r>
              <a:rPr lang="ar-S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لحاظ تعداد، به طور مثال در بازی‌های استراتژی، اشاره كرد. این هوش‌مصنوعی هم برای</a:t>
            </a:r>
            <a:r>
              <a:rPr lang="ar-S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دستگاه‌های پی‌سی،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GameCube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،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Xbox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، و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Playstiation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قابل استفاده است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207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BFEC2E-2F51-1A78-7F4C-84BCE4DE41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1412" y="2817019"/>
            <a:ext cx="10360025" cy="1223962"/>
          </a:xfrm>
        </p:spPr>
        <p:txBody>
          <a:bodyPr anchor="ctr">
            <a:normAutofit/>
          </a:bodyPr>
          <a:lstStyle/>
          <a:p>
            <a:pPr algn="r" rtl="1"/>
            <a:r>
              <a:rPr lang="fa-IR" sz="5400" dirty="0"/>
              <a:t>نحوه تاثیر و کمک های </a:t>
            </a:r>
            <a:r>
              <a:rPr lang="en-US" sz="5400" dirty="0"/>
              <a:t>AI</a:t>
            </a:r>
            <a:r>
              <a:rPr lang="fa-IR" sz="5400" dirty="0"/>
              <a:t> در </a:t>
            </a:r>
            <a:r>
              <a:rPr lang="en-US" sz="5400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1116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 In Finance And Gaming</Template>
  <TotalTime>20</TotalTime>
  <Words>525</Words>
  <Application>Microsoft Office PowerPoint</Application>
  <PresentationFormat>Custom</PresentationFormat>
  <Paragraphs>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Symbol</vt:lpstr>
      <vt:lpstr>Tahoma</vt:lpstr>
      <vt:lpstr>Times New Roman</vt:lpstr>
      <vt:lpstr>Tech 16x9</vt:lpstr>
      <vt:lpstr>AI In Finance And Gaming</vt:lpstr>
      <vt:lpstr>AI In Finance </vt:lpstr>
      <vt:lpstr>تعریف Finance</vt:lpstr>
      <vt:lpstr>تاثیرات AI در Finance</vt:lpstr>
      <vt:lpstr>نحوه تاثیر و کمک های AI در Finance</vt:lpstr>
      <vt:lpstr>PowerPoint Presentation</vt:lpstr>
      <vt:lpstr>Ai In Gaming</vt:lpstr>
      <vt:lpstr>هوش مصنوعیِ Implant </vt:lpstr>
      <vt:lpstr>نحوه تاثیر و کمک های AI در Game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Finance And Gaming</dc:title>
  <dc:creator>kavoos kafaei</dc:creator>
  <cp:lastModifiedBy>Sina Farzaneh</cp:lastModifiedBy>
  <cp:revision>3</cp:revision>
  <dcterms:created xsi:type="dcterms:W3CDTF">2024-05-10T16:20:40Z</dcterms:created>
  <dcterms:modified xsi:type="dcterms:W3CDTF">2024-05-10T16:45:08Z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