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22430" y="1708031"/>
            <a:ext cx="6885637" cy="1877042"/>
          </a:xfrm>
        </p:spPr>
        <p:txBody>
          <a:bodyPr/>
          <a:lstStyle/>
          <a:p>
            <a:r>
              <a:rPr lang="en-US" sz="4000" b="1" i="1" dirty="0" smtClean="0"/>
              <a:t>DATA 604 </a:t>
            </a:r>
            <a:br>
              <a:rPr lang="en-US" sz="4000" b="1" i="1" dirty="0" smtClean="0"/>
            </a:br>
            <a:r>
              <a:rPr lang="en-US" sz="4000" b="1" i="1" dirty="0" smtClean="0"/>
              <a:t>Final Project</a:t>
            </a:r>
            <a:br>
              <a:rPr lang="en-US" sz="4000" b="1" i="1" dirty="0" smtClean="0"/>
            </a:br>
            <a:r>
              <a:rPr lang="en-US" sz="4000" b="1" i="1" dirty="0" smtClean="0"/>
              <a:t>Bank Teller Simulation</a:t>
            </a:r>
            <a:endParaRPr lang="en-US" sz="4000" b="1" i="1" dirty="0"/>
          </a:p>
        </p:txBody>
      </p:sp>
    </p:spTree>
    <p:extLst>
      <p:ext uri="{BB962C8B-B14F-4D97-AF65-F5344CB8AC3E}">
        <p14:creationId xmlns:p14="http://schemas.microsoft.com/office/powerpoint/2010/main" val="286891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6150633" y="2711320"/>
            <a:ext cx="5046453" cy="3010161"/>
          </a:xfrm>
          <a:prstGeom prst="rect">
            <a:avLst/>
          </a:prstGeom>
        </p:spPr>
      </p:pic>
      <p:sp>
        <p:nvSpPr>
          <p:cNvPr id="5" name="Rectangle 4"/>
          <p:cNvSpPr/>
          <p:nvPr/>
        </p:nvSpPr>
        <p:spPr>
          <a:xfrm>
            <a:off x="1449238" y="3200737"/>
            <a:ext cx="4054414" cy="2554545"/>
          </a:xfrm>
          <a:prstGeom prst="rect">
            <a:avLst/>
          </a:prstGeom>
        </p:spPr>
        <p:txBody>
          <a:bodyPr wrap="square">
            <a:spAutoFit/>
          </a:bodyPr>
          <a:lstStyle/>
          <a:p>
            <a:r>
              <a:rPr lang="en-US" sz="2000" dirty="0"/>
              <a:t>The total idle time started to decrease as the mean serving time increased. This makes a lot of sense because the longer it takes for tellers to handling transactions, they will have less idle time. The total idle time reached close to zero at 4.5 minutes mean serving time when only one teller in place.</a:t>
            </a:r>
          </a:p>
        </p:txBody>
      </p:sp>
    </p:spTree>
    <p:extLst>
      <p:ext uri="{BB962C8B-B14F-4D97-AF65-F5344CB8AC3E}">
        <p14:creationId xmlns:p14="http://schemas.microsoft.com/office/powerpoint/2010/main" val="167872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6167886" y="2639683"/>
            <a:ext cx="4856671" cy="3364302"/>
          </a:xfrm>
          <a:prstGeom prst="rect">
            <a:avLst/>
          </a:prstGeom>
        </p:spPr>
      </p:pic>
      <p:sp>
        <p:nvSpPr>
          <p:cNvPr id="5" name="Rectangle 4"/>
          <p:cNvSpPr/>
          <p:nvPr/>
        </p:nvSpPr>
        <p:spPr>
          <a:xfrm>
            <a:off x="1199073" y="2732363"/>
            <a:ext cx="4287327" cy="3170099"/>
          </a:xfrm>
          <a:prstGeom prst="rect">
            <a:avLst/>
          </a:prstGeom>
        </p:spPr>
        <p:txBody>
          <a:bodyPr wrap="square">
            <a:spAutoFit/>
          </a:bodyPr>
          <a:lstStyle/>
          <a:p>
            <a:r>
              <a:rPr lang="en-US" sz="2000" dirty="0"/>
              <a:t>The higher the mean inter-arrival time, the less clients tellers will serve per working day. This indicates that higher mean serving time may not necessary impact the average </a:t>
            </a:r>
            <a:r>
              <a:rPr lang="en-US" sz="2000" dirty="0" smtClean="0"/>
              <a:t>waiting </a:t>
            </a:r>
            <a:r>
              <a:rPr lang="en-US" sz="2000" dirty="0"/>
              <a:t>time if inter-arrival time between clients is high </a:t>
            </a:r>
            <a:r>
              <a:rPr lang="en-US" sz="2000" dirty="0" smtClean="0"/>
              <a:t>enough. The </a:t>
            </a:r>
            <a:r>
              <a:rPr lang="en-US" sz="2000" dirty="0"/>
              <a:t>total number of clients that tellers can serve per working day varies </a:t>
            </a:r>
            <a:r>
              <a:rPr lang="en-US" sz="2000" dirty="0" smtClean="0"/>
              <a:t>also for different </a:t>
            </a:r>
            <a:r>
              <a:rPr lang="en-US" sz="2000" dirty="0"/>
              <a:t>mean serving time and number of tellers.</a:t>
            </a:r>
          </a:p>
        </p:txBody>
      </p:sp>
    </p:spTree>
    <p:extLst>
      <p:ext uri="{BB962C8B-B14F-4D97-AF65-F5344CB8AC3E}">
        <p14:creationId xmlns:p14="http://schemas.microsoft.com/office/powerpoint/2010/main" val="172928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6642339" y="2540210"/>
            <a:ext cx="4563373" cy="3317875"/>
          </a:xfrm>
          <a:prstGeom prst="rect">
            <a:avLst/>
          </a:prstGeom>
        </p:spPr>
      </p:pic>
      <p:sp>
        <p:nvSpPr>
          <p:cNvPr id="5" name="Rectangle 4"/>
          <p:cNvSpPr/>
          <p:nvPr/>
        </p:nvSpPr>
        <p:spPr>
          <a:xfrm>
            <a:off x="1130060" y="2429160"/>
            <a:ext cx="4701395" cy="2246769"/>
          </a:xfrm>
          <a:prstGeom prst="rect">
            <a:avLst/>
          </a:prstGeom>
        </p:spPr>
        <p:txBody>
          <a:bodyPr wrap="square">
            <a:spAutoFit/>
          </a:bodyPr>
          <a:lstStyle/>
          <a:p>
            <a:r>
              <a:rPr lang="en-US" sz="2000" dirty="0"/>
              <a:t>W</a:t>
            </a:r>
            <a:r>
              <a:rPr lang="en-US" sz="2000" dirty="0" smtClean="0"/>
              <a:t>e </a:t>
            </a:r>
            <a:r>
              <a:rPr lang="en-US" sz="2000" dirty="0"/>
              <a:t>can clearly see that 2 tellers is the optimal number of tellers to hire. 1 teller definitely is not </a:t>
            </a:r>
            <a:r>
              <a:rPr lang="en-US" sz="2000" dirty="0" smtClean="0"/>
              <a:t>enough to </a:t>
            </a:r>
            <a:r>
              <a:rPr lang="en-US" sz="2000" dirty="0"/>
              <a:t>handle day to day </a:t>
            </a:r>
            <a:r>
              <a:rPr lang="en-US" sz="2000" dirty="0" smtClean="0"/>
              <a:t>transactions. </a:t>
            </a:r>
            <a:r>
              <a:rPr lang="en-US" sz="2000" dirty="0" smtClean="0"/>
              <a:t>1 teller will </a:t>
            </a:r>
            <a:r>
              <a:rPr lang="en-US" sz="2000" dirty="0"/>
              <a:t>require much higher mean inter-arrival </a:t>
            </a:r>
            <a:r>
              <a:rPr lang="en-US" sz="2000" dirty="0" smtClean="0"/>
              <a:t>time </a:t>
            </a:r>
            <a:r>
              <a:rPr lang="en-US" sz="2000" dirty="0" smtClean="0"/>
              <a:t>(</a:t>
            </a:r>
            <a:r>
              <a:rPr lang="en-US" sz="2000" dirty="0"/>
              <a:t>~</a:t>
            </a:r>
            <a:r>
              <a:rPr lang="en-US" sz="2000" dirty="0" smtClean="0"/>
              <a:t> </a:t>
            </a:r>
            <a:r>
              <a:rPr lang="en-US" sz="2000" dirty="0" smtClean="0"/>
              <a:t>9 minutes) </a:t>
            </a:r>
            <a:r>
              <a:rPr lang="en-US" sz="2000" dirty="0"/>
              <a:t>and much lower mean serving </a:t>
            </a:r>
            <a:r>
              <a:rPr lang="en-US" sz="2000" dirty="0" smtClean="0"/>
              <a:t>time. </a:t>
            </a:r>
            <a:r>
              <a:rPr lang="en-US" sz="2000" dirty="0"/>
              <a:t>3 tellers or more will be a waste as idling </a:t>
            </a:r>
            <a:r>
              <a:rPr lang="en-US" sz="2000" dirty="0" smtClean="0"/>
              <a:t>time.</a:t>
            </a:r>
            <a:endParaRPr lang="en-US" sz="2000" dirty="0"/>
          </a:p>
        </p:txBody>
      </p:sp>
    </p:spTree>
    <p:extLst>
      <p:ext uri="{BB962C8B-B14F-4D97-AF65-F5344CB8AC3E}">
        <p14:creationId xmlns:p14="http://schemas.microsoft.com/office/powerpoint/2010/main" val="325668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4000" b="1" i="1" dirty="0" smtClean="0"/>
              <a:t>Results</a:t>
            </a:r>
            <a:endParaRPr lang="en-US" sz="4000" b="1" i="1" dirty="0"/>
          </a:p>
        </p:txBody>
      </p:sp>
      <p:pic>
        <p:nvPicPr>
          <p:cNvPr id="4" name="Espace réservé du contenu 3"/>
          <p:cNvPicPr>
            <a:picLocks noGrp="1" noChangeAspect="1"/>
          </p:cNvPicPr>
          <p:nvPr>
            <p:ph idx="1"/>
          </p:nvPr>
        </p:nvPicPr>
        <p:blipFill>
          <a:blip r:embed="rId2"/>
          <a:stretch>
            <a:fillRect/>
          </a:stretch>
        </p:blipFill>
        <p:spPr>
          <a:xfrm>
            <a:off x="1664898" y="3122763"/>
            <a:ext cx="8358996" cy="586596"/>
          </a:xfrm>
          <a:prstGeom prst="rect">
            <a:avLst/>
          </a:prstGeom>
        </p:spPr>
      </p:pic>
      <p:pic>
        <p:nvPicPr>
          <p:cNvPr id="5" name="Image 4"/>
          <p:cNvPicPr>
            <a:picLocks noChangeAspect="1"/>
          </p:cNvPicPr>
          <p:nvPr/>
        </p:nvPicPr>
        <p:blipFill>
          <a:blip r:embed="rId3"/>
          <a:stretch>
            <a:fillRect/>
          </a:stretch>
        </p:blipFill>
        <p:spPr>
          <a:xfrm>
            <a:off x="1578634" y="3933645"/>
            <a:ext cx="8445260" cy="612478"/>
          </a:xfrm>
          <a:prstGeom prst="rect">
            <a:avLst/>
          </a:prstGeom>
        </p:spPr>
      </p:pic>
      <p:pic>
        <p:nvPicPr>
          <p:cNvPr id="6" name="Image 5"/>
          <p:cNvPicPr>
            <a:picLocks noChangeAspect="1"/>
          </p:cNvPicPr>
          <p:nvPr/>
        </p:nvPicPr>
        <p:blipFill>
          <a:blip r:embed="rId4"/>
          <a:stretch>
            <a:fillRect/>
          </a:stretch>
        </p:blipFill>
        <p:spPr>
          <a:xfrm>
            <a:off x="1664898" y="4735899"/>
            <a:ext cx="8358996" cy="707369"/>
          </a:xfrm>
          <a:prstGeom prst="rect">
            <a:avLst/>
          </a:prstGeom>
        </p:spPr>
      </p:pic>
    </p:spTree>
    <p:extLst>
      <p:ext uri="{BB962C8B-B14F-4D97-AF65-F5344CB8AC3E}">
        <p14:creationId xmlns:p14="http://schemas.microsoft.com/office/powerpoint/2010/main" val="4279354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4000" b="1" i="1" dirty="0" smtClean="0"/>
              <a:t>Conclusion </a:t>
            </a:r>
            <a:endParaRPr lang="en-US" sz="4000" b="1" i="1" dirty="0"/>
          </a:p>
        </p:txBody>
      </p:sp>
      <p:sp>
        <p:nvSpPr>
          <p:cNvPr id="3" name="Espace réservé du contenu 2"/>
          <p:cNvSpPr>
            <a:spLocks noGrp="1"/>
          </p:cNvSpPr>
          <p:nvPr>
            <p:ph idx="1"/>
          </p:nvPr>
        </p:nvSpPr>
        <p:spPr>
          <a:xfrm>
            <a:off x="1295401" y="2467155"/>
            <a:ext cx="9601196" cy="3752489"/>
          </a:xfrm>
        </p:spPr>
        <p:txBody>
          <a:bodyPr>
            <a:noAutofit/>
          </a:bodyPr>
          <a:lstStyle/>
          <a:p>
            <a:pPr marL="0" indent="0">
              <a:buNone/>
            </a:pPr>
            <a:r>
              <a:rPr lang="en-US" sz="2000" dirty="0"/>
              <a:t>This bank teller </a:t>
            </a:r>
            <a:r>
              <a:rPr lang="en-US" sz="2000" dirty="0" smtClean="0"/>
              <a:t>simulation </a:t>
            </a:r>
            <a:r>
              <a:rPr lang="en-US" sz="2000" dirty="0" smtClean="0"/>
              <a:t>showed great results, it </a:t>
            </a:r>
            <a:r>
              <a:rPr lang="en-US" sz="2000" dirty="0" smtClean="0"/>
              <a:t>has </a:t>
            </a:r>
            <a:r>
              <a:rPr lang="en-US" sz="2000" dirty="0"/>
              <a:t>demonstrated that bank executives can use this simulation </a:t>
            </a:r>
            <a:r>
              <a:rPr lang="en-US" sz="2000" dirty="0" smtClean="0"/>
              <a:t>to </a:t>
            </a:r>
            <a:r>
              <a:rPr lang="en-US" sz="2000" dirty="0"/>
              <a:t>figure out the optimal number of tellers based on the mean inter-arrival time and the mean serving time for a client. </a:t>
            </a:r>
            <a:r>
              <a:rPr lang="en-US" sz="2000" dirty="0" smtClean="0"/>
              <a:t>To decide the number of tellers to hire, t</a:t>
            </a:r>
            <a:r>
              <a:rPr lang="en-US" sz="2000" dirty="0" smtClean="0"/>
              <a:t>he bank executives </a:t>
            </a:r>
            <a:r>
              <a:rPr lang="en-US" sz="2000" dirty="0"/>
              <a:t>can </a:t>
            </a:r>
            <a:r>
              <a:rPr lang="en-US" sz="2000" dirty="0" smtClean="0"/>
              <a:t>use reasonable parameters based </a:t>
            </a:r>
            <a:r>
              <a:rPr lang="en-US" sz="2000" dirty="0"/>
              <a:t>on bank </a:t>
            </a:r>
            <a:r>
              <a:rPr lang="en-US" sz="2000" dirty="0" smtClean="0"/>
              <a:t>location and the number </a:t>
            </a:r>
            <a:r>
              <a:rPr lang="en-US" sz="2000" dirty="0"/>
              <a:t>of clients coming in every working day looking for </a:t>
            </a:r>
            <a:r>
              <a:rPr lang="en-US" sz="2000" dirty="0" smtClean="0"/>
              <a:t>tellers, example in big city the bank will definitely need then 2 tellers.</a:t>
            </a:r>
            <a:endParaRPr lang="en-US" sz="2000" dirty="0"/>
          </a:p>
        </p:txBody>
      </p:sp>
    </p:spTree>
    <p:extLst>
      <p:ext uri="{BB962C8B-B14F-4D97-AF65-F5344CB8AC3E}">
        <p14:creationId xmlns:p14="http://schemas.microsoft.com/office/powerpoint/2010/main" val="23392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3146" y="878615"/>
            <a:ext cx="9601196" cy="1303867"/>
          </a:xfrm>
        </p:spPr>
        <p:txBody>
          <a:bodyPr>
            <a:normAutofit/>
          </a:bodyPr>
          <a:lstStyle/>
          <a:p>
            <a:r>
              <a:rPr lang="en-US" sz="4000" b="1" i="1" dirty="0" smtClean="0"/>
              <a:t>Thank you !</a:t>
            </a:r>
            <a:endParaRPr lang="en-US" sz="4000" b="1" i="1" dirty="0"/>
          </a:p>
        </p:txBody>
      </p:sp>
    </p:spTree>
    <p:extLst>
      <p:ext uri="{BB962C8B-B14F-4D97-AF65-F5344CB8AC3E}">
        <p14:creationId xmlns:p14="http://schemas.microsoft.com/office/powerpoint/2010/main" val="419572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4000" b="1" i="1" dirty="0" smtClean="0"/>
              <a:t>Introduction</a:t>
            </a:r>
            <a:endParaRPr lang="en-US" sz="4000" b="1" i="1" dirty="0"/>
          </a:p>
        </p:txBody>
      </p:sp>
      <p:sp>
        <p:nvSpPr>
          <p:cNvPr id="3" name="Espace réservé du contenu 2"/>
          <p:cNvSpPr>
            <a:spLocks noGrp="1"/>
          </p:cNvSpPr>
          <p:nvPr>
            <p:ph idx="1"/>
          </p:nvPr>
        </p:nvSpPr>
        <p:spPr/>
        <p:txBody>
          <a:bodyPr>
            <a:normAutofit/>
          </a:bodyPr>
          <a:lstStyle/>
          <a:p>
            <a:pPr marL="0" indent="0">
              <a:buNone/>
            </a:pPr>
            <a:r>
              <a:rPr lang="en-US" sz="2000" dirty="0"/>
              <a:t>Bank executives don't want to hire too many teller because of the online options that a lot of customers use currently,  </a:t>
            </a:r>
            <a:r>
              <a:rPr lang="en-US" sz="2000" dirty="0" smtClean="0"/>
              <a:t>and having </a:t>
            </a:r>
            <a:r>
              <a:rPr lang="en-US" sz="2000" dirty="0"/>
              <a:t>just </a:t>
            </a:r>
            <a:r>
              <a:rPr lang="en-US" sz="2000" dirty="0" smtClean="0"/>
              <a:t>few teller can </a:t>
            </a:r>
            <a:r>
              <a:rPr lang="en-US" sz="2000" dirty="0"/>
              <a:t>cause customers to wait in </a:t>
            </a:r>
            <a:r>
              <a:rPr lang="en-US" sz="2000" dirty="0" smtClean="0"/>
              <a:t>line for </a:t>
            </a:r>
            <a:r>
              <a:rPr lang="en-US" sz="2000" dirty="0"/>
              <a:t>so  </a:t>
            </a:r>
            <a:r>
              <a:rPr lang="en-US" sz="2000" dirty="0" smtClean="0"/>
              <a:t>long, which </a:t>
            </a:r>
            <a:r>
              <a:rPr lang="en-US" sz="2000" dirty="0"/>
              <a:t>cause customer </a:t>
            </a:r>
            <a:r>
              <a:rPr lang="en-US" sz="2000" dirty="0" smtClean="0"/>
              <a:t>dissatisfaction especially </a:t>
            </a:r>
            <a:r>
              <a:rPr lang="en-US" sz="2000" dirty="0"/>
              <a:t>senior citizens and customers that use cash transaction in their daily </a:t>
            </a:r>
            <a:r>
              <a:rPr lang="en-US" sz="2000" dirty="0" smtClean="0"/>
              <a:t>life. </a:t>
            </a:r>
            <a:r>
              <a:rPr lang="en-US" sz="2000" dirty="0"/>
              <a:t>This simulation program is to help bank executives to </a:t>
            </a:r>
            <a:r>
              <a:rPr lang="en-US" sz="2000" dirty="0" smtClean="0"/>
              <a:t>determine </a:t>
            </a:r>
            <a:r>
              <a:rPr lang="en-US" sz="2000" dirty="0"/>
              <a:t>the </a:t>
            </a:r>
            <a:r>
              <a:rPr lang="en-US" sz="2000" dirty="0" smtClean="0"/>
              <a:t>best </a:t>
            </a:r>
            <a:r>
              <a:rPr lang="en-US" sz="2000" dirty="0"/>
              <a:t>number of tellers </a:t>
            </a:r>
            <a:r>
              <a:rPr lang="en-US" sz="2000" dirty="0" smtClean="0"/>
              <a:t>they need </a:t>
            </a:r>
            <a:r>
              <a:rPr lang="en-US" sz="2000" dirty="0"/>
              <a:t>to </a:t>
            </a:r>
            <a:r>
              <a:rPr lang="en-US" sz="2000" dirty="0" smtClean="0"/>
              <a:t>hire.</a:t>
            </a:r>
          </a:p>
          <a:p>
            <a:pPr marL="0" indent="0">
              <a:buNone/>
            </a:pPr>
            <a:r>
              <a:rPr lang="en-US" sz="2000" dirty="0" smtClean="0"/>
              <a:t>This </a:t>
            </a:r>
            <a:r>
              <a:rPr lang="en-US" sz="2000" dirty="0"/>
              <a:t>study excludes the </a:t>
            </a:r>
            <a:r>
              <a:rPr lang="en-US" sz="2000" dirty="0" smtClean="0"/>
              <a:t>clients </a:t>
            </a:r>
            <a:r>
              <a:rPr lang="en-US" sz="2000" dirty="0"/>
              <a:t>that need to open </a:t>
            </a:r>
            <a:r>
              <a:rPr lang="en-US" sz="2000" dirty="0" smtClean="0"/>
              <a:t>accounts, apply for mortgages, </a:t>
            </a:r>
            <a:r>
              <a:rPr lang="en-US" sz="2000" dirty="0" err="1" smtClean="0"/>
              <a:t>etc</a:t>
            </a:r>
            <a:r>
              <a:rPr lang="en-US" sz="2000" dirty="0" smtClean="0"/>
              <a:t>, but </a:t>
            </a:r>
            <a:r>
              <a:rPr lang="en-US" sz="2000" dirty="0"/>
              <a:t>it including only clients </a:t>
            </a:r>
            <a:r>
              <a:rPr lang="en-US" sz="2000" dirty="0" smtClean="0"/>
              <a:t>with routine </a:t>
            </a:r>
            <a:r>
              <a:rPr lang="en-US" sz="2000" dirty="0"/>
              <a:t>transactions such </a:t>
            </a:r>
            <a:r>
              <a:rPr lang="en-US" sz="2000" dirty="0" smtClean="0"/>
              <a:t>as deposit</a:t>
            </a:r>
            <a:r>
              <a:rPr lang="en-US" sz="2000" dirty="0"/>
              <a:t>, withdrawal, </a:t>
            </a:r>
            <a:r>
              <a:rPr lang="en-US" sz="2000" dirty="0" err="1" smtClean="0"/>
              <a:t>etc</a:t>
            </a:r>
            <a:endParaRPr lang="en-US" sz="2000" dirty="0" smtClean="0"/>
          </a:p>
        </p:txBody>
      </p:sp>
    </p:spTree>
    <p:extLst>
      <p:ext uri="{BB962C8B-B14F-4D97-AF65-F5344CB8AC3E}">
        <p14:creationId xmlns:p14="http://schemas.microsoft.com/office/powerpoint/2010/main" val="17500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4000" b="1" i="1" dirty="0" smtClean="0"/>
              <a:t>Flow Chart</a:t>
            </a:r>
            <a:endParaRPr lang="en-US" sz="4000" b="1" i="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611" y="2510287"/>
            <a:ext cx="8698806" cy="3502324"/>
          </a:xfrm>
        </p:spPr>
      </p:pic>
    </p:spTree>
    <p:extLst>
      <p:ext uri="{BB962C8B-B14F-4D97-AF65-F5344CB8AC3E}">
        <p14:creationId xmlns:p14="http://schemas.microsoft.com/office/powerpoint/2010/main" val="302777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4000" b="1" i="1" dirty="0" smtClean="0"/>
              <a:t>Simulation </a:t>
            </a:r>
            <a:endParaRPr lang="en-US" sz="4000" b="1" i="1" dirty="0"/>
          </a:p>
        </p:txBody>
      </p:sp>
      <p:sp>
        <p:nvSpPr>
          <p:cNvPr id="3" name="Espace réservé du contenu 2"/>
          <p:cNvSpPr>
            <a:spLocks noGrp="1"/>
          </p:cNvSpPr>
          <p:nvPr>
            <p:ph idx="1"/>
          </p:nvPr>
        </p:nvSpPr>
        <p:spPr/>
        <p:txBody>
          <a:bodyPr>
            <a:normAutofit/>
          </a:bodyPr>
          <a:lstStyle/>
          <a:p>
            <a:pPr marL="0" indent="0">
              <a:buNone/>
            </a:pPr>
            <a:r>
              <a:rPr lang="en-US" sz="2000" dirty="0" smtClean="0"/>
              <a:t>I used code to inter the clients to the model, the waiting time, the time spent with the tellers, the idle time </a:t>
            </a:r>
            <a:r>
              <a:rPr lang="en-US" sz="2000" dirty="0" smtClean="0"/>
              <a:t>of the tellers and </a:t>
            </a:r>
            <a:r>
              <a:rPr lang="en-US" sz="2000" dirty="0" smtClean="0"/>
              <a:t>I got the data frame below .</a:t>
            </a:r>
            <a:endParaRPr lang="en-US" sz="2000" dirty="0"/>
          </a:p>
        </p:txBody>
      </p:sp>
      <p:pic>
        <p:nvPicPr>
          <p:cNvPr id="4" name="Image 3"/>
          <p:cNvPicPr>
            <a:picLocks noChangeAspect="1"/>
          </p:cNvPicPr>
          <p:nvPr/>
        </p:nvPicPr>
        <p:blipFill>
          <a:blip r:embed="rId2"/>
          <a:stretch>
            <a:fillRect/>
          </a:stretch>
        </p:blipFill>
        <p:spPr>
          <a:xfrm>
            <a:off x="5667555" y="3303496"/>
            <a:ext cx="5098212" cy="2572372"/>
          </a:xfrm>
          <a:prstGeom prst="rect">
            <a:avLst/>
          </a:prstGeom>
        </p:spPr>
      </p:pic>
      <p:pic>
        <p:nvPicPr>
          <p:cNvPr id="5" name="Image 4"/>
          <p:cNvPicPr>
            <a:picLocks noChangeAspect="1"/>
          </p:cNvPicPr>
          <p:nvPr/>
        </p:nvPicPr>
        <p:blipFill>
          <a:blip r:embed="rId3"/>
          <a:stretch>
            <a:fillRect/>
          </a:stretch>
        </p:blipFill>
        <p:spPr>
          <a:xfrm>
            <a:off x="1362974" y="3303496"/>
            <a:ext cx="4173751" cy="2572372"/>
          </a:xfrm>
          <a:prstGeom prst="rect">
            <a:avLst/>
          </a:prstGeom>
        </p:spPr>
      </p:pic>
    </p:spTree>
    <p:extLst>
      <p:ext uri="{BB962C8B-B14F-4D97-AF65-F5344CB8AC3E}">
        <p14:creationId xmlns:p14="http://schemas.microsoft.com/office/powerpoint/2010/main" val="107526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29906" y="2565559"/>
            <a:ext cx="9601196" cy="3318936"/>
          </a:xfrm>
        </p:spPr>
        <p:txBody>
          <a:bodyPr>
            <a:normAutofit/>
          </a:bodyPr>
          <a:lstStyle/>
          <a:p>
            <a:pPr marL="0" indent="0">
              <a:buNone/>
            </a:pPr>
            <a:r>
              <a:rPr lang="en-US" sz="2000" dirty="0"/>
              <a:t>The </a:t>
            </a:r>
            <a:r>
              <a:rPr lang="en-US" sz="2000" dirty="0" err="1"/>
              <a:t>df</a:t>
            </a:r>
            <a:r>
              <a:rPr lang="en-US" sz="2000" dirty="0"/>
              <a:t> above shows the top 6 rows result of the simulation with parameter values of 2 (capacity), 2.5 (mean inter-arrival time), and 3 (serving </a:t>
            </a:r>
            <a:r>
              <a:rPr lang="en-US" sz="2000" dirty="0" smtClean="0"/>
              <a:t>time, ideal serving time in the banks policy).</a:t>
            </a:r>
            <a:r>
              <a:rPr lang="en-US" sz="2000" dirty="0"/>
              <a:t>We can see how the time elapsed from a client started </a:t>
            </a:r>
            <a:r>
              <a:rPr lang="en-US" sz="2000" dirty="0" smtClean="0"/>
              <a:t>queuing </a:t>
            </a:r>
            <a:r>
              <a:rPr lang="en-US" sz="2000" dirty="0"/>
              <a:t>in the waiting line, served by a teller, to leaving the bank. For example, the client 0 arrived at the bank without </a:t>
            </a:r>
            <a:r>
              <a:rPr lang="en-US" sz="2000" dirty="0" smtClean="0"/>
              <a:t>queuing </a:t>
            </a:r>
            <a:r>
              <a:rPr lang="en-US" sz="2000" dirty="0"/>
              <a:t>and went straight to the counter and left bank at 1.743383 minutes. Then all tellers have been idled for </a:t>
            </a:r>
            <a:r>
              <a:rPr lang="en-US" sz="2000" dirty="0" smtClean="0"/>
              <a:t>6.743677 minutes </a:t>
            </a:r>
            <a:r>
              <a:rPr lang="en-US" sz="2000" dirty="0"/>
              <a:t>until the second client (id=1) arrived at the bank at 8.487060 minutes.</a:t>
            </a:r>
          </a:p>
        </p:txBody>
      </p:sp>
    </p:spTree>
    <p:extLst>
      <p:ext uri="{BB962C8B-B14F-4D97-AF65-F5344CB8AC3E}">
        <p14:creationId xmlns:p14="http://schemas.microsoft.com/office/powerpoint/2010/main" val="202080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4000" b="1" i="1" dirty="0" smtClean="0"/>
              <a:t>Plots</a:t>
            </a:r>
            <a:endParaRPr lang="en-US" sz="4000" b="1" i="1" dirty="0"/>
          </a:p>
        </p:txBody>
      </p:sp>
      <p:pic>
        <p:nvPicPr>
          <p:cNvPr id="4" name="Espace réservé du contenu 3"/>
          <p:cNvPicPr>
            <a:picLocks noGrp="1" noChangeAspect="1"/>
          </p:cNvPicPr>
          <p:nvPr>
            <p:ph idx="1"/>
          </p:nvPr>
        </p:nvPicPr>
        <p:blipFill>
          <a:blip r:embed="rId2"/>
          <a:stretch>
            <a:fillRect/>
          </a:stretch>
        </p:blipFill>
        <p:spPr>
          <a:xfrm>
            <a:off x="6374921" y="2579298"/>
            <a:ext cx="4433977" cy="2251494"/>
          </a:xfrm>
          <a:prstGeom prst="rect">
            <a:avLst/>
          </a:prstGeom>
        </p:spPr>
      </p:pic>
      <p:sp>
        <p:nvSpPr>
          <p:cNvPr id="5" name="Rectangle 4"/>
          <p:cNvSpPr/>
          <p:nvPr/>
        </p:nvSpPr>
        <p:spPr>
          <a:xfrm>
            <a:off x="1295402" y="2414104"/>
            <a:ext cx="4950123" cy="2246769"/>
          </a:xfrm>
          <a:prstGeom prst="rect">
            <a:avLst/>
          </a:prstGeom>
        </p:spPr>
        <p:txBody>
          <a:bodyPr wrap="square">
            <a:spAutoFit/>
          </a:bodyPr>
          <a:lstStyle/>
          <a:p>
            <a:r>
              <a:rPr lang="en-US" sz="2000" dirty="0"/>
              <a:t>The average waiting time with variation of mean inter-arrival time with 2 tellers and mean serving time of 3 minutes. The average waiting time dropped sharply when the gap of client arrival time is at 1.5 minute and continue to have lower average waiting time for higher mean inter-arrival time.</a:t>
            </a:r>
          </a:p>
        </p:txBody>
      </p:sp>
    </p:spTree>
    <p:extLst>
      <p:ext uri="{BB962C8B-B14F-4D97-AF65-F5344CB8AC3E}">
        <p14:creationId xmlns:p14="http://schemas.microsoft.com/office/powerpoint/2010/main" val="264275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6849373" y="2682815"/>
            <a:ext cx="4088921" cy="3122762"/>
          </a:xfrm>
          <a:prstGeom prst="rect">
            <a:avLst/>
          </a:prstGeom>
        </p:spPr>
      </p:pic>
      <p:sp>
        <p:nvSpPr>
          <p:cNvPr id="5" name="Rectangle 4"/>
          <p:cNvSpPr/>
          <p:nvPr/>
        </p:nvSpPr>
        <p:spPr>
          <a:xfrm>
            <a:off x="1199071" y="2682815"/>
            <a:ext cx="5357004" cy="2554545"/>
          </a:xfrm>
          <a:prstGeom prst="rect">
            <a:avLst/>
          </a:prstGeom>
        </p:spPr>
        <p:txBody>
          <a:bodyPr wrap="square">
            <a:spAutoFit/>
          </a:bodyPr>
          <a:lstStyle/>
          <a:p>
            <a:r>
              <a:rPr lang="en-US" sz="2000" dirty="0"/>
              <a:t>The average waiting time decreased as the inter-arrival time increased. This makes sense since the bigger the gap between clients arrived, tellers will have more times to handle transactions and less number clients queue at the waiting line. Also, we can see from the plot that 2 tellers or higher has average waiting time close to zero for mean inter-arrival time 1.5 minutes or higher.</a:t>
            </a:r>
          </a:p>
        </p:txBody>
      </p:sp>
    </p:spTree>
    <p:extLst>
      <p:ext uri="{BB962C8B-B14F-4D97-AF65-F5344CB8AC3E}">
        <p14:creationId xmlns:p14="http://schemas.microsoft.com/office/powerpoint/2010/main" val="319545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6366294" y="2584515"/>
            <a:ext cx="4597879" cy="3298700"/>
          </a:xfrm>
          <a:prstGeom prst="rect">
            <a:avLst/>
          </a:prstGeom>
        </p:spPr>
      </p:pic>
      <p:sp>
        <p:nvSpPr>
          <p:cNvPr id="5" name="Rectangle 4"/>
          <p:cNvSpPr/>
          <p:nvPr/>
        </p:nvSpPr>
        <p:spPr>
          <a:xfrm>
            <a:off x="1319842" y="2931875"/>
            <a:ext cx="4623758" cy="3170099"/>
          </a:xfrm>
          <a:prstGeom prst="rect">
            <a:avLst/>
          </a:prstGeom>
        </p:spPr>
        <p:txBody>
          <a:bodyPr wrap="square">
            <a:spAutoFit/>
          </a:bodyPr>
          <a:lstStyle/>
          <a:p>
            <a:r>
              <a:rPr lang="en-US" sz="2000" dirty="0"/>
              <a:t>The average waiting time increased as the mean serving time increased. The longer it takes for a teller to handle transactions, there are less tellers available for the coming clients and higher waiting time for clients in the queue line. It's interesting to see that the trends of average waiting time for 4 tellers or higher has not been affected by longer serving time. It's close to zero average waiting time.</a:t>
            </a:r>
          </a:p>
        </p:txBody>
      </p:sp>
    </p:spTree>
    <p:extLst>
      <p:ext uri="{BB962C8B-B14F-4D97-AF65-F5344CB8AC3E}">
        <p14:creationId xmlns:p14="http://schemas.microsoft.com/office/powerpoint/2010/main" val="12183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6305910" y="2557463"/>
            <a:ext cx="4908430" cy="3317875"/>
          </a:xfrm>
          <a:prstGeom prst="rect">
            <a:avLst/>
          </a:prstGeom>
        </p:spPr>
      </p:pic>
      <p:sp>
        <p:nvSpPr>
          <p:cNvPr id="5" name="Rectangle 4"/>
          <p:cNvSpPr/>
          <p:nvPr/>
        </p:nvSpPr>
        <p:spPr>
          <a:xfrm>
            <a:off x="1130060" y="2690336"/>
            <a:ext cx="5037827" cy="1631216"/>
          </a:xfrm>
          <a:prstGeom prst="rect">
            <a:avLst/>
          </a:prstGeom>
        </p:spPr>
        <p:txBody>
          <a:bodyPr wrap="square">
            <a:spAutoFit/>
          </a:bodyPr>
          <a:lstStyle/>
          <a:p>
            <a:r>
              <a:rPr lang="en-US" sz="2000" dirty="0"/>
              <a:t>As more tellers are available to serve clients, the total idle time is also increased. 3 tellers or higher shows the same trend. When there is only one teller, it has significant less idle time compared to 2 or more tellers in place. </a:t>
            </a:r>
          </a:p>
        </p:txBody>
      </p:sp>
    </p:spTree>
    <p:extLst>
      <p:ext uri="{BB962C8B-B14F-4D97-AF65-F5344CB8AC3E}">
        <p14:creationId xmlns:p14="http://schemas.microsoft.com/office/powerpoint/2010/main" val="14276286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126</TotalTime>
  <Words>791</Words>
  <Application>Microsoft Office PowerPoint</Application>
  <PresentationFormat>Grand écran</PresentationFormat>
  <Paragraphs>20</Paragraphs>
  <Slides>15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15</vt:i4>
      </vt:variant>
    </vt:vector>
  </HeadingPairs>
  <TitlesOfParts>
    <vt:vector size="18" baseType="lpstr">
      <vt:lpstr>Arial</vt:lpstr>
      <vt:lpstr>Garamond</vt:lpstr>
      <vt:lpstr>Organique</vt:lpstr>
      <vt:lpstr>DATA 604  Final Project Bank Teller Simulation</vt:lpstr>
      <vt:lpstr>Introduction</vt:lpstr>
      <vt:lpstr>Flow Chart</vt:lpstr>
      <vt:lpstr>Simulation </vt:lpstr>
      <vt:lpstr>Présentation PowerPoint</vt:lpstr>
      <vt:lpstr>Plots</vt:lpstr>
      <vt:lpstr>Présentation PowerPoint</vt:lpstr>
      <vt:lpstr>Présentation PowerPoint</vt:lpstr>
      <vt:lpstr>Présentation PowerPoint</vt:lpstr>
      <vt:lpstr>Présentation PowerPoint</vt:lpstr>
      <vt:lpstr>Présentation PowerPoint</vt:lpstr>
      <vt:lpstr>Présentation PowerPoint</vt:lpstr>
      <vt:lpstr>Results</vt:lpstr>
      <vt:lpstr>Conclusion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604  Final Project Bank Teller Simulation</dc:title>
  <dc:creator>Compte Microsoft</dc:creator>
  <cp:lastModifiedBy>Compte Microsoft</cp:lastModifiedBy>
  <cp:revision>16</cp:revision>
  <dcterms:created xsi:type="dcterms:W3CDTF">2024-07-17T00:27:20Z</dcterms:created>
  <dcterms:modified xsi:type="dcterms:W3CDTF">2024-07-17T02:35:31Z</dcterms:modified>
</cp:coreProperties>
</file>