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pic>
        <p:nvPicPr>
          <p:cNvPr id="169" name="bg object 16" descr="bg object 16"/>
          <p:cNvPicPr>
            <a:picLocks noChangeAspect="1"/>
          </p:cNvPicPr>
          <p:nvPr/>
        </p:nvPicPr>
        <p:blipFill>
          <a:blip r:embed="rId2">
            <a:extLst/>
          </a:blip>
          <a:stretch>
            <a:fillRect/>
          </a:stretch>
        </p:blipFill>
        <p:spPr>
          <a:xfrm>
            <a:off x="19009433" y="12246840"/>
            <a:ext cx="3997135" cy="1071419"/>
          </a:xfrm>
          <a:prstGeom prst="rect">
            <a:avLst/>
          </a:prstGeom>
          <a:ln w="12700">
            <a:miter lim="400000"/>
          </a:ln>
        </p:spPr>
      </p:pic>
      <p:sp>
        <p:nvSpPr>
          <p:cNvPr id="170" name="Title Text"/>
          <p:cNvSpPr txBox="1"/>
          <p:nvPr>
            <p:ph type="title"/>
          </p:nvPr>
        </p:nvSpPr>
        <p:spPr>
          <a:xfrm>
            <a:off x="1333500" y="1177288"/>
            <a:ext cx="2760978" cy="1082039"/>
          </a:xfrm>
          <a:prstGeom prst="rect">
            <a:avLst/>
          </a:prstGeom>
        </p:spPr>
        <p:txBody>
          <a:bodyPr lIns="0" tIns="0" rIns="0" bIns="0"/>
          <a:lstStyle>
            <a:lvl1pPr defTabSz="1828800">
              <a:lnSpc>
                <a:spcPct val="100000"/>
              </a:lnSpc>
              <a:defRPr spc="0" sz="6600">
                <a:solidFill>
                  <a:srgbClr val="161A3D"/>
                </a:solidFill>
                <a:latin typeface="Calibri"/>
                <a:ea typeface="Calibri"/>
                <a:cs typeface="Calibri"/>
                <a:sym typeface="Calibri"/>
              </a:defRPr>
            </a:lvl1pPr>
          </a:lstStyle>
          <a:p>
            <a:pPr/>
            <a:r>
              <a:t>Title Text</a:t>
            </a:r>
          </a:p>
        </p:txBody>
      </p:sp>
      <p:sp>
        <p:nvSpPr>
          <p:cNvPr id="171" name="Slide Number"/>
          <p:cNvSpPr txBox="1"/>
          <p:nvPr>
            <p:ph type="sldNum" sz="quarter" idx="2"/>
          </p:nvPr>
        </p:nvSpPr>
        <p:spPr>
          <a:xfrm>
            <a:off x="22643554" y="12755880"/>
            <a:ext cx="521247" cy="546101"/>
          </a:xfrm>
          <a:prstGeom prst="rect">
            <a:avLst/>
          </a:prstGeom>
        </p:spPr>
        <p:txBody>
          <a:bodyPr lIns="0" tIns="0" rIns="0" bIns="0" anchor="t"/>
          <a:lstStyle>
            <a:lvl1pPr algn="r" defTabSz="1828800">
              <a:defRPr sz="3600">
                <a:solidFill>
                  <a:srgbClr val="888888"/>
                </a:solidFill>
                <a:latin typeface="Helvetica"/>
                <a:ea typeface="Helvetica"/>
                <a:cs typeface="Helvetica"/>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jpe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object 2"/>
          <p:cNvSpPr txBox="1"/>
          <p:nvPr/>
        </p:nvSpPr>
        <p:spPr>
          <a:xfrm>
            <a:off x="1358899" y="12468591"/>
            <a:ext cx="14375132" cy="6184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828800">
              <a:lnSpc>
                <a:spcPts val="2400"/>
              </a:lnSpc>
              <a:spcBef>
                <a:spcPts val="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grpSp>
        <p:nvGrpSpPr>
          <p:cNvPr id="183" name="object 3"/>
          <p:cNvGrpSpPr/>
          <p:nvPr/>
        </p:nvGrpSpPr>
        <p:grpSpPr>
          <a:xfrm>
            <a:off x="0" y="0"/>
            <a:ext cx="24384000" cy="13715994"/>
            <a:chOff x="0" y="0"/>
            <a:chExt cx="24384000" cy="13715993"/>
          </a:xfrm>
        </p:grpSpPr>
        <p:pic>
          <p:nvPicPr>
            <p:cNvPr id="181" name="object 4" descr="object 4"/>
            <p:cNvPicPr>
              <a:picLocks noChangeAspect="1"/>
            </p:cNvPicPr>
            <p:nvPr/>
          </p:nvPicPr>
          <p:blipFill>
            <a:blip r:embed="rId2">
              <a:extLst/>
            </a:blip>
            <a:stretch>
              <a:fillRect/>
            </a:stretch>
          </p:blipFill>
          <p:spPr>
            <a:xfrm>
              <a:off x="0" y="0"/>
              <a:ext cx="24384000" cy="13715994"/>
            </a:xfrm>
            <a:prstGeom prst="rect">
              <a:avLst/>
            </a:prstGeom>
            <a:ln w="12700" cap="flat">
              <a:noFill/>
              <a:miter lim="400000"/>
            </a:ln>
            <a:effectLst/>
          </p:spPr>
        </p:pic>
        <p:pic>
          <p:nvPicPr>
            <p:cNvPr id="182" name="object 5" descr="object 5"/>
            <p:cNvPicPr>
              <a:picLocks noChangeAspect="1"/>
            </p:cNvPicPr>
            <p:nvPr/>
          </p:nvPicPr>
          <p:blipFill>
            <a:blip r:embed="rId3">
              <a:extLst/>
            </a:blip>
            <a:stretch>
              <a:fillRect/>
            </a:stretch>
          </p:blipFill>
          <p:spPr>
            <a:xfrm>
              <a:off x="14020800" y="10668000"/>
              <a:ext cx="9906000" cy="2614663"/>
            </a:xfrm>
            <a:prstGeom prst="rect">
              <a:avLst/>
            </a:prstGeom>
            <a:ln w="12700" cap="flat">
              <a:noFill/>
              <a:miter lim="400000"/>
            </a:ln>
            <a:effectLst/>
          </p:spPr>
        </p:pic>
      </p:grpSp>
      <p:sp>
        <p:nvSpPr>
          <p:cNvPr id="184" name="object 6"/>
          <p:cNvSpPr txBox="1"/>
          <p:nvPr>
            <p:ph type="title"/>
          </p:nvPr>
        </p:nvSpPr>
        <p:spPr>
          <a:xfrm>
            <a:off x="3251186" y="2917941"/>
            <a:ext cx="19300881" cy="2741777"/>
          </a:xfrm>
          <a:prstGeom prst="rect">
            <a:avLst/>
          </a:prstGeom>
        </p:spPr>
        <p:txBody>
          <a:bodyPr/>
          <a:lstStyle/>
          <a:p>
            <a:pPr indent="12700">
              <a:spcBef>
                <a:spcPts val="200"/>
              </a:spcBef>
              <a:defRPr spc="-195" sz="8600">
                <a:solidFill>
                  <a:srgbClr val="FFFFFF"/>
                </a:solidFill>
              </a:defRPr>
            </a:pPr>
            <a:r>
              <a:t>           </a:t>
            </a:r>
            <a:r>
              <a:rPr spc="0" sz="7800">
                <a:solidFill>
                  <a:srgbClr val="E5E7EB"/>
                </a:solidFill>
                <a:latin typeface="Times New Roman"/>
                <a:ea typeface="Times New Roman"/>
                <a:cs typeface="Times New Roman"/>
                <a:sym typeface="Times New Roman"/>
              </a:rPr>
              <a:t>Predicting Solar Energy Production</a:t>
            </a:r>
          </a:p>
        </p:txBody>
      </p:sp>
      <p:sp>
        <p:nvSpPr>
          <p:cNvPr id="185" name="TextBox 7"/>
          <p:cNvSpPr txBox="1"/>
          <p:nvPr/>
        </p:nvSpPr>
        <p:spPr>
          <a:xfrm>
            <a:off x="9077787" y="7108918"/>
            <a:ext cx="6683604" cy="843325"/>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defTabSz="1828800">
              <a:lnSpc>
                <a:spcPct val="100000"/>
              </a:lnSpc>
              <a:spcBef>
                <a:spcPts val="0"/>
              </a:spcBef>
              <a:defRPr b="1" sz="4700">
                <a:solidFill>
                  <a:srgbClr val="E5E7EB"/>
                </a:solidFill>
                <a:latin typeface="Times New Roman"/>
                <a:ea typeface="Times New Roman"/>
                <a:cs typeface="Times New Roman"/>
                <a:sym typeface="Times New Roman"/>
              </a:defRPr>
            </a:lvl1pPr>
          </a:lstStyle>
          <a:p>
            <a:pPr/>
            <a:r>
              <a:t>CHANDAN MAHATO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39"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pic>
        <p:nvPicPr>
          <p:cNvPr id="240" name="unknown.png" descr="unknown.png"/>
          <p:cNvPicPr>
            <a:picLocks noChangeAspect="1"/>
          </p:cNvPicPr>
          <p:nvPr/>
        </p:nvPicPr>
        <p:blipFill>
          <a:blip r:embed="rId3">
            <a:extLst/>
          </a:blip>
          <a:stretch>
            <a:fillRect/>
          </a:stretch>
        </p:blipFill>
        <p:spPr>
          <a:xfrm>
            <a:off x="11683712" y="1147433"/>
            <a:ext cx="11771256" cy="7503316"/>
          </a:xfrm>
          <a:prstGeom prst="rect">
            <a:avLst/>
          </a:prstGeom>
          <a:ln w="12700">
            <a:miter lim="400000"/>
          </a:ln>
        </p:spPr>
      </p:pic>
      <p:pic>
        <p:nvPicPr>
          <p:cNvPr id="241" name="unknown.png" descr="unknown.png"/>
          <p:cNvPicPr>
            <a:picLocks noChangeAspect="1"/>
          </p:cNvPicPr>
          <p:nvPr/>
        </p:nvPicPr>
        <p:blipFill>
          <a:blip r:embed="rId4">
            <a:extLst/>
          </a:blip>
          <a:stretch>
            <a:fillRect/>
          </a:stretch>
        </p:blipFill>
        <p:spPr>
          <a:xfrm>
            <a:off x="1079898" y="4592804"/>
            <a:ext cx="9513378" cy="7503316"/>
          </a:xfrm>
          <a:prstGeom prst="rect">
            <a:avLst/>
          </a:prstGeom>
          <a:ln w="12700">
            <a:miter lim="400000"/>
          </a:ln>
        </p:spPr>
      </p:pic>
      <p:sp>
        <p:nvSpPr>
          <p:cNvPr id="242" name="Energy production vs PV System Size"/>
          <p:cNvSpPr txBox="1"/>
          <p:nvPr/>
        </p:nvSpPr>
        <p:spPr>
          <a:xfrm>
            <a:off x="1350469" y="753748"/>
            <a:ext cx="8972236" cy="7262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12700" defTabSz="914400">
              <a:lnSpc>
                <a:spcPct val="100000"/>
              </a:lnSpc>
              <a:spcBef>
                <a:spcPts val="100"/>
              </a:spcBef>
              <a:defRPr b="1" spc="-148" sz="4900">
                <a:solidFill>
                  <a:srgbClr val="161A3D"/>
                </a:solidFill>
                <a:latin typeface="Calibri"/>
                <a:ea typeface="Calibri"/>
                <a:cs typeface="Calibri"/>
                <a:sym typeface="Calibri"/>
              </a:defRPr>
            </a:lvl1pPr>
          </a:lstStyle>
          <a:p>
            <a:pPr/>
            <a:r>
              <a:t>Energy production vs PV System Size </a:t>
            </a:r>
          </a:p>
        </p:txBody>
      </p:sp>
      <p:sp>
        <p:nvSpPr>
          <p:cNvPr id="243" name="Scatter plot shows a positive correlation between PV system size (0-8000 kWac) and annual energy production (0-1.6×10⁷ kWh), with a diagonal trend and some high-production outliers."/>
          <p:cNvSpPr txBox="1"/>
          <p:nvPr/>
        </p:nvSpPr>
        <p:spPr>
          <a:xfrm>
            <a:off x="517286" y="2585143"/>
            <a:ext cx="10638603" cy="17857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Scatter plot shows a positive correlation between PV system size (0-8000 kWac) and annual energy production (0-1.6×10⁷ kWh), with a diagonal trend and some high-production outliers.</a:t>
            </a:r>
          </a:p>
        </p:txBody>
      </p:sp>
      <p:sp>
        <p:nvSpPr>
          <p:cNvPr id="244" name="KDE plot indicates blue metering method (2) peaks highest at low production (~0.5 on log scale 0-1.5×10⁷ kWh), while others (0, 3, 5, 1) show flatter, diverse distributions."/>
          <p:cNvSpPr txBox="1"/>
          <p:nvPr/>
        </p:nvSpPr>
        <p:spPr>
          <a:xfrm>
            <a:off x="12229286" y="9469666"/>
            <a:ext cx="11144709" cy="13379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KDE plot indicates blue metering method (2) peaks highest at low production (~0.5 on log scale 0-1.5×10⁷ kWh), while others (0, 3, 5, 1) show flatter, diverse distributions.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47"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48" name="Features Engineering"/>
          <p:cNvSpPr txBox="1"/>
          <p:nvPr/>
        </p:nvSpPr>
        <p:spPr>
          <a:xfrm>
            <a:off x="751121" y="953817"/>
            <a:ext cx="8347104" cy="830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12700" defTabSz="914400">
              <a:lnSpc>
                <a:spcPct val="100000"/>
              </a:lnSpc>
              <a:spcBef>
                <a:spcPts val="100"/>
              </a:spcBef>
              <a:defRPr b="1" spc="-172" sz="5700">
                <a:solidFill>
                  <a:srgbClr val="161A3D"/>
                </a:solidFill>
                <a:latin typeface="Calibri"/>
                <a:ea typeface="Calibri"/>
                <a:cs typeface="Calibri"/>
                <a:sym typeface="Calibri"/>
              </a:defRPr>
            </a:lvl1pPr>
          </a:lstStyle>
          <a:p>
            <a:pPr/>
            <a:r>
              <a:t>Features Engineering </a:t>
            </a:r>
          </a:p>
        </p:txBody>
      </p:sp>
      <p:sp>
        <p:nvSpPr>
          <p:cNvPr id="249" name="Feature engineering is vital for enhancing the performance of our fraud detection model.…"/>
          <p:cNvSpPr txBox="1"/>
          <p:nvPr/>
        </p:nvSpPr>
        <p:spPr>
          <a:xfrm>
            <a:off x="517831" y="3172759"/>
            <a:ext cx="14590646" cy="50298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914400">
              <a:lnSpc>
                <a:spcPct val="100000"/>
              </a:lnSpc>
              <a:spcBef>
                <a:spcPts val="0"/>
              </a:spcBef>
              <a:defRPr sz="3600">
                <a:latin typeface="Calibri"/>
                <a:ea typeface="Calibri"/>
                <a:cs typeface="Calibri"/>
                <a:sym typeface="Calibri"/>
              </a:defRPr>
            </a:pPr>
            <a:r>
              <a:t>Feature engineering is vital for enhancing the performance of our fraud detection model. </a:t>
            </a:r>
          </a:p>
          <a:p>
            <a:pPr defTabSz="914400">
              <a:lnSpc>
                <a:spcPct val="100000"/>
              </a:lnSpc>
              <a:spcBef>
                <a:spcPts val="0"/>
              </a:spcBef>
              <a:defRPr sz="3600">
                <a:latin typeface="Calibri"/>
                <a:ea typeface="Calibri"/>
                <a:cs typeface="Calibri"/>
                <a:sym typeface="Calibri"/>
              </a:defRPr>
            </a:pPr>
          </a:p>
          <a:p>
            <a:pPr marL="230605" indent="-230605" defTabSz="914400">
              <a:lnSpc>
                <a:spcPct val="100000"/>
              </a:lnSpc>
              <a:spcBef>
                <a:spcPts val="0"/>
              </a:spcBef>
              <a:buSzPct val="100000"/>
              <a:buChar char="•"/>
              <a:defRPr sz="3600">
                <a:latin typeface="Calibri"/>
                <a:ea typeface="Calibri"/>
                <a:cs typeface="Calibri"/>
                <a:sym typeface="Calibri"/>
              </a:defRPr>
            </a:pPr>
            <a:r>
              <a:t>It involves identifying and creating relevant features, such as transaction frequency and average transaction amount, to capture complex patterns. </a:t>
            </a:r>
          </a:p>
          <a:p>
            <a:pPr marL="230605" indent="-230605" defTabSz="914400">
              <a:lnSpc>
                <a:spcPct val="100000"/>
              </a:lnSpc>
              <a:spcBef>
                <a:spcPts val="0"/>
              </a:spcBef>
              <a:buSzPct val="100000"/>
              <a:buChar char="•"/>
              <a:defRPr sz="3600">
                <a:latin typeface="Calibri"/>
                <a:ea typeface="Calibri"/>
                <a:cs typeface="Calibri"/>
                <a:sym typeface="Calibri"/>
              </a:defRPr>
            </a:pPr>
            <a:r>
              <a:t>We also encode categorical variables for numerical analysis, normalize numerical features, and handle missing values to ensure data integrity. </a:t>
            </a:r>
          </a:p>
          <a:p>
            <a:pPr marL="230605" indent="-230605" defTabSz="914400">
              <a:lnSpc>
                <a:spcPct val="100000"/>
              </a:lnSpc>
              <a:spcBef>
                <a:spcPts val="0"/>
              </a:spcBef>
              <a:buSzPct val="100000"/>
              <a:buChar char="•"/>
              <a:defRPr sz="3600">
                <a:latin typeface="Calibri"/>
                <a:ea typeface="Calibri"/>
                <a:cs typeface="Calibri"/>
                <a:sym typeface="Calibri"/>
              </a:defRPr>
            </a:pPr>
            <a:r>
              <a:t>We checked the outliers.</a:t>
            </a:r>
          </a:p>
          <a:p>
            <a:pPr marL="230605" indent="-230605" defTabSz="914400">
              <a:lnSpc>
                <a:spcPct val="100000"/>
              </a:lnSpc>
              <a:spcBef>
                <a:spcPts val="0"/>
              </a:spcBef>
              <a:buSzPct val="100000"/>
              <a:buChar char="•"/>
              <a:defRPr sz="3600">
                <a:latin typeface="Calibri"/>
                <a:ea typeface="Calibri"/>
                <a:cs typeface="Calibri"/>
                <a:sym typeface="Calibri"/>
              </a:defRPr>
            </a:pPr>
            <a:r>
              <a:t>Also we splitted data into Test and Train for evaluation purpose.</a:t>
            </a:r>
          </a:p>
        </p:txBody>
      </p:sp>
      <p:pic>
        <p:nvPicPr>
          <p:cNvPr id="250" name="unknown.png" descr="unknown.png"/>
          <p:cNvPicPr>
            <a:picLocks noChangeAspect="1"/>
          </p:cNvPicPr>
          <p:nvPr/>
        </p:nvPicPr>
        <p:blipFill>
          <a:blip r:embed="rId3">
            <a:extLst/>
          </a:blip>
          <a:stretch>
            <a:fillRect/>
          </a:stretch>
        </p:blipFill>
        <p:spPr>
          <a:xfrm>
            <a:off x="14237200" y="668485"/>
            <a:ext cx="10021572" cy="1041377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2"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53"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pic>
        <p:nvPicPr>
          <p:cNvPr id="254" name="unknown.png" descr="unknown.png"/>
          <p:cNvPicPr>
            <a:picLocks noChangeAspect="1"/>
          </p:cNvPicPr>
          <p:nvPr/>
        </p:nvPicPr>
        <p:blipFill>
          <a:blip r:embed="rId3">
            <a:extLst/>
          </a:blip>
          <a:stretch>
            <a:fillRect/>
          </a:stretch>
        </p:blipFill>
        <p:spPr>
          <a:xfrm>
            <a:off x="1432512" y="4150508"/>
            <a:ext cx="12560301" cy="7493001"/>
          </a:xfrm>
          <a:prstGeom prst="rect">
            <a:avLst/>
          </a:prstGeom>
          <a:ln w="12700">
            <a:miter lim="400000"/>
          </a:ln>
        </p:spPr>
      </p:pic>
      <p:sp>
        <p:nvSpPr>
          <p:cNvPr id="255" name="Bar chart highlights &quot;Estimated PV System Size (kWdc)&quot; as the most important feature (importance ~0.6), followed by &quot;PV System Size (kWac)&quot; (~0.25), with &quot;Utility_encoded&quot; and &quot;Metering Method_encoded&quot; showing moderate importance (~0.1-0.15), while &quot;Deve"/>
          <p:cNvSpPr txBox="1"/>
          <p:nvPr/>
        </p:nvSpPr>
        <p:spPr>
          <a:xfrm>
            <a:off x="907799" y="977769"/>
            <a:ext cx="22683709" cy="27597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100" indent="-419100">
              <a:lnSpc>
                <a:spcPct val="110000"/>
              </a:lnSpc>
              <a:buSzPct val="123000"/>
              <a:buChar char="•"/>
              <a:defRPr sz="3300"/>
            </a:lvl1pPr>
          </a:lstStyle>
          <a:p>
            <a:pPr/>
            <a:r>
              <a:t>Bar chart highlights "Estimated PV System Size (kWdc)" as the most important feature (importance ~0.6), followed by "PV System Size (kWac)" (~0.25), with "Utility_encoded" and "Metering Method_encoded" showing moderate importance (~0.1-0.15), while "Developer," "County_encoded," "City/Town_encoded," "Zip," "County," "City/Town," "Metering Method," and "Utility" have minimal impact (&lt;0.1), indicating system size metrics are key predictors in the model.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58"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59" name="Text"/>
          <p:cNvSpPr txBox="1"/>
          <p:nvPr/>
        </p:nvSpPr>
        <p:spPr>
          <a:xfrm>
            <a:off x="9302273" y="5543391"/>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pic>
        <p:nvPicPr>
          <p:cNvPr id="260" name="unknown.png" descr="unknown.png"/>
          <p:cNvPicPr>
            <a:picLocks noChangeAspect="1"/>
          </p:cNvPicPr>
          <p:nvPr/>
        </p:nvPicPr>
        <p:blipFill>
          <a:blip r:embed="rId3">
            <a:extLst/>
          </a:blip>
          <a:stretch>
            <a:fillRect/>
          </a:stretch>
        </p:blipFill>
        <p:spPr>
          <a:xfrm>
            <a:off x="958399" y="3817662"/>
            <a:ext cx="16814749" cy="10051371"/>
          </a:xfrm>
          <a:prstGeom prst="rect">
            <a:avLst/>
          </a:prstGeom>
          <a:ln w="12700">
            <a:miter lim="400000"/>
          </a:ln>
        </p:spPr>
      </p:pic>
      <p:sp>
        <p:nvSpPr>
          <p:cNvPr id="261" name="Line chart shows the cumulative importance of features, starting with &quot;Estimated PV System Size (kWdc)&quot; and &quot;PV System Size (kWac)&quot; contributing nearly 1.0, with a dip to ~0.6 at &quot;Developer,&quot; then rising to ~0.95 by &quot;City/Town_encoded&quot; before dropping to"/>
          <p:cNvSpPr txBox="1"/>
          <p:nvPr/>
        </p:nvSpPr>
        <p:spPr>
          <a:xfrm>
            <a:off x="1109037" y="1318371"/>
            <a:ext cx="20672435" cy="23729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17500" indent="-317500">
              <a:buSzPct val="123000"/>
              <a:buChar char="•"/>
              <a:defRPr sz="3300"/>
            </a:lvl1pPr>
          </a:lstStyle>
          <a:p>
            <a:pPr/>
            <a:r>
              <a:t>Line chart shows the cumulative importance of features, starting with "Estimated PV System Size (kWdc)" and "PV System Size (kWac)" contributing nearly 1.0, with a dip to ~0.6 at "Developer," then rising to ~0.95 by "City/Town_encoded" before dropping to ~0.8 at "Utility"—the 80% threshold (red line) is crossed early, while 90% (green line) is reached around "City/Town_encoded," indicating top features like system sizes dominate predictive power.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64"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65" name="Text"/>
          <p:cNvSpPr txBox="1"/>
          <p:nvPr/>
        </p:nvSpPr>
        <p:spPr>
          <a:xfrm>
            <a:off x="9302273" y="5543391"/>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66" name="MODEL EVALUATION"/>
          <p:cNvSpPr txBox="1"/>
          <p:nvPr/>
        </p:nvSpPr>
        <p:spPr>
          <a:xfrm>
            <a:off x="1176674" y="916872"/>
            <a:ext cx="5901712" cy="778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1400"/>
              </a:spcBef>
              <a:defRPr b="1" sz="5300">
                <a:latin typeface="Calibri"/>
                <a:ea typeface="Calibri"/>
                <a:cs typeface="Calibri"/>
                <a:sym typeface="Calibri"/>
              </a:defRPr>
            </a:lvl1pPr>
          </a:lstStyle>
          <a:p>
            <a:pPr/>
            <a:r>
              <a:t>MODEL EVALUATION</a:t>
            </a:r>
          </a:p>
        </p:txBody>
      </p:sp>
      <p:sp>
        <p:nvSpPr>
          <p:cNvPr id="267" name="We tested different classifiers like Logistic Regression, Random Forest, SVC and XGBoost(Extreme Gradient Boosting).…"/>
          <p:cNvSpPr txBox="1"/>
          <p:nvPr/>
        </p:nvSpPr>
        <p:spPr>
          <a:xfrm>
            <a:off x="1143134" y="2256694"/>
            <a:ext cx="22097731" cy="23826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914400">
              <a:lnSpc>
                <a:spcPct val="100000"/>
              </a:lnSpc>
              <a:spcBef>
                <a:spcPts val="0"/>
              </a:spcBef>
              <a:defRPr sz="3800">
                <a:latin typeface="Calibri"/>
                <a:ea typeface="Calibri"/>
                <a:cs typeface="Calibri"/>
                <a:sym typeface="Calibri"/>
              </a:defRPr>
            </a:pPr>
            <a:r>
              <a:t>We tested different classifiers like Logistic Regression, Random Forest, SVC and XGBoost(Extreme Gradient Boosting).</a:t>
            </a:r>
          </a:p>
          <a:p>
            <a:pPr defTabSz="914400">
              <a:lnSpc>
                <a:spcPct val="100000"/>
              </a:lnSpc>
              <a:spcBef>
                <a:spcPts val="0"/>
              </a:spcBef>
              <a:defRPr sz="3800">
                <a:latin typeface="Calibri"/>
                <a:ea typeface="Calibri"/>
                <a:cs typeface="Calibri"/>
                <a:sym typeface="Calibri"/>
              </a:defRPr>
            </a:pPr>
            <a:r>
              <a:t>Each method has its own benefits; for example, Random Forest is good at avoiding overfitting and works well with big datasets, while XGBoost often provides high accuracy by combining multiple models.</a:t>
            </a:r>
          </a:p>
        </p:txBody>
      </p:sp>
      <p:pic>
        <p:nvPicPr>
          <p:cNvPr id="268" name="unknown.png" descr="unknown.png"/>
          <p:cNvPicPr>
            <a:picLocks noChangeAspect="1"/>
          </p:cNvPicPr>
          <p:nvPr/>
        </p:nvPicPr>
        <p:blipFill>
          <a:blip r:embed="rId3">
            <a:extLst/>
          </a:blip>
          <a:stretch>
            <a:fillRect/>
          </a:stretch>
        </p:blipFill>
        <p:spPr>
          <a:xfrm>
            <a:off x="1150475" y="5249850"/>
            <a:ext cx="10033001" cy="7493001"/>
          </a:xfrm>
          <a:prstGeom prst="rect">
            <a:avLst/>
          </a:prstGeom>
          <a:ln w="12700">
            <a:miter lim="400000"/>
          </a:ln>
        </p:spPr>
      </p:pic>
      <p:sp>
        <p:nvSpPr>
          <p:cNvPr id="269" name="Text"/>
          <p:cNvSpPr txBox="1"/>
          <p:nvPr/>
        </p:nvSpPr>
        <p:spPr>
          <a:xfrm>
            <a:off x="1150475" y="5010862"/>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72"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73" name="Text"/>
          <p:cNvSpPr txBox="1"/>
          <p:nvPr/>
        </p:nvSpPr>
        <p:spPr>
          <a:xfrm>
            <a:off x="9302273" y="5543391"/>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74" name="MODEL COMPARISON"/>
          <p:cNvSpPr txBox="1"/>
          <p:nvPr/>
        </p:nvSpPr>
        <p:spPr>
          <a:xfrm>
            <a:off x="1228808" y="1011506"/>
            <a:ext cx="6237604" cy="778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1400"/>
              </a:spcBef>
              <a:defRPr b="1" sz="5300">
                <a:latin typeface="Calibri"/>
                <a:ea typeface="Calibri"/>
                <a:cs typeface="Calibri"/>
                <a:sym typeface="Calibri"/>
              </a:defRPr>
            </a:lvl1pPr>
          </a:lstStyle>
          <a:p>
            <a:pPr/>
            <a:r>
              <a:t>MODEL COMPARISON</a:t>
            </a:r>
          </a:p>
        </p:txBody>
      </p:sp>
      <p:pic>
        <p:nvPicPr>
          <p:cNvPr id="275" name="unknown.png" descr="unknown.png"/>
          <p:cNvPicPr>
            <a:picLocks noChangeAspect="1"/>
          </p:cNvPicPr>
          <p:nvPr/>
        </p:nvPicPr>
        <p:blipFill>
          <a:blip r:embed="rId3">
            <a:extLst/>
          </a:blip>
          <a:stretch>
            <a:fillRect/>
          </a:stretch>
        </p:blipFill>
        <p:spPr>
          <a:xfrm>
            <a:off x="1749823" y="4464256"/>
            <a:ext cx="10897316" cy="8138503"/>
          </a:xfrm>
          <a:prstGeom prst="rect">
            <a:avLst/>
          </a:prstGeom>
          <a:ln w="12700">
            <a:miter lim="400000"/>
          </a:ln>
        </p:spPr>
      </p:pic>
      <p:sp>
        <p:nvSpPr>
          <p:cNvPr id="276" name="Text"/>
          <p:cNvSpPr txBox="1"/>
          <p:nvPr/>
        </p:nvSpPr>
        <p:spPr>
          <a:xfrm>
            <a:off x="1781368" y="3960620"/>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77" name="Since the r2 score of other model such as Linear Regression, Random Forest &amp; Decision tree is exactly 1 so , it indicates overfitting. Now to avoid overfit , I have trained the model with XGBoost"/>
          <p:cNvSpPr txBox="1"/>
          <p:nvPr/>
        </p:nvSpPr>
        <p:spPr>
          <a:xfrm>
            <a:off x="745038" y="2425062"/>
            <a:ext cx="24345305" cy="14041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alibri"/>
                <a:ea typeface="Calibri"/>
                <a:cs typeface="Calibri"/>
                <a:sym typeface="Calibri"/>
              </a:defRPr>
            </a:lvl1pPr>
          </a:lstStyle>
          <a:p>
            <a:pPr/>
            <a:r>
              <a:t>Since the r2 score of other model such as Linear Regression, Random Forest &amp; Decision tree is exactly 1 so , it indicates overfitting. Now to avoid overfit , I have trained the model with XGBoost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80"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81" name="Text"/>
          <p:cNvSpPr txBox="1"/>
          <p:nvPr/>
        </p:nvSpPr>
        <p:spPr>
          <a:xfrm>
            <a:off x="9302273" y="5543391"/>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82" name="MODEL TRAINING"/>
          <p:cNvSpPr txBox="1"/>
          <p:nvPr/>
        </p:nvSpPr>
        <p:spPr>
          <a:xfrm>
            <a:off x="808504" y="569881"/>
            <a:ext cx="5141846" cy="778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1400"/>
              </a:spcBef>
              <a:defRPr b="1" sz="5300">
                <a:latin typeface="Calibri"/>
                <a:ea typeface="Calibri"/>
                <a:cs typeface="Calibri"/>
                <a:sym typeface="Calibri"/>
              </a:defRPr>
            </a:lvl1pPr>
          </a:lstStyle>
          <a:p>
            <a:pPr/>
            <a:r>
              <a:t>MODEL TRAINING</a:t>
            </a:r>
          </a:p>
        </p:txBody>
      </p:sp>
      <p:pic>
        <p:nvPicPr>
          <p:cNvPr id="283" name="Screenshot 2025-07-18 at 20.34.15.png" descr="Screenshot 2025-07-18 at 20.34.15.png"/>
          <p:cNvPicPr>
            <a:picLocks noChangeAspect="1"/>
          </p:cNvPicPr>
          <p:nvPr/>
        </p:nvPicPr>
        <p:blipFill>
          <a:blip r:embed="rId3">
            <a:extLst/>
          </a:blip>
          <a:stretch>
            <a:fillRect/>
          </a:stretch>
        </p:blipFill>
        <p:spPr>
          <a:xfrm>
            <a:off x="1726698" y="4785547"/>
            <a:ext cx="13423767" cy="4405749"/>
          </a:xfrm>
          <a:prstGeom prst="rect">
            <a:avLst/>
          </a:prstGeom>
          <a:ln w="12700">
            <a:miter lim="400000"/>
          </a:ln>
        </p:spPr>
      </p:pic>
      <p:sp>
        <p:nvSpPr>
          <p:cNvPr id="284" name="XGBoost provides a reliable baseline with an R² of 0.866 and RMSE of 10,345.21."/>
          <p:cNvSpPr txBox="1"/>
          <p:nvPr/>
        </p:nvSpPr>
        <p:spPr>
          <a:xfrm>
            <a:off x="763349" y="2743356"/>
            <a:ext cx="19488990" cy="721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XGBoost provides a reliable baseline with an R² of 0.866 and RMSE of 10,345.21.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6"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87"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88" name="Text"/>
          <p:cNvSpPr txBox="1"/>
          <p:nvPr/>
        </p:nvSpPr>
        <p:spPr>
          <a:xfrm>
            <a:off x="2407964" y="744943"/>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89" name="Text"/>
          <p:cNvSpPr txBox="1"/>
          <p:nvPr/>
        </p:nvSpPr>
        <p:spPr>
          <a:xfrm>
            <a:off x="14131098" y="6416454"/>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90" name="Text"/>
          <p:cNvSpPr txBox="1"/>
          <p:nvPr/>
        </p:nvSpPr>
        <p:spPr>
          <a:xfrm>
            <a:off x="740395" y="7759352"/>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91" name="OUTPUT"/>
          <p:cNvSpPr txBox="1"/>
          <p:nvPr/>
        </p:nvSpPr>
        <p:spPr>
          <a:xfrm>
            <a:off x="1234910" y="285979"/>
            <a:ext cx="2473109" cy="7785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1400"/>
              </a:spcBef>
              <a:defRPr b="1" sz="5300">
                <a:latin typeface="Calibri"/>
                <a:ea typeface="Calibri"/>
                <a:cs typeface="Calibri"/>
                <a:sym typeface="Calibri"/>
              </a:defRPr>
            </a:lvl1pPr>
          </a:lstStyle>
          <a:p>
            <a:pPr/>
            <a:r>
              <a:t>OUTPUT</a:t>
            </a:r>
          </a:p>
        </p:txBody>
      </p:sp>
      <p:pic>
        <p:nvPicPr>
          <p:cNvPr id="292" name="Screenshot 2025-07-18 at 21.59.33.png" descr="Screenshot 2025-07-18 at 21.59.33.png"/>
          <p:cNvPicPr>
            <a:picLocks noChangeAspect="1"/>
          </p:cNvPicPr>
          <p:nvPr/>
        </p:nvPicPr>
        <p:blipFill>
          <a:blip r:embed="rId3">
            <a:extLst/>
          </a:blip>
          <a:stretch>
            <a:fillRect/>
          </a:stretch>
        </p:blipFill>
        <p:spPr>
          <a:xfrm>
            <a:off x="1170108" y="1098121"/>
            <a:ext cx="11237652" cy="6586513"/>
          </a:xfrm>
          <a:prstGeom prst="rect">
            <a:avLst/>
          </a:prstGeom>
          <a:ln w="12700">
            <a:miter lim="400000"/>
          </a:ln>
        </p:spPr>
      </p:pic>
      <p:pic>
        <p:nvPicPr>
          <p:cNvPr id="293" name="Screenshot 2025-07-18 at 22.00.14.png" descr="Screenshot 2025-07-18 at 22.00.14.png"/>
          <p:cNvPicPr>
            <a:picLocks noChangeAspect="1"/>
          </p:cNvPicPr>
          <p:nvPr/>
        </p:nvPicPr>
        <p:blipFill>
          <a:blip r:embed="rId4">
            <a:extLst/>
          </a:blip>
          <a:stretch>
            <a:fillRect/>
          </a:stretch>
        </p:blipFill>
        <p:spPr>
          <a:xfrm>
            <a:off x="12678928" y="1013177"/>
            <a:ext cx="10845801" cy="6756401"/>
          </a:xfrm>
          <a:prstGeom prst="rect">
            <a:avLst/>
          </a:prstGeom>
          <a:ln w="12700">
            <a:miter lim="400000"/>
          </a:ln>
        </p:spPr>
      </p:pic>
      <p:pic>
        <p:nvPicPr>
          <p:cNvPr id="294" name="Screenshot 2025-07-18 at 22.00.35.png" descr="Screenshot 2025-07-18 at 22.00.35.png"/>
          <p:cNvPicPr>
            <a:picLocks noChangeAspect="1"/>
          </p:cNvPicPr>
          <p:nvPr/>
        </p:nvPicPr>
        <p:blipFill>
          <a:blip r:embed="rId5">
            <a:extLst/>
          </a:blip>
          <a:stretch>
            <a:fillRect/>
          </a:stretch>
        </p:blipFill>
        <p:spPr>
          <a:xfrm>
            <a:off x="1115274" y="7544405"/>
            <a:ext cx="11237653" cy="549867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97"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98" name="Text"/>
          <p:cNvSpPr txBox="1"/>
          <p:nvPr/>
        </p:nvSpPr>
        <p:spPr>
          <a:xfrm>
            <a:off x="12380364" y="2361113"/>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99" name="Using the XGBoost model, we successfully predicted the Estimated Annual PV Energy Production (kWh).…"/>
          <p:cNvSpPr txBox="1"/>
          <p:nvPr/>
        </p:nvSpPr>
        <p:spPr>
          <a:xfrm>
            <a:off x="1060632" y="2387412"/>
            <a:ext cx="20666414" cy="63545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100"/>
            </a:pPr>
            <a:r>
              <a:t>Using the XGBoost model, we successfully predicted the Estimated Annual PV Energy Production (kWh).</a:t>
            </a:r>
          </a:p>
          <a:p>
            <a:pPr>
              <a:defRPr sz="4100"/>
            </a:pPr>
            <a:r>
              <a:t>The model performed well on our skewed dataset, which mainly contains low to medium energy-producing solar projects, with a few high-output outliers.</a:t>
            </a:r>
          </a:p>
          <a:p>
            <a:pPr>
              <a:defRPr sz="4100"/>
            </a:pPr>
            <a:r>
              <a:t>This suggests that while most installations are small-scale, there is significant potential for large-scale production.</a:t>
            </a:r>
          </a:p>
          <a:p>
            <a:pPr>
              <a:defRPr sz="4100"/>
            </a:pPr>
            <a:r>
              <a:t>These predictions can support efficient planning and deployment of solar energy systems.</a:t>
            </a:r>
          </a:p>
        </p:txBody>
      </p:sp>
      <p:sp>
        <p:nvSpPr>
          <p:cNvPr id="300" name="CONCLUSION"/>
          <p:cNvSpPr txBox="1"/>
          <p:nvPr/>
        </p:nvSpPr>
        <p:spPr>
          <a:xfrm>
            <a:off x="1072482" y="696060"/>
            <a:ext cx="3824239" cy="7785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1400"/>
              </a:spcBef>
              <a:defRPr b="1" sz="5300">
                <a:latin typeface="Calibri"/>
                <a:ea typeface="Calibri"/>
                <a:cs typeface="Calibri"/>
                <a:sym typeface="Calibri"/>
              </a:defRPr>
            </a:lvl1pPr>
          </a:lstStyle>
          <a:p>
            <a:pPr/>
            <a:r>
              <a:t>CONCLUSION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188"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5551978"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189" name="INTRODUCTION"/>
          <p:cNvSpPr txBox="1"/>
          <p:nvPr/>
        </p:nvSpPr>
        <p:spPr>
          <a:xfrm>
            <a:off x="1163453" y="791597"/>
            <a:ext cx="5378829" cy="9029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12700" defTabSz="914400">
              <a:lnSpc>
                <a:spcPct val="100000"/>
              </a:lnSpc>
              <a:spcBef>
                <a:spcPts val="100"/>
              </a:spcBef>
              <a:defRPr b="1" sz="6300">
                <a:solidFill>
                  <a:srgbClr val="161A3D"/>
                </a:solidFill>
                <a:latin typeface="Calibri"/>
                <a:ea typeface="Calibri"/>
                <a:cs typeface="Calibri"/>
                <a:sym typeface="Calibri"/>
              </a:defRPr>
            </a:lvl1pPr>
          </a:lstStyle>
          <a:p>
            <a:pPr/>
            <a:r>
              <a:t>INTRODUCTION</a:t>
            </a:r>
          </a:p>
        </p:txBody>
      </p:sp>
      <p:sp>
        <p:nvSpPr>
          <p:cNvPr id="190" name="Title : Predicting Solar Energy Production…"/>
          <p:cNvSpPr txBox="1"/>
          <p:nvPr/>
        </p:nvSpPr>
        <p:spPr>
          <a:xfrm>
            <a:off x="850283" y="1429871"/>
            <a:ext cx="22683435" cy="751252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20000"/>
              </a:lnSpc>
              <a:spcBef>
                <a:spcPts val="1400"/>
              </a:spcBef>
              <a:defRPr b="1" sz="5700">
                <a:latin typeface="Times Roman"/>
                <a:ea typeface="Times Roman"/>
                <a:cs typeface="Times Roman"/>
                <a:sym typeface="Times Roman"/>
              </a:defRPr>
            </a:pPr>
          </a:p>
          <a:p>
            <a:pPr marL="457199" indent="-317499" defTabSz="457200">
              <a:lnSpc>
                <a:spcPct val="120000"/>
              </a:lnSpc>
              <a:spcBef>
                <a:spcPts val="1200"/>
              </a:spcBef>
              <a:buSzPct val="123000"/>
              <a:buFont typeface="Times Roman"/>
              <a:buChar char="•"/>
              <a:defRPr sz="5100">
                <a:latin typeface="Times Roman"/>
                <a:ea typeface="Times Roman"/>
                <a:cs typeface="Times Roman"/>
                <a:sym typeface="Times Roman"/>
              </a:defRPr>
            </a:pPr>
            <a:r>
              <a:rPr b="1"/>
              <a:t>Title </a:t>
            </a:r>
            <a:r>
              <a:t>: Predicting Solar Energy Production</a:t>
            </a:r>
          </a:p>
          <a:p>
            <a:pPr marL="457199" indent="-317499" defTabSz="457200">
              <a:lnSpc>
                <a:spcPct val="120000"/>
              </a:lnSpc>
              <a:spcBef>
                <a:spcPts val="1200"/>
              </a:spcBef>
              <a:buSzPct val="123000"/>
              <a:buFont typeface="Times Roman"/>
              <a:buChar char="•"/>
              <a:defRPr sz="5100">
                <a:latin typeface="Times Roman"/>
                <a:ea typeface="Times Roman"/>
                <a:cs typeface="Times Roman"/>
                <a:sym typeface="Times Roman"/>
              </a:defRPr>
            </a:pPr>
            <a:r>
              <a:rPr b="1"/>
              <a:t>Objective</a:t>
            </a:r>
            <a:r>
              <a:t>: Understand the importance and methods of predicting solar energy output</a:t>
            </a:r>
          </a:p>
          <a:p>
            <a:pPr marL="457199" indent="-317499" defTabSz="457200">
              <a:lnSpc>
                <a:spcPct val="120000"/>
              </a:lnSpc>
              <a:spcBef>
                <a:spcPts val="1200"/>
              </a:spcBef>
              <a:buSzPct val="123000"/>
              <a:buFont typeface="Times Roman"/>
              <a:buChar char="•"/>
              <a:defRPr b="1" sz="5100">
                <a:latin typeface="Times Roman"/>
                <a:ea typeface="Times Roman"/>
                <a:cs typeface="Times Roman"/>
                <a:sym typeface="Times Roman"/>
              </a:defRPr>
            </a:pPr>
            <a:r>
              <a:t>Why It Matters</a:t>
            </a:r>
            <a:r>
              <a:rPr b="0"/>
              <a:t>:</a:t>
            </a:r>
            <a:endParaRPr b="0"/>
          </a:p>
          <a:p>
            <a:pPr lvl="1" marL="914400" indent="-317500" defTabSz="457200">
              <a:lnSpc>
                <a:spcPct val="120000"/>
              </a:lnSpc>
              <a:spcBef>
                <a:spcPts val="1200"/>
              </a:spcBef>
              <a:buSzPct val="123000"/>
              <a:buFont typeface="Times Roman"/>
              <a:buChar char="◦"/>
              <a:defRPr sz="5100">
                <a:latin typeface="Times Roman"/>
                <a:ea typeface="Times Roman"/>
                <a:cs typeface="Times Roman"/>
                <a:sym typeface="Times Roman"/>
              </a:defRPr>
            </a:pPr>
            <a:r>
              <a:t>Enables efficient grid management</a:t>
            </a:r>
          </a:p>
          <a:p>
            <a:pPr lvl="1" marL="914400" indent="-317500" defTabSz="457200">
              <a:lnSpc>
                <a:spcPct val="120000"/>
              </a:lnSpc>
              <a:spcBef>
                <a:spcPts val="1200"/>
              </a:spcBef>
              <a:buSzPct val="123000"/>
              <a:buFont typeface="Times Roman"/>
              <a:buChar char="◦"/>
              <a:defRPr sz="5100">
                <a:latin typeface="Times Roman"/>
                <a:ea typeface="Times Roman"/>
                <a:cs typeface="Times Roman"/>
                <a:sym typeface="Times Roman"/>
              </a:defRPr>
            </a:pPr>
            <a:r>
              <a:t>Optimizes energy storage and distribution</a:t>
            </a:r>
          </a:p>
          <a:p>
            <a:pPr lvl="1" marL="914400" indent="-317500" defTabSz="457200">
              <a:lnSpc>
                <a:spcPct val="120000"/>
              </a:lnSpc>
              <a:spcBef>
                <a:spcPts val="1200"/>
              </a:spcBef>
              <a:buSzPct val="123000"/>
              <a:buFont typeface="Times Roman"/>
              <a:buChar char="◦"/>
              <a:defRPr sz="5100">
                <a:latin typeface="Times Roman"/>
                <a:ea typeface="Times Roman"/>
                <a:cs typeface="Times Roman"/>
                <a:sym typeface="Times Roman"/>
              </a:defRPr>
            </a:pPr>
            <a:r>
              <a:t>Supports renewable energy integration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193"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194" name="Importance of Solar Energy Prediction…"/>
          <p:cNvSpPr txBox="1"/>
          <p:nvPr/>
        </p:nvSpPr>
        <p:spPr>
          <a:xfrm>
            <a:off x="1228681" y="937368"/>
            <a:ext cx="21035348" cy="86174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40000"/>
              </a:lnSpc>
              <a:spcBef>
                <a:spcPts val="1400"/>
              </a:spcBef>
              <a:defRPr b="1" sz="5000">
                <a:latin typeface="Times Roman"/>
                <a:ea typeface="Times Roman"/>
                <a:cs typeface="Times Roman"/>
                <a:sym typeface="Times Roman"/>
              </a:defRPr>
            </a:pPr>
            <a:r>
              <a:t>Importance of Solar Energy Prediction</a:t>
            </a:r>
          </a:p>
          <a:p>
            <a:pPr marL="457199" indent="-317499" defTabSz="457200">
              <a:lnSpc>
                <a:spcPct val="140000"/>
              </a:lnSpc>
              <a:spcBef>
                <a:spcPts val="1200"/>
              </a:spcBef>
              <a:buSzPct val="123000"/>
              <a:buFont typeface="Times Roman"/>
              <a:buChar char="•"/>
              <a:defRPr sz="4400">
                <a:latin typeface="Times Roman"/>
                <a:ea typeface="Times Roman"/>
                <a:cs typeface="Times Roman"/>
                <a:sym typeface="Times Roman"/>
              </a:defRPr>
            </a:pPr>
            <a:r>
              <a:rPr b="1"/>
              <a:t>Reliability</a:t>
            </a:r>
            <a:r>
              <a:t>: Ensures stable energy supply for utilities</a:t>
            </a:r>
          </a:p>
          <a:p>
            <a:pPr marL="457199" indent="-317499" defTabSz="457200">
              <a:lnSpc>
                <a:spcPct val="140000"/>
              </a:lnSpc>
              <a:spcBef>
                <a:spcPts val="1200"/>
              </a:spcBef>
              <a:buSzPct val="123000"/>
              <a:buFont typeface="Times Roman"/>
              <a:buChar char="•"/>
              <a:defRPr sz="4400">
                <a:latin typeface="Times Roman"/>
                <a:ea typeface="Times Roman"/>
                <a:cs typeface="Times Roman"/>
                <a:sym typeface="Times Roman"/>
              </a:defRPr>
            </a:pPr>
            <a:r>
              <a:rPr b="1"/>
              <a:t>Cost Efficiency</a:t>
            </a:r>
            <a:r>
              <a:t>: Reduces reliance on backup power sources</a:t>
            </a:r>
          </a:p>
          <a:p>
            <a:pPr marL="457199" indent="-317499" defTabSz="457200">
              <a:lnSpc>
                <a:spcPct val="140000"/>
              </a:lnSpc>
              <a:spcBef>
                <a:spcPts val="1200"/>
              </a:spcBef>
              <a:buSzPct val="123000"/>
              <a:buFont typeface="Times Roman"/>
              <a:buChar char="•"/>
              <a:defRPr sz="4400">
                <a:latin typeface="Times Roman"/>
                <a:ea typeface="Times Roman"/>
                <a:cs typeface="Times Roman"/>
                <a:sym typeface="Times Roman"/>
              </a:defRPr>
            </a:pPr>
            <a:r>
              <a:rPr b="1"/>
              <a:t>Sustainability</a:t>
            </a:r>
            <a:r>
              <a:t>: Maximizes use of renewable energy</a:t>
            </a:r>
          </a:p>
          <a:p>
            <a:pPr marL="457199" indent="-317499" defTabSz="457200">
              <a:lnSpc>
                <a:spcPct val="140000"/>
              </a:lnSpc>
              <a:spcBef>
                <a:spcPts val="1200"/>
              </a:spcBef>
              <a:buSzPct val="123000"/>
              <a:buFont typeface="Times Roman"/>
              <a:buChar char="•"/>
              <a:defRPr b="1" sz="4400">
                <a:latin typeface="Times Roman"/>
                <a:ea typeface="Times Roman"/>
                <a:cs typeface="Times Roman"/>
                <a:sym typeface="Times Roman"/>
              </a:defRPr>
            </a:pPr>
            <a:r>
              <a:t>Applications</a:t>
            </a:r>
            <a:r>
              <a:rPr b="0"/>
              <a:t>:</a:t>
            </a:r>
            <a:endParaRPr b="0"/>
          </a:p>
          <a:p>
            <a:pPr lvl="1" marL="914400" indent="-317500" defTabSz="457200">
              <a:lnSpc>
                <a:spcPct val="140000"/>
              </a:lnSpc>
              <a:spcBef>
                <a:spcPts val="1200"/>
              </a:spcBef>
              <a:buSzPct val="123000"/>
              <a:buFont typeface="Times Roman"/>
              <a:buChar char="◦"/>
              <a:defRPr sz="4400">
                <a:latin typeface="Times Roman"/>
                <a:ea typeface="Times Roman"/>
                <a:cs typeface="Times Roman"/>
                <a:sym typeface="Times Roman"/>
              </a:defRPr>
            </a:pPr>
            <a:r>
              <a:t>Energy market planning</a:t>
            </a:r>
          </a:p>
          <a:p>
            <a:pPr lvl="1" marL="914400" indent="-317500" defTabSz="457200">
              <a:lnSpc>
                <a:spcPct val="140000"/>
              </a:lnSpc>
              <a:spcBef>
                <a:spcPts val="1200"/>
              </a:spcBef>
              <a:buSzPct val="123000"/>
              <a:buFont typeface="Times Roman"/>
              <a:buChar char="◦"/>
              <a:defRPr sz="4400">
                <a:latin typeface="Times Roman"/>
                <a:ea typeface="Times Roman"/>
                <a:cs typeface="Times Roman"/>
                <a:sym typeface="Times Roman"/>
              </a:defRPr>
            </a:pPr>
            <a:r>
              <a:t>Load balancing</a:t>
            </a:r>
          </a:p>
          <a:p>
            <a:pPr lvl="1" marL="914400" indent="-317500" defTabSz="457200">
              <a:lnSpc>
                <a:spcPct val="140000"/>
              </a:lnSpc>
              <a:spcBef>
                <a:spcPts val="1200"/>
              </a:spcBef>
              <a:buSzPct val="123000"/>
              <a:buFont typeface="Times Roman"/>
              <a:buChar char="◦"/>
              <a:defRPr sz="4400">
                <a:latin typeface="Times Roman"/>
                <a:ea typeface="Times Roman"/>
                <a:cs typeface="Times Roman"/>
                <a:sym typeface="Times Roman"/>
              </a:defRPr>
            </a:pPr>
            <a:r>
              <a:t>Policy and investment decisions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197"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198" name="DATASET OVERVIEW"/>
          <p:cNvSpPr txBox="1"/>
          <p:nvPr/>
        </p:nvSpPr>
        <p:spPr>
          <a:xfrm>
            <a:off x="703969" y="962628"/>
            <a:ext cx="6744594"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40000"/>
              </a:lnSpc>
              <a:spcBef>
                <a:spcPts val="1400"/>
              </a:spcBef>
              <a:defRPr b="1" sz="5000">
                <a:latin typeface="Times Roman"/>
                <a:ea typeface="Times Roman"/>
                <a:cs typeface="Times Roman"/>
                <a:sym typeface="Times Roman"/>
              </a:defRPr>
            </a:lvl1pPr>
          </a:lstStyle>
          <a:p>
            <a:pPr/>
            <a:r>
              <a:t>DATASET OVERVIEW</a:t>
            </a:r>
          </a:p>
        </p:txBody>
      </p:sp>
      <p:sp>
        <p:nvSpPr>
          <p:cNvPr id="199" name="Text"/>
          <p:cNvSpPr txBox="1"/>
          <p:nvPr/>
        </p:nvSpPr>
        <p:spPr>
          <a:xfrm>
            <a:off x="1130603" y="7426704"/>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pic>
        <p:nvPicPr>
          <p:cNvPr id="200" name="Screenshot 2025-07-17 at 22.33.43.png" descr="Screenshot 2025-07-17 at 22.33.43.png"/>
          <p:cNvPicPr>
            <a:picLocks noChangeAspect="1"/>
          </p:cNvPicPr>
          <p:nvPr/>
        </p:nvPicPr>
        <p:blipFill>
          <a:blip r:embed="rId3">
            <a:extLst/>
          </a:blip>
          <a:stretch>
            <a:fillRect/>
          </a:stretch>
        </p:blipFill>
        <p:spPr>
          <a:xfrm>
            <a:off x="686703" y="4621806"/>
            <a:ext cx="16376036" cy="6329290"/>
          </a:xfrm>
          <a:prstGeom prst="rect">
            <a:avLst/>
          </a:prstGeom>
          <a:ln w="12700">
            <a:miter lim="400000"/>
          </a:ln>
        </p:spPr>
      </p:pic>
      <p:pic>
        <p:nvPicPr>
          <p:cNvPr id="201" name="Screenshot 2025-07-17 at 22.34.41.png" descr="Screenshot 2025-07-17 at 22.34.41.png"/>
          <p:cNvPicPr>
            <a:picLocks noChangeAspect="1"/>
          </p:cNvPicPr>
          <p:nvPr/>
        </p:nvPicPr>
        <p:blipFill>
          <a:blip r:embed="rId4">
            <a:extLst/>
          </a:blip>
          <a:stretch>
            <a:fillRect/>
          </a:stretch>
        </p:blipFill>
        <p:spPr>
          <a:xfrm>
            <a:off x="1020871" y="11101709"/>
            <a:ext cx="6110790" cy="1376095"/>
          </a:xfrm>
          <a:prstGeom prst="rect">
            <a:avLst/>
          </a:prstGeom>
          <a:ln w="12700">
            <a:miter lim="400000"/>
          </a:ln>
        </p:spPr>
      </p:pic>
      <p:sp>
        <p:nvSpPr>
          <p:cNvPr id="202" name="The project utilizes a dataset (solar energy.csv) containing energy production,including details such as &quot;Data Through Date,&quot; &quot;Project ID,&quot; &quot;Interconnection Date,&quot; and &quot;Estimated PV System Size (kWdc),&quot; with the first five rows showing data from January "/>
          <p:cNvSpPr txBox="1"/>
          <p:nvPr/>
        </p:nvSpPr>
        <p:spPr>
          <a:xfrm>
            <a:off x="714714" y="2013773"/>
            <a:ext cx="22081872" cy="24331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10000"/>
              </a:lnSpc>
              <a:defRPr sz="3600"/>
            </a:pPr>
            <a:r>
              <a:t>The project utilizes a dataset </a:t>
            </a:r>
            <a:r>
              <a:rPr u="sng"/>
              <a:t>(solar energy.csv) </a:t>
            </a:r>
            <a:r>
              <a:t>containing energy production,including details such as "Data Through Date," "Project ID," "Interconnection Date," and "Estimated PV System Size (kWdc)," with the first five rows showing data from January 31, 2023, across various locations like Queens, Bronx, and Brooklyn.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05"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pic>
        <p:nvPicPr>
          <p:cNvPr id="206" name="Screenshot 2025-07-17 at 22.35.14.png" descr="Screenshot 2025-07-17 at 22.35.14.png"/>
          <p:cNvPicPr>
            <a:picLocks noChangeAspect="1"/>
          </p:cNvPicPr>
          <p:nvPr/>
        </p:nvPicPr>
        <p:blipFill>
          <a:blip r:embed="rId3">
            <a:extLst/>
          </a:blip>
          <a:stretch>
            <a:fillRect/>
          </a:stretch>
        </p:blipFill>
        <p:spPr>
          <a:xfrm>
            <a:off x="1230339" y="6040996"/>
            <a:ext cx="16531852" cy="6274138"/>
          </a:xfrm>
          <a:prstGeom prst="rect">
            <a:avLst/>
          </a:prstGeom>
          <a:ln w="12700">
            <a:miter lim="400000"/>
          </a:ln>
        </p:spPr>
      </p:pic>
      <p:pic>
        <p:nvPicPr>
          <p:cNvPr id="207" name="Screenshot 2025-07-17 at 22.34.55.png" descr="Screenshot 2025-07-17 at 22.34.55.png"/>
          <p:cNvPicPr>
            <a:picLocks noChangeAspect="1"/>
          </p:cNvPicPr>
          <p:nvPr/>
        </p:nvPicPr>
        <p:blipFill>
          <a:blip r:embed="rId4">
            <a:extLst/>
          </a:blip>
          <a:stretch>
            <a:fillRect/>
          </a:stretch>
        </p:blipFill>
        <p:spPr>
          <a:xfrm>
            <a:off x="1125264" y="3207054"/>
            <a:ext cx="18114879" cy="2520659"/>
          </a:xfrm>
          <a:prstGeom prst="rect">
            <a:avLst/>
          </a:prstGeom>
          <a:ln w="12700">
            <a:miter lim="400000"/>
          </a:ln>
        </p:spPr>
      </p:pic>
      <p:sp>
        <p:nvSpPr>
          <p:cNvPr id="208" name="The dataset contains 218,115 entries with 17 columns, including key variables like &quot;Metering Method,&quot; &quot;PV System Size (kWdc),&quot; and &quot;Estimated Annual PV Energy Production (kWh),&quot; all with no null values, ensuring robust data integrity."/>
          <p:cNvSpPr txBox="1"/>
          <p:nvPr/>
        </p:nvSpPr>
        <p:spPr>
          <a:xfrm>
            <a:off x="983076" y="1238056"/>
            <a:ext cx="20352168" cy="16557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lvl1pPr>
          </a:lstStyle>
          <a:p>
            <a:pPr/>
            <a:r>
              <a:t>The dataset contains 218,115 entries with 17 columns, including key variables like "Metering Method," "PV System Size (kWdc)," and "Estimated Annual PV Energy Production (kWh)," all with no null values, ensuring robust data integrity.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11"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12" name="METHODOLOGY"/>
          <p:cNvSpPr txBox="1"/>
          <p:nvPr/>
        </p:nvSpPr>
        <p:spPr>
          <a:xfrm>
            <a:off x="1787312" y="1072675"/>
            <a:ext cx="5831705" cy="843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b="1" sz="5800">
                <a:latin typeface="Calibri"/>
                <a:ea typeface="Calibri"/>
                <a:cs typeface="Calibri"/>
                <a:sym typeface="Calibri"/>
              </a:defRPr>
            </a:lvl1pPr>
          </a:lstStyle>
          <a:p>
            <a:pPr/>
            <a:r>
              <a:t>METHODOLOGY</a:t>
            </a:r>
          </a:p>
        </p:txBody>
      </p:sp>
      <p:sp>
        <p:nvSpPr>
          <p:cNvPr id="213" name="Steps:…"/>
          <p:cNvSpPr txBox="1"/>
          <p:nvPr/>
        </p:nvSpPr>
        <p:spPr>
          <a:xfrm>
            <a:off x="1035346" y="3365525"/>
            <a:ext cx="15123098" cy="527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00000"/>
              </a:lnSpc>
              <a:spcBef>
                <a:spcPts val="1200"/>
              </a:spcBef>
              <a:defRPr b="1">
                <a:latin typeface="Times Roman"/>
                <a:ea typeface="Times Roman"/>
                <a:cs typeface="Times Roman"/>
                <a:sym typeface="Times Roman"/>
              </a:defRPr>
            </a:pPr>
            <a:r>
              <a:t>Steps</a:t>
            </a:r>
            <a:r>
              <a:rPr b="0"/>
              <a:t>:</a:t>
            </a:r>
            <a:endParaRPr b="0"/>
          </a:p>
          <a:p>
            <a:pPr marL="457199" indent="-317499" defTabSz="457200">
              <a:lnSpc>
                <a:spcPct val="100000"/>
              </a:lnSpc>
              <a:spcBef>
                <a:spcPts val="1200"/>
              </a:spcBef>
              <a:buSzPct val="100000"/>
              <a:buFont typeface="Times Roman"/>
              <a:buChar char="•"/>
              <a:defRPr>
                <a:latin typeface="Times Roman"/>
                <a:ea typeface="Times Roman"/>
                <a:cs typeface="Times Roman"/>
                <a:sym typeface="Times Roman"/>
              </a:defRPr>
            </a:pPr>
            <a:r>
              <a:t>Exploratory Data Analysis (EDA) to understand patterns.</a:t>
            </a:r>
          </a:p>
          <a:p>
            <a:pPr marL="457199" indent="-317499" defTabSz="457200">
              <a:lnSpc>
                <a:spcPct val="100000"/>
              </a:lnSpc>
              <a:spcBef>
                <a:spcPts val="1200"/>
              </a:spcBef>
              <a:buSzPct val="100000"/>
              <a:buFont typeface="Times Roman"/>
              <a:buChar char="•"/>
              <a:defRPr>
                <a:latin typeface="Times Roman"/>
                <a:ea typeface="Times Roman"/>
                <a:cs typeface="Times Roman"/>
                <a:sym typeface="Times Roman"/>
              </a:defRPr>
            </a:pPr>
            <a:r>
              <a:t>Feature engineering to enhance model performance.</a:t>
            </a:r>
          </a:p>
          <a:p>
            <a:pPr marL="457199" indent="-317499" defTabSz="457200">
              <a:lnSpc>
                <a:spcPct val="100000"/>
              </a:lnSpc>
              <a:spcBef>
                <a:spcPts val="1200"/>
              </a:spcBef>
              <a:buSzPct val="100000"/>
              <a:buFont typeface="Times Roman"/>
              <a:buChar char="•"/>
              <a:defRPr>
                <a:latin typeface="Times Roman"/>
                <a:ea typeface="Times Roman"/>
                <a:cs typeface="Times Roman"/>
                <a:sym typeface="Times Roman"/>
              </a:defRPr>
            </a:pPr>
            <a:r>
              <a:t>Evaluation using  F1-score, ROC-AUC.</a:t>
            </a:r>
          </a:p>
          <a:p>
            <a:pPr marL="457199" indent="-317499" defTabSz="457200">
              <a:lnSpc>
                <a:spcPct val="100000"/>
              </a:lnSpc>
              <a:spcBef>
                <a:spcPts val="1200"/>
              </a:spcBef>
              <a:buSzPct val="100000"/>
              <a:buFont typeface="Times Roman"/>
              <a:buChar char="•"/>
              <a:defRPr>
                <a:latin typeface="Times Roman"/>
                <a:ea typeface="Times Roman"/>
                <a:cs typeface="Times Roman"/>
                <a:sym typeface="Times Roman"/>
              </a:defRPr>
            </a:pPr>
            <a:r>
              <a:t>Model training</a:t>
            </a:r>
          </a:p>
          <a:p>
            <a:pPr marL="457199" indent="-317499" defTabSz="457200">
              <a:lnSpc>
                <a:spcPct val="100000"/>
              </a:lnSpc>
              <a:spcBef>
                <a:spcPts val="1200"/>
              </a:spcBef>
              <a:buSzPct val="100000"/>
              <a:buFont typeface="Times Roman"/>
              <a:buChar char="•"/>
              <a:defRPr>
                <a:latin typeface="Times Roman"/>
                <a:ea typeface="Times Roman"/>
                <a:cs typeface="Times Roman"/>
                <a:sym typeface="Times Roman"/>
              </a:defRPr>
            </a:pPr>
            <a:r>
              <a:t>Deployment</a:t>
            </a:r>
          </a:p>
        </p:txBody>
      </p:sp>
      <p:pic>
        <p:nvPicPr>
          <p:cNvPr id="214" name="Image" descr="Image"/>
          <p:cNvPicPr>
            <a:picLocks noChangeAspect="1"/>
          </p:cNvPicPr>
          <p:nvPr/>
        </p:nvPicPr>
        <p:blipFill>
          <a:blip r:embed="rId3">
            <a:extLst/>
          </a:blip>
          <a:stretch>
            <a:fillRect/>
          </a:stretch>
        </p:blipFill>
        <p:spPr>
          <a:xfrm>
            <a:off x="16290149" y="2333720"/>
            <a:ext cx="6462735" cy="68401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17"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18" name="EDA (Exploratory Data Analysis)"/>
          <p:cNvSpPr txBox="1"/>
          <p:nvPr>
            <p:ph type="ctrTitle"/>
          </p:nvPr>
        </p:nvSpPr>
        <p:spPr>
          <a:xfrm>
            <a:off x="666750" y="588644"/>
            <a:ext cx="7355297" cy="532198"/>
          </a:xfrm>
          <a:prstGeom prst="rect">
            <a:avLst/>
          </a:prstGeom>
        </p:spPr>
        <p:txBody>
          <a:bodyPr lIns="0" tIns="0" rIns="0" bIns="0" anchor="t"/>
          <a:lstStyle>
            <a:lvl1pPr indent="5080" defTabSz="365760">
              <a:lnSpc>
                <a:spcPct val="100000"/>
              </a:lnSpc>
              <a:defRPr spc="-143" sz="4720">
                <a:solidFill>
                  <a:srgbClr val="161A3D"/>
                </a:solidFill>
                <a:latin typeface="Calibri"/>
                <a:ea typeface="Calibri"/>
                <a:cs typeface="Calibri"/>
                <a:sym typeface="Calibri"/>
              </a:defRPr>
            </a:lvl1pPr>
          </a:lstStyle>
          <a:p>
            <a:pPr/>
            <a:r>
              <a:t>EDA (Exploratory Data Analysis)</a:t>
            </a:r>
          </a:p>
        </p:txBody>
      </p:sp>
      <p:sp>
        <p:nvSpPr>
          <p:cNvPr id="219" name="Correlation heatmap  visually highlights the relationships between different numeric features, helping to identify strong correlations that could inform feature selection and engineering"/>
          <p:cNvSpPr txBox="1"/>
          <p:nvPr/>
        </p:nvSpPr>
        <p:spPr>
          <a:xfrm>
            <a:off x="606592" y="4358205"/>
            <a:ext cx="13408715" cy="35820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100000"/>
              </a:lnSpc>
              <a:spcBef>
                <a:spcPts val="0"/>
              </a:spcBef>
              <a:defRPr sz="4600">
                <a:latin typeface="Calibri"/>
                <a:ea typeface="Calibri"/>
                <a:cs typeface="Calibri"/>
                <a:sym typeface="Calibri"/>
              </a:defRPr>
            </a:lvl1pPr>
          </a:lstStyle>
          <a:p>
            <a:pPr/>
            <a:r>
              <a:t>Correlation heatmap  visually highlights the relationships between different numeric features, helping to identify strong correlations that could inform feature selection and engineering</a:t>
            </a:r>
          </a:p>
        </p:txBody>
      </p:sp>
      <p:sp>
        <p:nvSpPr>
          <p:cNvPr id="220" name="EDA is the process of examining and visualizing data to understand its patterns, trends, and characteristics.…"/>
          <p:cNvSpPr txBox="1"/>
          <p:nvPr/>
        </p:nvSpPr>
        <p:spPr>
          <a:xfrm>
            <a:off x="452964" y="2116263"/>
            <a:ext cx="22573058" cy="12465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lnSpc>
                <a:spcPct val="100000"/>
              </a:lnSpc>
              <a:spcBef>
                <a:spcPts val="0"/>
              </a:spcBef>
              <a:defRPr sz="4100">
                <a:latin typeface="Calibri"/>
                <a:ea typeface="Calibri"/>
                <a:cs typeface="Calibri"/>
                <a:sym typeface="Calibri"/>
              </a:defRPr>
            </a:pPr>
            <a:r>
              <a:t>EDA is the process of examining and visualizing data to understand its patterns, trends, and characteristics.</a:t>
            </a:r>
          </a:p>
          <a:p>
            <a:pPr defTabSz="914400">
              <a:lnSpc>
                <a:spcPct val="100000"/>
              </a:lnSpc>
              <a:spcBef>
                <a:spcPts val="0"/>
              </a:spcBef>
              <a:defRPr sz="4100">
                <a:latin typeface="Calibri"/>
                <a:ea typeface="Calibri"/>
                <a:cs typeface="Calibri"/>
                <a:sym typeface="Calibri"/>
              </a:defRPr>
            </a:pPr>
            <a:r>
              <a:t>For Example: Correlation Matrix</a:t>
            </a:r>
          </a:p>
        </p:txBody>
      </p:sp>
      <p:pic>
        <p:nvPicPr>
          <p:cNvPr id="221" name="unknown.png" descr="unknown.png"/>
          <p:cNvPicPr>
            <a:picLocks noChangeAspect="1"/>
          </p:cNvPicPr>
          <p:nvPr/>
        </p:nvPicPr>
        <p:blipFill>
          <a:blip r:embed="rId3">
            <a:extLst/>
          </a:blip>
          <a:stretch>
            <a:fillRect/>
          </a:stretch>
        </p:blipFill>
        <p:spPr>
          <a:xfrm>
            <a:off x="14195766" y="3729563"/>
            <a:ext cx="9671671" cy="88396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24"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25" name="EDA (Exploratory Data Analysis)"/>
          <p:cNvSpPr txBox="1"/>
          <p:nvPr/>
        </p:nvSpPr>
        <p:spPr>
          <a:xfrm>
            <a:off x="1248453" y="879927"/>
            <a:ext cx="7905183" cy="7262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indent="12700" defTabSz="914400">
              <a:lnSpc>
                <a:spcPct val="100000"/>
              </a:lnSpc>
              <a:spcBef>
                <a:spcPts val="100"/>
              </a:spcBef>
              <a:defRPr b="1" spc="-148" sz="4900">
                <a:solidFill>
                  <a:srgbClr val="161A3D"/>
                </a:solidFill>
                <a:latin typeface="Calibri"/>
                <a:ea typeface="Calibri"/>
                <a:cs typeface="Calibri"/>
                <a:sym typeface="Calibri"/>
              </a:defRPr>
            </a:lvl1pPr>
          </a:lstStyle>
          <a:p>
            <a:pPr/>
            <a:r>
              <a:t>EDA (Exploratory Data Analysis)</a:t>
            </a:r>
          </a:p>
        </p:txBody>
      </p:sp>
      <p:pic>
        <p:nvPicPr>
          <p:cNvPr id="226" name="unknown.png" descr="unknown.png"/>
          <p:cNvPicPr>
            <a:picLocks noChangeAspect="1"/>
          </p:cNvPicPr>
          <p:nvPr/>
        </p:nvPicPr>
        <p:blipFill>
          <a:blip r:embed="rId3">
            <a:extLst/>
          </a:blip>
          <a:stretch>
            <a:fillRect/>
          </a:stretch>
        </p:blipFill>
        <p:spPr>
          <a:xfrm>
            <a:off x="972059" y="4603657"/>
            <a:ext cx="10579101" cy="5943601"/>
          </a:xfrm>
          <a:prstGeom prst="rect">
            <a:avLst/>
          </a:prstGeom>
          <a:ln w="12700">
            <a:miter lim="400000"/>
          </a:ln>
        </p:spPr>
      </p:pic>
      <p:sp>
        <p:nvSpPr>
          <p:cNvPr id="227" name="Text"/>
          <p:cNvSpPr txBox="1"/>
          <p:nvPr/>
        </p:nvSpPr>
        <p:spPr>
          <a:xfrm>
            <a:off x="1382139" y="3514348"/>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28" name="KDE Plot shows a peak at 0 kWh (most systems low production), right-skewed to 800,000 kWh (fewer large systems), and wide range (0-800,000 kWh) indicating diverse scales"/>
          <p:cNvSpPr txBox="1"/>
          <p:nvPr/>
        </p:nvSpPr>
        <p:spPr>
          <a:xfrm>
            <a:off x="830234" y="2729149"/>
            <a:ext cx="14451103" cy="14440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vl1pPr>
          </a:lstStyle>
          <a:p>
            <a:pPr/>
            <a:r>
              <a:t>KDE Plot shows a peak at 0 kWh (most systems low production), right-skewed to 800,000 kWh (fewer large systems), and wide range (0-800,000 kWh) indicating diverse scales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bg object 16" descr="bg object 16"/>
          <p:cNvPicPr>
            <a:picLocks noChangeAspect="1"/>
          </p:cNvPicPr>
          <p:nvPr/>
        </p:nvPicPr>
        <p:blipFill>
          <a:blip r:embed="rId2">
            <a:extLst/>
          </a:blip>
          <a:stretch>
            <a:fillRect/>
          </a:stretch>
        </p:blipFill>
        <p:spPr>
          <a:xfrm>
            <a:off x="19168839" y="12191096"/>
            <a:ext cx="4361854" cy="1169180"/>
          </a:xfrm>
          <a:prstGeom prst="rect">
            <a:avLst/>
          </a:prstGeom>
          <a:ln w="12700">
            <a:miter lim="400000"/>
          </a:ln>
        </p:spPr>
      </p:pic>
      <p:sp>
        <p:nvSpPr>
          <p:cNvPr id="231" name="CONFIDENTIAL: The information in this document belongs to Boston Institute of Analytics LLC. Any unauthorized sharing of this material is prohibited and subject to legal action under breach of IP and confidentiality clauses."/>
          <p:cNvSpPr txBox="1"/>
          <p:nvPr/>
        </p:nvSpPr>
        <p:spPr>
          <a:xfrm>
            <a:off x="845882" y="12628417"/>
            <a:ext cx="16814749" cy="751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5080" indent="12700" defTabSz="914400">
              <a:lnSpc>
                <a:spcPts val="3700"/>
              </a:lnSpc>
              <a:spcBef>
                <a:spcPts val="100"/>
              </a:spcBef>
              <a:defRPr b="1" spc="-19" sz="2200">
                <a:solidFill>
                  <a:srgbClr val="AEABAB"/>
                </a:solidFill>
                <a:latin typeface="Calibri"/>
                <a:ea typeface="Calibri"/>
                <a:cs typeface="Calibri"/>
                <a:sym typeface="Calibri"/>
              </a:defRPr>
            </a:pPr>
            <a:r>
              <a:t>CONFIDENTIAL</a:t>
            </a:r>
            <a:r>
              <a:rPr b="0"/>
              <a:t>: </a:t>
            </a:r>
            <a:r>
              <a:rPr b="0" spc="0"/>
              <a:t>The</a:t>
            </a:r>
            <a:r>
              <a:rPr b="0" spc="60"/>
              <a:t> </a:t>
            </a:r>
            <a:r>
              <a:rPr b="0" spc="0"/>
              <a:t>information</a:t>
            </a:r>
            <a:r>
              <a:rPr b="0" spc="-9"/>
              <a:t> </a:t>
            </a:r>
            <a:r>
              <a:rPr b="0" spc="0"/>
              <a:t>in this</a:t>
            </a:r>
            <a:r>
              <a:rPr b="0" spc="-9"/>
              <a:t> </a:t>
            </a:r>
            <a:r>
              <a:rPr b="0" spc="0"/>
              <a:t>document</a:t>
            </a:r>
            <a:r>
              <a:rPr b="0"/>
              <a:t> belongs</a:t>
            </a:r>
            <a:r>
              <a:rPr b="0" spc="-9"/>
              <a:t> </a:t>
            </a:r>
            <a:r>
              <a:rPr b="0" spc="0"/>
              <a:t>to</a:t>
            </a:r>
            <a:r>
              <a:rPr b="0"/>
              <a:t> </a:t>
            </a:r>
            <a:r>
              <a:rPr b="0" spc="0"/>
              <a:t>Boston Institute</a:t>
            </a:r>
            <a:r>
              <a:rPr b="0" spc="-100"/>
              <a:t> </a:t>
            </a:r>
            <a:r>
              <a:rPr b="0" spc="0"/>
              <a:t>of</a:t>
            </a:r>
            <a:r>
              <a:rPr b="0" spc="50"/>
              <a:t> </a:t>
            </a:r>
            <a:r>
              <a:rPr b="0"/>
              <a:t>Analytics</a:t>
            </a:r>
            <a:r>
              <a:rPr b="0" spc="-9"/>
              <a:t> </a:t>
            </a:r>
            <a:r>
              <a:rPr b="0" spc="0"/>
              <a:t>LLC.</a:t>
            </a:r>
            <a:r>
              <a:rPr b="0" spc="19"/>
              <a:t> </a:t>
            </a:r>
            <a:r>
              <a:rPr b="0" spc="0"/>
              <a:t>Any </a:t>
            </a:r>
            <a:r>
              <a:rPr b="0"/>
              <a:t>unauthorized</a:t>
            </a:r>
            <a:r>
              <a:rPr b="0" spc="0"/>
              <a:t> sharing</a:t>
            </a:r>
            <a:r>
              <a:rPr b="0" spc="-30"/>
              <a:t> </a:t>
            </a:r>
            <a:r>
              <a:rPr b="0" spc="0"/>
              <a:t>of</a:t>
            </a:r>
            <a:r>
              <a:rPr b="0" spc="50"/>
              <a:t> </a:t>
            </a:r>
            <a:r>
              <a:rPr b="0" spc="-39"/>
              <a:t>this </a:t>
            </a:r>
            <a:r>
              <a:rPr b="0" spc="0"/>
              <a:t>material</a:t>
            </a:r>
            <a:r>
              <a:rPr b="0" spc="19"/>
              <a:t> </a:t>
            </a:r>
            <a:r>
              <a:rPr b="0" spc="0"/>
              <a:t>is</a:t>
            </a:r>
            <a:r>
              <a:rPr b="0" spc="-50"/>
              <a:t> </a:t>
            </a:r>
            <a:r>
              <a:rPr b="0" spc="0"/>
              <a:t>prohibited</a:t>
            </a:r>
            <a:r>
              <a:rPr b="0" spc="-50"/>
              <a:t> </a:t>
            </a:r>
            <a:r>
              <a:rPr b="0" spc="0"/>
              <a:t>and</a:t>
            </a:r>
            <a:r>
              <a:rPr b="0" spc="-39"/>
              <a:t> </a:t>
            </a:r>
            <a:r>
              <a:rPr b="0" spc="0"/>
              <a:t>subject</a:t>
            </a:r>
            <a:r>
              <a:rPr b="0" spc="-70"/>
              <a:t> </a:t>
            </a:r>
            <a:r>
              <a:rPr b="0" spc="0"/>
              <a:t>to</a:t>
            </a:r>
            <a:r>
              <a:rPr b="0" spc="-50"/>
              <a:t> </a:t>
            </a:r>
            <a:r>
              <a:rPr b="0" spc="0"/>
              <a:t>legal</a:t>
            </a:r>
            <a:r>
              <a:rPr b="0" spc="19"/>
              <a:t> </a:t>
            </a:r>
            <a:r>
              <a:rPr b="0" spc="0"/>
              <a:t>action</a:t>
            </a:r>
            <a:r>
              <a:rPr b="0" spc="-50"/>
              <a:t> </a:t>
            </a:r>
            <a:r>
              <a:rPr b="0" spc="0"/>
              <a:t>under</a:t>
            </a:r>
            <a:r>
              <a:rPr b="0" spc="50"/>
              <a:t> </a:t>
            </a:r>
            <a:r>
              <a:rPr b="0" spc="0"/>
              <a:t>breach</a:t>
            </a:r>
            <a:r>
              <a:rPr b="0" spc="-39"/>
              <a:t> </a:t>
            </a:r>
            <a:r>
              <a:rPr b="0" spc="0"/>
              <a:t>of IP</a:t>
            </a:r>
            <a:r>
              <a:rPr b="0" spc="-30"/>
              <a:t> </a:t>
            </a:r>
            <a:r>
              <a:rPr b="0" spc="0"/>
              <a:t>and</a:t>
            </a:r>
            <a:r>
              <a:rPr b="0" spc="-39"/>
              <a:t> </a:t>
            </a:r>
            <a:r>
              <a:rPr b="0"/>
              <a:t>confidentiality</a:t>
            </a:r>
            <a:r>
              <a:rPr b="0" spc="-30"/>
              <a:t> </a:t>
            </a:r>
            <a:r>
              <a:rPr b="0"/>
              <a:t>clauses.</a:t>
            </a:r>
          </a:p>
        </p:txBody>
      </p:sp>
      <p:sp>
        <p:nvSpPr>
          <p:cNvPr id="232" name="Energy production by Developer"/>
          <p:cNvSpPr txBox="1"/>
          <p:nvPr/>
        </p:nvSpPr>
        <p:spPr>
          <a:xfrm>
            <a:off x="1236975" y="1100739"/>
            <a:ext cx="7992691" cy="7262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indent="12700" defTabSz="914400">
              <a:lnSpc>
                <a:spcPct val="100000"/>
              </a:lnSpc>
              <a:spcBef>
                <a:spcPts val="100"/>
              </a:spcBef>
              <a:defRPr b="1" spc="-148" sz="4900">
                <a:solidFill>
                  <a:srgbClr val="161A3D"/>
                </a:solidFill>
                <a:latin typeface="Calibri"/>
                <a:ea typeface="Calibri"/>
                <a:cs typeface="Calibri"/>
                <a:sym typeface="Calibri"/>
              </a:defRPr>
            </a:lvl1pPr>
          </a:lstStyle>
          <a:p>
            <a:pPr/>
            <a:r>
              <a:t>Energy production by Developer </a:t>
            </a:r>
          </a:p>
        </p:txBody>
      </p:sp>
      <p:pic>
        <p:nvPicPr>
          <p:cNvPr id="233" name="unknown.png" descr="unknown.png"/>
          <p:cNvPicPr>
            <a:picLocks noChangeAspect="1"/>
          </p:cNvPicPr>
          <p:nvPr/>
        </p:nvPicPr>
        <p:blipFill>
          <a:blip r:embed="rId3">
            <a:extLst/>
          </a:blip>
          <a:stretch>
            <a:fillRect/>
          </a:stretch>
        </p:blipFill>
        <p:spPr>
          <a:xfrm>
            <a:off x="13833454" y="4797704"/>
            <a:ext cx="10191374" cy="6079788"/>
          </a:xfrm>
          <a:prstGeom prst="rect">
            <a:avLst/>
          </a:prstGeom>
          <a:ln w="12700">
            <a:miter lim="400000"/>
          </a:ln>
        </p:spPr>
      </p:pic>
      <p:pic>
        <p:nvPicPr>
          <p:cNvPr id="234" name="unknown.png" descr="unknown.png"/>
          <p:cNvPicPr>
            <a:picLocks noChangeAspect="1"/>
          </p:cNvPicPr>
          <p:nvPr/>
        </p:nvPicPr>
        <p:blipFill>
          <a:blip r:embed="rId4">
            <a:extLst/>
          </a:blip>
          <a:stretch>
            <a:fillRect/>
          </a:stretch>
        </p:blipFill>
        <p:spPr>
          <a:xfrm>
            <a:off x="1248994" y="3819569"/>
            <a:ext cx="12054087" cy="8036057"/>
          </a:xfrm>
          <a:prstGeom prst="rect">
            <a:avLst/>
          </a:prstGeom>
          <a:ln w="12700">
            <a:miter lim="400000"/>
          </a:ln>
        </p:spPr>
      </p:pic>
      <p:sp>
        <p:nvSpPr>
          <p:cNvPr id="235" name="Text"/>
          <p:cNvSpPr txBox="1"/>
          <p:nvPr/>
        </p:nvSpPr>
        <p:spPr>
          <a:xfrm>
            <a:off x="12100348" y="3144405"/>
            <a:ext cx="127001" cy="477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300">
                <a:solidFill>
                  <a:srgbClr val="000000">
                    <a:alpha val="87059"/>
                  </a:srgbClr>
                </a:solidFill>
              </a:defRPr>
            </a:pPr>
          </a:p>
        </p:txBody>
      </p:sp>
      <p:sp>
        <p:nvSpPr>
          <p:cNvPr id="236" name="Developer 1543 has the widest spread and highest median (around 10⁵ kWh), suggesting diverse and higher production, while others like 2146 and 2351 show narrower ranges and lower medians (around 10⁴ kWh), indicating more consistent but lower output."/>
          <p:cNvSpPr txBox="1"/>
          <p:nvPr/>
        </p:nvSpPr>
        <p:spPr>
          <a:xfrm>
            <a:off x="1520286" y="1969771"/>
            <a:ext cx="21089944" cy="15143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Developer 1543 has the widest spread and highest median (around 10⁵ kWh), suggesting diverse and higher production, while others like 2146 and 2351 show narrower ranges and lower medians (around 10⁴ kWh), indicating more consistent but lower output.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