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3" r:id="rId4"/>
    <p:sldId id="272" r:id="rId5"/>
    <p:sldId id="260" r:id="rId6"/>
    <p:sldId id="274" r:id="rId7"/>
    <p:sldId id="258" r:id="rId8"/>
    <p:sldId id="282" r:id="rId9"/>
    <p:sldId id="263" r:id="rId10"/>
    <p:sldId id="285" r:id="rId11"/>
    <p:sldId id="281" r:id="rId12"/>
    <p:sldId id="284" r:id="rId13"/>
    <p:sldId id="283" r:id="rId14"/>
    <p:sldId id="275" r:id="rId15"/>
    <p:sldId id="276" r:id="rId16"/>
    <p:sldId id="278" r:id="rId17"/>
    <p:sldId id="280" r:id="rId18"/>
    <p:sldId id="262" r:id="rId19"/>
    <p:sldId id="264" r:id="rId20"/>
    <p:sldId id="259" r:id="rId21"/>
    <p:sldId id="265" r:id="rId22"/>
    <p:sldId id="266" r:id="rId23"/>
    <p:sldId id="292" r:id="rId24"/>
    <p:sldId id="302" r:id="rId25"/>
    <p:sldId id="303" r:id="rId26"/>
    <p:sldId id="291" r:id="rId27"/>
    <p:sldId id="267" r:id="rId28"/>
    <p:sldId id="268" r:id="rId29"/>
    <p:sldId id="269" r:id="rId30"/>
    <p:sldId id="270" r:id="rId31"/>
    <p:sldId id="271" r:id="rId32"/>
    <p:sldId id="277" r:id="rId33"/>
    <p:sldId id="288" r:id="rId34"/>
    <p:sldId id="287" r:id="rId35"/>
    <p:sldId id="279" r:id="rId36"/>
    <p:sldId id="289" r:id="rId37"/>
    <p:sldId id="290" r:id="rId38"/>
    <p:sldId id="298" r:id="rId39"/>
    <p:sldId id="300" r:id="rId40"/>
    <p:sldId id="301" r:id="rId41"/>
    <p:sldId id="299" r:id="rId42"/>
    <p:sldId id="296" r:id="rId43"/>
    <p:sldId id="293" r:id="rId44"/>
    <p:sldId id="306" r:id="rId45"/>
    <p:sldId id="305" r:id="rId46"/>
    <p:sldId id="304" r:id="rId47"/>
    <p:sldId id="294" r:id="rId4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858"/>
  </p:normalViewPr>
  <p:slideViewPr>
    <p:cSldViewPr snapToGrid="0">
      <p:cViewPr varScale="1">
        <p:scale>
          <a:sx n="244" d="100"/>
          <a:sy n="244" d="100"/>
        </p:scale>
        <p:origin x="216"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76765-928D-5132-47A1-96F0C940F32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5F3017C7-330F-828C-B668-52B0642FF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453030E5-4EF0-61B5-2D3A-1FDAFEB04790}"/>
              </a:ext>
            </a:extLst>
          </p:cNvPr>
          <p:cNvSpPr>
            <a:spLocks noGrp="1"/>
          </p:cNvSpPr>
          <p:nvPr>
            <p:ph type="dt" sz="half" idx="10"/>
          </p:nvPr>
        </p:nvSpPr>
        <p:spPr/>
        <p:txBody>
          <a:bodyPr/>
          <a:lstStyle/>
          <a:p>
            <a:fld id="{695ACB9B-D058-F740-96D9-D98C2191715E}" type="datetimeFigureOut">
              <a:rPr lang="en-US" smtClean="0"/>
              <a:t>3/29/23</a:t>
            </a:fld>
            <a:endParaRPr lang="en-US"/>
          </a:p>
        </p:txBody>
      </p:sp>
      <p:sp>
        <p:nvSpPr>
          <p:cNvPr id="5" name="Espace réservé du pied de page 4">
            <a:extLst>
              <a:ext uri="{FF2B5EF4-FFF2-40B4-BE49-F238E27FC236}">
                <a16:creationId xmlns:a16="http://schemas.microsoft.com/office/drawing/2014/main" id="{8372F708-8DF0-791C-83D5-B6D132C6EC2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E9BE0A8-E87D-C0AF-25FE-F0DBCADBEEF2}"/>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323799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D22973-B272-7925-009D-F1A3A5CFEE2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1A69B5F-D9E3-39CC-FBD6-DE4F18CF3E9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9C65CD2-AA2F-00C7-7D49-AE9FCD71E442}"/>
              </a:ext>
            </a:extLst>
          </p:cNvPr>
          <p:cNvSpPr>
            <a:spLocks noGrp="1"/>
          </p:cNvSpPr>
          <p:nvPr>
            <p:ph type="dt" sz="half" idx="10"/>
          </p:nvPr>
        </p:nvSpPr>
        <p:spPr/>
        <p:txBody>
          <a:bodyPr/>
          <a:lstStyle/>
          <a:p>
            <a:fld id="{695ACB9B-D058-F740-96D9-D98C2191715E}" type="datetimeFigureOut">
              <a:rPr lang="en-US" smtClean="0"/>
              <a:t>3/29/23</a:t>
            </a:fld>
            <a:endParaRPr lang="en-US"/>
          </a:p>
        </p:txBody>
      </p:sp>
      <p:sp>
        <p:nvSpPr>
          <p:cNvPr id="5" name="Espace réservé du pied de page 4">
            <a:extLst>
              <a:ext uri="{FF2B5EF4-FFF2-40B4-BE49-F238E27FC236}">
                <a16:creationId xmlns:a16="http://schemas.microsoft.com/office/drawing/2014/main" id="{22E746C2-80E8-DB68-9E90-23209D4B2D5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72187A4-2158-1569-5833-41DCE98E02D1}"/>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400913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E276149-26CB-86EA-2A0D-5964F1960034}"/>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523C661-4512-8B3E-4CDD-3A902DA2D05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23C9E9DB-52A2-63A8-C1C4-B8CF0ACDB353}"/>
              </a:ext>
            </a:extLst>
          </p:cNvPr>
          <p:cNvSpPr>
            <a:spLocks noGrp="1"/>
          </p:cNvSpPr>
          <p:nvPr>
            <p:ph type="dt" sz="half" idx="10"/>
          </p:nvPr>
        </p:nvSpPr>
        <p:spPr/>
        <p:txBody>
          <a:bodyPr/>
          <a:lstStyle/>
          <a:p>
            <a:fld id="{695ACB9B-D058-F740-96D9-D98C2191715E}" type="datetimeFigureOut">
              <a:rPr lang="en-US" smtClean="0"/>
              <a:t>3/29/23</a:t>
            </a:fld>
            <a:endParaRPr lang="en-US"/>
          </a:p>
        </p:txBody>
      </p:sp>
      <p:sp>
        <p:nvSpPr>
          <p:cNvPr id="5" name="Espace réservé du pied de page 4">
            <a:extLst>
              <a:ext uri="{FF2B5EF4-FFF2-40B4-BE49-F238E27FC236}">
                <a16:creationId xmlns:a16="http://schemas.microsoft.com/office/drawing/2014/main" id="{3591A741-E870-6785-0B26-D297C43903D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B69B071-785D-961E-5A0A-2C6BA265716E}"/>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673660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E9BD4-7573-2E91-4E57-E6D14AB11DD6}"/>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BBF2864E-C546-D17A-7996-32647C9EF81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993C231-D3E8-27D8-F817-E4977900F1DC}"/>
              </a:ext>
            </a:extLst>
          </p:cNvPr>
          <p:cNvSpPr>
            <a:spLocks noGrp="1"/>
          </p:cNvSpPr>
          <p:nvPr>
            <p:ph type="dt" sz="half" idx="10"/>
          </p:nvPr>
        </p:nvSpPr>
        <p:spPr/>
        <p:txBody>
          <a:bodyPr/>
          <a:lstStyle/>
          <a:p>
            <a:fld id="{695ACB9B-D058-F740-96D9-D98C2191715E}" type="datetimeFigureOut">
              <a:rPr lang="en-US" smtClean="0"/>
              <a:t>3/29/23</a:t>
            </a:fld>
            <a:endParaRPr lang="en-US"/>
          </a:p>
        </p:txBody>
      </p:sp>
      <p:sp>
        <p:nvSpPr>
          <p:cNvPr id="5" name="Espace réservé du pied de page 4">
            <a:extLst>
              <a:ext uri="{FF2B5EF4-FFF2-40B4-BE49-F238E27FC236}">
                <a16:creationId xmlns:a16="http://schemas.microsoft.com/office/drawing/2014/main" id="{676436F9-B57C-BFC1-62BB-AF64C7C7D8E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479FCFF-03D4-72F0-0B4A-311169D58096}"/>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107415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76F041-8C51-2238-3477-568C83C1E43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7A3DA0EE-731B-0E81-1B5C-F5D69D2B7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FECB09A-F738-8C0B-6BAF-427F0BA24E7B}"/>
              </a:ext>
            </a:extLst>
          </p:cNvPr>
          <p:cNvSpPr>
            <a:spLocks noGrp="1"/>
          </p:cNvSpPr>
          <p:nvPr>
            <p:ph type="dt" sz="half" idx="10"/>
          </p:nvPr>
        </p:nvSpPr>
        <p:spPr/>
        <p:txBody>
          <a:bodyPr/>
          <a:lstStyle/>
          <a:p>
            <a:fld id="{695ACB9B-D058-F740-96D9-D98C2191715E}" type="datetimeFigureOut">
              <a:rPr lang="en-US" smtClean="0"/>
              <a:t>3/29/23</a:t>
            </a:fld>
            <a:endParaRPr lang="en-US"/>
          </a:p>
        </p:txBody>
      </p:sp>
      <p:sp>
        <p:nvSpPr>
          <p:cNvPr id="5" name="Espace réservé du pied de page 4">
            <a:extLst>
              <a:ext uri="{FF2B5EF4-FFF2-40B4-BE49-F238E27FC236}">
                <a16:creationId xmlns:a16="http://schemas.microsoft.com/office/drawing/2014/main" id="{A445DFD7-EC71-A081-AC22-323DB10DE32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77D7516-75C3-B0AB-57C2-5ADFFEF3498C}"/>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156635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9A2C61-0988-CF18-D85A-7DF77132854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5DD465ED-210B-CFA0-8786-6383C4DAC5C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CC914C6E-B401-BBCB-C2B0-8E610365E6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5A4D1873-30F6-B443-8EFA-5D4B7039100A}"/>
              </a:ext>
            </a:extLst>
          </p:cNvPr>
          <p:cNvSpPr>
            <a:spLocks noGrp="1"/>
          </p:cNvSpPr>
          <p:nvPr>
            <p:ph type="dt" sz="half" idx="10"/>
          </p:nvPr>
        </p:nvSpPr>
        <p:spPr/>
        <p:txBody>
          <a:bodyPr/>
          <a:lstStyle/>
          <a:p>
            <a:fld id="{695ACB9B-D058-F740-96D9-D98C2191715E}" type="datetimeFigureOut">
              <a:rPr lang="en-US" smtClean="0"/>
              <a:t>3/29/23</a:t>
            </a:fld>
            <a:endParaRPr lang="en-US"/>
          </a:p>
        </p:txBody>
      </p:sp>
      <p:sp>
        <p:nvSpPr>
          <p:cNvPr id="6" name="Espace réservé du pied de page 5">
            <a:extLst>
              <a:ext uri="{FF2B5EF4-FFF2-40B4-BE49-F238E27FC236}">
                <a16:creationId xmlns:a16="http://schemas.microsoft.com/office/drawing/2014/main" id="{E59F2B22-4FEF-7A04-4FA1-333F6A75575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151D331-2F71-B1BF-F36A-BE6EEBDB6B62}"/>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112297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7E0038-5E26-F714-C831-4D4FD2AC4425}"/>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D7B1EF9-B8EF-9F67-2123-E13E07E479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938AB93-F5F4-8E29-B156-EDD355076A2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64D92F05-1235-CD06-CCB1-AB85AB261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B572542-ABCD-5D03-9AB0-D61998BDA32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3E9D913F-006A-D5FB-6940-6792FEF6A8BD}"/>
              </a:ext>
            </a:extLst>
          </p:cNvPr>
          <p:cNvSpPr>
            <a:spLocks noGrp="1"/>
          </p:cNvSpPr>
          <p:nvPr>
            <p:ph type="dt" sz="half" idx="10"/>
          </p:nvPr>
        </p:nvSpPr>
        <p:spPr/>
        <p:txBody>
          <a:bodyPr/>
          <a:lstStyle/>
          <a:p>
            <a:fld id="{695ACB9B-D058-F740-96D9-D98C2191715E}" type="datetimeFigureOut">
              <a:rPr lang="en-US" smtClean="0"/>
              <a:t>3/29/23</a:t>
            </a:fld>
            <a:endParaRPr lang="en-US"/>
          </a:p>
        </p:txBody>
      </p:sp>
      <p:sp>
        <p:nvSpPr>
          <p:cNvPr id="8" name="Espace réservé du pied de page 7">
            <a:extLst>
              <a:ext uri="{FF2B5EF4-FFF2-40B4-BE49-F238E27FC236}">
                <a16:creationId xmlns:a16="http://schemas.microsoft.com/office/drawing/2014/main" id="{CE0FDF02-E1BD-28D5-BC8F-AD877FBC6E58}"/>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BAD09284-27CA-F3B3-C7B6-FC4F3600146B}"/>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281927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F7B47-DBF2-4DAC-C7E0-D91699FA8125}"/>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82D001C3-5B0B-7393-35D7-F0C355D304B4}"/>
              </a:ext>
            </a:extLst>
          </p:cNvPr>
          <p:cNvSpPr>
            <a:spLocks noGrp="1"/>
          </p:cNvSpPr>
          <p:nvPr>
            <p:ph type="dt" sz="half" idx="10"/>
          </p:nvPr>
        </p:nvSpPr>
        <p:spPr/>
        <p:txBody>
          <a:bodyPr/>
          <a:lstStyle/>
          <a:p>
            <a:fld id="{695ACB9B-D058-F740-96D9-D98C2191715E}" type="datetimeFigureOut">
              <a:rPr lang="en-US" smtClean="0"/>
              <a:t>3/29/23</a:t>
            </a:fld>
            <a:endParaRPr lang="en-US"/>
          </a:p>
        </p:txBody>
      </p:sp>
      <p:sp>
        <p:nvSpPr>
          <p:cNvPr id="4" name="Espace réservé du pied de page 3">
            <a:extLst>
              <a:ext uri="{FF2B5EF4-FFF2-40B4-BE49-F238E27FC236}">
                <a16:creationId xmlns:a16="http://schemas.microsoft.com/office/drawing/2014/main" id="{0A9F441E-2648-9242-187B-E2B2C0B70F8A}"/>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130A3E9C-3D4A-09C5-AA32-EA25A782A432}"/>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103777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0437DA6-A4D8-D9C5-7341-88D6A587ACE2}"/>
              </a:ext>
            </a:extLst>
          </p:cNvPr>
          <p:cNvSpPr>
            <a:spLocks noGrp="1"/>
          </p:cNvSpPr>
          <p:nvPr>
            <p:ph type="dt" sz="half" idx="10"/>
          </p:nvPr>
        </p:nvSpPr>
        <p:spPr/>
        <p:txBody>
          <a:bodyPr/>
          <a:lstStyle/>
          <a:p>
            <a:fld id="{695ACB9B-D058-F740-96D9-D98C2191715E}" type="datetimeFigureOut">
              <a:rPr lang="en-US" smtClean="0"/>
              <a:t>3/29/23</a:t>
            </a:fld>
            <a:endParaRPr lang="en-US"/>
          </a:p>
        </p:txBody>
      </p:sp>
      <p:sp>
        <p:nvSpPr>
          <p:cNvPr id="3" name="Espace réservé du pied de page 2">
            <a:extLst>
              <a:ext uri="{FF2B5EF4-FFF2-40B4-BE49-F238E27FC236}">
                <a16:creationId xmlns:a16="http://schemas.microsoft.com/office/drawing/2014/main" id="{BFBC70E7-948F-3F31-455F-90646380C2D1}"/>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7B558CD-A280-2714-F248-1F33ED3F55BA}"/>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193369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09B26-E1DC-39A2-65D0-A8624435A85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50A8BA0-9573-67A9-44EE-946B10EF5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B41810A2-2A60-C243-5D3A-A816E5652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3D68795-941A-1D35-1628-59C8695A34B1}"/>
              </a:ext>
            </a:extLst>
          </p:cNvPr>
          <p:cNvSpPr>
            <a:spLocks noGrp="1"/>
          </p:cNvSpPr>
          <p:nvPr>
            <p:ph type="dt" sz="half" idx="10"/>
          </p:nvPr>
        </p:nvSpPr>
        <p:spPr/>
        <p:txBody>
          <a:bodyPr/>
          <a:lstStyle/>
          <a:p>
            <a:fld id="{695ACB9B-D058-F740-96D9-D98C2191715E}" type="datetimeFigureOut">
              <a:rPr lang="en-US" smtClean="0"/>
              <a:t>3/29/23</a:t>
            </a:fld>
            <a:endParaRPr lang="en-US"/>
          </a:p>
        </p:txBody>
      </p:sp>
      <p:sp>
        <p:nvSpPr>
          <p:cNvPr id="6" name="Espace réservé du pied de page 5">
            <a:extLst>
              <a:ext uri="{FF2B5EF4-FFF2-40B4-BE49-F238E27FC236}">
                <a16:creationId xmlns:a16="http://schemas.microsoft.com/office/drawing/2014/main" id="{F464539B-36A2-0CEB-AEED-FAFC67166716}"/>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37076C2B-E1DE-57C0-A30E-AFB756E1926C}"/>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403856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C7BF0-D9CD-8081-EBFF-8C375705D8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35582A7C-18E7-8AEB-B845-15DDF7DEDE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23B0909F-19D6-92E9-094C-3101B8B60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F8009D-3179-0001-595F-368935AC04F7}"/>
              </a:ext>
            </a:extLst>
          </p:cNvPr>
          <p:cNvSpPr>
            <a:spLocks noGrp="1"/>
          </p:cNvSpPr>
          <p:nvPr>
            <p:ph type="dt" sz="half" idx="10"/>
          </p:nvPr>
        </p:nvSpPr>
        <p:spPr/>
        <p:txBody>
          <a:bodyPr/>
          <a:lstStyle/>
          <a:p>
            <a:fld id="{695ACB9B-D058-F740-96D9-D98C2191715E}" type="datetimeFigureOut">
              <a:rPr lang="en-US" smtClean="0"/>
              <a:t>3/29/23</a:t>
            </a:fld>
            <a:endParaRPr lang="en-US"/>
          </a:p>
        </p:txBody>
      </p:sp>
      <p:sp>
        <p:nvSpPr>
          <p:cNvPr id="6" name="Espace réservé du pied de page 5">
            <a:extLst>
              <a:ext uri="{FF2B5EF4-FFF2-40B4-BE49-F238E27FC236}">
                <a16:creationId xmlns:a16="http://schemas.microsoft.com/office/drawing/2014/main" id="{6650D395-D1F3-8671-5BD2-6F8A2A97746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16568772-FEEF-5D60-D106-0C764A3D108C}"/>
              </a:ext>
            </a:extLst>
          </p:cNvPr>
          <p:cNvSpPr>
            <a:spLocks noGrp="1"/>
          </p:cNvSpPr>
          <p:nvPr>
            <p:ph type="sldNum" sz="quarter" idx="12"/>
          </p:nvPr>
        </p:nvSpPr>
        <p:spPr/>
        <p:txBody>
          <a:bodyPr/>
          <a:lstStyle/>
          <a:p>
            <a:fld id="{FA60A471-F3CB-1340-8CA5-7AEF2FE45D2A}" type="slidenum">
              <a:rPr lang="en-US" smtClean="0"/>
              <a:t>‹N°›</a:t>
            </a:fld>
            <a:endParaRPr lang="en-US"/>
          </a:p>
        </p:txBody>
      </p:sp>
    </p:spTree>
    <p:extLst>
      <p:ext uri="{BB962C8B-B14F-4D97-AF65-F5344CB8AC3E}">
        <p14:creationId xmlns:p14="http://schemas.microsoft.com/office/powerpoint/2010/main" val="315380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9F142CB-CDD6-B848-DED7-6423588CB1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42918F0-C265-A7C0-3B2F-211B8F762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FBF14847-453F-6822-0823-7694A88A9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ACB9B-D058-F740-96D9-D98C2191715E}" type="datetimeFigureOut">
              <a:rPr lang="en-US" smtClean="0"/>
              <a:t>3/29/23</a:t>
            </a:fld>
            <a:endParaRPr lang="en-US"/>
          </a:p>
        </p:txBody>
      </p:sp>
      <p:sp>
        <p:nvSpPr>
          <p:cNvPr id="5" name="Espace réservé du pied de page 4">
            <a:extLst>
              <a:ext uri="{FF2B5EF4-FFF2-40B4-BE49-F238E27FC236}">
                <a16:creationId xmlns:a16="http://schemas.microsoft.com/office/drawing/2014/main" id="{94A6999A-11A3-DD3A-936A-65BA0C0A92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E6AFF80-4608-0862-1B57-8ABCD2F203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0A471-F3CB-1340-8CA5-7AEF2FE45D2A}" type="slidenum">
              <a:rPr lang="en-US" smtClean="0"/>
              <a:t>‹N°›</a:t>
            </a:fld>
            <a:endParaRPr lang="en-US"/>
          </a:p>
        </p:txBody>
      </p:sp>
    </p:spTree>
    <p:extLst>
      <p:ext uri="{BB962C8B-B14F-4D97-AF65-F5344CB8AC3E}">
        <p14:creationId xmlns:p14="http://schemas.microsoft.com/office/powerpoint/2010/main" val="201732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CB799-0922-5BC2-20C7-7EE3A6DA6437}"/>
              </a:ext>
            </a:extLst>
          </p:cNvPr>
          <p:cNvSpPr>
            <a:spLocks noGrp="1"/>
          </p:cNvSpPr>
          <p:nvPr>
            <p:ph type="ctrTitle"/>
          </p:nvPr>
        </p:nvSpPr>
        <p:spPr/>
        <p:txBody>
          <a:bodyPr/>
          <a:lstStyle/>
          <a:p>
            <a:r>
              <a:rPr lang="en-US" dirty="0"/>
              <a:t>LMAKE</a:t>
            </a:r>
          </a:p>
        </p:txBody>
      </p:sp>
      <p:sp>
        <p:nvSpPr>
          <p:cNvPr id="3" name="Sous-titre 2">
            <a:extLst>
              <a:ext uri="{FF2B5EF4-FFF2-40B4-BE49-F238E27FC236}">
                <a16:creationId xmlns:a16="http://schemas.microsoft.com/office/drawing/2014/main" id="{E39C0AA1-4157-2872-D09C-DF6C8D797F1E}"/>
              </a:ext>
            </a:extLst>
          </p:cNvPr>
          <p:cNvSpPr>
            <a:spLocks noGrp="1"/>
          </p:cNvSpPr>
          <p:nvPr>
            <p:ph type="subTitle" idx="1"/>
          </p:nvPr>
        </p:nvSpPr>
        <p:spPr/>
        <p:txBody>
          <a:bodyPr/>
          <a:lstStyle/>
          <a:p>
            <a:r>
              <a:rPr lang="en-US" dirty="0"/>
              <a:t>A scalable and fearless version of make</a:t>
            </a:r>
          </a:p>
        </p:txBody>
      </p:sp>
    </p:spTree>
    <p:extLst>
      <p:ext uri="{BB962C8B-B14F-4D97-AF65-F5344CB8AC3E}">
        <p14:creationId xmlns:p14="http://schemas.microsoft.com/office/powerpoint/2010/main" val="522170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Dangling files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A file is deemed dangling if</a:t>
            </a:r>
          </a:p>
          <a:p>
            <a:pPr lvl="1"/>
            <a:r>
              <a:rPr lang="en-US" dirty="0"/>
              <a:t>it exists</a:t>
            </a:r>
          </a:p>
          <a:p>
            <a:pPr lvl="1"/>
            <a:r>
              <a:rPr lang="en-US" dirty="0"/>
              <a:t>it is not the target of a runnable rule</a:t>
            </a:r>
          </a:p>
          <a:p>
            <a:pPr lvl="1"/>
            <a:r>
              <a:rPr lang="en-US" dirty="0"/>
              <a:t>it is not a source</a:t>
            </a:r>
          </a:p>
          <a:p>
            <a:r>
              <a:rPr lang="en-US" dirty="0"/>
              <a:t>Accessing a dangling file is an error</a:t>
            </a:r>
          </a:p>
        </p:txBody>
      </p:sp>
    </p:spTree>
    <p:extLst>
      <p:ext uri="{BB962C8B-B14F-4D97-AF65-F5344CB8AC3E}">
        <p14:creationId xmlns:p14="http://schemas.microsoft.com/office/powerpoint/2010/main" val="323416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“Up-to-date”-ness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A file is deemed up-to-date if :</a:t>
            </a:r>
          </a:p>
          <a:p>
            <a:pPr lvl="1"/>
            <a:r>
              <a:rPr lang="en-US" dirty="0"/>
              <a:t>The selected job was run</a:t>
            </a:r>
          </a:p>
          <a:p>
            <a:pPr lvl="1"/>
            <a:r>
              <a:rPr lang="en-US" dirty="0"/>
              <a:t>At that time, all its dependencies were up-to-date</a:t>
            </a:r>
          </a:p>
          <a:p>
            <a:pPr lvl="1"/>
            <a:r>
              <a:rPr lang="en-US" dirty="0"/>
              <a:t>The rule command did not change since then</a:t>
            </a:r>
          </a:p>
          <a:p>
            <a:pPr lvl="1"/>
            <a:r>
              <a:rPr lang="en-US" dirty="0"/>
              <a:t>The file was not overwritten nor removed</a:t>
            </a:r>
          </a:p>
          <a:p>
            <a:pPr lvl="2"/>
            <a:r>
              <a:rPr lang="en-US" dirty="0"/>
              <a:t>by another job</a:t>
            </a:r>
          </a:p>
          <a:p>
            <a:pPr lvl="2"/>
            <a:r>
              <a:rPr lang="en-US" dirty="0"/>
              <a:t>by the user (outside </a:t>
            </a:r>
            <a:r>
              <a:rPr lang="en-US" dirty="0" err="1"/>
              <a:t>lmake</a:t>
            </a:r>
            <a:r>
              <a:rPr lang="en-US" dirty="0"/>
              <a:t>)</a:t>
            </a:r>
          </a:p>
        </p:txBody>
      </p:sp>
    </p:spTree>
    <p:extLst>
      <p:ext uri="{BB962C8B-B14F-4D97-AF65-F5344CB8AC3E}">
        <p14:creationId xmlns:p14="http://schemas.microsoft.com/office/powerpoint/2010/main" val="167538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command line</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err="1"/>
              <a:t>lmake</a:t>
            </a:r>
            <a:r>
              <a:rPr lang="en-US" dirty="0"/>
              <a:t>, </a:t>
            </a:r>
            <a:r>
              <a:rPr lang="en-US" dirty="0" err="1"/>
              <a:t>lforget</a:t>
            </a:r>
            <a:r>
              <a:rPr lang="en-US" dirty="0"/>
              <a:t>, </a:t>
            </a:r>
            <a:r>
              <a:rPr lang="en-US" dirty="0" err="1"/>
              <a:t>lfreeze</a:t>
            </a:r>
            <a:r>
              <a:rPr lang="en-US" dirty="0"/>
              <a:t>, </a:t>
            </a:r>
            <a:r>
              <a:rPr lang="en-US" dirty="0" err="1"/>
              <a:t>lshow</a:t>
            </a:r>
            <a:r>
              <a:rPr lang="en-US" dirty="0"/>
              <a:t>, …</a:t>
            </a:r>
          </a:p>
        </p:txBody>
      </p:sp>
    </p:spTree>
    <p:extLst>
      <p:ext uri="{BB962C8B-B14F-4D97-AF65-F5344CB8AC3E}">
        <p14:creationId xmlns:p14="http://schemas.microsoft.com/office/powerpoint/2010/main" val="239927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command line : </a:t>
            </a:r>
            <a:r>
              <a:rPr lang="en-US" dirty="0" err="1"/>
              <a:t>lmake</a:t>
            </a:r>
            <a:endParaRPr lang="en-US" dirty="0"/>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err="1"/>
              <a:t>lmake</a:t>
            </a:r>
            <a:r>
              <a:rPr lang="en-US" dirty="0"/>
              <a:t> &lt;targets&gt;…</a:t>
            </a:r>
          </a:p>
          <a:p>
            <a:pPr lvl="1"/>
            <a:r>
              <a:rPr lang="en-US" dirty="0"/>
              <a:t>This guarantees that &lt;targets&gt;… are up-to-date coherently with the repo state at </a:t>
            </a:r>
            <a:r>
              <a:rPr lang="en-US" dirty="0" err="1"/>
              <a:t>lmake</a:t>
            </a:r>
            <a:r>
              <a:rPr lang="en-US" dirty="0"/>
              <a:t> start time (unless </a:t>
            </a:r>
            <a:r>
              <a:rPr lang="en-US" dirty="0" err="1"/>
              <a:t>lmake</a:t>
            </a:r>
            <a:r>
              <a:rPr lang="en-US" dirty="0"/>
              <a:t> reports an error)</a:t>
            </a:r>
          </a:p>
          <a:p>
            <a:pPr lvl="1"/>
            <a:r>
              <a:rPr lang="en-US" dirty="0"/>
              <a:t>several </a:t>
            </a:r>
            <a:r>
              <a:rPr lang="en-US" dirty="0" err="1"/>
              <a:t>lmake</a:t>
            </a:r>
            <a:r>
              <a:rPr lang="en-US" dirty="0"/>
              <a:t> commands can be launched in parallel</a:t>
            </a:r>
          </a:p>
          <a:p>
            <a:pPr lvl="1"/>
            <a:r>
              <a:rPr lang="en-US" dirty="0"/>
              <a:t>User can continue to edit files while </a:t>
            </a:r>
            <a:r>
              <a:rPr lang="en-US" dirty="0" err="1"/>
              <a:t>lmake</a:t>
            </a:r>
            <a:r>
              <a:rPr lang="en-US" dirty="0"/>
              <a:t> is (are) running</a:t>
            </a:r>
          </a:p>
          <a:p>
            <a:pPr lvl="1"/>
            <a:r>
              <a:rPr lang="en-US" dirty="0" err="1"/>
              <a:t>lmake</a:t>
            </a:r>
            <a:r>
              <a:rPr lang="en-US" dirty="0"/>
              <a:t> will report an error if :</a:t>
            </a:r>
          </a:p>
          <a:p>
            <a:pPr lvl="2"/>
            <a:r>
              <a:rPr lang="en-US" dirty="0"/>
              <a:t>a job which is necessary for one of the &lt;targets&gt;… is in error</a:t>
            </a:r>
          </a:p>
          <a:p>
            <a:pPr lvl="2"/>
            <a:r>
              <a:rPr lang="en-US" dirty="0"/>
              <a:t>no rule is found to generate one of the &lt;targets&gt;…</a:t>
            </a:r>
          </a:p>
          <a:p>
            <a:pPr lvl="2"/>
            <a:r>
              <a:rPr lang="en-US" dirty="0"/>
              <a:t>a cycle is detected in the dependency graph</a:t>
            </a:r>
          </a:p>
          <a:p>
            <a:pPr lvl="2"/>
            <a:r>
              <a:rPr lang="en-US" dirty="0"/>
              <a:t>a file (a source or an intermediate file) that is necessary for a job</a:t>
            </a:r>
          </a:p>
          <a:p>
            <a:pPr lvl="3"/>
            <a:r>
              <a:rPr lang="en-US" dirty="0"/>
              <a:t>has been edited by user since </a:t>
            </a:r>
            <a:r>
              <a:rPr lang="en-US" dirty="0" err="1"/>
              <a:t>lmake</a:t>
            </a:r>
            <a:r>
              <a:rPr lang="en-US" dirty="0"/>
              <a:t> was launched</a:t>
            </a:r>
          </a:p>
          <a:p>
            <a:pPr lvl="3"/>
            <a:r>
              <a:rPr lang="en-US" dirty="0"/>
              <a:t>is derived from such an edited file</a:t>
            </a:r>
          </a:p>
        </p:txBody>
      </p:sp>
    </p:spTree>
    <p:extLst>
      <p:ext uri="{BB962C8B-B14F-4D97-AF65-F5344CB8AC3E}">
        <p14:creationId xmlns:p14="http://schemas.microsoft.com/office/powerpoint/2010/main" val="69449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Job instrumentation</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a:xfrm>
            <a:off x="838200" y="1825625"/>
            <a:ext cx="10515600" cy="1946928"/>
          </a:xfrm>
        </p:spPr>
        <p:txBody>
          <a:bodyPr>
            <a:normAutofit/>
          </a:bodyPr>
          <a:lstStyle/>
          <a:p>
            <a:r>
              <a:rPr lang="en-US" sz="1800" dirty="0" err="1"/>
              <a:t>lmake</a:t>
            </a:r>
            <a:r>
              <a:rPr lang="en-US" sz="1800" dirty="0"/>
              <a:t> handle 4 methods to instrument a job and discover (among other things) hidden dependencies</a:t>
            </a:r>
          </a:p>
          <a:p>
            <a:r>
              <a:rPr lang="en-US" sz="1800" dirty="0"/>
              <a:t>In all 4 cases, the LMAKE_AUTODEP_ENV environment variable is defined to contain the details of how to record file accesses</a:t>
            </a:r>
          </a:p>
          <a:p>
            <a:r>
              <a:rPr lang="en-US" sz="1800" dirty="0"/>
              <a:t>If a job needs to remote execute some parts of it, it must transport the LMAKE_AUTODEP_ENV and depending on the method, LD_AUDIT or LD_PRELOAD variable, and the remote execution will be instrumented</a:t>
            </a:r>
          </a:p>
        </p:txBody>
      </p:sp>
      <p:graphicFrame>
        <p:nvGraphicFramePr>
          <p:cNvPr id="4" name="Tableau 4">
            <a:extLst>
              <a:ext uri="{FF2B5EF4-FFF2-40B4-BE49-F238E27FC236}">
                <a16:creationId xmlns:a16="http://schemas.microsoft.com/office/drawing/2014/main" id="{3A547177-2A41-EE6A-ACF4-693E53B70AD1}"/>
              </a:ext>
            </a:extLst>
          </p:cNvPr>
          <p:cNvGraphicFramePr>
            <a:graphicFrameLocks noGrp="1"/>
          </p:cNvGraphicFramePr>
          <p:nvPr>
            <p:extLst>
              <p:ext uri="{D42A27DB-BD31-4B8C-83A1-F6EECF244321}">
                <p14:modId xmlns:p14="http://schemas.microsoft.com/office/powerpoint/2010/main" val="67769327"/>
              </p:ext>
            </p:extLst>
          </p:nvPr>
        </p:nvGraphicFramePr>
        <p:xfrm>
          <a:off x="1274644" y="3772553"/>
          <a:ext cx="9642711" cy="2498354"/>
        </p:xfrm>
        <a:graphic>
          <a:graphicData uri="http://schemas.openxmlformats.org/drawingml/2006/table">
            <a:tbl>
              <a:tblPr firstRow="1" bandRow="1">
                <a:tableStyleId>{5C22544A-7EE6-4342-B048-85BDC9FD1C3A}</a:tableStyleId>
              </a:tblPr>
              <a:tblGrid>
                <a:gridCol w="1519416">
                  <a:extLst>
                    <a:ext uri="{9D8B030D-6E8A-4147-A177-3AD203B41FA5}">
                      <a16:colId xmlns:a16="http://schemas.microsoft.com/office/drawing/2014/main" val="1174775566"/>
                    </a:ext>
                  </a:extLst>
                </a:gridCol>
                <a:gridCol w="8123295">
                  <a:extLst>
                    <a:ext uri="{9D8B030D-6E8A-4147-A177-3AD203B41FA5}">
                      <a16:colId xmlns:a16="http://schemas.microsoft.com/office/drawing/2014/main" val="2789836489"/>
                    </a:ext>
                  </a:extLst>
                </a:gridCol>
              </a:tblGrid>
              <a:tr h="380497">
                <a:tc>
                  <a:txBody>
                    <a:bodyPr/>
                    <a:lstStyle/>
                    <a:p>
                      <a:pPr algn="ctr"/>
                      <a:r>
                        <a:rPr lang="en-US" sz="1600" dirty="0"/>
                        <a:t>method</a:t>
                      </a:r>
                    </a:p>
                  </a:txBody>
                  <a:tcPr/>
                </a:tc>
                <a:tc>
                  <a:txBody>
                    <a:bodyPr/>
                    <a:lstStyle/>
                    <a:p>
                      <a:pPr algn="ctr"/>
                      <a:r>
                        <a:rPr lang="en-US" sz="1600" dirty="0"/>
                        <a:t>explanation</a:t>
                      </a:r>
                    </a:p>
                  </a:txBody>
                  <a:tcPr/>
                </a:tc>
                <a:extLst>
                  <a:ext uri="{0D108BD9-81ED-4DB2-BD59-A6C34878D82A}">
                    <a16:rowId xmlns:a16="http://schemas.microsoft.com/office/drawing/2014/main" val="988413254"/>
                  </a:ext>
                </a:extLst>
              </a:tr>
              <a:tr h="380497">
                <a:tc>
                  <a:txBody>
                    <a:bodyPr/>
                    <a:lstStyle/>
                    <a:p>
                      <a:r>
                        <a:rPr lang="en-US" sz="1600" dirty="0"/>
                        <a:t>none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job is not instrumented, hidden deps are not discovered automatically.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You can still report them manually, though.</a:t>
                      </a:r>
                    </a:p>
                  </a:txBody>
                  <a:tcPr/>
                </a:tc>
                <a:extLst>
                  <a:ext uri="{0D108BD9-81ED-4DB2-BD59-A6C34878D82A}">
                    <a16:rowId xmlns:a16="http://schemas.microsoft.com/office/drawing/2014/main" val="1299740629"/>
                  </a:ext>
                </a:extLst>
              </a:tr>
              <a:tr h="380497">
                <a:tc>
                  <a:txBody>
                    <a:bodyPr/>
                    <a:lstStyle/>
                    <a:p>
                      <a:r>
                        <a:rPr lang="en-US" sz="1600" dirty="0" err="1"/>
                        <a:t>ptrace</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job is </a:t>
                      </a:r>
                      <a:r>
                        <a:rPr lang="en-US" sz="1600" dirty="0" err="1"/>
                        <a:t>ptraced</a:t>
                      </a:r>
                      <a:r>
                        <a:rPr lang="en-US" sz="1600" dirty="0"/>
                        <a:t> and adequate system calls are instrumented to record file accesses.</a:t>
                      </a:r>
                    </a:p>
                  </a:txBody>
                  <a:tcPr/>
                </a:tc>
                <a:extLst>
                  <a:ext uri="{0D108BD9-81ED-4DB2-BD59-A6C34878D82A}">
                    <a16:rowId xmlns:a16="http://schemas.microsoft.com/office/drawing/2014/main" val="2985775942"/>
                  </a:ext>
                </a:extLst>
              </a:tr>
              <a:tr h="380497">
                <a:tc>
                  <a:txBody>
                    <a:bodyPr/>
                    <a:lstStyle/>
                    <a:p>
                      <a:r>
                        <a:rPr lang="en-US" sz="1600" dirty="0" err="1"/>
                        <a:t>ld_audit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dynamic loader auditing mechanism is used to hijack calls to the </a:t>
                      </a:r>
                      <a:r>
                        <a:rPr lang="en-US" sz="1600" dirty="0" err="1"/>
                        <a:t>libc</a:t>
                      </a:r>
                      <a:r>
                        <a:rPr lang="en-US" sz="16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This is done by defining the LD_AUDIT environment variable.</a:t>
                      </a:r>
                    </a:p>
                  </a:txBody>
                  <a:tcPr/>
                </a:tc>
                <a:extLst>
                  <a:ext uri="{0D108BD9-81ED-4DB2-BD59-A6C34878D82A}">
                    <a16:rowId xmlns:a16="http://schemas.microsoft.com/office/drawing/2014/main" val="3053793508"/>
                  </a:ext>
                </a:extLst>
              </a:tr>
              <a:tr h="380497">
                <a:tc>
                  <a:txBody>
                    <a:bodyPr/>
                    <a:lstStyle/>
                    <a:p>
                      <a:r>
                        <a:rPr lang="en-US" sz="1600" dirty="0" err="1"/>
                        <a:t>ld_preload</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dynamic loader preloading mechanism is used to hijack calls to the </a:t>
                      </a:r>
                      <a:r>
                        <a:rPr lang="en-US" sz="1600" dirty="0" err="1"/>
                        <a:t>libc</a:t>
                      </a:r>
                      <a:r>
                        <a:rPr lang="en-US" sz="16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This is done by defining the LD_PRELOAD environment variable.</a:t>
                      </a:r>
                    </a:p>
                  </a:txBody>
                  <a:tcPr/>
                </a:tc>
                <a:extLst>
                  <a:ext uri="{0D108BD9-81ED-4DB2-BD59-A6C34878D82A}">
                    <a16:rowId xmlns:a16="http://schemas.microsoft.com/office/drawing/2014/main" val="1449973357"/>
                  </a:ext>
                </a:extLst>
              </a:tr>
            </a:tbl>
          </a:graphicData>
        </a:graphic>
      </p:graphicFrame>
    </p:spTree>
    <p:extLst>
      <p:ext uri="{BB962C8B-B14F-4D97-AF65-F5344CB8AC3E}">
        <p14:creationId xmlns:p14="http://schemas.microsoft.com/office/powerpoint/2010/main" val="2674153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Job instrumentation limitations</a:t>
            </a:r>
          </a:p>
        </p:txBody>
      </p:sp>
      <p:graphicFrame>
        <p:nvGraphicFramePr>
          <p:cNvPr id="6" name="Tableau 6">
            <a:extLst>
              <a:ext uri="{FF2B5EF4-FFF2-40B4-BE49-F238E27FC236}">
                <a16:creationId xmlns:a16="http://schemas.microsoft.com/office/drawing/2014/main" id="{1C9E66A4-BCA4-741B-EEE1-1E1D14DADAEC}"/>
              </a:ext>
            </a:extLst>
          </p:cNvPr>
          <p:cNvGraphicFramePr>
            <a:graphicFrameLocks noGrp="1"/>
          </p:cNvGraphicFramePr>
          <p:nvPr>
            <p:extLst>
              <p:ext uri="{D42A27DB-BD31-4B8C-83A1-F6EECF244321}">
                <p14:modId xmlns:p14="http://schemas.microsoft.com/office/powerpoint/2010/main" val="2273430471"/>
              </p:ext>
            </p:extLst>
          </p:nvPr>
        </p:nvGraphicFramePr>
        <p:xfrm>
          <a:off x="1004865" y="1690688"/>
          <a:ext cx="10243507" cy="3210560"/>
        </p:xfrm>
        <a:graphic>
          <a:graphicData uri="http://schemas.openxmlformats.org/drawingml/2006/table">
            <a:tbl>
              <a:tblPr firstRow="1" bandRow="1">
                <a:tableStyleId>{5C22544A-7EE6-4342-B048-85BDC9FD1C3A}</a:tableStyleId>
              </a:tblPr>
              <a:tblGrid>
                <a:gridCol w="1362554">
                  <a:extLst>
                    <a:ext uri="{9D8B030D-6E8A-4147-A177-3AD203B41FA5}">
                      <a16:colId xmlns:a16="http://schemas.microsoft.com/office/drawing/2014/main" val="4137200637"/>
                    </a:ext>
                  </a:extLst>
                </a:gridCol>
                <a:gridCol w="1678488">
                  <a:extLst>
                    <a:ext uri="{9D8B030D-6E8A-4147-A177-3AD203B41FA5}">
                      <a16:colId xmlns:a16="http://schemas.microsoft.com/office/drawing/2014/main" val="2495642006"/>
                    </a:ext>
                  </a:extLst>
                </a:gridCol>
                <a:gridCol w="7202465">
                  <a:extLst>
                    <a:ext uri="{9D8B030D-6E8A-4147-A177-3AD203B41FA5}">
                      <a16:colId xmlns:a16="http://schemas.microsoft.com/office/drawing/2014/main" val="2419415242"/>
                    </a:ext>
                  </a:extLst>
                </a:gridCol>
              </a:tblGrid>
              <a:tr h="370840">
                <a:tc>
                  <a:txBody>
                    <a:bodyPr/>
                    <a:lstStyle/>
                    <a:p>
                      <a:pPr algn="ctr"/>
                      <a:r>
                        <a:rPr lang="en-US" dirty="0"/>
                        <a:t>Method</a:t>
                      </a:r>
                    </a:p>
                  </a:txBody>
                  <a:tcPr/>
                </a:tc>
                <a:tc>
                  <a:txBody>
                    <a:bodyPr/>
                    <a:lstStyle/>
                    <a:p>
                      <a:pPr algn="ctr"/>
                      <a:r>
                        <a:rPr lang="en-US" dirty="0"/>
                        <a:t>default</a:t>
                      </a:r>
                    </a:p>
                  </a:txBody>
                  <a:tcPr/>
                </a:tc>
                <a:tc>
                  <a:txBody>
                    <a:bodyPr/>
                    <a:lstStyle/>
                    <a:p>
                      <a:pPr algn="ctr"/>
                      <a:r>
                        <a:rPr lang="en-US" dirty="0"/>
                        <a:t>Limitations</a:t>
                      </a:r>
                    </a:p>
                  </a:txBody>
                  <a:tcPr/>
                </a:tc>
                <a:extLst>
                  <a:ext uri="{0D108BD9-81ED-4DB2-BD59-A6C34878D82A}">
                    <a16:rowId xmlns:a16="http://schemas.microsoft.com/office/drawing/2014/main" val="1956138092"/>
                  </a:ext>
                </a:extLst>
              </a:tr>
              <a:tr h="370840">
                <a:tc>
                  <a:txBody>
                    <a:bodyPr/>
                    <a:lstStyle/>
                    <a:p>
                      <a:r>
                        <a:rPr lang="en-US" dirty="0"/>
                        <a:t>none</a:t>
                      </a:r>
                    </a:p>
                  </a:txBody>
                  <a:tcPr/>
                </a:tc>
                <a:tc>
                  <a:txBody>
                    <a:bodyPr/>
                    <a:lstStyle/>
                    <a:p>
                      <a:endParaRPr lang="en-US" dirty="0"/>
                    </a:p>
                  </a:txBody>
                  <a:tcPr/>
                </a:tc>
                <a:tc>
                  <a:txBody>
                    <a:bodyPr/>
                    <a:lstStyle/>
                    <a:p>
                      <a:pPr marL="285750" indent="-285750">
                        <a:buFont typeface="Arial" panose="020B0604020202020204" pitchFamily="34" charset="0"/>
                        <a:buChar char="•"/>
                      </a:pPr>
                      <a:r>
                        <a:rPr lang="en-US" dirty="0"/>
                        <a:t>none</a:t>
                      </a:r>
                    </a:p>
                  </a:txBody>
                  <a:tcPr/>
                </a:tc>
                <a:extLst>
                  <a:ext uri="{0D108BD9-81ED-4DB2-BD59-A6C34878D82A}">
                    <a16:rowId xmlns:a16="http://schemas.microsoft.com/office/drawing/2014/main" val="3240183702"/>
                  </a:ext>
                </a:extLst>
              </a:tr>
              <a:tr h="370840">
                <a:tc>
                  <a:txBody>
                    <a:bodyPr/>
                    <a:lstStyle/>
                    <a:p>
                      <a:r>
                        <a:rPr lang="en-US" dirty="0" err="1"/>
                        <a:t>ptrace</a:t>
                      </a:r>
                      <a:endParaRPr lang="en-US" dirty="0"/>
                    </a:p>
                  </a:txBody>
                  <a:tcPr/>
                </a:tc>
                <a:tc>
                  <a:txBody>
                    <a:bodyPr/>
                    <a:lstStyle/>
                    <a:p>
                      <a:endParaRPr lang="en-US" dirty="0"/>
                    </a:p>
                  </a:txBody>
                  <a:tcPr/>
                </a:tc>
                <a:tc>
                  <a:txBody>
                    <a:bodyPr/>
                    <a:lstStyle/>
                    <a:p>
                      <a:pPr marL="285750" indent="-285750">
                        <a:buFont typeface="Arial" panose="020B0604020202020204" pitchFamily="34" charset="0"/>
                        <a:buChar char="•"/>
                      </a:pPr>
                      <a:r>
                        <a:rPr lang="en-US" dirty="0"/>
                        <a:t>slow</a:t>
                      </a:r>
                    </a:p>
                    <a:p>
                      <a:pPr marL="285750" indent="-285750">
                        <a:buFont typeface="Arial" panose="020B0604020202020204" pitchFamily="34" charset="0"/>
                        <a:buChar char="•"/>
                      </a:pPr>
                      <a:r>
                        <a:rPr lang="en-US" dirty="0"/>
                        <a:t>requires seccomp, which means a recent kernel version (5.13?)</a:t>
                      </a:r>
                    </a:p>
                  </a:txBody>
                  <a:tcPr/>
                </a:tc>
                <a:extLst>
                  <a:ext uri="{0D108BD9-81ED-4DB2-BD59-A6C34878D82A}">
                    <a16:rowId xmlns:a16="http://schemas.microsoft.com/office/drawing/2014/main" val="1828090798"/>
                  </a:ext>
                </a:extLst>
              </a:tr>
              <a:tr h="370840">
                <a:tc>
                  <a:txBody>
                    <a:bodyPr/>
                    <a:lstStyle/>
                    <a:p>
                      <a:r>
                        <a:rPr lang="en-US" dirty="0" err="1"/>
                        <a:t>ld_audit</a:t>
                      </a:r>
                      <a:endParaRPr lang="en-US" dirty="0"/>
                    </a:p>
                  </a:txBody>
                  <a:tcPr/>
                </a:tc>
                <a:tc>
                  <a:txBody>
                    <a:bodyPr/>
                    <a:lstStyle/>
                    <a:p>
                      <a:r>
                        <a:rPr lang="en-US" dirty="0"/>
                        <a:t>if available</a:t>
                      </a:r>
                    </a:p>
                  </a:txBody>
                  <a:tcPr/>
                </a:tc>
                <a:tc>
                  <a:txBody>
                    <a:bodyPr/>
                    <a:lstStyle/>
                    <a:p>
                      <a:pPr marL="285750" indent="-285750">
                        <a:buFont typeface="Arial" panose="020B0604020202020204" pitchFamily="34" charset="0"/>
                        <a:buChar char="•"/>
                      </a:pPr>
                      <a:r>
                        <a:rPr lang="en-US" dirty="0"/>
                        <a:t>requires that </a:t>
                      </a:r>
                      <a:r>
                        <a:rPr lang="en-US" dirty="0" err="1"/>
                        <a:t>libc</a:t>
                      </a:r>
                      <a:r>
                        <a:rPr lang="en-US" dirty="0"/>
                        <a:t> is dynamically loaded</a:t>
                      </a:r>
                    </a:p>
                    <a:p>
                      <a:pPr marL="285750" indent="-285750">
                        <a:buFont typeface="Arial" panose="020B0604020202020204" pitchFamily="34" charset="0"/>
                        <a:buChar char="•"/>
                      </a:pPr>
                      <a:r>
                        <a:rPr lang="en-US" dirty="0"/>
                        <a:t>requires a recent kernel version (5.13?)</a:t>
                      </a:r>
                    </a:p>
                  </a:txBody>
                  <a:tcPr/>
                </a:tc>
                <a:extLst>
                  <a:ext uri="{0D108BD9-81ED-4DB2-BD59-A6C34878D82A}">
                    <a16:rowId xmlns:a16="http://schemas.microsoft.com/office/drawing/2014/main" val="526733263"/>
                  </a:ext>
                </a:extLst>
              </a:tr>
              <a:tr h="370840">
                <a:tc>
                  <a:txBody>
                    <a:bodyPr/>
                    <a:lstStyle/>
                    <a:p>
                      <a:r>
                        <a:rPr lang="en-US" dirty="0" err="1"/>
                        <a:t>ld_preload</a:t>
                      </a:r>
                      <a:r>
                        <a:rPr lang="en-US" dirty="0"/>
                        <a:t> </a:t>
                      </a:r>
                    </a:p>
                  </a:txBody>
                  <a:tcPr/>
                </a:tc>
                <a:tc>
                  <a:txBody>
                    <a:bodyPr/>
                    <a:lstStyle/>
                    <a:p>
                      <a:r>
                        <a:rPr lang="en-US" dirty="0"/>
                        <a:t>if </a:t>
                      </a:r>
                      <a:r>
                        <a:rPr lang="en-US" dirty="0" err="1"/>
                        <a:t>ld_audit</a:t>
                      </a:r>
                      <a:r>
                        <a:rPr lang="en-US" dirty="0"/>
                        <a:t> not available</a:t>
                      </a:r>
                    </a:p>
                  </a:txBody>
                  <a:tcPr/>
                </a:tc>
                <a:tc>
                  <a:txBody>
                    <a:bodyPr/>
                    <a:lstStyle/>
                    <a:p>
                      <a:pPr marL="285750" indent="-285750">
                        <a:buFont typeface="Arial" panose="020B0604020202020204" pitchFamily="34" charset="0"/>
                        <a:buChar char="•"/>
                      </a:pPr>
                      <a:r>
                        <a:rPr lang="en-US" dirty="0"/>
                        <a:t>requires that </a:t>
                      </a:r>
                      <a:r>
                        <a:rPr lang="en-US" dirty="0" err="1"/>
                        <a:t>libc</a:t>
                      </a:r>
                      <a:r>
                        <a:rPr lang="en-US" dirty="0"/>
                        <a:t> is dynamically loaded</a:t>
                      </a:r>
                    </a:p>
                    <a:p>
                      <a:pPr marL="285750" indent="-285750">
                        <a:buFont typeface="Arial" panose="020B0604020202020204" pitchFamily="34" charset="0"/>
                        <a:buChar char="•"/>
                      </a:pPr>
                      <a:r>
                        <a:rPr lang="en-US" dirty="0"/>
                        <a:t>does some calls to malloc during file access, which in turn requires that malloc does not file access (which is the case with the </a:t>
                      </a:r>
                      <a:r>
                        <a:rPr lang="en-US" dirty="0" err="1"/>
                        <a:t>libc</a:t>
                      </a:r>
                      <a:r>
                        <a:rPr lang="en-US" dirty="0"/>
                        <a:t> provided malloc, but not necessarily if malloc is hijacked by some other libs)</a:t>
                      </a:r>
                    </a:p>
                  </a:txBody>
                  <a:tcPr/>
                </a:tc>
                <a:extLst>
                  <a:ext uri="{0D108BD9-81ED-4DB2-BD59-A6C34878D82A}">
                    <a16:rowId xmlns:a16="http://schemas.microsoft.com/office/drawing/2014/main" val="4278810359"/>
                  </a:ext>
                </a:extLst>
              </a:tr>
            </a:tbl>
          </a:graphicData>
        </a:graphic>
      </p:graphicFrame>
    </p:spTree>
    <p:extLst>
      <p:ext uri="{BB962C8B-B14F-4D97-AF65-F5344CB8AC3E}">
        <p14:creationId xmlns:p14="http://schemas.microsoft.com/office/powerpoint/2010/main" val="398676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Backends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normAutofit lnSpcReduction="10000"/>
          </a:bodyPr>
          <a:lstStyle/>
          <a:p>
            <a:r>
              <a:rPr lang="en-US" dirty="0"/>
              <a:t>Backends are in charge of actually launching jobs when </a:t>
            </a:r>
            <a:r>
              <a:rPr lang="en-US" dirty="0" err="1"/>
              <a:t>lmake</a:t>
            </a:r>
            <a:r>
              <a:rPr lang="en-US" dirty="0"/>
              <a:t> determines one must be run</a:t>
            </a:r>
          </a:p>
          <a:p>
            <a:pPr lvl="1"/>
            <a:r>
              <a:rPr lang="en-US" dirty="0"/>
              <a:t>It is also in charge of killing them upon interrupt</a:t>
            </a:r>
          </a:p>
          <a:p>
            <a:pPr lvl="1"/>
            <a:r>
              <a:rPr lang="en-US" dirty="0"/>
              <a:t>And implementing a heart beat to avoid being stuck if a job vanishes without leaving an address</a:t>
            </a:r>
          </a:p>
          <a:p>
            <a:r>
              <a:rPr lang="en-US" dirty="0"/>
              <a:t>A local backend is currently implemented</a:t>
            </a:r>
          </a:p>
          <a:p>
            <a:pPr lvl="1"/>
            <a:r>
              <a:rPr lang="en-US" dirty="0"/>
              <a:t>launches jobs on the local host</a:t>
            </a:r>
          </a:p>
          <a:p>
            <a:pPr lvl="1"/>
            <a:r>
              <a:rPr lang="en-US" dirty="0"/>
              <a:t>Handles user configurable resources</a:t>
            </a:r>
          </a:p>
          <a:p>
            <a:pPr lvl="2"/>
            <a:r>
              <a:rPr lang="en-US" dirty="0"/>
              <a:t>resources are local to a repository, though</a:t>
            </a:r>
          </a:p>
          <a:p>
            <a:r>
              <a:rPr lang="en-US" dirty="0"/>
              <a:t>A </a:t>
            </a:r>
            <a:r>
              <a:rPr lang="en-US" dirty="0" err="1"/>
              <a:t>slurm</a:t>
            </a:r>
            <a:r>
              <a:rPr lang="en-US" dirty="0"/>
              <a:t> backend will be implemented shortly</a:t>
            </a:r>
          </a:p>
          <a:p>
            <a:r>
              <a:rPr lang="en-US" dirty="0"/>
              <a:t>The README file details how to implement a new backend</a:t>
            </a:r>
          </a:p>
        </p:txBody>
      </p:sp>
    </p:spTree>
    <p:extLst>
      <p:ext uri="{BB962C8B-B14F-4D97-AF65-F5344CB8AC3E}">
        <p14:creationId xmlns:p14="http://schemas.microsoft.com/office/powerpoint/2010/main" val="3180596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Job execution</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normAutofit/>
          </a:bodyPr>
          <a:lstStyle/>
          <a:p>
            <a:r>
              <a:rPr lang="en-US" dirty="0"/>
              <a:t>Job instrumentation records reads, writes &amp; unlinks</a:t>
            </a:r>
          </a:p>
          <a:p>
            <a:pPr lvl="1"/>
            <a:r>
              <a:rPr lang="en-US" dirty="0"/>
              <a:t>rename is handled as a series of reads, writes &amp; unlinks</a:t>
            </a:r>
          </a:p>
          <a:p>
            <a:r>
              <a:rPr lang="en-US" dirty="0"/>
              <a:t>In general (unless specified otherwise) :</a:t>
            </a:r>
          </a:p>
          <a:p>
            <a:pPr lvl="1"/>
            <a:r>
              <a:rPr lang="en-US" dirty="0"/>
              <a:t>writing to stderr is deemed to be an error</a:t>
            </a:r>
          </a:p>
          <a:p>
            <a:pPr lvl="1"/>
            <a:r>
              <a:rPr lang="en-US" dirty="0"/>
              <a:t>A job writing to a file that is not declared as a target is an error</a:t>
            </a:r>
          </a:p>
          <a:p>
            <a:pPr lvl="1"/>
            <a:r>
              <a:rPr lang="en-US" dirty="0"/>
              <a:t>Targets are unlinked before job execution</a:t>
            </a:r>
          </a:p>
          <a:p>
            <a:pPr lvl="1"/>
            <a:r>
              <a:rPr lang="en-US" dirty="0"/>
              <a:t>A </a:t>
            </a:r>
            <a:r>
              <a:rPr lang="en-US" dirty="0" err="1"/>
              <a:t>crc</a:t>
            </a:r>
            <a:r>
              <a:rPr lang="en-US" dirty="0"/>
              <a:t> is computed on each target</a:t>
            </a:r>
          </a:p>
        </p:txBody>
      </p:sp>
    </p:spTree>
    <p:extLst>
      <p:ext uri="{BB962C8B-B14F-4D97-AF65-F5344CB8AC3E}">
        <p14:creationId xmlns:p14="http://schemas.microsoft.com/office/powerpoint/2010/main" val="99345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Simple rule</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a:xfrm>
            <a:off x="838200" y="1825625"/>
            <a:ext cx="5257800" cy="4351338"/>
          </a:xfrm>
        </p:spPr>
        <p:txBody>
          <a:bodyPr/>
          <a:lstStyle/>
          <a:p>
            <a:pPr marL="0" indent="0">
              <a:buNone/>
            </a:pPr>
            <a:r>
              <a:rPr lang="en-US" dirty="0"/>
              <a:t>foo : bar</a:t>
            </a:r>
          </a:p>
          <a:p>
            <a:pPr marL="457200" lvl="1" indent="0">
              <a:buNone/>
            </a:pPr>
            <a:r>
              <a:rPr lang="en-US" dirty="0" err="1"/>
              <a:t>my_tool</a:t>
            </a:r>
            <a:r>
              <a:rPr lang="en-US" dirty="0"/>
              <a:t> &lt;bar &gt;foo</a:t>
            </a:r>
          </a:p>
          <a:p>
            <a:pPr marL="457200" lvl="1" indent="0">
              <a:buNone/>
            </a:pPr>
            <a:r>
              <a:rPr lang="en-US" dirty="0" err="1"/>
              <a:t>my_tool</a:t>
            </a:r>
            <a:r>
              <a:rPr lang="en-US" dirty="0"/>
              <a:t> &lt;$&lt; &gt;$@</a:t>
            </a:r>
          </a:p>
        </p:txBody>
      </p:sp>
      <p:sp>
        <p:nvSpPr>
          <p:cNvPr id="4" name="ZoneTexte 3">
            <a:extLst>
              <a:ext uri="{FF2B5EF4-FFF2-40B4-BE49-F238E27FC236}">
                <a16:creationId xmlns:a16="http://schemas.microsoft.com/office/drawing/2014/main" id="{A2006518-9AC9-D2A7-3DE4-0DB2A5658E79}"/>
              </a:ext>
            </a:extLst>
          </p:cNvPr>
          <p:cNvSpPr txBox="1"/>
          <p:nvPr/>
        </p:nvSpPr>
        <p:spPr>
          <a:xfrm>
            <a:off x="838200" y="1402915"/>
            <a:ext cx="5257800" cy="369332"/>
          </a:xfrm>
          <a:prstGeom prst="rect">
            <a:avLst/>
          </a:prstGeom>
          <a:noFill/>
        </p:spPr>
        <p:txBody>
          <a:bodyPr wrap="square" rtlCol="0">
            <a:spAutoFit/>
          </a:bodyPr>
          <a:lstStyle/>
          <a:p>
            <a:pPr algn="ctr"/>
            <a:r>
              <a:rPr lang="en-US" dirty="0"/>
              <a:t>make</a:t>
            </a:r>
          </a:p>
        </p:txBody>
      </p:sp>
      <p:sp>
        <p:nvSpPr>
          <p:cNvPr id="5" name="ZoneTexte 4">
            <a:extLst>
              <a:ext uri="{FF2B5EF4-FFF2-40B4-BE49-F238E27FC236}">
                <a16:creationId xmlns:a16="http://schemas.microsoft.com/office/drawing/2014/main" id="{7D1B93CA-58F8-C09D-18D2-A3625DCD48F8}"/>
              </a:ext>
            </a:extLst>
          </p:cNvPr>
          <p:cNvSpPr txBox="1"/>
          <p:nvPr/>
        </p:nvSpPr>
        <p:spPr>
          <a:xfrm>
            <a:off x="6095999" y="1402915"/>
            <a:ext cx="5257799" cy="369332"/>
          </a:xfrm>
          <a:prstGeom prst="rect">
            <a:avLst/>
          </a:prstGeom>
          <a:noFill/>
        </p:spPr>
        <p:txBody>
          <a:bodyPr wrap="square" rtlCol="0">
            <a:spAutoFit/>
          </a:bodyPr>
          <a:lstStyle/>
          <a:p>
            <a:pPr algn="ctr"/>
            <a:r>
              <a:rPr lang="en-US" dirty="0" err="1"/>
              <a:t>lmake</a:t>
            </a:r>
            <a:endParaRPr lang="en-US" dirty="0"/>
          </a:p>
        </p:txBody>
      </p:sp>
      <p:sp>
        <p:nvSpPr>
          <p:cNvPr id="7" name="Espace réservé du contenu 2">
            <a:extLst>
              <a:ext uri="{FF2B5EF4-FFF2-40B4-BE49-F238E27FC236}">
                <a16:creationId xmlns:a16="http://schemas.microsoft.com/office/drawing/2014/main" id="{E0187180-C946-8908-4917-865E700361A8}"/>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class </a:t>
            </a:r>
            <a:r>
              <a:rPr lang="en-US" dirty="0" err="1"/>
              <a:t>MyCommand</a:t>
            </a:r>
            <a:r>
              <a:rPr lang="en-US" dirty="0"/>
              <a:t>(</a:t>
            </a:r>
            <a:r>
              <a:rPr lang="en-US" dirty="0" err="1"/>
              <a:t>lmake.Rule</a:t>
            </a:r>
            <a:r>
              <a:rPr lang="en-US" dirty="0"/>
              <a:t>) :</a:t>
            </a:r>
          </a:p>
          <a:p>
            <a:pPr marL="457200" lvl="1" indent="0">
              <a:buFont typeface="Arial" panose="020B0604020202020204" pitchFamily="34" charset="0"/>
              <a:buNone/>
            </a:pPr>
            <a:r>
              <a:rPr lang="en-US" dirty="0"/>
              <a:t>targets = { ‘DST’ : ‘foo’ }</a:t>
            </a:r>
          </a:p>
          <a:p>
            <a:pPr marL="457200" lvl="1" indent="0">
              <a:buFont typeface="Arial" panose="020B0604020202020204" pitchFamily="34" charset="0"/>
              <a:buNone/>
            </a:pPr>
            <a:r>
              <a:rPr lang="en-US" dirty="0"/>
              <a:t>deps = { ‘SRC’ : ‘bar’ }</a:t>
            </a:r>
          </a:p>
          <a:p>
            <a:pPr marL="457200" lvl="1" indent="0">
              <a:buFont typeface="Arial" panose="020B0604020202020204" pitchFamily="34" charset="0"/>
              <a:buNone/>
            </a:pPr>
            <a:r>
              <a:rPr lang="en-US" dirty="0" err="1"/>
              <a:t>cmd</a:t>
            </a:r>
            <a:r>
              <a:rPr lang="en-US" dirty="0"/>
              <a:t> = ‘</a:t>
            </a:r>
            <a:r>
              <a:rPr lang="en-US" dirty="0" err="1"/>
              <a:t>my_tool</a:t>
            </a:r>
            <a:r>
              <a:rPr lang="en-US" dirty="0"/>
              <a:t> &lt;bar &gt;foo’</a:t>
            </a:r>
          </a:p>
          <a:p>
            <a:pPr marL="457200" lvl="1" indent="0">
              <a:buFont typeface="Arial" panose="020B0604020202020204" pitchFamily="34" charset="0"/>
              <a:buNone/>
            </a:pPr>
            <a:r>
              <a:rPr lang="en-US" dirty="0" err="1"/>
              <a:t>cmd</a:t>
            </a:r>
            <a:r>
              <a:rPr lang="en-US" dirty="0"/>
              <a:t> = ‘</a:t>
            </a:r>
            <a:r>
              <a:rPr lang="en-US" dirty="0" err="1"/>
              <a:t>my_tool</a:t>
            </a:r>
            <a:r>
              <a:rPr lang="en-US" dirty="0"/>
              <a:t> &lt;$SRC &gt;$DST’</a:t>
            </a:r>
          </a:p>
        </p:txBody>
      </p:sp>
    </p:spTree>
    <p:extLst>
      <p:ext uri="{BB962C8B-B14F-4D97-AF65-F5344CB8AC3E}">
        <p14:creationId xmlns:p14="http://schemas.microsoft.com/office/powerpoint/2010/main" val="3939264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Notes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At first glance, </a:t>
            </a:r>
            <a:r>
              <a:rPr lang="en-US" dirty="0" err="1"/>
              <a:t>lmake</a:t>
            </a:r>
            <a:r>
              <a:rPr lang="en-US" dirty="0"/>
              <a:t> syntax seems heavier.</a:t>
            </a:r>
          </a:p>
          <a:p>
            <a:r>
              <a:rPr lang="en-US" dirty="0"/>
              <a:t>But this first example is illustrative only.</a:t>
            </a:r>
          </a:p>
          <a:p>
            <a:r>
              <a:rPr lang="en-US" dirty="0"/>
              <a:t>Real use cases tend to be much more complicated and you will soon see that </a:t>
            </a:r>
            <a:r>
              <a:rPr lang="en-US" dirty="0" err="1"/>
              <a:t>lmake</a:t>
            </a:r>
            <a:r>
              <a:rPr lang="en-US" dirty="0"/>
              <a:t> expressivity is of great help</a:t>
            </a:r>
          </a:p>
          <a:p>
            <a:r>
              <a:rPr lang="en-US" dirty="0"/>
              <a:t>Already, in the 2nd command, we see that it is much easier to read with </a:t>
            </a:r>
            <a:r>
              <a:rPr lang="en-US" dirty="0" err="1"/>
              <a:t>lmake</a:t>
            </a:r>
            <a:endParaRPr lang="en-US" dirty="0"/>
          </a:p>
        </p:txBody>
      </p:sp>
    </p:spTree>
    <p:extLst>
      <p:ext uri="{BB962C8B-B14F-4D97-AF65-F5344CB8AC3E}">
        <p14:creationId xmlns:p14="http://schemas.microsoft.com/office/powerpoint/2010/main" val="262857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Introduction</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err="1"/>
              <a:t>lmake</a:t>
            </a:r>
            <a:r>
              <a:rPr lang="en-US" dirty="0"/>
              <a:t> is like make, but scalable and fearless</a:t>
            </a:r>
          </a:p>
          <a:p>
            <a:r>
              <a:rPr lang="en-US" dirty="0"/>
              <a:t>Provide explanations for all decisions</a:t>
            </a:r>
          </a:p>
        </p:txBody>
      </p:sp>
    </p:spTree>
    <p:extLst>
      <p:ext uri="{BB962C8B-B14F-4D97-AF65-F5344CB8AC3E}">
        <p14:creationId xmlns:p14="http://schemas.microsoft.com/office/powerpoint/2010/main" val="1121165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generic rules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a:xfrm>
            <a:off x="838200" y="1825625"/>
            <a:ext cx="5257800" cy="4351338"/>
          </a:xfrm>
        </p:spPr>
        <p:txBody>
          <a:bodyPr/>
          <a:lstStyle/>
          <a:p>
            <a:pPr marL="0" indent="0">
              <a:buNone/>
            </a:pPr>
            <a:r>
              <a:rPr lang="en-US" dirty="0"/>
              <a:t>%.foo : %.bar</a:t>
            </a:r>
          </a:p>
          <a:p>
            <a:pPr marL="457200" lvl="1" indent="0">
              <a:buNone/>
            </a:pPr>
            <a:r>
              <a:rPr lang="en-US" dirty="0" err="1"/>
              <a:t>my_tool</a:t>
            </a:r>
            <a:r>
              <a:rPr lang="en-US" dirty="0"/>
              <a:t> &lt;$&lt; &gt;$@</a:t>
            </a:r>
          </a:p>
        </p:txBody>
      </p:sp>
      <p:sp>
        <p:nvSpPr>
          <p:cNvPr id="4" name="ZoneTexte 3">
            <a:extLst>
              <a:ext uri="{FF2B5EF4-FFF2-40B4-BE49-F238E27FC236}">
                <a16:creationId xmlns:a16="http://schemas.microsoft.com/office/drawing/2014/main" id="{A2006518-9AC9-D2A7-3DE4-0DB2A5658E79}"/>
              </a:ext>
            </a:extLst>
          </p:cNvPr>
          <p:cNvSpPr txBox="1"/>
          <p:nvPr/>
        </p:nvSpPr>
        <p:spPr>
          <a:xfrm>
            <a:off x="838200" y="1402915"/>
            <a:ext cx="5257800" cy="369332"/>
          </a:xfrm>
          <a:prstGeom prst="rect">
            <a:avLst/>
          </a:prstGeom>
          <a:noFill/>
        </p:spPr>
        <p:txBody>
          <a:bodyPr wrap="square" rtlCol="0">
            <a:spAutoFit/>
          </a:bodyPr>
          <a:lstStyle/>
          <a:p>
            <a:pPr algn="ctr"/>
            <a:r>
              <a:rPr lang="en-US" dirty="0"/>
              <a:t>make</a:t>
            </a:r>
          </a:p>
        </p:txBody>
      </p:sp>
      <p:sp>
        <p:nvSpPr>
          <p:cNvPr id="5" name="ZoneTexte 4">
            <a:extLst>
              <a:ext uri="{FF2B5EF4-FFF2-40B4-BE49-F238E27FC236}">
                <a16:creationId xmlns:a16="http://schemas.microsoft.com/office/drawing/2014/main" id="{7D1B93CA-58F8-C09D-18D2-A3625DCD48F8}"/>
              </a:ext>
            </a:extLst>
          </p:cNvPr>
          <p:cNvSpPr txBox="1"/>
          <p:nvPr/>
        </p:nvSpPr>
        <p:spPr>
          <a:xfrm>
            <a:off x="6095999" y="1402915"/>
            <a:ext cx="5257799" cy="369332"/>
          </a:xfrm>
          <a:prstGeom prst="rect">
            <a:avLst/>
          </a:prstGeom>
          <a:noFill/>
        </p:spPr>
        <p:txBody>
          <a:bodyPr wrap="square" rtlCol="0">
            <a:spAutoFit/>
          </a:bodyPr>
          <a:lstStyle/>
          <a:p>
            <a:pPr algn="ctr"/>
            <a:r>
              <a:rPr lang="en-US" dirty="0" err="1"/>
              <a:t>lmake</a:t>
            </a:r>
            <a:endParaRPr lang="en-US" dirty="0"/>
          </a:p>
        </p:txBody>
      </p:sp>
      <p:sp>
        <p:nvSpPr>
          <p:cNvPr id="7" name="Espace réservé du contenu 2">
            <a:extLst>
              <a:ext uri="{FF2B5EF4-FFF2-40B4-BE49-F238E27FC236}">
                <a16:creationId xmlns:a16="http://schemas.microsoft.com/office/drawing/2014/main" id="{E0187180-C946-8908-4917-865E700361A8}"/>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class </a:t>
            </a:r>
            <a:r>
              <a:rPr lang="en-US" dirty="0" err="1"/>
              <a:t>MyCommand</a:t>
            </a:r>
            <a:r>
              <a:rPr lang="en-US" dirty="0"/>
              <a:t>(</a:t>
            </a:r>
            <a:r>
              <a:rPr lang="en-US" dirty="0" err="1"/>
              <a:t>lmake.Rule</a:t>
            </a:r>
            <a:r>
              <a:rPr lang="en-US" dirty="0"/>
              <a:t>) :</a:t>
            </a:r>
          </a:p>
          <a:p>
            <a:pPr marL="457200" lvl="1" indent="0">
              <a:buFont typeface="Arial" panose="020B0604020202020204" pitchFamily="34" charset="0"/>
              <a:buNone/>
            </a:pPr>
            <a:r>
              <a:rPr lang="en-US" dirty="0"/>
              <a:t>stems = { ‘File’ : ’.*’ }</a:t>
            </a:r>
          </a:p>
          <a:p>
            <a:pPr marL="457200" lvl="1" indent="0">
              <a:buFont typeface="Arial" panose="020B0604020202020204" pitchFamily="34" charset="0"/>
              <a:buNone/>
            </a:pPr>
            <a:r>
              <a:rPr lang="en-US" dirty="0"/>
              <a:t>targets = { ‘DST’ : ‘{File}.foo’ }</a:t>
            </a:r>
          </a:p>
          <a:p>
            <a:pPr marL="457200" lvl="1" indent="0">
              <a:buFont typeface="Arial" panose="020B0604020202020204" pitchFamily="34" charset="0"/>
              <a:buNone/>
            </a:pPr>
            <a:r>
              <a:rPr lang="en-US" dirty="0"/>
              <a:t>deps = { ‘SRC’ : ‘{File}.bar’ }</a:t>
            </a:r>
          </a:p>
          <a:p>
            <a:pPr marL="457200" lvl="1" indent="0">
              <a:buFont typeface="Arial" panose="020B0604020202020204" pitchFamily="34" charset="0"/>
              <a:buNone/>
            </a:pPr>
            <a:r>
              <a:rPr lang="en-US" dirty="0" err="1"/>
              <a:t>cmd</a:t>
            </a:r>
            <a:r>
              <a:rPr lang="en-US" dirty="0"/>
              <a:t> = ‘</a:t>
            </a:r>
            <a:r>
              <a:rPr lang="en-US" dirty="0" err="1"/>
              <a:t>my_tool</a:t>
            </a:r>
            <a:r>
              <a:rPr lang="en-US" dirty="0"/>
              <a:t> &lt;$SRC &gt;$DST’</a:t>
            </a:r>
          </a:p>
        </p:txBody>
      </p:sp>
    </p:spTree>
    <p:extLst>
      <p:ext uri="{BB962C8B-B14F-4D97-AF65-F5344CB8AC3E}">
        <p14:creationId xmlns:p14="http://schemas.microsoft.com/office/powerpoint/2010/main" val="213466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Notes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make : the stem is a wildcard (can be any sequence of chars)</a:t>
            </a:r>
          </a:p>
          <a:p>
            <a:r>
              <a:rPr lang="en-US" dirty="0" err="1"/>
              <a:t>lmake</a:t>
            </a:r>
            <a:r>
              <a:rPr lang="en-US" dirty="0"/>
              <a:t> : the stem can be any regular expression</a:t>
            </a:r>
          </a:p>
        </p:txBody>
      </p:sp>
    </p:spTree>
    <p:extLst>
      <p:ext uri="{BB962C8B-B14F-4D97-AF65-F5344CB8AC3E}">
        <p14:creationId xmlns:p14="http://schemas.microsoft.com/office/powerpoint/2010/main" val="1777235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dependencies</a:t>
            </a:r>
          </a:p>
        </p:txBody>
      </p:sp>
      <p:sp>
        <p:nvSpPr>
          <p:cNvPr id="8" name="Espace réservé du contenu 7">
            <a:extLst>
              <a:ext uri="{FF2B5EF4-FFF2-40B4-BE49-F238E27FC236}">
                <a16:creationId xmlns:a16="http://schemas.microsoft.com/office/drawing/2014/main" id="{000C5CC7-95EA-69C7-546C-31E8C8CBE03B}"/>
              </a:ext>
            </a:extLst>
          </p:cNvPr>
          <p:cNvSpPr>
            <a:spLocks noGrp="1"/>
          </p:cNvSpPr>
          <p:nvPr>
            <p:ph idx="1"/>
          </p:nvPr>
        </p:nvSpPr>
        <p:spPr/>
        <p:txBody>
          <a:bodyPr/>
          <a:lstStyle/>
          <a:p>
            <a:r>
              <a:rPr lang="en-US" dirty="0"/>
              <a:t>dependencies are expressed with the deps attribute</a:t>
            </a:r>
          </a:p>
          <a:p>
            <a:r>
              <a:rPr lang="en-US" dirty="0"/>
              <a:t>deps is a dictionary mapping dep names to values which must be str</a:t>
            </a:r>
          </a:p>
          <a:p>
            <a:r>
              <a:rPr lang="en-US" dirty="0"/>
              <a:t> dep values are f-string’s evaluated in a context containing</a:t>
            </a:r>
          </a:p>
          <a:p>
            <a:pPr lvl="1"/>
            <a:r>
              <a:rPr lang="en-US" dirty="0"/>
              <a:t>static stems</a:t>
            </a:r>
          </a:p>
          <a:p>
            <a:pPr lvl="1"/>
            <a:r>
              <a:rPr lang="en-US" dirty="0"/>
              <a:t>targets</a:t>
            </a:r>
          </a:p>
          <a:p>
            <a:pPr lvl="2"/>
            <a:r>
              <a:rPr lang="en-US" dirty="0"/>
              <a:t>star targets appear as regular expressions</a:t>
            </a:r>
          </a:p>
          <a:p>
            <a:pPr lvl="1"/>
            <a:r>
              <a:rPr lang="en-US" dirty="0"/>
              <a:t>class attributes referenced by the f-string</a:t>
            </a:r>
          </a:p>
          <a:p>
            <a:pPr lvl="2"/>
            <a:r>
              <a:rPr lang="en-US" dirty="0"/>
              <a:t>values are caught at class definition time</a:t>
            </a:r>
          </a:p>
          <a:p>
            <a:pPr lvl="1"/>
            <a:r>
              <a:rPr lang="en-US" dirty="0"/>
              <a:t>global variables referenced by the f-string</a:t>
            </a:r>
          </a:p>
          <a:p>
            <a:pPr lvl="2"/>
            <a:r>
              <a:rPr lang="en-US" dirty="0"/>
              <a:t>values are caught at the end of </a:t>
            </a:r>
            <a:r>
              <a:rPr lang="en-US" dirty="0" err="1"/>
              <a:t>Lmakefile</a:t>
            </a:r>
            <a:r>
              <a:rPr lang="en-US" dirty="0"/>
              <a:t> reading process</a:t>
            </a:r>
          </a:p>
        </p:txBody>
      </p:sp>
    </p:spTree>
    <p:extLst>
      <p:ext uri="{BB962C8B-B14F-4D97-AF65-F5344CB8AC3E}">
        <p14:creationId xmlns:p14="http://schemas.microsoft.com/office/powerpoint/2010/main" val="2297929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commands</a:t>
            </a:r>
          </a:p>
        </p:txBody>
      </p:sp>
      <p:sp>
        <p:nvSpPr>
          <p:cNvPr id="8" name="Espace réservé du contenu 7">
            <a:extLst>
              <a:ext uri="{FF2B5EF4-FFF2-40B4-BE49-F238E27FC236}">
                <a16:creationId xmlns:a16="http://schemas.microsoft.com/office/drawing/2014/main" id="{000C5CC7-95EA-69C7-546C-31E8C8CBE03B}"/>
              </a:ext>
            </a:extLst>
          </p:cNvPr>
          <p:cNvSpPr>
            <a:spLocks noGrp="1"/>
          </p:cNvSpPr>
          <p:nvPr>
            <p:ph idx="1"/>
          </p:nvPr>
        </p:nvSpPr>
        <p:spPr/>
        <p:txBody>
          <a:bodyPr/>
          <a:lstStyle/>
          <a:p>
            <a:r>
              <a:rPr lang="en-US" dirty="0"/>
              <a:t>commands are specified with the </a:t>
            </a:r>
            <a:r>
              <a:rPr lang="en-US" dirty="0" err="1"/>
              <a:t>cmd</a:t>
            </a:r>
            <a:r>
              <a:rPr lang="en-US" dirty="0"/>
              <a:t> attribute</a:t>
            </a:r>
          </a:p>
          <a:p>
            <a:r>
              <a:rPr lang="en-US" dirty="0"/>
              <a:t>commands are interpreted with the interpreter specified with the interpreter attribute</a:t>
            </a:r>
          </a:p>
          <a:p>
            <a:r>
              <a:rPr lang="en-US" dirty="0" err="1"/>
              <a:t>cmd</a:t>
            </a:r>
            <a:r>
              <a:rPr lang="en-US" dirty="0"/>
              <a:t> may be :</a:t>
            </a:r>
          </a:p>
          <a:p>
            <a:pPr lvl="1"/>
            <a:r>
              <a:rPr lang="en-US" dirty="0"/>
              <a:t>a str</a:t>
            </a:r>
          </a:p>
          <a:p>
            <a:pPr lvl="2"/>
            <a:r>
              <a:rPr lang="en-US" dirty="0"/>
              <a:t>environment contains, in addition to what is mentioned in config, variables for stems, targets, deps, resources and tokens as soon as they appear as a word in the value</a:t>
            </a:r>
          </a:p>
          <a:p>
            <a:pPr lvl="1"/>
            <a:r>
              <a:rPr lang="en-US" dirty="0"/>
              <a:t>a callable</a:t>
            </a:r>
          </a:p>
          <a:p>
            <a:pPr lvl="2"/>
            <a:r>
              <a:rPr lang="en-US" dirty="0"/>
              <a:t>context contains stems, targets, deps, resources and tokens as soon as they are referenced (directly or indirectly)</a:t>
            </a:r>
          </a:p>
        </p:txBody>
      </p:sp>
    </p:spTree>
    <p:extLst>
      <p:ext uri="{BB962C8B-B14F-4D97-AF65-F5344CB8AC3E}">
        <p14:creationId xmlns:p14="http://schemas.microsoft.com/office/powerpoint/2010/main" val="2297953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Inheritance</a:t>
            </a:r>
          </a:p>
        </p:txBody>
      </p:sp>
      <p:sp>
        <p:nvSpPr>
          <p:cNvPr id="8" name="Espace réservé du contenu 7">
            <a:extLst>
              <a:ext uri="{FF2B5EF4-FFF2-40B4-BE49-F238E27FC236}">
                <a16:creationId xmlns:a16="http://schemas.microsoft.com/office/drawing/2014/main" id="{000C5CC7-95EA-69C7-546C-31E8C8CBE03B}"/>
              </a:ext>
            </a:extLst>
          </p:cNvPr>
          <p:cNvSpPr>
            <a:spLocks noGrp="1"/>
          </p:cNvSpPr>
          <p:nvPr>
            <p:ph idx="1"/>
          </p:nvPr>
        </p:nvSpPr>
        <p:spPr/>
        <p:txBody>
          <a:bodyPr>
            <a:normAutofit fontScale="92500" lnSpcReduction="10000"/>
          </a:bodyPr>
          <a:lstStyle/>
          <a:p>
            <a:r>
              <a:rPr lang="en-US" dirty="0"/>
              <a:t>As every Python classes, rules support inheritance</a:t>
            </a:r>
          </a:p>
          <a:p>
            <a:r>
              <a:rPr lang="en-US" dirty="0"/>
              <a:t>However, attributes listed in the combine attribute have a special treatment during inheritance : they are combined</a:t>
            </a:r>
          </a:p>
          <a:p>
            <a:pPr lvl="1"/>
            <a:r>
              <a:rPr lang="en-US" dirty="0"/>
              <a:t>for </a:t>
            </a:r>
            <a:r>
              <a:rPr lang="en-US" dirty="0" err="1"/>
              <a:t>dict’s</a:t>
            </a:r>
            <a:r>
              <a:rPr lang="en-US" dirty="0"/>
              <a:t> and set’s, the union is done (for </a:t>
            </a:r>
            <a:r>
              <a:rPr lang="en-US" dirty="0" err="1"/>
              <a:t>dict’s</a:t>
            </a:r>
            <a:r>
              <a:rPr lang="en-US" dirty="0"/>
              <a:t>, parent keys appear first)</a:t>
            </a:r>
          </a:p>
          <a:p>
            <a:pPr lvl="1"/>
            <a:r>
              <a:rPr lang="en-US" dirty="0"/>
              <a:t>for list’s, they are appended</a:t>
            </a:r>
          </a:p>
          <a:p>
            <a:r>
              <a:rPr lang="en-US" dirty="0"/>
              <a:t>a special treatment is done for </a:t>
            </a:r>
            <a:r>
              <a:rPr lang="en-US" dirty="0" err="1"/>
              <a:t>cmd</a:t>
            </a:r>
            <a:r>
              <a:rPr lang="en-US" dirty="0"/>
              <a:t> :</a:t>
            </a:r>
          </a:p>
          <a:p>
            <a:pPr lvl="1"/>
            <a:r>
              <a:rPr lang="en-US" dirty="0"/>
              <a:t>if callable, they are chained (with the result of the preceding passed as </a:t>
            </a:r>
            <a:r>
              <a:rPr lang="en-US" dirty="0" err="1"/>
              <a:t>arg</a:t>
            </a:r>
            <a:r>
              <a:rPr lang="en-US" dirty="0"/>
              <a:t> to the next if it takes an </a:t>
            </a:r>
            <a:r>
              <a:rPr lang="en-US" dirty="0" err="1"/>
              <a:t>arg</a:t>
            </a:r>
            <a:r>
              <a:rPr lang="en-US" dirty="0"/>
              <a:t>)</a:t>
            </a:r>
          </a:p>
          <a:p>
            <a:pPr lvl="1"/>
            <a:r>
              <a:rPr lang="en-US" dirty="0"/>
              <a:t>if str, they are concatenated, separated by \n</a:t>
            </a:r>
          </a:p>
          <a:p>
            <a:r>
              <a:rPr lang="en-US" dirty="0"/>
              <a:t>combine itself is combined</a:t>
            </a:r>
          </a:p>
          <a:p>
            <a:r>
              <a:rPr lang="en-US" dirty="0" err="1"/>
              <a:t>cf</a:t>
            </a:r>
            <a:r>
              <a:rPr lang="en-US" dirty="0"/>
              <a:t> </a:t>
            </a:r>
            <a:r>
              <a:rPr lang="en-US" dirty="0" err="1"/>
              <a:t>lmake.py</a:t>
            </a:r>
            <a:r>
              <a:rPr lang="en-US" dirty="0"/>
              <a:t> for the precise list of combine at the top level</a:t>
            </a:r>
          </a:p>
        </p:txBody>
      </p:sp>
    </p:spTree>
    <p:extLst>
      <p:ext uri="{BB962C8B-B14F-4D97-AF65-F5344CB8AC3E}">
        <p14:creationId xmlns:p14="http://schemas.microsoft.com/office/powerpoint/2010/main" val="3460489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Virtual rules</a:t>
            </a:r>
          </a:p>
        </p:txBody>
      </p:sp>
      <p:sp>
        <p:nvSpPr>
          <p:cNvPr id="8" name="Espace réservé du contenu 7">
            <a:extLst>
              <a:ext uri="{FF2B5EF4-FFF2-40B4-BE49-F238E27FC236}">
                <a16:creationId xmlns:a16="http://schemas.microsoft.com/office/drawing/2014/main" id="{000C5CC7-95EA-69C7-546C-31E8C8CBE03B}"/>
              </a:ext>
            </a:extLst>
          </p:cNvPr>
          <p:cNvSpPr>
            <a:spLocks noGrp="1"/>
          </p:cNvSpPr>
          <p:nvPr>
            <p:ph idx="1"/>
          </p:nvPr>
        </p:nvSpPr>
        <p:spPr/>
        <p:txBody>
          <a:bodyPr/>
          <a:lstStyle/>
          <a:p>
            <a:r>
              <a:rPr lang="en-US" dirty="0"/>
              <a:t>Virtual rules are incomplete rules</a:t>
            </a:r>
          </a:p>
          <a:p>
            <a:pPr lvl="1"/>
            <a:r>
              <a:rPr lang="en-US" dirty="0"/>
              <a:t>They are used as base classes, but not as rules</a:t>
            </a:r>
          </a:p>
          <a:p>
            <a:pPr lvl="1"/>
            <a:r>
              <a:rPr lang="en-US" dirty="0"/>
              <a:t>A rule is complete as soon as it has targets and </a:t>
            </a:r>
            <a:r>
              <a:rPr lang="en-US" dirty="0" err="1"/>
              <a:t>cmd</a:t>
            </a:r>
            <a:endParaRPr lang="en-US" dirty="0"/>
          </a:p>
          <a:p>
            <a:pPr lvl="2"/>
            <a:r>
              <a:rPr lang="en-US" dirty="0"/>
              <a:t>Anti-rules do not need </a:t>
            </a:r>
            <a:r>
              <a:rPr lang="en-US" dirty="0" err="1"/>
              <a:t>cmd</a:t>
            </a:r>
            <a:r>
              <a:rPr lang="en-US" dirty="0"/>
              <a:t>, though</a:t>
            </a:r>
          </a:p>
          <a:p>
            <a:r>
              <a:rPr lang="en-US" dirty="0"/>
              <a:t>A class can be forced to be virtual by setting its attribute</a:t>
            </a:r>
          </a:p>
          <a:p>
            <a:pPr lvl="1"/>
            <a:r>
              <a:rPr lang="en-US" dirty="0"/>
              <a:t>virtual=True</a:t>
            </a:r>
          </a:p>
        </p:txBody>
      </p:sp>
    </p:spTree>
    <p:extLst>
      <p:ext uri="{BB962C8B-B14F-4D97-AF65-F5344CB8AC3E}">
        <p14:creationId xmlns:p14="http://schemas.microsoft.com/office/powerpoint/2010/main" val="3448603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several outputs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a:xfrm>
            <a:off x="838200" y="1825625"/>
            <a:ext cx="5257800" cy="4351338"/>
          </a:xfrm>
        </p:spPr>
        <p:txBody>
          <a:bodyPr>
            <a:normAutofit/>
          </a:bodyPr>
          <a:lstStyle/>
          <a:p>
            <a:pPr marL="0" indent="0">
              <a:buNone/>
            </a:pPr>
            <a:r>
              <a:rPr lang="en-US" sz="2000" dirty="0"/>
              <a:t>%.foo1 %.foo2 : %.bar</a:t>
            </a:r>
          </a:p>
          <a:p>
            <a:pPr marL="457200" lvl="1" indent="0">
              <a:buNone/>
            </a:pPr>
            <a:r>
              <a:rPr lang="en-US" sz="2000" dirty="0" err="1"/>
              <a:t>my_tool</a:t>
            </a:r>
            <a:r>
              <a:rPr lang="en-US" sz="2000" dirty="0"/>
              <a:t> &lt;$&lt; &gt;$*.foo1 2&gt;$*.foo2</a:t>
            </a:r>
          </a:p>
        </p:txBody>
      </p:sp>
      <p:sp>
        <p:nvSpPr>
          <p:cNvPr id="4" name="ZoneTexte 3">
            <a:extLst>
              <a:ext uri="{FF2B5EF4-FFF2-40B4-BE49-F238E27FC236}">
                <a16:creationId xmlns:a16="http://schemas.microsoft.com/office/drawing/2014/main" id="{A2006518-9AC9-D2A7-3DE4-0DB2A5658E79}"/>
              </a:ext>
            </a:extLst>
          </p:cNvPr>
          <p:cNvSpPr txBox="1"/>
          <p:nvPr/>
        </p:nvSpPr>
        <p:spPr>
          <a:xfrm>
            <a:off x="838200" y="1402915"/>
            <a:ext cx="5257800" cy="369332"/>
          </a:xfrm>
          <a:prstGeom prst="rect">
            <a:avLst/>
          </a:prstGeom>
          <a:noFill/>
        </p:spPr>
        <p:txBody>
          <a:bodyPr wrap="square" rtlCol="0">
            <a:spAutoFit/>
          </a:bodyPr>
          <a:lstStyle/>
          <a:p>
            <a:pPr algn="ctr"/>
            <a:r>
              <a:rPr lang="en-US" dirty="0"/>
              <a:t>make</a:t>
            </a:r>
          </a:p>
        </p:txBody>
      </p:sp>
      <p:sp>
        <p:nvSpPr>
          <p:cNvPr id="5" name="ZoneTexte 4">
            <a:extLst>
              <a:ext uri="{FF2B5EF4-FFF2-40B4-BE49-F238E27FC236}">
                <a16:creationId xmlns:a16="http://schemas.microsoft.com/office/drawing/2014/main" id="{7D1B93CA-58F8-C09D-18D2-A3625DCD48F8}"/>
              </a:ext>
            </a:extLst>
          </p:cNvPr>
          <p:cNvSpPr txBox="1"/>
          <p:nvPr/>
        </p:nvSpPr>
        <p:spPr>
          <a:xfrm>
            <a:off x="6095999" y="1402915"/>
            <a:ext cx="5257799" cy="369332"/>
          </a:xfrm>
          <a:prstGeom prst="rect">
            <a:avLst/>
          </a:prstGeom>
          <a:noFill/>
        </p:spPr>
        <p:txBody>
          <a:bodyPr wrap="square" rtlCol="0">
            <a:spAutoFit/>
          </a:bodyPr>
          <a:lstStyle/>
          <a:p>
            <a:pPr algn="ctr"/>
            <a:r>
              <a:rPr lang="en-US" dirty="0" err="1"/>
              <a:t>lmake</a:t>
            </a:r>
            <a:endParaRPr lang="en-US" dirty="0"/>
          </a:p>
        </p:txBody>
      </p:sp>
      <p:sp>
        <p:nvSpPr>
          <p:cNvPr id="7" name="Espace réservé du contenu 2">
            <a:extLst>
              <a:ext uri="{FF2B5EF4-FFF2-40B4-BE49-F238E27FC236}">
                <a16:creationId xmlns:a16="http://schemas.microsoft.com/office/drawing/2014/main" id="{E0187180-C946-8908-4917-865E700361A8}"/>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class </a:t>
            </a:r>
            <a:r>
              <a:rPr lang="en-US" sz="2000" dirty="0" err="1"/>
              <a:t>MyCommand</a:t>
            </a:r>
            <a:r>
              <a:rPr lang="en-US" sz="2000" dirty="0"/>
              <a:t>(</a:t>
            </a:r>
            <a:r>
              <a:rPr lang="en-US" sz="2000" dirty="0" err="1"/>
              <a:t>lmake.Rule</a:t>
            </a:r>
            <a:r>
              <a:rPr lang="en-US" sz="2000" dirty="0"/>
              <a:t>) :</a:t>
            </a:r>
          </a:p>
          <a:p>
            <a:pPr marL="457200" lvl="1" indent="0">
              <a:buFont typeface="Arial" panose="020B0604020202020204" pitchFamily="34" charset="0"/>
              <a:buNone/>
            </a:pPr>
            <a:r>
              <a:rPr lang="en-US" sz="2000" dirty="0"/>
              <a:t>stems = { ‘File’ : ’.*’ }</a:t>
            </a:r>
          </a:p>
          <a:p>
            <a:pPr marL="457200" lvl="1" indent="0">
              <a:buFont typeface="Arial" panose="020B0604020202020204" pitchFamily="34" charset="0"/>
              <a:buNone/>
            </a:pPr>
            <a:r>
              <a:rPr lang="en-US" sz="2000" dirty="0"/>
              <a:t>targets = {</a:t>
            </a:r>
          </a:p>
          <a:p>
            <a:pPr marL="457200" lvl="1" indent="0">
              <a:buFont typeface="Arial" panose="020B0604020202020204" pitchFamily="34" charset="0"/>
              <a:buNone/>
            </a:pPr>
            <a:r>
              <a:rPr lang="en-US" sz="2000" dirty="0"/>
              <a:t>	‘DST1’ : ‘{File}.foo1’</a:t>
            </a:r>
          </a:p>
          <a:p>
            <a:pPr marL="457200" lvl="1" indent="0">
              <a:buFont typeface="Arial" panose="020B0604020202020204" pitchFamily="34" charset="0"/>
              <a:buNone/>
            </a:pPr>
            <a:r>
              <a:rPr lang="en-US" sz="2000" dirty="0"/>
              <a:t>,	‘DST2’ : ‘{File}.foo2’</a:t>
            </a:r>
          </a:p>
          <a:p>
            <a:pPr marL="457200" lvl="1" indent="0">
              <a:buFont typeface="Arial" panose="020B0604020202020204" pitchFamily="34" charset="0"/>
              <a:buNone/>
            </a:pPr>
            <a:r>
              <a:rPr lang="en-US" sz="2000" dirty="0"/>
              <a:t>}</a:t>
            </a:r>
          </a:p>
          <a:p>
            <a:pPr marL="457200" lvl="1" indent="0">
              <a:buFont typeface="Arial" panose="020B0604020202020204" pitchFamily="34" charset="0"/>
              <a:buNone/>
            </a:pPr>
            <a:r>
              <a:rPr lang="en-US" sz="2000" dirty="0"/>
              <a:t>deps = { ‘SRC’ : ‘{File}.bar’ }</a:t>
            </a:r>
          </a:p>
          <a:p>
            <a:pPr marL="457200" lvl="1" indent="0">
              <a:buFont typeface="Arial" panose="020B0604020202020204" pitchFamily="34" charset="0"/>
              <a:buNone/>
            </a:pPr>
            <a:r>
              <a:rPr lang="en-US" sz="2000" dirty="0" err="1"/>
              <a:t>cmd</a:t>
            </a:r>
            <a:r>
              <a:rPr lang="en-US" sz="2000" dirty="0"/>
              <a:t> = ‘</a:t>
            </a:r>
            <a:r>
              <a:rPr lang="en-US" sz="2000" dirty="0" err="1"/>
              <a:t>my_tool</a:t>
            </a:r>
            <a:r>
              <a:rPr lang="en-US" sz="2000" dirty="0"/>
              <a:t> &lt;$SRC &gt;$DST1 2&gt;$DST2’</a:t>
            </a:r>
          </a:p>
        </p:txBody>
      </p:sp>
    </p:spTree>
    <p:extLst>
      <p:ext uri="{BB962C8B-B14F-4D97-AF65-F5344CB8AC3E}">
        <p14:creationId xmlns:p14="http://schemas.microsoft.com/office/powerpoint/2010/main" val="385448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Notes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Here stops the comparison between make and </a:t>
            </a:r>
            <a:r>
              <a:rPr lang="en-US" dirty="0" err="1"/>
              <a:t>lmake</a:t>
            </a:r>
            <a:endParaRPr lang="en-US" dirty="0"/>
          </a:p>
          <a:p>
            <a:r>
              <a:rPr lang="en-US" dirty="0"/>
              <a:t>From now on, </a:t>
            </a:r>
            <a:r>
              <a:rPr lang="en-US" dirty="0" err="1"/>
              <a:t>lmake</a:t>
            </a:r>
            <a:r>
              <a:rPr lang="en-US" dirty="0"/>
              <a:t> features, although useful, have no make equivalent</a:t>
            </a:r>
          </a:p>
          <a:p>
            <a:r>
              <a:rPr lang="en-US" dirty="0"/>
              <a:t>A few remarks :</a:t>
            </a:r>
          </a:p>
          <a:p>
            <a:pPr lvl="1"/>
            <a:r>
              <a:rPr lang="en-US" dirty="0" err="1"/>
              <a:t>lmake</a:t>
            </a:r>
            <a:r>
              <a:rPr lang="en-US" dirty="0"/>
              <a:t> needs nothing like ‘make depend’ : it automatically sees hidden dependencies and undertakes adequate actions</a:t>
            </a:r>
          </a:p>
        </p:txBody>
      </p:sp>
    </p:spTree>
    <p:extLst>
      <p:ext uri="{BB962C8B-B14F-4D97-AF65-F5344CB8AC3E}">
        <p14:creationId xmlns:p14="http://schemas.microsoft.com/office/powerpoint/2010/main" val="2214073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several stems</a:t>
            </a:r>
          </a:p>
        </p:txBody>
      </p:sp>
      <p:sp>
        <p:nvSpPr>
          <p:cNvPr id="7" name="Espace réservé du contenu 2">
            <a:extLst>
              <a:ext uri="{FF2B5EF4-FFF2-40B4-BE49-F238E27FC236}">
                <a16:creationId xmlns:a16="http://schemas.microsoft.com/office/drawing/2014/main" id="{E0187180-C946-8908-4917-865E700361A8}"/>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class </a:t>
            </a:r>
            <a:r>
              <a:rPr lang="en-US" sz="2000" dirty="0" err="1"/>
              <a:t>MyCommand</a:t>
            </a:r>
            <a:r>
              <a:rPr lang="en-US" sz="2000" dirty="0"/>
              <a:t>(</a:t>
            </a:r>
            <a:r>
              <a:rPr lang="en-US" sz="2000" dirty="0" err="1"/>
              <a:t>lmake.Rule</a:t>
            </a:r>
            <a:r>
              <a:rPr lang="en-US" sz="2000" dirty="0"/>
              <a:t>) :</a:t>
            </a:r>
          </a:p>
          <a:p>
            <a:pPr marL="457200" lvl="1" indent="0">
              <a:buFont typeface="Arial" panose="020B0604020202020204" pitchFamily="34" charset="0"/>
              <a:buNone/>
            </a:pPr>
            <a:r>
              <a:rPr lang="en-US" sz="2000" dirty="0"/>
              <a:t>stems = {</a:t>
            </a:r>
          </a:p>
          <a:p>
            <a:pPr marL="457200" lvl="1" indent="0">
              <a:buFont typeface="Arial" panose="020B0604020202020204" pitchFamily="34" charset="0"/>
              <a:buNone/>
            </a:pPr>
            <a:r>
              <a:rPr lang="en-US" sz="2000" dirty="0"/>
              <a:t>	‘File’ : ’.*’</a:t>
            </a:r>
          </a:p>
          <a:p>
            <a:pPr marL="457200" lvl="1" indent="0">
              <a:buFont typeface="Arial" panose="020B0604020202020204" pitchFamily="34" charset="0"/>
              <a:buNone/>
            </a:pPr>
            <a:r>
              <a:rPr lang="en-US" sz="2000" dirty="0"/>
              <a:t>,	‘</a:t>
            </a:r>
            <a:r>
              <a:rPr lang="en-US" sz="2000" dirty="0" err="1"/>
              <a:t>OptLvl</a:t>
            </a:r>
            <a:r>
              <a:rPr lang="en-US" sz="2000" dirty="0"/>
              <a:t>’ : ‘\d’</a:t>
            </a:r>
          </a:p>
          <a:p>
            <a:pPr marL="457200" lvl="1" indent="0">
              <a:buFont typeface="Arial" panose="020B0604020202020204" pitchFamily="34" charset="0"/>
              <a:buNone/>
            </a:pPr>
            <a:r>
              <a:rPr lang="en-US" sz="2000" dirty="0"/>
              <a:t>}</a:t>
            </a:r>
          </a:p>
          <a:p>
            <a:pPr marL="457200" lvl="1" indent="0">
              <a:buFont typeface="Arial" panose="020B0604020202020204" pitchFamily="34" charset="0"/>
              <a:buNone/>
            </a:pPr>
            <a:r>
              <a:rPr lang="en-US" sz="2000" dirty="0"/>
              <a:t>targets = {</a:t>
            </a:r>
          </a:p>
          <a:p>
            <a:pPr marL="457200" lvl="1" indent="0">
              <a:buFont typeface="Arial" panose="020B0604020202020204" pitchFamily="34" charset="0"/>
              <a:buNone/>
            </a:pPr>
            <a:r>
              <a:rPr lang="en-US" sz="2000" dirty="0"/>
              <a:t>	‘OBJ’ : ‘{File}.{</a:t>
            </a:r>
            <a:r>
              <a:rPr lang="en-US" sz="2000" dirty="0" err="1"/>
              <a:t>OptLvl</a:t>
            </a:r>
            <a:r>
              <a:rPr lang="en-US" sz="2000" dirty="0"/>
              <a:t>}.o’</a:t>
            </a:r>
          </a:p>
          <a:p>
            <a:pPr marL="457200" lvl="1" indent="0">
              <a:buNone/>
            </a:pPr>
            <a:r>
              <a:rPr lang="en-US" sz="2000" dirty="0"/>
              <a:t>,	‘NM’ : ‘{File}.{</a:t>
            </a:r>
            <a:r>
              <a:rPr lang="en-US" sz="2000" dirty="0" err="1"/>
              <a:t>OptLvl</a:t>
            </a:r>
            <a:r>
              <a:rPr lang="en-US" sz="2000" dirty="0"/>
              <a:t>}.nm’</a:t>
            </a:r>
          </a:p>
          <a:p>
            <a:pPr marL="457200" lvl="1" indent="0">
              <a:buFont typeface="Arial" panose="020B0604020202020204" pitchFamily="34" charset="0"/>
              <a:buNone/>
            </a:pPr>
            <a:r>
              <a:rPr lang="en-US" sz="2000" dirty="0"/>
              <a:t>}</a:t>
            </a:r>
          </a:p>
          <a:p>
            <a:pPr marL="457200" lvl="1" indent="0">
              <a:buFont typeface="Arial" panose="020B0604020202020204" pitchFamily="34" charset="0"/>
              <a:buNone/>
            </a:pPr>
            <a:r>
              <a:rPr lang="en-US" sz="2000" dirty="0"/>
              <a:t>deps = { ‘SRC’ : ‘{File}.c’ }</a:t>
            </a:r>
          </a:p>
          <a:p>
            <a:pPr marL="457200" lvl="1" indent="0">
              <a:buFont typeface="Arial" panose="020B0604020202020204" pitchFamily="34" charset="0"/>
              <a:buNone/>
            </a:pPr>
            <a:r>
              <a:rPr lang="en-US" sz="2000" dirty="0" err="1"/>
              <a:t>cmd</a:t>
            </a:r>
            <a:r>
              <a:rPr lang="en-US" sz="2000" dirty="0"/>
              <a:t> = ‘‘‘</a:t>
            </a:r>
          </a:p>
          <a:p>
            <a:pPr marL="457200" lvl="1" indent="0">
              <a:buFont typeface="Arial" panose="020B0604020202020204" pitchFamily="34" charset="0"/>
              <a:buNone/>
            </a:pPr>
            <a:r>
              <a:rPr lang="en-US" sz="2000" dirty="0"/>
              <a:t>	</a:t>
            </a:r>
            <a:r>
              <a:rPr lang="en-US" sz="2000" dirty="0" err="1"/>
              <a:t>gcc</a:t>
            </a:r>
            <a:r>
              <a:rPr lang="en-US" sz="2000" dirty="0"/>
              <a:t> -c -</a:t>
            </a:r>
            <a:r>
              <a:rPr lang="en-US" sz="2000" dirty="0" err="1"/>
              <a:t>O$OptLvl</a:t>
            </a:r>
            <a:r>
              <a:rPr lang="en-US" sz="2000" dirty="0"/>
              <a:t> -o $OBJ $SRC</a:t>
            </a:r>
          </a:p>
          <a:p>
            <a:pPr marL="457200" lvl="1" indent="0">
              <a:buFont typeface="Arial" panose="020B0604020202020204" pitchFamily="34" charset="0"/>
              <a:buNone/>
            </a:pPr>
            <a:r>
              <a:rPr lang="en-US" sz="2000" dirty="0"/>
              <a:t>	nm $OBJ &gt;$NM</a:t>
            </a:r>
          </a:p>
          <a:p>
            <a:pPr marL="457200" lvl="1" indent="0">
              <a:buFont typeface="Arial" panose="020B0604020202020204" pitchFamily="34" charset="0"/>
              <a:buNone/>
            </a:pPr>
            <a:r>
              <a:rPr lang="en-US" sz="2000" dirty="0"/>
              <a:t>’’’</a:t>
            </a:r>
          </a:p>
        </p:txBody>
      </p:sp>
    </p:spTree>
    <p:extLst>
      <p:ext uri="{BB962C8B-B14F-4D97-AF65-F5344CB8AC3E}">
        <p14:creationId xmlns:p14="http://schemas.microsoft.com/office/powerpoint/2010/main" val="576220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Notes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All targets must have the same set of stems</a:t>
            </a:r>
          </a:p>
          <a:p>
            <a:pPr lvl="1"/>
            <a:r>
              <a:rPr lang="en-US" dirty="0"/>
              <a:t>as all stems must be computable from any of the target</a:t>
            </a:r>
          </a:p>
          <a:p>
            <a:endParaRPr lang="en-US" dirty="0"/>
          </a:p>
        </p:txBody>
      </p:sp>
    </p:spTree>
    <p:extLst>
      <p:ext uri="{BB962C8B-B14F-4D97-AF65-F5344CB8AC3E}">
        <p14:creationId xmlns:p14="http://schemas.microsoft.com/office/powerpoint/2010/main" val="222087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State versus action</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There are 2 ways to specify a job to do :</a:t>
            </a:r>
          </a:p>
          <a:p>
            <a:pPr lvl="1"/>
            <a:r>
              <a:rPr lang="en-US" dirty="0"/>
              <a:t>Mention the actions necessary for the job, e.g. “</a:t>
            </a:r>
            <a:r>
              <a:rPr lang="en-US" dirty="0" err="1"/>
              <a:t>mkdir</a:t>
            </a:r>
            <a:r>
              <a:rPr lang="en-US" dirty="0"/>
              <a:t> foo”</a:t>
            </a:r>
          </a:p>
          <a:p>
            <a:pPr lvl="1"/>
            <a:r>
              <a:rPr lang="en-US" dirty="0"/>
              <a:t>Mention the state your want to reach, e.g. “</a:t>
            </a:r>
            <a:r>
              <a:rPr lang="en-US" dirty="0" err="1"/>
              <a:t>mkdir</a:t>
            </a:r>
            <a:r>
              <a:rPr lang="en-US" dirty="0"/>
              <a:t> -p foo”</a:t>
            </a:r>
          </a:p>
          <a:p>
            <a:pPr lvl="2"/>
            <a:r>
              <a:rPr lang="en-US" dirty="0" err="1"/>
              <a:t>mkdir</a:t>
            </a:r>
            <a:r>
              <a:rPr lang="en-US" dirty="0"/>
              <a:t> -p foo means : do whatever is necessary so that director foo exists</a:t>
            </a:r>
          </a:p>
          <a:p>
            <a:r>
              <a:rPr lang="en-US" dirty="0"/>
              <a:t>Dilemma is that</a:t>
            </a:r>
          </a:p>
          <a:p>
            <a:pPr lvl="1"/>
            <a:r>
              <a:rPr lang="en-US" dirty="0"/>
              <a:t>You want to write actions</a:t>
            </a:r>
          </a:p>
          <a:p>
            <a:pPr lvl="1"/>
            <a:r>
              <a:rPr lang="en-US" dirty="0"/>
              <a:t>You want to ask states</a:t>
            </a:r>
          </a:p>
          <a:p>
            <a:r>
              <a:rPr lang="en-US" dirty="0"/>
              <a:t>Build systems are there to transform a state to reach into a series of actions to do.</a:t>
            </a:r>
          </a:p>
          <a:p>
            <a:r>
              <a:rPr lang="en-US" dirty="0" err="1"/>
              <a:t>lmake</a:t>
            </a:r>
            <a:r>
              <a:rPr lang="en-US" dirty="0"/>
              <a:t> is a build system.</a:t>
            </a:r>
          </a:p>
        </p:txBody>
      </p:sp>
    </p:spTree>
    <p:extLst>
      <p:ext uri="{BB962C8B-B14F-4D97-AF65-F5344CB8AC3E}">
        <p14:creationId xmlns:p14="http://schemas.microsoft.com/office/powerpoint/2010/main" val="3940242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Star targets</a:t>
            </a:r>
          </a:p>
        </p:txBody>
      </p:sp>
      <p:sp>
        <p:nvSpPr>
          <p:cNvPr id="7" name="Espace réservé du contenu 2">
            <a:extLst>
              <a:ext uri="{FF2B5EF4-FFF2-40B4-BE49-F238E27FC236}">
                <a16:creationId xmlns:a16="http://schemas.microsoft.com/office/drawing/2014/main" id="{E0187180-C946-8908-4917-865E700361A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class </a:t>
            </a:r>
            <a:r>
              <a:rPr lang="en-US" sz="2000" dirty="0" err="1"/>
              <a:t>MyCommand</a:t>
            </a:r>
            <a:r>
              <a:rPr lang="en-US" sz="2000" dirty="0"/>
              <a:t>(</a:t>
            </a:r>
            <a:r>
              <a:rPr lang="en-US" sz="2000" dirty="0" err="1"/>
              <a:t>lmake.Rule</a:t>
            </a:r>
            <a:r>
              <a:rPr lang="en-US" sz="2000" dirty="0"/>
              <a:t>) :</a:t>
            </a:r>
          </a:p>
          <a:p>
            <a:pPr marL="457200" lvl="1" indent="0">
              <a:buFont typeface="Arial" panose="020B0604020202020204" pitchFamily="34" charset="0"/>
              <a:buNone/>
            </a:pPr>
            <a:r>
              <a:rPr lang="en-US" sz="2000" dirty="0"/>
              <a:t>stems = {</a:t>
            </a:r>
          </a:p>
          <a:p>
            <a:pPr marL="457200" lvl="1" indent="0">
              <a:buFont typeface="Arial" panose="020B0604020202020204" pitchFamily="34" charset="0"/>
              <a:buNone/>
            </a:pPr>
            <a:r>
              <a:rPr lang="en-US" sz="2000" dirty="0"/>
              <a:t>	‘Dir’ : ‘.*’</a:t>
            </a:r>
          </a:p>
          <a:p>
            <a:pPr marL="457200" lvl="1" indent="0">
              <a:buFont typeface="Arial" panose="020B0604020202020204" pitchFamily="34" charset="0"/>
              <a:buNone/>
            </a:pPr>
            <a:r>
              <a:rPr lang="en-US" sz="2000" dirty="0"/>
              <a:t>,	‘Member’ : ‘.*’</a:t>
            </a:r>
          </a:p>
          <a:p>
            <a:pPr marL="457200" lvl="1" indent="0">
              <a:buFont typeface="Arial" panose="020B0604020202020204" pitchFamily="34" charset="0"/>
              <a:buNone/>
            </a:pPr>
            <a:r>
              <a:rPr lang="en-US" sz="2000" dirty="0"/>
              <a:t>}</a:t>
            </a:r>
          </a:p>
          <a:p>
            <a:pPr marL="457200" lvl="1" indent="0">
              <a:buFont typeface="Arial" panose="020B0604020202020204" pitchFamily="34" charset="0"/>
              <a:buNone/>
            </a:pPr>
            <a:r>
              <a:rPr lang="en-US" sz="2000" dirty="0"/>
              <a:t>targets = {</a:t>
            </a:r>
          </a:p>
          <a:p>
            <a:pPr marL="457200" lvl="1" indent="0">
              <a:buFont typeface="Arial" panose="020B0604020202020204" pitchFamily="34" charset="0"/>
              <a:buNone/>
            </a:pPr>
            <a:r>
              <a:rPr lang="en-US" sz="2000" dirty="0"/>
              <a:t>	‘MEMBER’ : ‘{Dir}.</a:t>
            </a:r>
            <a:r>
              <a:rPr lang="en-US" sz="2000" dirty="0" err="1"/>
              <a:t>dir</a:t>
            </a:r>
            <a:r>
              <a:rPr lang="en-US" sz="2000" dirty="0"/>
              <a:t>/{Member*}’</a:t>
            </a:r>
          </a:p>
          <a:p>
            <a:pPr marL="457200" lvl="1" indent="0">
              <a:buFont typeface="Arial" panose="020B0604020202020204" pitchFamily="34" charset="0"/>
              <a:buNone/>
            </a:pPr>
            <a:r>
              <a:rPr lang="en-US" sz="2000" dirty="0"/>
              <a:t>,	‘MANIFEST’ : ‘{Dir}.manifest’</a:t>
            </a:r>
          </a:p>
          <a:p>
            <a:pPr marL="457200" lvl="1" indent="0">
              <a:buFont typeface="Arial" panose="020B0604020202020204" pitchFamily="34" charset="0"/>
              <a:buNone/>
            </a:pPr>
            <a:r>
              <a:rPr lang="en-US" sz="2000" dirty="0"/>
              <a:t>}</a:t>
            </a:r>
          </a:p>
          <a:p>
            <a:pPr marL="457200" lvl="1" indent="0">
              <a:buFont typeface="Arial" panose="020B0604020202020204" pitchFamily="34" charset="0"/>
              <a:buNone/>
            </a:pPr>
            <a:r>
              <a:rPr lang="en-US" sz="2000" dirty="0"/>
              <a:t>deps = { ‘TAR’ : ‘{Dir}.</a:t>
            </a:r>
            <a:r>
              <a:rPr lang="en-US" sz="2000" dirty="0" err="1"/>
              <a:t>tar.gz</a:t>
            </a:r>
            <a:r>
              <a:rPr lang="en-US" sz="2000" dirty="0"/>
              <a:t>’ }</a:t>
            </a:r>
          </a:p>
          <a:p>
            <a:pPr marL="457200" lvl="1" indent="0">
              <a:buFont typeface="Arial" panose="020B0604020202020204" pitchFamily="34" charset="0"/>
              <a:buNone/>
            </a:pPr>
            <a:r>
              <a:rPr lang="en-US" sz="2000" dirty="0" err="1"/>
              <a:t>cmd</a:t>
            </a:r>
            <a:r>
              <a:rPr lang="en-US" sz="2000" dirty="0"/>
              <a:t> = ‘tar -</a:t>
            </a:r>
            <a:r>
              <a:rPr lang="en-US" sz="2000" dirty="0" err="1"/>
              <a:t>xvf</a:t>
            </a:r>
            <a:r>
              <a:rPr lang="en-US" sz="2000" dirty="0"/>
              <a:t> $TAR -</a:t>
            </a:r>
            <a:r>
              <a:rPr lang="en-US" sz="2000" dirty="0" err="1"/>
              <a:t>C$Dir.dir</a:t>
            </a:r>
            <a:r>
              <a:rPr lang="en-US" sz="2000" dirty="0"/>
              <a:t> &gt;$MANIFEST’</a:t>
            </a:r>
          </a:p>
        </p:txBody>
      </p:sp>
    </p:spTree>
    <p:extLst>
      <p:ext uri="{BB962C8B-B14F-4D97-AF65-F5344CB8AC3E}">
        <p14:creationId xmlns:p14="http://schemas.microsoft.com/office/powerpoint/2010/main" val="3366035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Notes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Star targets are targets that contain stems ending with *</a:t>
            </a:r>
          </a:p>
          <a:p>
            <a:r>
              <a:rPr lang="en-US" dirty="0"/>
              <a:t>This notation indicates that multiple files are generated at once</a:t>
            </a:r>
          </a:p>
          <a:p>
            <a:pPr lvl="1"/>
            <a:r>
              <a:rPr lang="en-US" dirty="0"/>
              <a:t>as in the example with a tar extraction</a:t>
            </a:r>
          </a:p>
          <a:p>
            <a:r>
              <a:rPr lang="en-US" dirty="0"/>
              <a:t>As a consequence, these stems are not part of the static stems of the rule</a:t>
            </a:r>
          </a:p>
          <a:p>
            <a:pPr lvl="1"/>
            <a:r>
              <a:rPr lang="en-US" dirty="0"/>
              <a:t>in particular, they cannot be mentioned in the deps</a:t>
            </a:r>
          </a:p>
          <a:p>
            <a:r>
              <a:rPr lang="en-US" dirty="0"/>
              <a:t>The coherence rule about stems can be restated :</a:t>
            </a:r>
          </a:p>
          <a:p>
            <a:pPr lvl="1"/>
            <a:r>
              <a:rPr lang="en-US" dirty="0"/>
              <a:t>the set of static stems (i.e. stems not ending with *) must be identical for all targets</a:t>
            </a:r>
          </a:p>
          <a:p>
            <a:endParaRPr lang="en-US" dirty="0"/>
          </a:p>
        </p:txBody>
      </p:sp>
    </p:spTree>
    <p:extLst>
      <p:ext uri="{BB962C8B-B14F-4D97-AF65-F5344CB8AC3E}">
        <p14:creationId xmlns:p14="http://schemas.microsoft.com/office/powerpoint/2010/main" val="1401112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a:xfrm>
            <a:off x="838200" y="1825625"/>
            <a:ext cx="10515600" cy="2207756"/>
          </a:xfrm>
        </p:spPr>
        <p:txBody>
          <a:bodyPr/>
          <a:lstStyle/>
          <a:p>
            <a:pPr marL="0" indent="0">
              <a:buFont typeface="Arial" panose="020B0604020202020204" pitchFamily="34" charset="0"/>
              <a:buNone/>
            </a:pPr>
            <a:r>
              <a:rPr lang="en-US" dirty="0"/>
              <a:t>class </a:t>
            </a:r>
            <a:r>
              <a:rPr lang="en-US" dirty="0" err="1"/>
              <a:t>MyCommand</a:t>
            </a:r>
            <a:r>
              <a:rPr lang="en-US" dirty="0"/>
              <a:t>(</a:t>
            </a:r>
            <a:r>
              <a:rPr lang="en-US" dirty="0" err="1"/>
              <a:t>lmake.Rule</a:t>
            </a:r>
            <a:r>
              <a:rPr lang="en-US" dirty="0"/>
              <a:t>) :</a:t>
            </a:r>
          </a:p>
          <a:p>
            <a:pPr marL="457200" lvl="1" indent="0">
              <a:buFont typeface="Arial" panose="020B0604020202020204" pitchFamily="34" charset="0"/>
              <a:buNone/>
            </a:pPr>
            <a:r>
              <a:rPr lang="en-US" dirty="0"/>
              <a:t>stems = { ‘File’ : ’.*’ }</a:t>
            </a:r>
          </a:p>
          <a:p>
            <a:pPr marL="457200" lvl="1" indent="0">
              <a:buFont typeface="Arial" panose="020B0604020202020204" pitchFamily="34" charset="0"/>
              <a:buNone/>
            </a:pPr>
            <a:r>
              <a:rPr lang="en-US" dirty="0"/>
              <a:t>targets = { ‘DST’ : ( ‘{File}.foo’ , flags , … ) }</a:t>
            </a:r>
          </a:p>
          <a:p>
            <a:pPr marL="457200" lvl="1" indent="0">
              <a:buFont typeface="Arial" panose="020B0604020202020204" pitchFamily="34" charset="0"/>
              <a:buNone/>
            </a:pPr>
            <a:r>
              <a:rPr lang="en-US" dirty="0"/>
              <a:t>deps = { ‘SRC’ : ‘{File}.bar’ }</a:t>
            </a:r>
          </a:p>
          <a:p>
            <a:pPr marL="457200" lvl="1" indent="0">
              <a:buFont typeface="Arial" panose="020B0604020202020204" pitchFamily="34" charset="0"/>
              <a:buNone/>
            </a:pPr>
            <a:r>
              <a:rPr lang="en-US" dirty="0" err="1"/>
              <a:t>cmd</a:t>
            </a:r>
            <a:r>
              <a:rPr lang="en-US" dirty="0"/>
              <a:t> = ‘</a:t>
            </a:r>
            <a:r>
              <a:rPr lang="en-US" dirty="0" err="1"/>
              <a:t>my_tool</a:t>
            </a:r>
            <a:r>
              <a:rPr lang="en-US" dirty="0"/>
              <a:t> &lt;$SRC &gt;$DST’</a:t>
            </a:r>
          </a:p>
          <a:p>
            <a:endParaRPr lang="en-US" dirty="0"/>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Target flags syntax</a:t>
            </a:r>
          </a:p>
        </p:txBody>
      </p:sp>
    </p:spTree>
    <p:extLst>
      <p:ext uri="{BB962C8B-B14F-4D97-AF65-F5344CB8AC3E}">
        <p14:creationId xmlns:p14="http://schemas.microsoft.com/office/powerpoint/2010/main" val="1608263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Target flags semantic</a:t>
            </a:r>
          </a:p>
        </p:txBody>
      </p:sp>
      <p:graphicFrame>
        <p:nvGraphicFramePr>
          <p:cNvPr id="3" name="Tableau 3">
            <a:extLst>
              <a:ext uri="{FF2B5EF4-FFF2-40B4-BE49-F238E27FC236}">
                <a16:creationId xmlns:a16="http://schemas.microsoft.com/office/drawing/2014/main" id="{ADA741C5-0945-EDB7-C1C9-415F16B9B6E7}"/>
              </a:ext>
            </a:extLst>
          </p:cNvPr>
          <p:cNvGraphicFramePr>
            <a:graphicFrameLocks noGrp="1"/>
          </p:cNvGraphicFramePr>
          <p:nvPr>
            <p:extLst>
              <p:ext uri="{D42A27DB-BD31-4B8C-83A1-F6EECF244321}">
                <p14:modId xmlns:p14="http://schemas.microsoft.com/office/powerpoint/2010/main" val="2463460923"/>
              </p:ext>
            </p:extLst>
          </p:nvPr>
        </p:nvGraphicFramePr>
        <p:xfrm>
          <a:off x="936669" y="1367155"/>
          <a:ext cx="10423474" cy="4861560"/>
        </p:xfrm>
        <a:graphic>
          <a:graphicData uri="http://schemas.openxmlformats.org/drawingml/2006/table">
            <a:tbl>
              <a:tblPr firstRow="1" bandRow="1">
                <a:tableStyleId>{5C22544A-7EE6-4342-B048-85BDC9FD1C3A}</a:tableStyleId>
              </a:tblPr>
              <a:tblGrid>
                <a:gridCol w="1197293">
                  <a:extLst>
                    <a:ext uri="{9D8B030D-6E8A-4147-A177-3AD203B41FA5}">
                      <a16:colId xmlns:a16="http://schemas.microsoft.com/office/drawing/2014/main" val="2493287858"/>
                    </a:ext>
                  </a:extLst>
                </a:gridCol>
                <a:gridCol w="931608">
                  <a:extLst>
                    <a:ext uri="{9D8B030D-6E8A-4147-A177-3AD203B41FA5}">
                      <a16:colId xmlns:a16="http://schemas.microsoft.com/office/drawing/2014/main" val="410386388"/>
                    </a:ext>
                  </a:extLst>
                </a:gridCol>
                <a:gridCol w="2112137">
                  <a:extLst>
                    <a:ext uri="{9D8B030D-6E8A-4147-A177-3AD203B41FA5}">
                      <a16:colId xmlns:a16="http://schemas.microsoft.com/office/drawing/2014/main" val="1630904444"/>
                    </a:ext>
                  </a:extLst>
                </a:gridCol>
                <a:gridCol w="6182436">
                  <a:extLst>
                    <a:ext uri="{9D8B030D-6E8A-4147-A177-3AD203B41FA5}">
                      <a16:colId xmlns:a16="http://schemas.microsoft.com/office/drawing/2014/main" val="1436832511"/>
                    </a:ext>
                  </a:extLst>
                </a:gridCol>
              </a:tblGrid>
              <a:tr h="370840">
                <a:tc>
                  <a:txBody>
                    <a:bodyPr/>
                    <a:lstStyle/>
                    <a:p>
                      <a:pPr algn="ctr"/>
                      <a:r>
                        <a:rPr lang="en-US" dirty="0"/>
                        <a:t>Flag</a:t>
                      </a:r>
                    </a:p>
                  </a:txBody>
                  <a:tcPr/>
                </a:tc>
                <a:tc>
                  <a:txBody>
                    <a:bodyPr/>
                    <a:lstStyle/>
                    <a:p>
                      <a:pPr algn="ctr"/>
                      <a:r>
                        <a:rPr lang="en-US" dirty="0"/>
                        <a:t>Default</a:t>
                      </a:r>
                    </a:p>
                  </a:txBody>
                  <a:tcPr/>
                </a:tc>
                <a:tc>
                  <a:txBody>
                    <a:bodyPr/>
                    <a:lstStyle/>
                    <a:p>
                      <a:pPr algn="ctr"/>
                      <a:r>
                        <a:rPr lang="en-US" dirty="0"/>
                        <a:t>Forced True</a:t>
                      </a:r>
                    </a:p>
                  </a:txBody>
                  <a:tcPr/>
                </a:tc>
                <a:tc>
                  <a:txBody>
                    <a:bodyPr/>
                    <a:lstStyle/>
                    <a:p>
                      <a:pPr algn="ctr"/>
                      <a:r>
                        <a:rPr lang="en-US" dirty="0"/>
                        <a:t>Semantic</a:t>
                      </a:r>
                    </a:p>
                  </a:txBody>
                  <a:tcPr/>
                </a:tc>
                <a:extLst>
                  <a:ext uri="{0D108BD9-81ED-4DB2-BD59-A6C34878D82A}">
                    <a16:rowId xmlns:a16="http://schemas.microsoft.com/office/drawing/2014/main" val="2350448435"/>
                  </a:ext>
                </a:extLst>
              </a:tr>
              <a:tr h="370840">
                <a:tc>
                  <a:txBody>
                    <a:bodyPr/>
                    <a:lstStyle/>
                    <a:p>
                      <a:r>
                        <a:rPr lang="en-US" dirty="0"/>
                        <a:t>Dirty</a:t>
                      </a:r>
                    </a:p>
                  </a:txBody>
                  <a:tcPr/>
                </a:tc>
                <a:tc>
                  <a:txBody>
                    <a:bodyPr/>
                    <a:lstStyle/>
                    <a:p>
                      <a:r>
                        <a:rPr lang="en-US" dirty="0"/>
                        <a:t>False</a:t>
                      </a:r>
                    </a:p>
                  </a:txBody>
                  <a:tcPr/>
                </a:tc>
                <a:tc>
                  <a:txBody>
                    <a:bodyPr/>
                    <a:lstStyle/>
                    <a:p>
                      <a:endParaRPr lang="en-US" dirty="0"/>
                    </a:p>
                  </a:txBody>
                  <a:tcPr/>
                </a:tc>
                <a:tc>
                  <a:txBody>
                    <a:bodyPr/>
                    <a:lstStyle/>
                    <a:p>
                      <a:pPr marL="285750" indent="-285750">
                        <a:buFont typeface="Arial" panose="020B0604020202020204" pitchFamily="34" charset="0"/>
                        <a:buChar char="•"/>
                      </a:pPr>
                      <a:r>
                        <a:rPr lang="en-US" dirty="0"/>
                        <a:t>File is not an official target of the rule, just write’s are allowed</a:t>
                      </a:r>
                    </a:p>
                    <a:p>
                      <a:pPr marL="285750" indent="-285750">
                        <a:buFont typeface="Arial" panose="020B0604020202020204" pitchFamily="34" charset="0"/>
                        <a:buChar char="•"/>
                      </a:pPr>
                      <a:r>
                        <a:rPr lang="en-US" dirty="0"/>
                        <a:t>Dirty targets are not required to mention all static stems</a:t>
                      </a:r>
                    </a:p>
                  </a:txBody>
                  <a:tcPr/>
                </a:tc>
                <a:extLst>
                  <a:ext uri="{0D108BD9-81ED-4DB2-BD59-A6C34878D82A}">
                    <a16:rowId xmlns:a16="http://schemas.microsoft.com/office/drawing/2014/main" val="1769710953"/>
                  </a:ext>
                </a:extLst>
              </a:tr>
              <a:tr h="370840">
                <a:tc>
                  <a:txBody>
                    <a:bodyPr/>
                    <a:lstStyle/>
                    <a:p>
                      <a:r>
                        <a:rPr lang="en-US" dirty="0"/>
                        <a:t>Ignore</a:t>
                      </a:r>
                    </a:p>
                  </a:txBody>
                  <a:tcPr/>
                </a:tc>
                <a:tc>
                  <a:txBody>
                    <a:bodyPr/>
                    <a:lstStyle/>
                    <a:p>
                      <a:r>
                        <a:rPr lang="en-US" dirty="0"/>
                        <a:t>False</a:t>
                      </a:r>
                    </a:p>
                  </a:txBody>
                  <a:tcPr/>
                </a:tc>
                <a:tc>
                  <a:txBody>
                    <a:bodyPr/>
                    <a:lstStyle/>
                    <a:p>
                      <a:r>
                        <a:rPr lang="en-US" dirty="0"/>
                        <a:t>for non-dirty targets</a:t>
                      </a:r>
                    </a:p>
                  </a:txBody>
                  <a:tcPr/>
                </a:tc>
                <a:tc>
                  <a:txBody>
                    <a:bodyPr/>
                    <a:lstStyle/>
                    <a:p>
                      <a:pPr marL="285750" indent="-285750">
                        <a:buFont typeface="Arial" panose="020B0604020202020204" pitchFamily="34" charset="0"/>
                        <a:buChar char="•"/>
                      </a:pPr>
                      <a:r>
                        <a:rPr lang="en-US" dirty="0"/>
                        <a:t>If target is not written to, it does not become a dep</a:t>
                      </a:r>
                    </a:p>
                  </a:txBody>
                  <a:tcPr/>
                </a:tc>
                <a:extLst>
                  <a:ext uri="{0D108BD9-81ED-4DB2-BD59-A6C34878D82A}">
                    <a16:rowId xmlns:a16="http://schemas.microsoft.com/office/drawing/2014/main" val="2560131247"/>
                  </a:ext>
                </a:extLst>
              </a:tr>
              <a:tr h="370840">
                <a:tc>
                  <a:txBody>
                    <a:bodyPr/>
                    <a:lstStyle/>
                    <a:p>
                      <a:r>
                        <a:rPr lang="en-US" dirty="0"/>
                        <a:t>Read</a:t>
                      </a:r>
                    </a:p>
                  </a:txBody>
                  <a:tcPr/>
                </a:tc>
                <a:tc>
                  <a:txBody>
                    <a:bodyPr/>
                    <a:lstStyle/>
                    <a:p>
                      <a:r>
                        <a:rPr lang="en-US" dirty="0"/>
                        <a:t>False</a:t>
                      </a:r>
                    </a:p>
                  </a:txBody>
                  <a:tcPr/>
                </a:tc>
                <a:tc>
                  <a:txBody>
                    <a:bodyPr/>
                    <a:lstStyle/>
                    <a:p>
                      <a:endParaRPr lang="en-US" dirty="0"/>
                    </a:p>
                  </a:txBody>
                  <a:tcPr/>
                </a:tc>
                <a:tc>
                  <a:txBody>
                    <a:bodyPr/>
                    <a:lstStyle/>
                    <a:p>
                      <a:pPr marL="285750" indent="-285750">
                        <a:buFont typeface="Arial" panose="020B0604020202020204" pitchFamily="34" charset="0"/>
                        <a:buChar char="•"/>
                      </a:pPr>
                      <a:r>
                        <a:rPr lang="en-US" dirty="0"/>
                        <a:t>Target(s) is(are) not unlinked before job execution</a:t>
                      </a:r>
                    </a:p>
                    <a:p>
                      <a:pPr marL="285750" indent="-285750">
                        <a:buFont typeface="Arial" panose="020B0604020202020204" pitchFamily="34" charset="0"/>
                        <a:buChar char="•"/>
                      </a:pPr>
                      <a:r>
                        <a:rPr lang="en-US" dirty="0"/>
                        <a:t>Read before write/unlink is allowed</a:t>
                      </a:r>
                    </a:p>
                  </a:txBody>
                  <a:tcPr/>
                </a:tc>
                <a:extLst>
                  <a:ext uri="{0D108BD9-81ED-4DB2-BD59-A6C34878D82A}">
                    <a16:rowId xmlns:a16="http://schemas.microsoft.com/office/drawing/2014/main" val="1941796796"/>
                  </a:ext>
                </a:extLst>
              </a:tr>
              <a:tr h="370840">
                <a:tc>
                  <a:txBody>
                    <a:bodyPr/>
                    <a:lstStyle/>
                    <a:p>
                      <a:r>
                        <a:rPr lang="en-US" dirty="0"/>
                        <a:t>Unlink</a:t>
                      </a:r>
                    </a:p>
                  </a:txBody>
                  <a:tcPr/>
                </a:tc>
                <a:tc>
                  <a:txBody>
                    <a:bodyPr/>
                    <a:lstStyle/>
                    <a:p>
                      <a:r>
                        <a:rPr lang="en-US" dirty="0"/>
                        <a:t>False</a:t>
                      </a:r>
                    </a:p>
                  </a:txBody>
                  <a:tcPr/>
                </a:tc>
                <a:tc>
                  <a:txBody>
                    <a:bodyPr/>
                    <a:lstStyle/>
                    <a:p>
                      <a:r>
                        <a:rPr lang="en-US" dirty="0"/>
                        <a:t>for star targets</a:t>
                      </a:r>
                    </a:p>
                  </a:txBody>
                  <a:tcPr/>
                </a:tc>
                <a:tc>
                  <a:txBody>
                    <a:bodyPr/>
                    <a:lstStyle/>
                    <a:p>
                      <a:pPr marL="285750" indent="-285750">
                        <a:buFont typeface="Arial" panose="020B0604020202020204" pitchFamily="34" charset="0"/>
                        <a:buChar char="•"/>
                      </a:pPr>
                      <a:r>
                        <a:rPr lang="en-US" dirty="0"/>
                        <a:t>Target is allowed not to be generated by job (else, it is an error not to generate a static target)</a:t>
                      </a:r>
                    </a:p>
                  </a:txBody>
                  <a:tcPr/>
                </a:tc>
                <a:extLst>
                  <a:ext uri="{0D108BD9-81ED-4DB2-BD59-A6C34878D82A}">
                    <a16:rowId xmlns:a16="http://schemas.microsoft.com/office/drawing/2014/main" val="3131272799"/>
                  </a:ext>
                </a:extLst>
              </a:tr>
              <a:tr h="370840">
                <a:tc>
                  <a:txBody>
                    <a:bodyPr/>
                    <a:lstStyle/>
                    <a:p>
                      <a:r>
                        <a:rPr lang="en-US" dirty="0"/>
                        <a:t>Write</a:t>
                      </a:r>
                    </a:p>
                  </a:txBody>
                  <a:tcPr/>
                </a:tc>
                <a:tc>
                  <a:txBody>
                    <a:bodyPr/>
                    <a:lstStyle/>
                    <a:p>
                      <a:r>
                        <a:rPr lang="en-US" dirty="0"/>
                        <a:t>True</a:t>
                      </a:r>
                    </a:p>
                  </a:txBody>
                  <a:tcPr/>
                </a:tc>
                <a:tc>
                  <a:txBody>
                    <a:bodyPr/>
                    <a:lstStyle/>
                    <a:p>
                      <a:endParaRPr lang="en-US" dirty="0"/>
                    </a:p>
                  </a:txBody>
                  <a:tcPr/>
                </a:tc>
                <a:tc>
                  <a:txBody>
                    <a:bodyPr/>
                    <a:lstStyle/>
                    <a:p>
                      <a:pPr marL="285750" indent="-285750">
                        <a:buFont typeface="Arial" panose="020B0604020202020204" pitchFamily="34" charset="0"/>
                        <a:buChar char="•"/>
                      </a:pPr>
                      <a:r>
                        <a:rPr lang="en-US" dirty="0"/>
                        <a:t>If target is not written to, it is considered as generated to the value it had before execution (else, it is a dep instead of a target) as soon as it is read</a:t>
                      </a:r>
                    </a:p>
                  </a:txBody>
                  <a:tcPr/>
                </a:tc>
                <a:extLst>
                  <a:ext uri="{0D108BD9-81ED-4DB2-BD59-A6C34878D82A}">
                    <a16:rowId xmlns:a16="http://schemas.microsoft.com/office/drawing/2014/main" val="3999219232"/>
                  </a:ext>
                </a:extLst>
              </a:tr>
              <a:tr h="370840">
                <a:tc>
                  <a:txBody>
                    <a:bodyPr/>
                    <a:lstStyle/>
                    <a:p>
                      <a:r>
                        <a:rPr lang="en-US" dirty="0" err="1"/>
                        <a:t>Crc</a:t>
                      </a:r>
                      <a:endParaRPr lang="en-US" dirty="0"/>
                    </a:p>
                  </a:txBody>
                  <a:tcPr/>
                </a:tc>
                <a:tc>
                  <a:txBody>
                    <a:bodyPr/>
                    <a:lstStyle/>
                    <a:p>
                      <a:r>
                        <a:rPr lang="en-US" dirty="0"/>
                        <a:t>True</a:t>
                      </a:r>
                    </a:p>
                  </a:txBody>
                  <a:tcPr/>
                </a:tc>
                <a:tc>
                  <a:txBody>
                    <a:bodyPr/>
                    <a:lstStyle/>
                    <a:p>
                      <a:r>
                        <a:rPr lang="en-US" dirty="0"/>
                        <a:t>for non-dirty targets</a:t>
                      </a:r>
                    </a:p>
                  </a:txBody>
                  <a:tcPr/>
                </a:tc>
                <a:tc>
                  <a:txBody>
                    <a:bodyPr/>
                    <a:lstStyle/>
                    <a:p>
                      <a:pPr marL="285750" indent="-285750">
                        <a:buFont typeface="Arial" panose="020B0604020202020204" pitchFamily="34" charset="0"/>
                        <a:buChar char="•"/>
                      </a:pPr>
                      <a:r>
                        <a:rPr lang="en-US" dirty="0"/>
                        <a:t>Compute a CRC for this target</a:t>
                      </a:r>
                    </a:p>
                  </a:txBody>
                  <a:tcPr/>
                </a:tc>
                <a:extLst>
                  <a:ext uri="{0D108BD9-81ED-4DB2-BD59-A6C34878D82A}">
                    <a16:rowId xmlns:a16="http://schemas.microsoft.com/office/drawing/2014/main" val="1132083452"/>
                  </a:ext>
                </a:extLst>
              </a:tr>
              <a:tr h="370840">
                <a:tc>
                  <a:txBody>
                    <a:bodyPr/>
                    <a:lstStyle/>
                    <a:p>
                      <a:r>
                        <a:rPr lang="en-US" dirty="0" err="1"/>
                        <a:t>ManualOk</a:t>
                      </a:r>
                      <a:endParaRPr lang="en-US" dirty="0"/>
                    </a:p>
                  </a:txBody>
                  <a:tcPr/>
                </a:tc>
                <a:tc>
                  <a:txBody>
                    <a:bodyPr/>
                    <a:lstStyle/>
                    <a:p>
                      <a:r>
                        <a:rPr lang="en-US" dirty="0"/>
                        <a:t>False</a:t>
                      </a:r>
                    </a:p>
                  </a:txBody>
                  <a:tcPr/>
                </a:tc>
                <a:tc>
                  <a:txBody>
                    <a:bodyPr/>
                    <a:lstStyle/>
                    <a:p>
                      <a:endParaRPr lang="en-US" dirty="0"/>
                    </a:p>
                  </a:txBody>
                  <a:tcPr/>
                </a:tc>
                <a:tc>
                  <a:txBody>
                    <a:bodyPr/>
                    <a:lstStyle/>
                    <a:p>
                      <a:pPr marL="285750" indent="-285750">
                        <a:buFont typeface="Arial" panose="020B0604020202020204" pitchFamily="34" charset="0"/>
                        <a:buChar char="•"/>
                      </a:pPr>
                      <a:r>
                        <a:rPr lang="en-US" dirty="0" err="1"/>
                        <a:t>lmake</a:t>
                      </a:r>
                      <a:r>
                        <a:rPr lang="en-US" dirty="0"/>
                        <a:t> allows jobs to execute even if target has been modified outside its control</a:t>
                      </a:r>
                    </a:p>
                  </a:txBody>
                  <a:tcPr/>
                </a:tc>
                <a:extLst>
                  <a:ext uri="{0D108BD9-81ED-4DB2-BD59-A6C34878D82A}">
                    <a16:rowId xmlns:a16="http://schemas.microsoft.com/office/drawing/2014/main" val="1938682576"/>
                  </a:ext>
                </a:extLst>
              </a:tr>
            </a:tbl>
          </a:graphicData>
        </a:graphic>
      </p:graphicFrame>
    </p:spTree>
    <p:extLst>
      <p:ext uri="{BB962C8B-B14F-4D97-AF65-F5344CB8AC3E}">
        <p14:creationId xmlns:p14="http://schemas.microsoft.com/office/powerpoint/2010/main" val="1802676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pPr marL="0" indent="0">
              <a:buFont typeface="Arial" panose="020B0604020202020204" pitchFamily="34" charset="0"/>
              <a:buNone/>
            </a:pPr>
            <a:r>
              <a:rPr lang="en-US" dirty="0"/>
              <a:t>class </a:t>
            </a:r>
            <a:r>
              <a:rPr lang="en-US" dirty="0" err="1"/>
              <a:t>MyCommand</a:t>
            </a:r>
            <a:r>
              <a:rPr lang="en-US" dirty="0"/>
              <a:t>(</a:t>
            </a:r>
            <a:r>
              <a:rPr lang="en-US" dirty="0" err="1"/>
              <a:t>lmake.Rule</a:t>
            </a:r>
            <a:r>
              <a:rPr lang="en-US" dirty="0"/>
              <a:t>) :</a:t>
            </a:r>
          </a:p>
          <a:p>
            <a:pPr marL="457200" lvl="1" indent="0">
              <a:buFont typeface="Arial" panose="020B0604020202020204" pitchFamily="34" charset="0"/>
              <a:buNone/>
            </a:pPr>
            <a:r>
              <a:rPr lang="en-US" dirty="0"/>
              <a:t>stems = { ‘File’ : ’.*’ }</a:t>
            </a:r>
          </a:p>
          <a:p>
            <a:pPr marL="457200" lvl="1" indent="0">
              <a:buFont typeface="Arial" panose="020B0604020202020204" pitchFamily="34" charset="0"/>
              <a:buNone/>
            </a:pPr>
            <a:r>
              <a:rPr lang="en-US" dirty="0"/>
              <a:t>targets = { ‘DST’ : ‘{File}.foo’ }</a:t>
            </a:r>
          </a:p>
          <a:p>
            <a:pPr marL="457200" lvl="1" indent="0">
              <a:buFont typeface="Arial" panose="020B0604020202020204" pitchFamily="34" charset="0"/>
              <a:buNone/>
            </a:pPr>
            <a:r>
              <a:rPr lang="en-US" dirty="0"/>
              <a:t>deps = { ‘SRC’ : ‘{File}.bar’ }</a:t>
            </a:r>
          </a:p>
          <a:p>
            <a:pPr marL="457200" lvl="1" indent="0">
              <a:buFont typeface="Arial" panose="020B0604020202020204" pitchFamily="34" charset="0"/>
              <a:buNone/>
            </a:pPr>
            <a:r>
              <a:rPr lang="en-US" dirty="0" err="1"/>
              <a:t>cmd</a:t>
            </a:r>
            <a:r>
              <a:rPr lang="en-US" dirty="0"/>
              <a:t> = ‘</a:t>
            </a:r>
            <a:r>
              <a:rPr lang="en-US" dirty="0" err="1"/>
              <a:t>my_tool</a:t>
            </a:r>
            <a:r>
              <a:rPr lang="en-US" dirty="0"/>
              <a:t> &lt;$SRC &gt;$DST’</a:t>
            </a:r>
          </a:p>
          <a:p>
            <a:pPr marL="457200" lvl="1" indent="0">
              <a:buFont typeface="Arial" panose="020B0604020202020204" pitchFamily="34" charset="0"/>
              <a:buNone/>
            </a:pPr>
            <a:r>
              <a:rPr lang="en-US" dirty="0" err="1"/>
              <a:t>autodep</a:t>
            </a:r>
            <a:r>
              <a:rPr lang="en-US" dirty="0"/>
              <a:t> = ‘</a:t>
            </a:r>
            <a:r>
              <a:rPr lang="en-US" dirty="0" err="1"/>
              <a:t>ptrace</a:t>
            </a:r>
            <a:r>
              <a:rPr lang="en-US" dirty="0"/>
              <a:t>’ # or ‘none’ or ‘</a:t>
            </a:r>
            <a:r>
              <a:rPr lang="en-US" dirty="0" err="1"/>
              <a:t>ld_preload</a:t>
            </a:r>
            <a:r>
              <a:rPr lang="en-US" dirty="0"/>
              <a:t>’ or ‘</a:t>
            </a:r>
            <a:r>
              <a:rPr lang="en-US" dirty="0" err="1"/>
              <a:t>ld_audit</a:t>
            </a:r>
            <a:r>
              <a:rPr lang="en-US" dirty="0"/>
              <a:t>’</a:t>
            </a:r>
          </a:p>
          <a:p>
            <a:endParaRPr lang="en-US" dirty="0"/>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err="1"/>
              <a:t>Autodep</a:t>
            </a:r>
            <a:r>
              <a:rPr lang="en-US" dirty="0"/>
              <a:t> method</a:t>
            </a:r>
          </a:p>
        </p:txBody>
      </p:sp>
    </p:spTree>
    <p:extLst>
      <p:ext uri="{BB962C8B-B14F-4D97-AF65-F5344CB8AC3E}">
        <p14:creationId xmlns:p14="http://schemas.microsoft.com/office/powerpoint/2010/main" val="1618128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pPr marL="0" indent="0">
              <a:buFont typeface="Arial" panose="020B0604020202020204" pitchFamily="34" charset="0"/>
              <a:buNone/>
            </a:pPr>
            <a:r>
              <a:rPr lang="en-US" dirty="0"/>
              <a:t>class </a:t>
            </a:r>
            <a:r>
              <a:rPr lang="en-US" dirty="0" err="1"/>
              <a:t>MyCommand</a:t>
            </a:r>
            <a:r>
              <a:rPr lang="en-US" dirty="0"/>
              <a:t>(</a:t>
            </a:r>
            <a:r>
              <a:rPr lang="en-US" dirty="0" err="1"/>
              <a:t>lmake.Rule</a:t>
            </a:r>
            <a:r>
              <a:rPr lang="en-US" dirty="0"/>
              <a:t>) :</a:t>
            </a:r>
          </a:p>
          <a:p>
            <a:pPr marL="457200" lvl="1" indent="0">
              <a:buFont typeface="Arial" panose="020B0604020202020204" pitchFamily="34" charset="0"/>
              <a:buNone/>
            </a:pPr>
            <a:r>
              <a:rPr lang="en-US" dirty="0"/>
              <a:t>stems = { ‘File’ : ’.*’ }</a:t>
            </a:r>
          </a:p>
          <a:p>
            <a:pPr marL="457200" lvl="1" indent="0">
              <a:buFont typeface="Arial" panose="020B0604020202020204" pitchFamily="34" charset="0"/>
              <a:buNone/>
            </a:pPr>
            <a:r>
              <a:rPr lang="en-US" dirty="0"/>
              <a:t>targets = { ‘DST’ : ‘{File}.foo’ }</a:t>
            </a:r>
          </a:p>
          <a:p>
            <a:pPr marL="457200" lvl="1" indent="0">
              <a:buFont typeface="Arial" panose="020B0604020202020204" pitchFamily="34" charset="0"/>
              <a:buNone/>
            </a:pPr>
            <a:r>
              <a:rPr lang="en-US" dirty="0"/>
              <a:t>deps = { ‘SRC’ : ‘{File}.bar’ }</a:t>
            </a:r>
          </a:p>
          <a:p>
            <a:pPr marL="457200" lvl="1" indent="0">
              <a:buFont typeface="Arial" panose="020B0604020202020204" pitchFamily="34" charset="0"/>
              <a:buNone/>
            </a:pPr>
            <a:r>
              <a:rPr lang="en-US" dirty="0" err="1"/>
              <a:t>cmd</a:t>
            </a:r>
            <a:r>
              <a:rPr lang="en-US" dirty="0"/>
              <a:t> = ‘</a:t>
            </a:r>
            <a:r>
              <a:rPr lang="en-US" dirty="0" err="1"/>
              <a:t>my_tool</a:t>
            </a:r>
            <a:r>
              <a:rPr lang="en-US" dirty="0"/>
              <a:t> &lt;$SRC &gt;$DST’</a:t>
            </a:r>
          </a:p>
          <a:p>
            <a:pPr marL="457200" lvl="1" indent="0">
              <a:buFont typeface="Arial" panose="020B0604020202020204" pitchFamily="34" charset="0"/>
              <a:buNone/>
            </a:pPr>
            <a:r>
              <a:rPr lang="en-US" dirty="0"/>
              <a:t>backend = ‘local’ # for now the only possibility</a:t>
            </a:r>
          </a:p>
          <a:p>
            <a:endParaRPr lang="en-US" dirty="0"/>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Backend</a:t>
            </a:r>
          </a:p>
        </p:txBody>
      </p:sp>
    </p:spTree>
    <p:extLst>
      <p:ext uri="{BB962C8B-B14F-4D97-AF65-F5344CB8AC3E}">
        <p14:creationId xmlns:p14="http://schemas.microsoft.com/office/powerpoint/2010/main" val="918285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pPr marL="0" indent="0">
              <a:buFont typeface="Arial" panose="020B0604020202020204" pitchFamily="34" charset="0"/>
              <a:buNone/>
            </a:pPr>
            <a:r>
              <a:rPr lang="en-US" dirty="0"/>
              <a:t>class </a:t>
            </a:r>
            <a:r>
              <a:rPr lang="en-US" dirty="0" err="1"/>
              <a:t>MyCommand</a:t>
            </a:r>
            <a:r>
              <a:rPr lang="en-US" dirty="0"/>
              <a:t>(</a:t>
            </a:r>
            <a:r>
              <a:rPr lang="en-US" dirty="0" err="1"/>
              <a:t>lmake.Rule</a:t>
            </a:r>
            <a:r>
              <a:rPr lang="en-US" dirty="0"/>
              <a:t>) :</a:t>
            </a:r>
          </a:p>
          <a:p>
            <a:pPr marL="457200" lvl="1" indent="0">
              <a:buFont typeface="Arial" panose="020B0604020202020204" pitchFamily="34" charset="0"/>
              <a:buNone/>
            </a:pPr>
            <a:r>
              <a:rPr lang="en-US" dirty="0"/>
              <a:t>stems = { ‘File’ : ’.*’ }</a:t>
            </a:r>
          </a:p>
          <a:p>
            <a:pPr marL="457200" lvl="1" indent="0">
              <a:buFont typeface="Arial" panose="020B0604020202020204" pitchFamily="34" charset="0"/>
              <a:buNone/>
            </a:pPr>
            <a:r>
              <a:rPr lang="en-US" dirty="0"/>
              <a:t>targets = { ‘DST’ : ‘{File}.foo’ }</a:t>
            </a:r>
          </a:p>
          <a:p>
            <a:pPr marL="457200" lvl="1" indent="0">
              <a:buFont typeface="Arial" panose="020B0604020202020204" pitchFamily="34" charset="0"/>
              <a:buNone/>
            </a:pPr>
            <a:r>
              <a:rPr lang="en-US" dirty="0"/>
              <a:t>deps = { ‘SRC’ : ‘{File}.bar’ }</a:t>
            </a:r>
          </a:p>
          <a:p>
            <a:pPr marL="457200" lvl="1" indent="0">
              <a:buFont typeface="Arial" panose="020B0604020202020204" pitchFamily="34" charset="0"/>
              <a:buNone/>
            </a:pPr>
            <a:r>
              <a:rPr lang="en-US" dirty="0" err="1"/>
              <a:t>cmd</a:t>
            </a:r>
            <a:r>
              <a:rPr lang="en-US" dirty="0"/>
              <a:t> = ‘</a:t>
            </a:r>
            <a:r>
              <a:rPr lang="en-US" dirty="0" err="1"/>
              <a:t>my_tool</a:t>
            </a:r>
            <a:r>
              <a:rPr lang="en-US" dirty="0"/>
              <a:t> &lt;$SRC &gt;$DST’</a:t>
            </a:r>
          </a:p>
          <a:p>
            <a:pPr marL="457200" lvl="1" indent="0">
              <a:buFont typeface="Arial" panose="020B0604020202020204" pitchFamily="34" charset="0"/>
              <a:buNone/>
            </a:pPr>
            <a:r>
              <a:rPr lang="en-US" dirty="0"/>
              <a:t>resources = {‘cpu’:2}</a:t>
            </a:r>
          </a:p>
          <a:p>
            <a:r>
              <a:rPr lang="en-US" dirty="0"/>
              <a:t>resources attribute has the same syntax as deps</a:t>
            </a:r>
          </a:p>
          <a:p>
            <a:pPr lvl="1"/>
            <a:r>
              <a:rPr lang="en-US" dirty="0"/>
              <a:t>except they are converted to str using str(value) if they are not already str</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resources syntax</a:t>
            </a:r>
          </a:p>
        </p:txBody>
      </p:sp>
    </p:spTree>
    <p:extLst>
      <p:ext uri="{BB962C8B-B14F-4D97-AF65-F5344CB8AC3E}">
        <p14:creationId xmlns:p14="http://schemas.microsoft.com/office/powerpoint/2010/main" val="241159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r>
              <a:rPr lang="en-US" dirty="0"/>
              <a:t>resources are passed to backend for interpretation</a:t>
            </a:r>
          </a:p>
          <a:p>
            <a:r>
              <a:rPr lang="en-US" dirty="0"/>
              <a:t>Local backend interpret them as resources to be reserved in the pool passed in config</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resources semantic</a:t>
            </a:r>
          </a:p>
        </p:txBody>
      </p:sp>
    </p:spTree>
    <p:extLst>
      <p:ext uri="{BB962C8B-B14F-4D97-AF65-F5344CB8AC3E}">
        <p14:creationId xmlns:p14="http://schemas.microsoft.com/office/powerpoint/2010/main" val="851766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a:xfrm>
            <a:off x="838200" y="1825625"/>
            <a:ext cx="10515600" cy="1481246"/>
          </a:xfrm>
        </p:spPr>
        <p:txBody>
          <a:bodyPr/>
          <a:lstStyle/>
          <a:p>
            <a:pPr marL="0" indent="0">
              <a:buFont typeface="Arial" panose="020B0604020202020204" pitchFamily="34" charset="0"/>
              <a:buNone/>
            </a:pPr>
            <a:r>
              <a:rPr lang="en-US" dirty="0"/>
              <a:t>class </a:t>
            </a:r>
            <a:r>
              <a:rPr lang="en-US" dirty="0" err="1"/>
              <a:t>MyCommand</a:t>
            </a:r>
            <a:r>
              <a:rPr lang="en-US" dirty="0"/>
              <a:t>(</a:t>
            </a:r>
            <a:r>
              <a:rPr lang="en-US" dirty="0" err="1"/>
              <a:t>lmake.AntiRule</a:t>
            </a:r>
            <a:r>
              <a:rPr lang="en-US" dirty="0"/>
              <a:t>) :</a:t>
            </a:r>
          </a:p>
          <a:p>
            <a:pPr marL="457200" lvl="1" indent="0">
              <a:buFont typeface="Arial" panose="020B0604020202020204" pitchFamily="34" charset="0"/>
              <a:buNone/>
            </a:pPr>
            <a:r>
              <a:rPr lang="en-US" dirty="0"/>
              <a:t>stems = { ‘File’ : ’.*’ }</a:t>
            </a:r>
          </a:p>
          <a:p>
            <a:pPr marL="457200" lvl="1" indent="0">
              <a:buFont typeface="Arial" panose="020B0604020202020204" pitchFamily="34" charset="0"/>
              <a:buNone/>
            </a:pPr>
            <a:r>
              <a:rPr lang="en-US" dirty="0"/>
              <a:t>targets = { ‘DST’ : ‘{File}.foo’ }</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anti-rules</a:t>
            </a:r>
          </a:p>
        </p:txBody>
      </p:sp>
      <p:sp>
        <p:nvSpPr>
          <p:cNvPr id="3" name="Espace réservé du contenu 7">
            <a:extLst>
              <a:ext uri="{FF2B5EF4-FFF2-40B4-BE49-F238E27FC236}">
                <a16:creationId xmlns:a16="http://schemas.microsoft.com/office/drawing/2014/main" id="{94B4E811-FA5A-FD44-CD42-6B828C90D802}"/>
              </a:ext>
            </a:extLst>
          </p:cNvPr>
          <p:cNvSpPr txBox="1">
            <a:spLocks/>
          </p:cNvSpPr>
          <p:nvPr/>
        </p:nvSpPr>
        <p:spPr>
          <a:xfrm>
            <a:off x="838200" y="3427912"/>
            <a:ext cx="10515600" cy="29603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Anti-rules are used to mentioned that some targets cannot be selected by other rules</a:t>
            </a:r>
          </a:p>
          <a:p>
            <a:r>
              <a:rPr lang="en-US" dirty="0"/>
              <a:t>Used to avoid infinite recursions in situations like :</a:t>
            </a:r>
          </a:p>
          <a:p>
            <a:pPr lvl="1"/>
            <a:r>
              <a:rPr lang="en-US" dirty="0"/>
              <a:t>generate {File} from {File}.c</a:t>
            </a:r>
          </a:p>
          <a:p>
            <a:pPr lvl="1"/>
            <a:r>
              <a:rPr lang="en-US" dirty="0"/>
              <a:t>set anti-rule for {File}.</a:t>
            </a:r>
            <a:r>
              <a:rPr lang="en-US" dirty="0" err="1"/>
              <a:t>c.c</a:t>
            </a:r>
            <a:endParaRPr lang="en-US" dirty="0"/>
          </a:p>
        </p:txBody>
      </p:sp>
    </p:spTree>
    <p:extLst>
      <p:ext uri="{BB962C8B-B14F-4D97-AF65-F5344CB8AC3E}">
        <p14:creationId xmlns:p14="http://schemas.microsoft.com/office/powerpoint/2010/main" val="1732704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a:xfrm>
            <a:off x="838200" y="1825625"/>
            <a:ext cx="10515600" cy="955153"/>
          </a:xfrm>
        </p:spPr>
        <p:txBody>
          <a:bodyPr/>
          <a:lstStyle/>
          <a:p>
            <a:pPr marL="0" indent="0">
              <a:buFont typeface="Arial" panose="020B0604020202020204" pitchFamily="34" charset="0"/>
              <a:buNone/>
            </a:pPr>
            <a:r>
              <a:rPr lang="en-US" dirty="0"/>
              <a:t>class </a:t>
            </a:r>
            <a:r>
              <a:rPr lang="en-US" dirty="0" err="1"/>
              <a:t>MyCommand</a:t>
            </a:r>
            <a:r>
              <a:rPr lang="en-US" dirty="0"/>
              <a:t>(</a:t>
            </a:r>
            <a:r>
              <a:rPr lang="en-US" dirty="0" err="1"/>
              <a:t>lmake.PyRule</a:t>
            </a:r>
            <a:r>
              <a:rPr lang="en-US" dirty="0"/>
              <a:t>) :</a:t>
            </a:r>
          </a:p>
          <a:p>
            <a:pPr marL="457200" lvl="1" indent="0">
              <a:buFont typeface="Arial" panose="020B0604020202020204" pitchFamily="34" charset="0"/>
              <a:buNone/>
            </a:pPr>
            <a:r>
              <a:rPr lang="en-US" dirty="0"/>
              <a:t>…</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err="1"/>
              <a:t>PyRule</a:t>
            </a:r>
            <a:endParaRPr lang="en-US" dirty="0"/>
          </a:p>
        </p:txBody>
      </p:sp>
      <p:sp>
        <p:nvSpPr>
          <p:cNvPr id="3" name="Espace réservé du contenu 7">
            <a:extLst>
              <a:ext uri="{FF2B5EF4-FFF2-40B4-BE49-F238E27FC236}">
                <a16:creationId xmlns:a16="http://schemas.microsoft.com/office/drawing/2014/main" id="{94B4E811-FA5A-FD44-CD42-6B828C90D802}"/>
              </a:ext>
            </a:extLst>
          </p:cNvPr>
          <p:cNvSpPr txBox="1">
            <a:spLocks/>
          </p:cNvSpPr>
          <p:nvPr/>
        </p:nvSpPr>
        <p:spPr>
          <a:xfrm>
            <a:off x="838200" y="2780778"/>
            <a:ext cx="10515600" cy="360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base class automatically handle </a:t>
            </a:r>
            <a:r>
              <a:rPr lang="en-US" dirty="0" err="1"/>
              <a:t>pyc</a:t>
            </a:r>
            <a:r>
              <a:rPr lang="en-US" dirty="0"/>
              <a:t> files generated by Python when it import a module</a:t>
            </a:r>
          </a:p>
        </p:txBody>
      </p:sp>
    </p:spTree>
    <p:extLst>
      <p:ext uri="{BB962C8B-B14F-4D97-AF65-F5344CB8AC3E}">
        <p14:creationId xmlns:p14="http://schemas.microsoft.com/office/powerpoint/2010/main" val="171322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Philosophy</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There is a different name for each different content</a:t>
            </a:r>
          </a:p>
          <a:p>
            <a:pPr lvl="1"/>
            <a:r>
              <a:rPr lang="en-US" dirty="0"/>
              <a:t>So the name of a file is enough to specify its content</a:t>
            </a:r>
          </a:p>
          <a:p>
            <a:pPr lvl="1"/>
            <a:r>
              <a:rPr lang="en-US" dirty="0"/>
              <a:t>No variables, states, etc.</a:t>
            </a:r>
          </a:p>
          <a:p>
            <a:r>
              <a:rPr lang="en-US" dirty="0"/>
              <a:t>The build process must be reproducible</a:t>
            </a:r>
          </a:p>
          <a:p>
            <a:pPr lvl="1"/>
            <a:r>
              <a:rPr lang="en-US" dirty="0"/>
              <a:t>if your work with git, for example, if a build succeeds in your repo, you must be able to push, and your colleague must be able to reproduce the build without any need to configure, set, prepare, do step by step, …</a:t>
            </a:r>
          </a:p>
          <a:p>
            <a:pPr lvl="1"/>
            <a:r>
              <a:rPr lang="en-US" dirty="0"/>
              <a:t>Environment variables must be stored in the repository</a:t>
            </a:r>
          </a:p>
          <a:p>
            <a:r>
              <a:rPr lang="en-US" dirty="0"/>
              <a:t>Although always pessimistic (remember </a:t>
            </a:r>
            <a:r>
              <a:rPr lang="en-US" dirty="0" err="1"/>
              <a:t>lmake</a:t>
            </a:r>
            <a:r>
              <a:rPr lang="en-US" dirty="0"/>
              <a:t> is fearless), </a:t>
            </a:r>
            <a:r>
              <a:rPr lang="en-US" dirty="0" err="1"/>
              <a:t>lmake</a:t>
            </a:r>
            <a:r>
              <a:rPr lang="en-US" dirty="0"/>
              <a:t> must be very aggressive at avoiding to rerun a task if not necessary</a:t>
            </a:r>
          </a:p>
        </p:txBody>
      </p:sp>
    </p:spTree>
    <p:extLst>
      <p:ext uri="{BB962C8B-B14F-4D97-AF65-F5344CB8AC3E}">
        <p14:creationId xmlns:p14="http://schemas.microsoft.com/office/powerpoint/2010/main" val="4273468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a:xfrm>
            <a:off x="838200" y="1825625"/>
            <a:ext cx="10515600" cy="955153"/>
          </a:xfrm>
        </p:spPr>
        <p:txBody>
          <a:bodyPr/>
          <a:lstStyle/>
          <a:p>
            <a:pPr marL="0" indent="0">
              <a:buFont typeface="Arial" panose="020B0604020202020204" pitchFamily="34" charset="0"/>
              <a:buNone/>
            </a:pPr>
            <a:r>
              <a:rPr lang="en-US" dirty="0"/>
              <a:t>class </a:t>
            </a:r>
            <a:r>
              <a:rPr lang="en-US" dirty="0" err="1"/>
              <a:t>MyCommand</a:t>
            </a:r>
            <a:r>
              <a:rPr lang="en-US" dirty="0"/>
              <a:t>(</a:t>
            </a:r>
            <a:r>
              <a:rPr lang="en-US" dirty="0" err="1"/>
              <a:t>lmake.DynPyRule</a:t>
            </a:r>
            <a:r>
              <a:rPr lang="en-US" dirty="0"/>
              <a:t>) :</a:t>
            </a:r>
          </a:p>
          <a:p>
            <a:pPr marL="457200" lvl="1" indent="0">
              <a:buFont typeface="Arial" panose="020B0604020202020204" pitchFamily="34" charset="0"/>
              <a:buNone/>
            </a:pPr>
            <a:r>
              <a:rPr lang="en-US" dirty="0"/>
              <a:t>…</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err="1"/>
              <a:t>DynPyRule</a:t>
            </a:r>
            <a:endParaRPr lang="en-US" dirty="0"/>
          </a:p>
        </p:txBody>
      </p:sp>
      <p:sp>
        <p:nvSpPr>
          <p:cNvPr id="3" name="Espace réservé du contenu 7">
            <a:extLst>
              <a:ext uri="{FF2B5EF4-FFF2-40B4-BE49-F238E27FC236}">
                <a16:creationId xmlns:a16="http://schemas.microsoft.com/office/drawing/2014/main" id="{94B4E811-FA5A-FD44-CD42-6B828C90D802}"/>
              </a:ext>
            </a:extLst>
          </p:cNvPr>
          <p:cNvSpPr txBox="1">
            <a:spLocks/>
          </p:cNvSpPr>
          <p:nvPr/>
        </p:nvSpPr>
        <p:spPr>
          <a:xfrm>
            <a:off x="838200" y="2780778"/>
            <a:ext cx="10515600" cy="360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base class modifies the Python import machinery to ensure that importing a module that does not exist will still generate a dep to it so as to give </a:t>
            </a:r>
            <a:r>
              <a:rPr lang="en-US" dirty="0" err="1"/>
              <a:t>lmake</a:t>
            </a:r>
            <a:r>
              <a:rPr lang="en-US" dirty="0"/>
              <a:t> a chance to derive it if possible</a:t>
            </a:r>
          </a:p>
          <a:p>
            <a:r>
              <a:rPr lang="en-US" dirty="0"/>
              <a:t>This is done by ensuring Python reads the .</a:t>
            </a:r>
            <a:r>
              <a:rPr lang="en-US" dirty="0" err="1"/>
              <a:t>py</a:t>
            </a:r>
            <a:r>
              <a:rPr lang="en-US" dirty="0"/>
              <a:t> and/or the .so file</a:t>
            </a:r>
          </a:p>
          <a:p>
            <a:r>
              <a:rPr lang="en-US" dirty="0"/>
              <a:t>The default Python import machinery optimizes this situation by not reading the file at all, defeating </a:t>
            </a:r>
            <a:r>
              <a:rPr lang="en-US" dirty="0" err="1"/>
              <a:t>lmake</a:t>
            </a:r>
            <a:r>
              <a:rPr lang="en-US" dirty="0"/>
              <a:t> auto-dependency mechanism</a:t>
            </a:r>
          </a:p>
          <a:p>
            <a:r>
              <a:rPr lang="en-US" dirty="0"/>
              <a:t>You can also simply call </a:t>
            </a:r>
            <a:r>
              <a:rPr lang="en-US" dirty="0" err="1"/>
              <a:t>lmake.fix_import</a:t>
            </a:r>
            <a:endParaRPr lang="en-US" dirty="0"/>
          </a:p>
        </p:txBody>
      </p:sp>
    </p:spTree>
    <p:extLst>
      <p:ext uri="{BB962C8B-B14F-4D97-AF65-F5344CB8AC3E}">
        <p14:creationId xmlns:p14="http://schemas.microsoft.com/office/powerpoint/2010/main" val="3669104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r>
              <a:rPr lang="en-US" dirty="0"/>
              <a:t>If a file name matches several targets, the first one in declaration order is deemed to be the matching one</a:t>
            </a:r>
          </a:p>
          <a:p>
            <a:r>
              <a:rPr lang="en-US" dirty="0"/>
              <a:t>For example if targets contain</a:t>
            </a:r>
          </a:p>
          <a:p>
            <a:pPr lvl="1"/>
            <a:r>
              <a:rPr lang="en-US" dirty="0"/>
              <a:t>{File}.a</a:t>
            </a:r>
          </a:p>
          <a:p>
            <a:pPr lvl="1"/>
            <a:r>
              <a:rPr lang="en-US" dirty="0"/>
              <a:t>b/{File}</a:t>
            </a:r>
          </a:p>
          <a:p>
            <a:pPr lvl="1"/>
            <a:r>
              <a:rPr lang="en-US" dirty="0"/>
              <a:t>file b/</a:t>
            </a:r>
            <a:r>
              <a:rPr lang="en-US" dirty="0" err="1"/>
              <a:t>foo.a</a:t>
            </a:r>
            <a:r>
              <a:rPr lang="en-US" dirty="0"/>
              <a:t> would match {File}.a (File is defined as b/foo) rather than b/{File} (File is not defined as </a:t>
            </a:r>
            <a:r>
              <a:rPr lang="en-US" dirty="0" err="1"/>
              <a:t>foo.a</a:t>
            </a:r>
            <a:r>
              <a:rPr lang="en-US" dirty="0"/>
              <a:t>)</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target conflicts</a:t>
            </a:r>
          </a:p>
        </p:txBody>
      </p:sp>
    </p:spTree>
    <p:extLst>
      <p:ext uri="{BB962C8B-B14F-4D97-AF65-F5344CB8AC3E}">
        <p14:creationId xmlns:p14="http://schemas.microsoft.com/office/powerpoint/2010/main" val="21808554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r>
              <a:rPr lang="en-US" dirty="0"/>
              <a:t>config is specified by the </a:t>
            </a:r>
            <a:r>
              <a:rPr lang="en-US" dirty="0" err="1"/>
              <a:t>lmake.config</a:t>
            </a:r>
            <a:r>
              <a:rPr lang="en-US" dirty="0"/>
              <a:t> variable</a:t>
            </a:r>
          </a:p>
          <a:p>
            <a:pPr lvl="1"/>
            <a:r>
              <a:rPr lang="en-US" dirty="0"/>
              <a:t>it contains a default value that can be overwritten by </a:t>
            </a:r>
            <a:r>
              <a:rPr lang="en-US" dirty="0" err="1"/>
              <a:t>Lmakefile.py</a:t>
            </a:r>
            <a:endParaRPr lang="en-US" dirty="0"/>
          </a:p>
          <a:p>
            <a:r>
              <a:rPr lang="en-US" dirty="0" err="1"/>
              <a:t>cf</a:t>
            </a:r>
            <a:r>
              <a:rPr lang="en-US" dirty="0"/>
              <a:t> </a:t>
            </a:r>
            <a:r>
              <a:rPr lang="en-US" dirty="0" err="1"/>
              <a:t>lmake.py</a:t>
            </a:r>
            <a:r>
              <a:rPr lang="en-US" dirty="0"/>
              <a:t> file for a detailed description of the entries and the </a:t>
            </a:r>
            <a:r>
              <a:rPr lang="en-US"/>
              <a:t>default values</a:t>
            </a:r>
            <a:endParaRPr lang="en-US" dirty="0"/>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config</a:t>
            </a:r>
          </a:p>
        </p:txBody>
      </p:sp>
    </p:spTree>
    <p:extLst>
      <p:ext uri="{BB962C8B-B14F-4D97-AF65-F5344CB8AC3E}">
        <p14:creationId xmlns:p14="http://schemas.microsoft.com/office/powerpoint/2010/main" val="133917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r>
              <a:rPr lang="en-US" dirty="0"/>
              <a:t>Normally, writing to stderr is a reason for a job to be in error</a:t>
            </a:r>
          </a:p>
          <a:p>
            <a:r>
              <a:rPr lang="en-US" dirty="0"/>
              <a:t>This can be turned into a warning by setting the </a:t>
            </a:r>
            <a:r>
              <a:rPr lang="en-US" dirty="0" err="1"/>
              <a:t>allow_stderr</a:t>
            </a:r>
            <a:r>
              <a:rPr lang="en-US" dirty="0"/>
              <a:t> attribute to True</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stderr</a:t>
            </a:r>
          </a:p>
        </p:txBody>
      </p:sp>
    </p:spTree>
    <p:extLst>
      <p:ext uri="{BB962C8B-B14F-4D97-AF65-F5344CB8AC3E}">
        <p14:creationId xmlns:p14="http://schemas.microsoft.com/office/powerpoint/2010/main" val="3885853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r>
              <a:rPr lang="en-US" dirty="0"/>
              <a:t>Normally, jobs are only executed when a required target is out-of-date</a:t>
            </a:r>
          </a:p>
          <a:p>
            <a:r>
              <a:rPr lang="en-US" dirty="0"/>
              <a:t>However, you can force jobs to be always executed, as if they were never up-to-date</a:t>
            </a:r>
          </a:p>
          <a:p>
            <a:r>
              <a:rPr lang="en-US" dirty="0"/>
              <a:t>This is done by setting the force attribute to True</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force</a:t>
            </a:r>
          </a:p>
        </p:txBody>
      </p:sp>
    </p:spTree>
    <p:extLst>
      <p:ext uri="{BB962C8B-B14F-4D97-AF65-F5344CB8AC3E}">
        <p14:creationId xmlns:p14="http://schemas.microsoft.com/office/powerpoint/2010/main" val="1351018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r>
              <a:rPr lang="en-US" dirty="0"/>
              <a:t>tokens are specified with the attributes</a:t>
            </a:r>
          </a:p>
          <a:p>
            <a:pPr lvl="1"/>
            <a:r>
              <a:rPr lang="en-US" dirty="0" err="1"/>
              <a:t>n_tokens</a:t>
            </a:r>
            <a:r>
              <a:rPr lang="en-US" dirty="0"/>
              <a:t> : provide a global number for all the running jobs of this rule, it must be a int</a:t>
            </a:r>
          </a:p>
          <a:p>
            <a:pPr lvl="1"/>
            <a:r>
              <a:rPr lang="en-US" dirty="0"/>
              <a:t>tokens : provide the number of tokens for a particular job, expressed with the same syntax as deps, converted to a int </a:t>
            </a:r>
            <a:r>
              <a:rPr lang="en-US" dirty="0" err="1"/>
              <a:t>aftert</a:t>
            </a:r>
            <a:r>
              <a:rPr lang="en-US" dirty="0"/>
              <a:t> f-string interpretation if necessary</a:t>
            </a:r>
          </a:p>
          <a:p>
            <a:r>
              <a:rPr lang="en-US" dirty="0"/>
              <a:t>tokens are only used to estimate the ETA</a:t>
            </a:r>
          </a:p>
          <a:p>
            <a:pPr lvl="1"/>
            <a:r>
              <a:rPr lang="en-US" dirty="0"/>
              <a:t>they are not used to reserve resources</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tokens</a:t>
            </a:r>
          </a:p>
        </p:txBody>
      </p:sp>
    </p:spTree>
    <p:extLst>
      <p:ext uri="{BB962C8B-B14F-4D97-AF65-F5344CB8AC3E}">
        <p14:creationId xmlns:p14="http://schemas.microsoft.com/office/powerpoint/2010/main" val="1990936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lstStyle/>
          <a:p>
            <a:r>
              <a:rPr lang="en-US" dirty="0"/>
              <a:t>Jobs are normally never killed</a:t>
            </a:r>
          </a:p>
          <a:p>
            <a:r>
              <a:rPr lang="en-US" dirty="0"/>
              <a:t>They may be killed, though, if user type ^C</a:t>
            </a:r>
          </a:p>
          <a:p>
            <a:pPr lvl="1"/>
            <a:r>
              <a:rPr lang="en-US" dirty="0"/>
              <a:t>Jobs that are not useful for another </a:t>
            </a:r>
            <a:r>
              <a:rPr lang="en-US" dirty="0" err="1"/>
              <a:t>lmake</a:t>
            </a:r>
            <a:r>
              <a:rPr lang="en-US" dirty="0"/>
              <a:t> command running simultaneously are killed</a:t>
            </a:r>
          </a:p>
          <a:p>
            <a:r>
              <a:rPr lang="en-US" dirty="0"/>
              <a:t>In that case a signal is delivered to the job as a process group</a:t>
            </a:r>
          </a:p>
          <a:p>
            <a:pPr lvl="1"/>
            <a:r>
              <a:rPr lang="en-US" dirty="0"/>
              <a:t>The delivered signal is SIGKILL (9) by default</a:t>
            </a:r>
          </a:p>
          <a:p>
            <a:pPr lvl="1"/>
            <a:r>
              <a:rPr lang="en-US" dirty="0"/>
              <a:t>This signal may be explicitly mentioned in the rule as the </a:t>
            </a:r>
            <a:r>
              <a:rPr lang="en-US" dirty="0" err="1"/>
              <a:t>kill_sig</a:t>
            </a:r>
            <a:r>
              <a:rPr lang="en-US" dirty="0"/>
              <a:t> attribute</a:t>
            </a:r>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kill</a:t>
            </a:r>
          </a:p>
        </p:txBody>
      </p:sp>
    </p:spTree>
    <p:extLst>
      <p:ext uri="{BB962C8B-B14F-4D97-AF65-F5344CB8AC3E}">
        <p14:creationId xmlns:p14="http://schemas.microsoft.com/office/powerpoint/2010/main" val="3135868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A7E8E504-50C8-A9BF-67FC-E0FB31D86F6F}"/>
              </a:ext>
            </a:extLst>
          </p:cNvPr>
          <p:cNvSpPr>
            <a:spLocks noGrp="1"/>
          </p:cNvSpPr>
          <p:nvPr>
            <p:ph idx="1"/>
          </p:nvPr>
        </p:nvSpPr>
        <p:spPr/>
        <p:txBody>
          <a:bodyPr>
            <a:normAutofit lnSpcReduction="10000"/>
          </a:bodyPr>
          <a:lstStyle/>
          <a:p>
            <a:r>
              <a:rPr lang="en-US" dirty="0"/>
              <a:t>ETA means Estimated Time of Arrival</a:t>
            </a:r>
          </a:p>
          <a:p>
            <a:r>
              <a:rPr lang="en-US" dirty="0"/>
              <a:t>It is the anticipated date/time at which </a:t>
            </a:r>
            <a:r>
              <a:rPr lang="en-US" dirty="0" err="1"/>
              <a:t>lmake</a:t>
            </a:r>
            <a:r>
              <a:rPr lang="en-US" dirty="0"/>
              <a:t> thinks a request (i.e. a </a:t>
            </a:r>
            <a:r>
              <a:rPr lang="en-US" dirty="0" err="1"/>
              <a:t>lmake</a:t>
            </a:r>
            <a:r>
              <a:rPr lang="en-US" dirty="0"/>
              <a:t> command) will be done</a:t>
            </a:r>
          </a:p>
          <a:p>
            <a:r>
              <a:rPr lang="en-US" dirty="0"/>
              <a:t>To launch jobs, the local backend select the first possible by priority :</a:t>
            </a:r>
          </a:p>
          <a:p>
            <a:pPr lvl="1"/>
            <a:r>
              <a:rPr lang="en-US" dirty="0"/>
              <a:t>job is eligible if its necessary resources fit within the pool</a:t>
            </a:r>
          </a:p>
          <a:p>
            <a:pPr lvl="1"/>
            <a:r>
              <a:rPr lang="en-US" dirty="0"/>
              <a:t>jobs necessary for request with earlier ETA have priority over jobs necessary for requests with later ETA</a:t>
            </a:r>
          </a:p>
          <a:p>
            <a:pPr lvl="1"/>
            <a:r>
              <a:rPr lang="en-US" dirty="0"/>
              <a:t>within a request, jobs with higher pressure have priority over jobs with lower pressure</a:t>
            </a:r>
          </a:p>
          <a:p>
            <a:r>
              <a:rPr lang="en-US" dirty="0"/>
              <a:t>Job pressure is defined as the sum of the estimated time of all the jobs on the dependency path to the request end</a:t>
            </a:r>
          </a:p>
          <a:p>
            <a:pPr lvl="1"/>
            <a:endParaRPr lang="en-US" dirty="0"/>
          </a:p>
        </p:txBody>
      </p:sp>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ETA</a:t>
            </a:r>
          </a:p>
        </p:txBody>
      </p:sp>
    </p:spTree>
    <p:extLst>
      <p:ext uri="{BB962C8B-B14F-4D97-AF65-F5344CB8AC3E}">
        <p14:creationId xmlns:p14="http://schemas.microsoft.com/office/powerpoint/2010/main" val="233827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Scalability</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normAutofit/>
          </a:bodyPr>
          <a:lstStyle/>
          <a:p>
            <a:r>
              <a:rPr lang="en-US" dirty="0" err="1"/>
              <a:t>lmake</a:t>
            </a:r>
            <a:r>
              <a:rPr lang="en-US" dirty="0"/>
              <a:t> can handle millions of files and jobs while staying fluid and comfortable.</a:t>
            </a:r>
          </a:p>
        </p:txBody>
      </p:sp>
    </p:spTree>
    <p:extLst>
      <p:ext uri="{BB962C8B-B14F-4D97-AF65-F5344CB8AC3E}">
        <p14:creationId xmlns:p14="http://schemas.microsoft.com/office/powerpoint/2010/main" val="263699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Comparison with make</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normAutofit/>
          </a:bodyPr>
          <a:lstStyle/>
          <a:p>
            <a:r>
              <a:rPr lang="en-US" dirty="0"/>
              <a:t>In the following slides, we do a side by side comparison between make rules and </a:t>
            </a:r>
            <a:r>
              <a:rPr lang="en-US" dirty="0" err="1"/>
              <a:t>lmake</a:t>
            </a:r>
            <a:r>
              <a:rPr lang="en-US" dirty="0"/>
              <a:t> rules</a:t>
            </a:r>
          </a:p>
          <a:p>
            <a:r>
              <a:rPr lang="en-US" dirty="0"/>
              <a:t>This is mostly pedagogic a make as make’s lack of expressivity very soon stops the comparison</a:t>
            </a:r>
          </a:p>
        </p:txBody>
      </p:sp>
    </p:spTree>
    <p:extLst>
      <p:ext uri="{BB962C8B-B14F-4D97-AF65-F5344CB8AC3E}">
        <p14:creationId xmlns:p14="http://schemas.microsoft.com/office/powerpoint/2010/main" val="156505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meta-language (used to express rules)</a:t>
            </a:r>
          </a:p>
        </p:txBody>
      </p:sp>
      <p:graphicFrame>
        <p:nvGraphicFramePr>
          <p:cNvPr id="8" name="Tableau 8">
            <a:extLst>
              <a:ext uri="{FF2B5EF4-FFF2-40B4-BE49-F238E27FC236}">
                <a16:creationId xmlns:a16="http://schemas.microsoft.com/office/drawing/2014/main" id="{18410FA8-A89D-EC11-CBB3-BEC80EA41409}"/>
              </a:ext>
            </a:extLst>
          </p:cNvPr>
          <p:cNvGraphicFramePr>
            <a:graphicFrameLocks noGrp="1"/>
          </p:cNvGraphicFramePr>
          <p:nvPr>
            <p:extLst>
              <p:ext uri="{D42A27DB-BD31-4B8C-83A1-F6EECF244321}">
                <p14:modId xmlns:p14="http://schemas.microsoft.com/office/powerpoint/2010/main" val="1538882277"/>
              </p:ext>
            </p:extLst>
          </p:nvPr>
        </p:nvGraphicFramePr>
        <p:xfrm>
          <a:off x="838199" y="1984794"/>
          <a:ext cx="10515600" cy="26670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2595364"/>
                    </a:ext>
                  </a:extLst>
                </a:gridCol>
                <a:gridCol w="5257800">
                  <a:extLst>
                    <a:ext uri="{9D8B030D-6E8A-4147-A177-3AD203B41FA5}">
                      <a16:colId xmlns:a16="http://schemas.microsoft.com/office/drawing/2014/main" val="3182373135"/>
                    </a:ext>
                  </a:extLst>
                </a:gridCol>
              </a:tblGrid>
              <a:tr h="370840">
                <a:tc>
                  <a:txBody>
                    <a:bodyPr/>
                    <a:lstStyle/>
                    <a:p>
                      <a:pPr algn="ctr"/>
                      <a:r>
                        <a:rPr lang="en-US" dirty="0"/>
                        <a:t>make</a:t>
                      </a:r>
                    </a:p>
                  </a:txBody>
                  <a:tcPr/>
                </a:tc>
                <a:tc>
                  <a:txBody>
                    <a:bodyPr/>
                    <a:lstStyle/>
                    <a:p>
                      <a:pPr algn="ctr"/>
                      <a:r>
                        <a:rPr lang="en-US" dirty="0" err="1"/>
                        <a:t>lmake</a:t>
                      </a:r>
                      <a:endParaRPr lang="en-US" dirty="0"/>
                    </a:p>
                  </a:txBody>
                  <a:tcPr/>
                </a:tc>
                <a:extLst>
                  <a:ext uri="{0D108BD9-81ED-4DB2-BD59-A6C34878D82A}">
                    <a16:rowId xmlns:a16="http://schemas.microsoft.com/office/drawing/2014/main" val="1562808878"/>
                  </a:ext>
                </a:extLst>
              </a:tr>
              <a:tr h="370840">
                <a:tc>
                  <a:txBody>
                    <a:bodyPr/>
                    <a:lstStyle/>
                    <a:p>
                      <a:r>
                        <a:rPr lang="en-US" dirty="0"/>
                        <a:t>include, </a:t>
                      </a:r>
                      <a:r>
                        <a:rPr lang="en-US" dirty="0" err="1"/>
                        <a:t>ifeq</a:t>
                      </a:r>
                      <a:r>
                        <a:rPr lang="en-US" dirty="0"/>
                        <a:t>, variables, special goals, automatic variables, …</a:t>
                      </a:r>
                    </a:p>
                  </a:txBody>
                  <a:tcPr/>
                </a:tc>
                <a:tc>
                  <a:txBody>
                    <a:bodyPr/>
                    <a:lstStyle/>
                    <a:p>
                      <a:r>
                        <a:rPr lang="en-US" dirty="0"/>
                        <a:t>leverages Python</a:t>
                      </a:r>
                    </a:p>
                  </a:txBody>
                  <a:tcPr/>
                </a:tc>
                <a:extLst>
                  <a:ext uri="{0D108BD9-81ED-4DB2-BD59-A6C34878D82A}">
                    <a16:rowId xmlns:a16="http://schemas.microsoft.com/office/drawing/2014/main" val="42276210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resulting rules can be viewed with make –p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resulting rules can be viewed in file LMAKE/rules</a:t>
                      </a:r>
                    </a:p>
                  </a:txBody>
                  <a:tcPr/>
                </a:tc>
                <a:extLst>
                  <a:ext uri="{0D108BD9-81ED-4DB2-BD59-A6C34878D82A}">
                    <a16:rowId xmlns:a16="http://schemas.microsoft.com/office/drawing/2014/main" val="440332994"/>
                  </a:ext>
                </a:extLst>
              </a:tr>
              <a:tr h="370840">
                <a:tc>
                  <a:txBody>
                    <a:bodyPr/>
                    <a:lstStyle/>
                    <a:p>
                      <a:r>
                        <a:rPr lang="en-US" dirty="0" err="1"/>
                        <a:t>makefile</a:t>
                      </a:r>
                      <a:r>
                        <a:rPr lang="en-US" dirty="0"/>
                        <a:t> or </a:t>
                      </a:r>
                      <a:r>
                        <a:rPr lang="en-US" dirty="0" err="1"/>
                        <a:t>Makefile</a:t>
                      </a:r>
                      <a:endParaRPr lang="en-US" dirty="0"/>
                    </a:p>
                  </a:txBody>
                  <a:tcPr/>
                </a:tc>
                <a:tc>
                  <a:txBody>
                    <a:bodyPr/>
                    <a:lstStyle/>
                    <a:p>
                      <a:r>
                        <a:rPr lang="en-US" dirty="0" err="1"/>
                        <a:t>Lmakefile.py</a:t>
                      </a:r>
                      <a:endParaRPr lang="en-US" dirty="0"/>
                    </a:p>
                  </a:txBody>
                  <a:tcPr/>
                </a:tc>
                <a:extLst>
                  <a:ext uri="{0D108BD9-81ED-4DB2-BD59-A6C34878D82A}">
                    <a16:rowId xmlns:a16="http://schemas.microsoft.com/office/drawing/2014/main" val="349242865"/>
                  </a:ext>
                </a:extLst>
              </a:tr>
              <a:tr h="370840">
                <a:tc>
                  <a:txBody>
                    <a:bodyPr/>
                    <a:lstStyle/>
                    <a:p>
                      <a:r>
                        <a:rPr lang="en-US" dirty="0"/>
                        <a:t>repo is </a:t>
                      </a:r>
                      <a:r>
                        <a:rPr lang="en-US" dirty="0" err="1"/>
                        <a:t>cwd</a:t>
                      </a:r>
                      <a:endParaRPr lang="en-US" dirty="0"/>
                    </a:p>
                  </a:txBody>
                  <a:tcPr/>
                </a:tc>
                <a:tc>
                  <a:txBody>
                    <a:bodyPr/>
                    <a:lstStyle/>
                    <a:p>
                      <a:r>
                        <a:rPr lang="en-US" dirty="0"/>
                        <a:t>repo contains </a:t>
                      </a:r>
                      <a:r>
                        <a:rPr lang="en-US" dirty="0" err="1"/>
                        <a:t>Lmakefile.py</a:t>
                      </a:r>
                      <a:r>
                        <a:rPr lang="en-US" dirty="0"/>
                        <a:t> at its top level</a:t>
                      </a:r>
                    </a:p>
                    <a:p>
                      <a:r>
                        <a:rPr lang="en-US" dirty="0" err="1"/>
                        <a:t>cwd</a:t>
                      </a:r>
                      <a:r>
                        <a:rPr lang="en-US" dirty="0"/>
                        <a:t> is walked up until </a:t>
                      </a:r>
                      <a:r>
                        <a:rPr lang="en-US" dirty="0" err="1"/>
                        <a:t>Lmakefile.py</a:t>
                      </a:r>
                      <a:r>
                        <a:rPr lang="en-US" dirty="0"/>
                        <a:t> is found</a:t>
                      </a:r>
                    </a:p>
                    <a:p>
                      <a:r>
                        <a:rPr lang="en-US" dirty="0"/>
                        <a:t>(mimic git)</a:t>
                      </a:r>
                    </a:p>
                  </a:txBody>
                  <a:tcPr/>
                </a:tc>
                <a:extLst>
                  <a:ext uri="{0D108BD9-81ED-4DB2-BD59-A6C34878D82A}">
                    <a16:rowId xmlns:a16="http://schemas.microsoft.com/office/drawing/2014/main" val="325493279"/>
                  </a:ext>
                </a:extLst>
              </a:tr>
            </a:tbl>
          </a:graphicData>
        </a:graphic>
      </p:graphicFrame>
    </p:spTree>
    <p:extLst>
      <p:ext uri="{BB962C8B-B14F-4D97-AF65-F5344CB8AC3E}">
        <p14:creationId xmlns:p14="http://schemas.microsoft.com/office/powerpoint/2010/main" val="235984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err="1"/>
              <a:t>Lmakefile.py</a:t>
            </a:r>
            <a:endParaRPr lang="en-US" dirty="0"/>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This file is the topmost configuration file</a:t>
            </a:r>
          </a:p>
          <a:p>
            <a:r>
              <a:rPr lang="en-US" dirty="0"/>
              <a:t>It must define :</a:t>
            </a:r>
          </a:p>
          <a:p>
            <a:pPr lvl="1"/>
            <a:r>
              <a:rPr lang="en-US" dirty="0"/>
              <a:t>some configuration variables</a:t>
            </a:r>
          </a:p>
          <a:p>
            <a:pPr lvl="1"/>
            <a:r>
              <a:rPr lang="en-US" dirty="0"/>
              <a:t>the list of all sources</a:t>
            </a:r>
          </a:p>
          <a:p>
            <a:pPr lvl="1"/>
            <a:r>
              <a:rPr lang="en-US" dirty="0"/>
              <a:t>the rules</a:t>
            </a:r>
          </a:p>
        </p:txBody>
      </p:sp>
    </p:spTree>
    <p:extLst>
      <p:ext uri="{BB962C8B-B14F-4D97-AF65-F5344CB8AC3E}">
        <p14:creationId xmlns:p14="http://schemas.microsoft.com/office/powerpoint/2010/main" val="411600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05D434-ED4E-1367-0603-31E95C2B623B}"/>
              </a:ext>
            </a:extLst>
          </p:cNvPr>
          <p:cNvSpPr>
            <a:spLocks noGrp="1"/>
          </p:cNvSpPr>
          <p:nvPr>
            <p:ph type="title"/>
          </p:nvPr>
        </p:nvSpPr>
        <p:spPr/>
        <p:txBody>
          <a:bodyPr/>
          <a:lstStyle/>
          <a:p>
            <a:r>
              <a:rPr lang="en-US" dirty="0"/>
              <a:t>Hidden dependencies</a:t>
            </a:r>
          </a:p>
        </p:txBody>
      </p:sp>
      <p:sp>
        <p:nvSpPr>
          <p:cNvPr id="3" name="Espace réservé du contenu 2">
            <a:extLst>
              <a:ext uri="{FF2B5EF4-FFF2-40B4-BE49-F238E27FC236}">
                <a16:creationId xmlns:a16="http://schemas.microsoft.com/office/drawing/2014/main" id="{5CCD170D-BCD4-2AAD-F5B0-BBF5E24AF485}"/>
              </a:ext>
            </a:extLst>
          </p:cNvPr>
          <p:cNvSpPr>
            <a:spLocks noGrp="1"/>
          </p:cNvSpPr>
          <p:nvPr>
            <p:ph idx="1"/>
          </p:nvPr>
        </p:nvSpPr>
        <p:spPr/>
        <p:txBody>
          <a:bodyPr/>
          <a:lstStyle/>
          <a:p>
            <a:r>
              <a:rPr lang="en-US" dirty="0"/>
              <a:t>Hidden dependencies are files that are read during a job execution although they do not appear in the dependency list.</a:t>
            </a:r>
          </a:p>
          <a:p>
            <a:r>
              <a:rPr lang="en-US" dirty="0"/>
              <a:t>Typical case are .h files when compiling a .c source</a:t>
            </a:r>
          </a:p>
          <a:p>
            <a:r>
              <a:rPr lang="en-US" dirty="0"/>
              <a:t>Hidden dependencies are automatically handled by </a:t>
            </a:r>
            <a:r>
              <a:rPr lang="en-US" dirty="0" err="1"/>
              <a:t>lmake</a:t>
            </a:r>
            <a:endParaRPr lang="en-US" dirty="0"/>
          </a:p>
          <a:p>
            <a:pPr lvl="1"/>
            <a:r>
              <a:rPr lang="en-US" dirty="0"/>
              <a:t>They are discovered during job execution by instrumenting it</a:t>
            </a:r>
          </a:p>
          <a:p>
            <a:pPr lvl="1"/>
            <a:r>
              <a:rPr lang="en-US" dirty="0"/>
              <a:t>Then they are remembered by </a:t>
            </a:r>
            <a:r>
              <a:rPr lang="en-US" dirty="0" err="1"/>
              <a:t>lmake</a:t>
            </a:r>
            <a:endParaRPr lang="en-US" dirty="0"/>
          </a:p>
          <a:p>
            <a:pPr lvl="1"/>
            <a:r>
              <a:rPr lang="en-US" dirty="0"/>
              <a:t>If a new hidden dependency is discovered and it turns out that it was not up-to-date, it will be made up-to-date and the job will be rerun with up-to-date data</a:t>
            </a:r>
          </a:p>
        </p:txBody>
      </p:sp>
    </p:spTree>
    <p:extLst>
      <p:ext uri="{BB962C8B-B14F-4D97-AF65-F5344CB8AC3E}">
        <p14:creationId xmlns:p14="http://schemas.microsoft.com/office/powerpoint/2010/main" val="34844354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8832</TotalTime>
  <Words>3211</Words>
  <Application>Microsoft Macintosh PowerPoint</Application>
  <PresentationFormat>Grand écran</PresentationFormat>
  <Paragraphs>375</Paragraphs>
  <Slides>47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47</vt:i4>
      </vt:variant>
    </vt:vector>
  </HeadingPairs>
  <TitlesOfParts>
    <vt:vector size="51" baseType="lpstr">
      <vt:lpstr>Arial</vt:lpstr>
      <vt:lpstr>Calibri</vt:lpstr>
      <vt:lpstr>Calibri Light</vt:lpstr>
      <vt:lpstr>Thème Office</vt:lpstr>
      <vt:lpstr>LMAKE</vt:lpstr>
      <vt:lpstr>Introduction</vt:lpstr>
      <vt:lpstr>State versus action</vt:lpstr>
      <vt:lpstr>Philosophy</vt:lpstr>
      <vt:lpstr>Scalability</vt:lpstr>
      <vt:lpstr>Comparison with make</vt:lpstr>
      <vt:lpstr>meta-language (used to express rules)</vt:lpstr>
      <vt:lpstr>Lmakefile.py</vt:lpstr>
      <vt:lpstr>Hidden dependencies</vt:lpstr>
      <vt:lpstr>Dangling files</vt:lpstr>
      <vt:lpstr>“Up-to-date”-ness</vt:lpstr>
      <vt:lpstr>command line</vt:lpstr>
      <vt:lpstr>command line : lmake</vt:lpstr>
      <vt:lpstr>Job instrumentation</vt:lpstr>
      <vt:lpstr>Job instrumentation limitations</vt:lpstr>
      <vt:lpstr>Backends</vt:lpstr>
      <vt:lpstr>Job execution</vt:lpstr>
      <vt:lpstr>Simple rule</vt:lpstr>
      <vt:lpstr>Notes</vt:lpstr>
      <vt:lpstr>generic rules</vt:lpstr>
      <vt:lpstr>Notes</vt:lpstr>
      <vt:lpstr>dependencies</vt:lpstr>
      <vt:lpstr>commands</vt:lpstr>
      <vt:lpstr>Inheritance</vt:lpstr>
      <vt:lpstr>Virtual rules</vt:lpstr>
      <vt:lpstr>several outputs</vt:lpstr>
      <vt:lpstr>Notes</vt:lpstr>
      <vt:lpstr>several stems</vt:lpstr>
      <vt:lpstr>Notes</vt:lpstr>
      <vt:lpstr>Star targets</vt:lpstr>
      <vt:lpstr>Notes</vt:lpstr>
      <vt:lpstr>Target flags syntax</vt:lpstr>
      <vt:lpstr>Target flags semantic</vt:lpstr>
      <vt:lpstr>Autodep method</vt:lpstr>
      <vt:lpstr>Backend</vt:lpstr>
      <vt:lpstr>resources syntax</vt:lpstr>
      <vt:lpstr>resources semantic</vt:lpstr>
      <vt:lpstr>anti-rules</vt:lpstr>
      <vt:lpstr>PyRule</vt:lpstr>
      <vt:lpstr>DynPyRule</vt:lpstr>
      <vt:lpstr>target conflicts</vt:lpstr>
      <vt:lpstr>config</vt:lpstr>
      <vt:lpstr>stderr</vt:lpstr>
      <vt:lpstr>force</vt:lpstr>
      <vt:lpstr>tokens</vt:lpstr>
      <vt:lpstr>kill</vt:lpstr>
      <vt:lpstr>ETA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LMAKE</dc:title>
  <dc:creator>Microsoft Office User</dc:creator>
  <cp:lastModifiedBy>Microsoft Office User</cp:lastModifiedBy>
  <cp:revision>54</cp:revision>
  <dcterms:created xsi:type="dcterms:W3CDTF">2023-03-20T12:54:12Z</dcterms:created>
  <dcterms:modified xsi:type="dcterms:W3CDTF">2023-03-29T12:40:02Z</dcterms:modified>
</cp:coreProperties>
</file>