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15"/>
  </p:notesMasterIdLst>
  <p:sldIdLst>
    <p:sldId id="256" r:id="rId2"/>
    <p:sldId id="257" r:id="rId3"/>
    <p:sldId id="265" r:id="rId4"/>
    <p:sldId id="260" r:id="rId5"/>
    <p:sldId id="258" r:id="rId6"/>
    <p:sldId id="266" r:id="rId7"/>
    <p:sldId id="268" r:id="rId8"/>
    <p:sldId id="261" r:id="rId9"/>
    <p:sldId id="262" r:id="rId10"/>
    <p:sldId id="263" r:id="rId11"/>
    <p:sldId id="259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966F8-924B-4C69-B8D7-CFDFBF2DE7A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AE79A-6230-4F0B-B72E-55700724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7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4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5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60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6419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3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03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3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1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4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5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2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7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C059-66A1-4552-859C-264AC912BE4A}" type="datetimeFigureOut">
              <a:rPr lang="en-US" smtClean="0"/>
              <a:t>4/27/2022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7C059-66A1-4552-859C-264AC912BE4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A8867F-F358-46B3-94D2-1394D6FD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9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hlogo.blogspot.com/2011_11_01_archiv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2EA6-0496-4323-8E06-0F58BCE58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118049"/>
            <a:ext cx="7766936" cy="1932787"/>
          </a:xfrm>
        </p:spPr>
        <p:txBody>
          <a:bodyPr/>
          <a:lstStyle/>
          <a:p>
            <a:pPr algn="ctr"/>
            <a:r>
              <a:rPr lang="en-US" sz="6000" dirty="0"/>
              <a:t>Performance Gain related to MSRP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2774E-95D1-47F4-871D-1773CA15E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Chris Le, Robert Bonham, Carson Holland</a:t>
            </a:r>
          </a:p>
        </p:txBody>
      </p:sp>
    </p:spTree>
    <p:extLst>
      <p:ext uri="{BB962C8B-B14F-4D97-AF65-F5344CB8AC3E}">
        <p14:creationId xmlns:p14="http://schemas.microsoft.com/office/powerpoint/2010/main" val="3041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62D6-AF12-4241-AB2A-127288653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4" y="346649"/>
            <a:ext cx="9614331" cy="1320800"/>
          </a:xfrm>
        </p:spPr>
        <p:txBody>
          <a:bodyPr/>
          <a:lstStyle/>
          <a:p>
            <a:r>
              <a:rPr lang="en-US" dirty="0"/>
              <a:t>Scale.c - Speed Up Ratios </a:t>
            </a:r>
            <a:br>
              <a:rPr lang="en-US" dirty="0"/>
            </a:br>
            <a:r>
              <a:rPr lang="en-US" dirty="0"/>
              <a:t>(Average of All Tests)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E90D549-A09F-4A99-AC12-F269BD5E2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5099"/>
            <a:ext cx="7168895" cy="46968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1A959A-3710-4D35-A7E3-6240647501AF}"/>
              </a:ext>
            </a:extLst>
          </p:cNvPr>
          <p:cNvSpPr txBox="1"/>
          <p:nvPr/>
        </p:nvSpPr>
        <p:spPr>
          <a:xfrm>
            <a:off x="7168894" y="1930400"/>
            <a:ext cx="4596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For multi-thread testing, 2020 and 2021 (ARM) Mac laptops see significant speed-up relative to the 2019 (x86) Mac laptop. However, 2021-2020 speed up is not significant.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55230-FB84-4A3E-B05F-A92D35987C0F}"/>
              </a:ext>
            </a:extLst>
          </p:cNvPr>
          <p:cNvSpPr txBox="1"/>
          <p:nvPr/>
        </p:nvSpPr>
        <p:spPr>
          <a:xfrm>
            <a:off x="7257767" y="4103530"/>
            <a:ext cx="4172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For single thread performance, 2021 Mac sees the greatest speed up relative to the 2019, but not significantly.</a:t>
            </a:r>
          </a:p>
        </p:txBody>
      </p:sp>
    </p:spTree>
    <p:extLst>
      <p:ext uri="{BB962C8B-B14F-4D97-AF65-F5344CB8AC3E}">
        <p14:creationId xmlns:p14="http://schemas.microsoft.com/office/powerpoint/2010/main" val="164591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3675-2F83-4B26-AA1F-66883A84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Minecraft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7CF1-88CF-416C-A070-8BDAA1AE5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09591" cy="3880773"/>
          </a:xfrm>
        </p:spPr>
        <p:txBody>
          <a:bodyPr/>
          <a:lstStyle/>
          <a:p>
            <a:r>
              <a:rPr lang="en-US" i="1" dirty="0"/>
              <a:t>A general, common day to day use case, but an intensive program.</a:t>
            </a:r>
          </a:p>
          <a:p>
            <a:endParaRPr lang="en-US" i="1" dirty="0"/>
          </a:p>
          <a:p>
            <a:r>
              <a:rPr lang="en-US" b="1" dirty="0"/>
              <a:t>Metrics: </a:t>
            </a:r>
            <a:r>
              <a:rPr lang="en-US" dirty="0"/>
              <a:t>CPU temperatures, memory percentages, FPS.</a:t>
            </a:r>
          </a:p>
          <a:p>
            <a:endParaRPr lang="en-US" dirty="0"/>
          </a:p>
          <a:p>
            <a:r>
              <a:rPr lang="en-US" b="1" dirty="0"/>
              <a:t>Metric Recording Software:</a:t>
            </a:r>
            <a:r>
              <a:rPr lang="en-US" dirty="0"/>
              <a:t> Stat’s Application &amp; Minecraft’s </a:t>
            </a:r>
            <a:r>
              <a:rPr lang="en-US" i="1" dirty="0"/>
              <a:t>F3 </a:t>
            </a:r>
            <a:r>
              <a:rPr lang="en-US" dirty="0"/>
              <a:t>debug screen</a:t>
            </a:r>
          </a:p>
          <a:p>
            <a:endParaRPr lang="en-US" b="1" dirty="0"/>
          </a:p>
          <a:p>
            <a:r>
              <a:rPr lang="en-US" b="1" dirty="0"/>
              <a:t>Testing Factors: </a:t>
            </a:r>
            <a:r>
              <a:rPr lang="en-US" dirty="0"/>
              <a:t>Having minimal background applications open, identical render distance settings, world seed, graphical settings, location.</a:t>
            </a:r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5" name="Picture 4" descr="A picture containing text, indoor, tiled, vector graphics&#10;&#10;Description automatically generated">
            <a:extLst>
              <a:ext uri="{FF2B5EF4-FFF2-40B4-BE49-F238E27FC236}">
                <a16:creationId xmlns:a16="http://schemas.microsoft.com/office/drawing/2014/main" id="{F2F741E6-B5F7-4E97-9D7F-4E643D9AA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123825"/>
            <a:ext cx="2781640" cy="278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77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A7E3-8C49-49CC-8043-21BC5502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Minecraft Data thus far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D90EEC-0352-4DE0-9665-09CCEDA22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5869"/>
            <a:ext cx="5691005" cy="52021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858BF5-ADD9-47D1-A052-44DD7A7DF353}"/>
              </a:ext>
            </a:extLst>
          </p:cNvPr>
          <p:cNvSpPr txBox="1"/>
          <p:nvPr/>
        </p:nvSpPr>
        <p:spPr>
          <a:xfrm>
            <a:off x="5518228" y="2053339"/>
            <a:ext cx="5838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sample of Minecraft data collected on the 2020 Mac.</a:t>
            </a:r>
          </a:p>
          <a:p>
            <a:endParaRPr lang="en-US" dirty="0"/>
          </a:p>
          <a:p>
            <a:r>
              <a:rPr lang="en-US" dirty="0"/>
              <a:t>Lots of data to still be collected!</a:t>
            </a:r>
          </a:p>
        </p:txBody>
      </p:sp>
    </p:spTree>
    <p:extLst>
      <p:ext uri="{BB962C8B-B14F-4D97-AF65-F5344CB8AC3E}">
        <p14:creationId xmlns:p14="http://schemas.microsoft.com/office/powerpoint/2010/main" val="1593514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3675-2F83-4B26-AA1F-66883A84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Thoughts on Data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7CF1-88CF-416C-A070-8BDAA1AE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switch from x86 to ARM resulted in significantly better performance</a:t>
            </a:r>
          </a:p>
          <a:p>
            <a:r>
              <a:rPr lang="en-US" dirty="0"/>
              <a:t>Preliminary information indicates heat is a major factor in the Minecraft test</a:t>
            </a:r>
          </a:p>
          <a:p>
            <a:r>
              <a:rPr lang="en-US" dirty="0"/>
              <a:t>Apple was right to drop Intel</a:t>
            </a:r>
          </a:p>
        </p:txBody>
      </p:sp>
    </p:spTree>
    <p:extLst>
      <p:ext uri="{BB962C8B-B14F-4D97-AF65-F5344CB8AC3E}">
        <p14:creationId xmlns:p14="http://schemas.microsoft.com/office/powerpoint/2010/main" val="274110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74DC-3699-4C89-853C-DCE1D6B2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Goals/Overview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9E840-38F8-4905-8436-8E017E90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u="sng" dirty="0"/>
              <a:t>The primary objective of this project is to assess performance gains year-to-year based off MSRP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Intel(x86) – ARM switch</a:t>
            </a:r>
            <a:endParaRPr lang="en-US" b="1" u="sng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Find the speed up between all three laptops when running benchmark tests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Compare various CPU metrics when running Minecraft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Is price worth it for the three given laptops?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5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74DC-3699-4C89-853C-DCE1D6B2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9E840-38F8-4905-8436-8E017E906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0399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MacBook with ARM perform better than the Intel variant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Performance of the 2021 ARM should be better than the 2020 ARM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Heat may play a factor in the Minecraft tests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030" name="Picture 6" descr="The History of Intel">
            <a:extLst>
              <a:ext uri="{FF2B5EF4-FFF2-40B4-BE49-F238E27FC236}">
                <a16:creationId xmlns:a16="http://schemas.microsoft.com/office/drawing/2014/main" id="{D1E28EA4-A840-458B-A5E9-A86C0195A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652" y="4927601"/>
            <a:ext cx="2740401" cy="181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rporate Logo Guidelines – Arm®">
            <a:extLst>
              <a:ext uri="{FF2B5EF4-FFF2-40B4-BE49-F238E27FC236}">
                <a16:creationId xmlns:a16="http://schemas.microsoft.com/office/drawing/2014/main" id="{0E9571BC-D9C5-4789-B219-0F0F5848E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041" y="5429250"/>
            <a:ext cx="38671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1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FCC4-72E4-4808-A81D-1BE5A87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Specs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F6EECD-7F5D-4D6C-985F-A70B58F075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137406"/>
              </p:ext>
            </p:extLst>
          </p:nvPr>
        </p:nvGraphicFramePr>
        <p:xfrm>
          <a:off x="403668" y="2412514"/>
          <a:ext cx="96080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860">
                  <a:extLst>
                    <a:ext uri="{9D8B030D-6E8A-4147-A177-3AD203B41FA5}">
                      <a16:colId xmlns:a16="http://schemas.microsoft.com/office/drawing/2014/main" val="852764809"/>
                    </a:ext>
                  </a:extLst>
                </a:gridCol>
                <a:gridCol w="1929774">
                  <a:extLst>
                    <a:ext uri="{9D8B030D-6E8A-4147-A177-3AD203B41FA5}">
                      <a16:colId xmlns:a16="http://schemas.microsoft.com/office/drawing/2014/main" val="680525878"/>
                    </a:ext>
                  </a:extLst>
                </a:gridCol>
                <a:gridCol w="1875453">
                  <a:extLst>
                    <a:ext uri="{9D8B030D-6E8A-4147-A177-3AD203B41FA5}">
                      <a16:colId xmlns:a16="http://schemas.microsoft.com/office/drawing/2014/main" val="542385586"/>
                    </a:ext>
                  </a:extLst>
                </a:gridCol>
                <a:gridCol w="1443052">
                  <a:extLst>
                    <a:ext uri="{9D8B030D-6E8A-4147-A177-3AD203B41FA5}">
                      <a16:colId xmlns:a16="http://schemas.microsoft.com/office/drawing/2014/main" val="656651403"/>
                    </a:ext>
                  </a:extLst>
                </a:gridCol>
                <a:gridCol w="1664580">
                  <a:extLst>
                    <a:ext uri="{9D8B030D-6E8A-4147-A177-3AD203B41FA5}">
                      <a16:colId xmlns:a16="http://schemas.microsoft.com/office/drawing/2014/main" val="2604181824"/>
                    </a:ext>
                  </a:extLst>
                </a:gridCol>
                <a:gridCol w="1492359">
                  <a:extLst>
                    <a:ext uri="{9D8B030D-6E8A-4147-A177-3AD203B41FA5}">
                      <a16:colId xmlns:a16="http://schemas.microsoft.com/office/drawing/2014/main" val="538192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MSRP 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Gen Intel I5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98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3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02918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E9282C4-3272-40F6-8AB3-CA21CC494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676146">
            <a:off x="677334" y="4435483"/>
            <a:ext cx="1585106" cy="195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9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AFAC-E859-4CDF-8159-F955B712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BE0A-B920-4FF7-A61F-415E40CEB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301167" cy="3880773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Three benchmarks: Scale.c / Quicksort.cpp / Ranksort.c</a:t>
            </a:r>
          </a:p>
          <a:p>
            <a:endParaRPr lang="en-US" sz="2200" dirty="0"/>
          </a:p>
          <a:p>
            <a:r>
              <a:rPr lang="en-US" sz="2200" dirty="0"/>
              <a:t>Scale.c: Accepts </a:t>
            </a:r>
            <a:r>
              <a:rPr lang="en-US" sz="2200" b="1" dirty="0"/>
              <a:t>n</a:t>
            </a:r>
            <a:r>
              <a:rPr lang="en-US" sz="2200" dirty="0"/>
              <a:t> data count and </a:t>
            </a:r>
            <a:r>
              <a:rPr lang="en-US" sz="2200" b="1" dirty="0"/>
              <a:t>m</a:t>
            </a:r>
            <a:r>
              <a:rPr lang="en-US" sz="2200" dirty="0"/>
              <a:t> threads and an input file. Scales all the data items by 17.</a:t>
            </a:r>
          </a:p>
          <a:p>
            <a:endParaRPr lang="en-US" sz="2200" dirty="0"/>
          </a:p>
          <a:p>
            <a:r>
              <a:rPr lang="en-US" sz="2200" dirty="0"/>
              <a:t>Quicksort.cpp: Accepts </a:t>
            </a:r>
            <a:r>
              <a:rPr lang="en-US" sz="2200" b="1" dirty="0"/>
              <a:t>n</a:t>
            </a:r>
            <a:r>
              <a:rPr lang="en-US" sz="2200" dirty="0"/>
              <a:t> data count and </a:t>
            </a:r>
            <a:r>
              <a:rPr lang="en-US" sz="2200" b="1" dirty="0"/>
              <a:t>m</a:t>
            </a:r>
            <a:r>
              <a:rPr lang="en-US" sz="2200" dirty="0"/>
              <a:t> threads. Randomly populates an array[</a:t>
            </a:r>
            <a:r>
              <a:rPr lang="en-US" sz="2200" b="1" dirty="0"/>
              <a:t>n</a:t>
            </a:r>
            <a:r>
              <a:rPr lang="en-US" sz="2200" dirty="0"/>
              <a:t>] and uses quicksort algorithm to sort the array.</a:t>
            </a:r>
          </a:p>
          <a:p>
            <a:endParaRPr lang="en-US" sz="2200" dirty="0"/>
          </a:p>
          <a:p>
            <a:r>
              <a:rPr lang="en-US" sz="2200" dirty="0"/>
              <a:t>Ranksort.c: Accepts </a:t>
            </a:r>
            <a:r>
              <a:rPr lang="en-US" sz="2200" b="1" dirty="0"/>
              <a:t>n</a:t>
            </a:r>
            <a:r>
              <a:rPr lang="en-US" sz="2200" dirty="0"/>
              <a:t> data count and </a:t>
            </a:r>
            <a:r>
              <a:rPr lang="en-US" sz="2200" b="1" dirty="0"/>
              <a:t>m</a:t>
            </a:r>
            <a:r>
              <a:rPr lang="en-US" sz="2200" dirty="0"/>
              <a:t> threads. Randomly populates an array[</a:t>
            </a:r>
            <a:r>
              <a:rPr lang="en-US" sz="2200" b="1" dirty="0"/>
              <a:t>n</a:t>
            </a:r>
            <a:r>
              <a:rPr lang="en-US" sz="2200" dirty="0"/>
              <a:t>] and uses rank sort algorithm to sort the array.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b="1" dirty="0"/>
              <a:t>	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5248-8E80-4F49-ADA9-08BF8D7D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Testing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A2C57-5EC4-4D3A-A764-9DEC7D735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Two Primary Test Formats:</a:t>
            </a:r>
          </a:p>
          <a:p>
            <a:r>
              <a:rPr lang="en-US" dirty="0"/>
              <a:t>Constant data count – increased threads </a:t>
            </a:r>
          </a:p>
          <a:p>
            <a:pPr marL="0" indent="0">
              <a:buNone/>
            </a:pPr>
            <a:r>
              <a:rPr lang="en-US" dirty="0"/>
              <a:t>	(Measures parallelism in multi-thread performance)</a:t>
            </a:r>
          </a:p>
          <a:p>
            <a:r>
              <a:rPr lang="en-US" dirty="0"/>
              <a:t>Constant single thread – increased data count </a:t>
            </a:r>
          </a:p>
          <a:p>
            <a:pPr marL="0" indent="0">
              <a:buNone/>
            </a:pPr>
            <a:r>
              <a:rPr lang="en-US" dirty="0"/>
              <a:t>	(Measures the power/speed of one thread) </a:t>
            </a:r>
            <a:r>
              <a:rPr lang="en-US" i="1" dirty="0"/>
              <a:t>Thread efficiency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dirty="0"/>
              <a:t>Test #1: </a:t>
            </a:r>
            <a:r>
              <a:rPr lang="en-US" dirty="0"/>
              <a:t>Data Count = 1000. Thread Counts: 1, 2, 4, 8, 16, 32, 64, 128, 256</a:t>
            </a:r>
          </a:p>
          <a:p>
            <a:pPr marL="0" indent="0">
              <a:buNone/>
            </a:pPr>
            <a:r>
              <a:rPr lang="en-US" b="1" dirty="0"/>
              <a:t>Test #2: </a:t>
            </a:r>
            <a:r>
              <a:rPr lang="en-US" dirty="0"/>
              <a:t>Single Thread. Data Counts: 10, 25, 50, 100, 250, 500, 100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9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6409-78CC-469E-A349-F19737BA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Scale.c – Excel Data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F5DEA58-CB37-4990-BB87-933C26E9A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04" y="1609645"/>
            <a:ext cx="10496145" cy="418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4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6A85-49C4-43E7-BCE7-5F0B91DC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Scale.c - Data Thread Count Testing</a:t>
            </a:r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BA385351-9F28-4FBE-A78E-DA939A286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0400"/>
            <a:ext cx="5901783" cy="3981048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A042A5F4-91BC-4C4C-8EFE-E2A5E8240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72" y="1930400"/>
            <a:ext cx="5592662" cy="39810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ACEC0B-7188-4129-4440-A2DED12F37B5}"/>
              </a:ext>
            </a:extLst>
          </p:cNvPr>
          <p:cNvSpPr txBox="1"/>
          <p:nvPr/>
        </p:nvSpPr>
        <p:spPr>
          <a:xfrm>
            <a:off x="677334" y="1270000"/>
            <a:ext cx="211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chemeClr val="accent1"/>
                </a:solidFill>
              </a:rPr>
              <a:t>Lower is better</a:t>
            </a:r>
          </a:p>
        </p:txBody>
      </p:sp>
    </p:spTree>
    <p:extLst>
      <p:ext uri="{BB962C8B-B14F-4D97-AF65-F5344CB8AC3E}">
        <p14:creationId xmlns:p14="http://schemas.microsoft.com/office/powerpoint/2010/main" val="408326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52A8-8446-4B71-A16E-C6B34ED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Scale.c - Data Count Testing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871777E-890B-49F8-AF79-5D3995FD7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6" y="2187145"/>
            <a:ext cx="5846866" cy="3518029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C77711B-F905-499D-83F2-FC7AB7670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87145"/>
            <a:ext cx="5735246" cy="3518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A21D47-627E-1507-FC35-0A91B8019EBA}"/>
              </a:ext>
            </a:extLst>
          </p:cNvPr>
          <p:cNvSpPr txBox="1"/>
          <p:nvPr/>
        </p:nvSpPr>
        <p:spPr>
          <a:xfrm>
            <a:off x="677334" y="1270000"/>
            <a:ext cx="185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chemeClr val="accent1"/>
                </a:solidFill>
              </a:rPr>
              <a:t>Lower is better</a:t>
            </a:r>
          </a:p>
        </p:txBody>
      </p:sp>
    </p:spTree>
    <p:extLst>
      <p:ext uri="{BB962C8B-B14F-4D97-AF65-F5344CB8AC3E}">
        <p14:creationId xmlns:p14="http://schemas.microsoft.com/office/powerpoint/2010/main" val="25649823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3715</TotalTime>
  <Words>543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</vt:lpstr>
      <vt:lpstr>Performance Gain related to MSRP</vt:lpstr>
      <vt:lpstr>Goals/Overview</vt:lpstr>
      <vt:lpstr>Expectations</vt:lpstr>
      <vt:lpstr>Mac Specs</vt:lpstr>
      <vt:lpstr>Performance Benchmarks</vt:lpstr>
      <vt:lpstr>Benchmark Testing Scheme</vt:lpstr>
      <vt:lpstr>Scale.c – Excel Data</vt:lpstr>
      <vt:lpstr>Scale.c - Data Thread Count Testing</vt:lpstr>
      <vt:lpstr>Scale.c - Data Count Testing</vt:lpstr>
      <vt:lpstr>Scale.c - Speed Up Ratios  (Average of All Tests)</vt:lpstr>
      <vt:lpstr>Minecraft Testing</vt:lpstr>
      <vt:lpstr>Minecraft Data thus far</vt:lpstr>
      <vt:lpstr>Current Thoughts on Data so Far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Gain related to MSRP</dc:title>
  <dc:creator>Carson Holland</dc:creator>
  <cp:lastModifiedBy>Carson Holland</cp:lastModifiedBy>
  <cp:revision>30</cp:revision>
  <dcterms:created xsi:type="dcterms:W3CDTF">2022-04-23T22:47:52Z</dcterms:created>
  <dcterms:modified xsi:type="dcterms:W3CDTF">2022-04-27T15:57:46Z</dcterms:modified>
</cp:coreProperties>
</file>