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4"/>
  </p:notesMasterIdLst>
  <p:sldIdLst>
    <p:sldId id="256" r:id="rId2"/>
    <p:sldId id="257" r:id="rId3"/>
    <p:sldId id="265" r:id="rId4"/>
    <p:sldId id="260" r:id="rId5"/>
    <p:sldId id="258" r:id="rId6"/>
    <p:sldId id="266" r:id="rId7"/>
    <p:sldId id="261" r:id="rId8"/>
    <p:sldId id="262" r:id="rId9"/>
    <p:sldId id="263" r:id="rId10"/>
    <p:sldId id="259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66F8-924B-4C69-B8D7-CFDFBF2DE7A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AE79A-6230-4F0B-B72E-55700724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1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hlogo.blogspot.com/2011_11_01_arch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EA6-0496-4323-8E06-0F58BCE5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Gain related to MSRP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774E-95D1-47F4-871D-1773CA15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Le, Robert Bonham, Carson Holland</a:t>
            </a:r>
          </a:p>
        </p:txBody>
      </p:sp>
    </p:spTree>
    <p:extLst>
      <p:ext uri="{BB962C8B-B14F-4D97-AF65-F5344CB8AC3E}">
        <p14:creationId xmlns:p14="http://schemas.microsoft.com/office/powerpoint/2010/main" val="3041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Minecraft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09591" cy="3880773"/>
          </a:xfrm>
        </p:spPr>
        <p:txBody>
          <a:bodyPr/>
          <a:lstStyle/>
          <a:p>
            <a:r>
              <a:rPr lang="en-US" i="1" dirty="0"/>
              <a:t>A general, common day to day use case.</a:t>
            </a:r>
          </a:p>
          <a:p>
            <a:endParaRPr lang="en-US" i="1" dirty="0"/>
          </a:p>
          <a:p>
            <a:r>
              <a:rPr lang="en-US" b="1" dirty="0"/>
              <a:t>Metrics: </a:t>
            </a:r>
            <a:r>
              <a:rPr lang="en-US" dirty="0"/>
              <a:t>CPU temperatures, memory percentages, FPS.</a:t>
            </a:r>
          </a:p>
          <a:p>
            <a:endParaRPr lang="en-US" dirty="0"/>
          </a:p>
          <a:p>
            <a:r>
              <a:rPr lang="en-US" b="1" dirty="0"/>
              <a:t>Metric Recording Software:</a:t>
            </a:r>
            <a:r>
              <a:rPr lang="en-US" dirty="0"/>
              <a:t> Stat’s Application &amp; Minecraft’s </a:t>
            </a:r>
            <a:r>
              <a:rPr lang="en-US" i="1" dirty="0"/>
              <a:t>F3 </a:t>
            </a:r>
            <a:r>
              <a:rPr lang="en-US" dirty="0"/>
              <a:t>debug screen</a:t>
            </a:r>
          </a:p>
          <a:p>
            <a:endParaRPr lang="en-US" b="1" dirty="0"/>
          </a:p>
          <a:p>
            <a:r>
              <a:rPr lang="en-US" b="1" dirty="0"/>
              <a:t>Testing Factors: </a:t>
            </a:r>
            <a:r>
              <a:rPr lang="en-US" dirty="0"/>
              <a:t>Having minimal background applications open, identical render distance settings, world seed, graphical settings, location.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 descr="A picture containing text, indoor, tiled, vector graphics&#10;&#10;Description automatically generated">
            <a:extLst>
              <a:ext uri="{FF2B5EF4-FFF2-40B4-BE49-F238E27FC236}">
                <a16:creationId xmlns:a16="http://schemas.microsoft.com/office/drawing/2014/main" id="{F2F741E6-B5F7-4E97-9D7F-4E643D9A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23825"/>
            <a:ext cx="2781640" cy="27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7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A7E3-8C49-49CC-8043-21BC5502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Data thus far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D90EEC-0352-4DE0-9665-09CCEDA2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869"/>
            <a:ext cx="5691005" cy="52021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58BF5-ADD9-47D1-A052-44DD7A7DF353}"/>
              </a:ext>
            </a:extLst>
          </p:cNvPr>
          <p:cNvSpPr txBox="1"/>
          <p:nvPr/>
        </p:nvSpPr>
        <p:spPr>
          <a:xfrm>
            <a:off x="5686179" y="2105025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data to still be collected!</a:t>
            </a:r>
          </a:p>
        </p:txBody>
      </p:sp>
    </p:spTree>
    <p:extLst>
      <p:ext uri="{BB962C8B-B14F-4D97-AF65-F5344CB8AC3E}">
        <p14:creationId xmlns:p14="http://schemas.microsoft.com/office/powerpoint/2010/main" val="159351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Thoughts on Data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from x86 to ARM resulted in significantly better performance</a:t>
            </a:r>
          </a:p>
          <a:p>
            <a:r>
              <a:rPr lang="en-US" dirty="0"/>
              <a:t>Preliminary information indicates heat is a major factor in the Minecraft test</a:t>
            </a:r>
          </a:p>
          <a:p>
            <a:r>
              <a:rPr lang="en-US" dirty="0"/>
              <a:t>Apple was right to drop Intel</a:t>
            </a:r>
          </a:p>
        </p:txBody>
      </p:sp>
    </p:spTree>
    <p:extLst>
      <p:ext uri="{BB962C8B-B14F-4D97-AF65-F5344CB8AC3E}">
        <p14:creationId xmlns:p14="http://schemas.microsoft.com/office/powerpoint/2010/main" val="27411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The primary objective of this project is to assess performance gains year-to-year based off MSRP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Intel(x86) – ARM switch</a:t>
            </a:r>
            <a:endParaRPr lang="en-US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the speed up between all three laptops when running benchmark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Compare various CPU metrics when running Minecraft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Is price worth it for the three given laptops?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39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MacBook with ARM perform better than the Intel variant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Performance of the 2021 ARM should be better than the 2020 ARM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Heat may play a factor in the Minecraft tests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30" name="Picture 6" descr="The History of Intel">
            <a:extLst>
              <a:ext uri="{FF2B5EF4-FFF2-40B4-BE49-F238E27FC236}">
                <a16:creationId xmlns:a16="http://schemas.microsoft.com/office/drawing/2014/main" id="{D1E28EA4-A840-458B-A5E9-A86C019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792666"/>
            <a:ext cx="2740401" cy="181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porate Logo Guidelines – Arm®">
            <a:extLst>
              <a:ext uri="{FF2B5EF4-FFF2-40B4-BE49-F238E27FC236}">
                <a16:creationId xmlns:a16="http://schemas.microsoft.com/office/drawing/2014/main" id="{0E9571BC-D9C5-4789-B219-0F0F5848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200650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CC4-72E4-4808-A81D-1BE5A87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Specs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6EECD-7F5D-4D6C-985F-A70B58F0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559535"/>
              </p:ext>
            </p:extLst>
          </p:nvPr>
        </p:nvGraphicFramePr>
        <p:xfrm>
          <a:off x="765110" y="2160588"/>
          <a:ext cx="9143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61">
                  <a:extLst>
                    <a:ext uri="{9D8B030D-6E8A-4147-A177-3AD203B41FA5}">
                      <a16:colId xmlns:a16="http://schemas.microsoft.com/office/drawing/2014/main" val="852764809"/>
                    </a:ext>
                  </a:extLst>
                </a:gridCol>
                <a:gridCol w="2085600">
                  <a:extLst>
                    <a:ext uri="{9D8B030D-6E8A-4147-A177-3AD203B41FA5}">
                      <a16:colId xmlns:a16="http://schemas.microsoft.com/office/drawing/2014/main" val="680525878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542385586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656651403"/>
                    </a:ext>
                  </a:extLst>
                </a:gridCol>
                <a:gridCol w="1584179">
                  <a:extLst>
                    <a:ext uri="{9D8B030D-6E8A-4147-A177-3AD203B41FA5}">
                      <a16:colId xmlns:a16="http://schemas.microsoft.com/office/drawing/2014/main" val="2604181824"/>
                    </a:ext>
                  </a:extLst>
                </a:gridCol>
                <a:gridCol w="1420277">
                  <a:extLst>
                    <a:ext uri="{9D8B030D-6E8A-4147-A177-3AD203B41FA5}">
                      <a16:colId xmlns:a16="http://schemas.microsoft.com/office/drawing/2014/main" val="53819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MSRP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Gen Intel 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29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9282C4-3272-40F6-8AB3-CA21CC494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676146">
            <a:off x="677334" y="4435483"/>
            <a:ext cx="1585106" cy="1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FAC-E859-4CDF-8159-F955B71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E0A-B920-4FF7-A61F-415E40CE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01167" cy="388077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Three benchmarks: Scale.c / Quicksort.cpp / Ranksort.c</a:t>
            </a:r>
          </a:p>
          <a:p>
            <a:endParaRPr lang="en-US" sz="2200" dirty="0"/>
          </a:p>
          <a:p>
            <a:r>
              <a:rPr lang="en-US" sz="2200" dirty="0"/>
              <a:t>Scale.c: Accepts </a:t>
            </a:r>
            <a:r>
              <a:rPr lang="en-US" sz="2200" b="1" dirty="0"/>
              <a:t>n</a:t>
            </a:r>
            <a:r>
              <a:rPr lang="en-US" sz="2200" dirty="0"/>
              <a:t> data count and </a:t>
            </a:r>
            <a:r>
              <a:rPr lang="en-US" sz="2200" b="1" dirty="0"/>
              <a:t>m</a:t>
            </a:r>
            <a:r>
              <a:rPr lang="en-US" sz="2200" dirty="0"/>
              <a:t> threads and an input file. Scales all the data items by 17.</a:t>
            </a:r>
          </a:p>
          <a:p>
            <a:endParaRPr lang="en-US" sz="2200" dirty="0"/>
          </a:p>
          <a:p>
            <a:r>
              <a:rPr lang="en-US" sz="2200" dirty="0"/>
              <a:t>Quicksort.cpp: Accepts </a:t>
            </a:r>
            <a:r>
              <a:rPr lang="en-US" sz="2200" b="1" dirty="0"/>
              <a:t>n</a:t>
            </a:r>
            <a:r>
              <a:rPr lang="en-US" sz="2200" dirty="0"/>
              <a:t> data count and </a:t>
            </a:r>
            <a:r>
              <a:rPr lang="en-US" sz="2200" b="1" dirty="0"/>
              <a:t>m</a:t>
            </a:r>
            <a:r>
              <a:rPr lang="en-US" sz="2200" dirty="0"/>
              <a:t> threads. Randomly populates an array[</a:t>
            </a:r>
            <a:r>
              <a:rPr lang="en-US" sz="2200" b="1" dirty="0"/>
              <a:t>n</a:t>
            </a:r>
            <a:r>
              <a:rPr lang="en-US" sz="2200" dirty="0"/>
              <a:t>] and uses quicksort algorithm to sort the array.</a:t>
            </a:r>
          </a:p>
          <a:p>
            <a:endParaRPr lang="en-US" sz="2200" dirty="0"/>
          </a:p>
          <a:p>
            <a:r>
              <a:rPr lang="en-US" sz="2200" dirty="0"/>
              <a:t>Ranksort.c: Accepts </a:t>
            </a:r>
            <a:r>
              <a:rPr lang="en-US" sz="2200" b="1" dirty="0"/>
              <a:t>n</a:t>
            </a:r>
            <a:r>
              <a:rPr lang="en-US" sz="2200" dirty="0"/>
              <a:t> data count and </a:t>
            </a:r>
            <a:r>
              <a:rPr lang="en-US" sz="2200" b="1" dirty="0"/>
              <a:t>m</a:t>
            </a:r>
            <a:r>
              <a:rPr lang="en-US" sz="2200" dirty="0"/>
              <a:t> threads. Randomly populates an array[</a:t>
            </a:r>
            <a:r>
              <a:rPr lang="en-US" sz="2200" b="1" dirty="0"/>
              <a:t>n</a:t>
            </a:r>
            <a:r>
              <a:rPr lang="en-US" sz="2200" dirty="0"/>
              <a:t>] and uses rank sort algorithm to sort the array.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5248-8E80-4F49-ADA9-08BF8D7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Testing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2C57-5EC4-4D3A-A764-9DEC7D73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Two Primary Test Formats:</a:t>
            </a:r>
          </a:p>
          <a:p>
            <a:r>
              <a:rPr lang="en-US" dirty="0"/>
              <a:t>Constant data count – increased threads </a:t>
            </a:r>
          </a:p>
          <a:p>
            <a:pPr marL="0" indent="0">
              <a:buNone/>
            </a:pPr>
            <a:r>
              <a:rPr lang="en-US" dirty="0"/>
              <a:t>	(Measures parallelism in multi-thread performance)</a:t>
            </a:r>
          </a:p>
          <a:p>
            <a:r>
              <a:rPr lang="en-US" dirty="0"/>
              <a:t>Constant single thread – increased data count </a:t>
            </a:r>
          </a:p>
          <a:p>
            <a:pPr marL="0" indent="0">
              <a:buNone/>
            </a:pPr>
            <a:r>
              <a:rPr lang="en-US" dirty="0"/>
              <a:t>	(Measures the power/speed of one thread) </a:t>
            </a:r>
            <a:r>
              <a:rPr lang="en-US" i="1" dirty="0"/>
              <a:t>Thread efficiency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Test #1: </a:t>
            </a:r>
            <a:r>
              <a:rPr lang="en-US" dirty="0"/>
              <a:t>Data Count = 1000. Thread Counts: 1, 2, 4, 8, 16, 32, 64, 128, 256</a:t>
            </a:r>
          </a:p>
          <a:p>
            <a:pPr marL="0" indent="0">
              <a:buNone/>
            </a:pPr>
            <a:r>
              <a:rPr lang="en-US" b="1" dirty="0"/>
              <a:t>Test #2: </a:t>
            </a:r>
            <a:r>
              <a:rPr lang="en-US" dirty="0"/>
              <a:t>Single Thread. Data Counts: 10, 25, 50, 100, 250, 500, 100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6A85-49C4-43E7-BCE7-5F0B91D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Thread Count Testing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A385351-9F28-4FBE-A78E-DA939A28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01783" cy="398104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042A5F4-91BC-4C4C-8EFE-E2A5E824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2" y="1930400"/>
            <a:ext cx="5592662" cy="3981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CEC0B-7188-4129-4440-A2DED12F37B5}"/>
              </a:ext>
            </a:extLst>
          </p:cNvPr>
          <p:cNvSpPr txBox="1"/>
          <p:nvPr/>
        </p:nvSpPr>
        <p:spPr>
          <a:xfrm>
            <a:off x="677334" y="1270000"/>
            <a:ext cx="15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408326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52A8-8446-4B71-A16E-C6B34ED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Count Testing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871777E-890B-49F8-AF79-5D3995F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2187145"/>
            <a:ext cx="5846866" cy="351802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C77711B-F905-499D-83F2-FC7AB767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5"/>
            <a:ext cx="5735246" cy="3518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1D47-627E-1507-FC35-0A91B8019EBA}"/>
              </a:ext>
            </a:extLst>
          </p:cNvPr>
          <p:cNvSpPr txBox="1"/>
          <p:nvPr/>
        </p:nvSpPr>
        <p:spPr>
          <a:xfrm>
            <a:off x="677334" y="1270000"/>
            <a:ext cx="163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56498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2D6-AF12-4241-AB2A-1272886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Speed Up Ratios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E90D549-A09F-4A99-AC12-F269BD5E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5" y="1554140"/>
            <a:ext cx="7596654" cy="4977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A959A-3710-4D35-A7E3-6240647501AF}"/>
              </a:ext>
            </a:extLst>
          </p:cNvPr>
          <p:cNvSpPr txBox="1"/>
          <p:nvPr/>
        </p:nvSpPr>
        <p:spPr>
          <a:xfrm>
            <a:off x="7892249" y="2111356"/>
            <a:ext cx="4004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For multi-thread testing, 2020 and 2021 (ARM) Mac laptops see significant speed-up relative to the 2019 (x86) Mac laptop. However, 2021-2020 speed up is not significant.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5230-FB84-4A3E-B05F-A92D35987C0F}"/>
              </a:ext>
            </a:extLst>
          </p:cNvPr>
          <p:cNvSpPr txBox="1"/>
          <p:nvPr/>
        </p:nvSpPr>
        <p:spPr>
          <a:xfrm>
            <a:off x="7892249" y="4103531"/>
            <a:ext cx="387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For single thread performance, 2021 Mac sees the greatest speed up relative to the 2019, but not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1645917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3705</TotalTime>
  <Words>511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Performance Gain related to MSRP</vt:lpstr>
      <vt:lpstr>Goals/Overview</vt:lpstr>
      <vt:lpstr>Expectations</vt:lpstr>
      <vt:lpstr>Mac Specs</vt:lpstr>
      <vt:lpstr>Performance Benchmarks</vt:lpstr>
      <vt:lpstr>Benchmark Testing Scheme</vt:lpstr>
      <vt:lpstr>Scale.c Data Thread Count Testing</vt:lpstr>
      <vt:lpstr>Scale.c Data Count Testing</vt:lpstr>
      <vt:lpstr>Scale.c Speed Up Ratios</vt:lpstr>
      <vt:lpstr>Minecraft Testing</vt:lpstr>
      <vt:lpstr>Minecraft Data thus far</vt:lpstr>
      <vt:lpstr>Current Thoughts on Data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Gain related to MSRP</dc:title>
  <dc:creator>Carson Holland</dc:creator>
  <cp:lastModifiedBy>Carson Holland</cp:lastModifiedBy>
  <cp:revision>20</cp:revision>
  <dcterms:created xsi:type="dcterms:W3CDTF">2022-04-23T22:47:52Z</dcterms:created>
  <dcterms:modified xsi:type="dcterms:W3CDTF">2022-04-27T15:46:20Z</dcterms:modified>
</cp:coreProperties>
</file>