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5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Allen Brook College of Data &amp; Engineering (ABCDE) Placement Analysis</a:t>
            </a:r>
            <a:br>
              <a:rPr lang="en-US" b="1" dirty="0"/>
            </a:br>
            <a:r>
              <a:rPr lang="en-US" b="1" dirty="0"/>
              <a:t>(Academic Year 2024–2025)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Dashboard Overview</a:t>
            </a:r>
            <a:endParaRPr lang="en-US"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83B0E7E4-788A-BE9C-739E-4F1F32EA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009649"/>
            <a:ext cx="12141200" cy="5848349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DE8A-8221-E7CC-409D-5614E40B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456"/>
            <a:ext cx="12192000" cy="549554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College Administration &amp; Management:</a:t>
            </a:r>
            <a:br>
              <a:rPr lang="en-US" dirty="0"/>
            </a:br>
            <a:r>
              <a:rPr lang="en-US" dirty="0"/>
              <a:t>Leverage placement analytics to evaluate program performance, identify academic strengths and gaps, and plan strategic improvements in training and curriculum.</a:t>
            </a:r>
          </a:p>
          <a:p>
            <a:endParaRPr lang="en-US" dirty="0"/>
          </a:p>
          <a:p>
            <a:r>
              <a:rPr lang="en-US" b="1" dirty="0"/>
              <a:t>Training &amp; Placement Cell:</a:t>
            </a:r>
            <a:br>
              <a:rPr lang="en-US" dirty="0"/>
            </a:br>
            <a:r>
              <a:rPr lang="en-US" dirty="0"/>
              <a:t>Use data-driven insights to monitor placement trends, target underperforming student groups, and strengthen industry partnerships through transparent reporting.</a:t>
            </a:r>
          </a:p>
          <a:p>
            <a:endParaRPr lang="en-US" dirty="0"/>
          </a:p>
          <a:p>
            <a:r>
              <a:rPr lang="en-US" b="1" dirty="0"/>
              <a:t>Faculty &amp; Academic Departments:</a:t>
            </a:r>
            <a:br>
              <a:rPr lang="en-US" dirty="0"/>
            </a:br>
            <a:r>
              <a:rPr lang="en-US" dirty="0"/>
              <a:t>Understand how academic background and specialization influence placement outcomes, guiding curriculum updates and mentorship strategies.</a:t>
            </a:r>
          </a:p>
          <a:p>
            <a:endParaRPr lang="en-US" dirty="0"/>
          </a:p>
          <a:p>
            <a:r>
              <a:rPr lang="en-US" b="1" dirty="0"/>
              <a:t>Students &amp; Career Advisors:</a:t>
            </a:r>
            <a:br>
              <a:rPr lang="en-US" dirty="0"/>
            </a:br>
            <a:r>
              <a:rPr lang="en-US" dirty="0"/>
              <a:t>Gain awareness of how CGPA, specialization, and skill development affect placement chances and salary expectations, helping tailor preparation plans.</a:t>
            </a:r>
          </a:p>
          <a:p>
            <a:endParaRPr lang="en-US" dirty="0"/>
          </a:p>
          <a:p>
            <a:r>
              <a:rPr lang="en-US" b="1" dirty="0"/>
              <a:t>Recruiters &amp; Industry Partners:</a:t>
            </a:r>
            <a:br>
              <a:rPr lang="en-US" dirty="0"/>
            </a:br>
            <a:r>
              <a:rPr lang="en-US" dirty="0"/>
              <a:t>Access data-supported insights on student quality, academic diversity, and performance trends to optimize recruitment strategies and hiring pipelines.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To: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7048"/>
            <a:ext cx="121920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To develop an interactive Placement Analytics Dashboard to analyze placement performance and key salary drivers for Allen Brook College of Data &amp; Engineering (ABCDE).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</a:p>
          <a:p>
            <a:pPr marL="0" indent="0">
              <a:buNone/>
            </a:pPr>
            <a:r>
              <a:rPr lang="en-US" sz="1500" dirty="0"/>
              <a:t>Evaluate placement outcomes to uncover </a:t>
            </a:r>
            <a:r>
              <a:rPr lang="en-US" sz="1500" b="1" dirty="0"/>
              <a:t>factors</a:t>
            </a:r>
            <a:r>
              <a:rPr lang="en-US" sz="1500" dirty="0"/>
              <a:t>—</a:t>
            </a:r>
            <a:r>
              <a:rPr lang="en-US" sz="1500" b="1" dirty="0"/>
              <a:t>CGPA, degree background, specialization, gender, work experience</a:t>
            </a:r>
            <a:r>
              <a:rPr lang="en-US" sz="1500" dirty="0"/>
              <a:t>—that </a:t>
            </a:r>
            <a:r>
              <a:rPr lang="en-US" sz="1500" b="1" dirty="0"/>
              <a:t>influence placement success and salary levels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Build an interactive Excel dashboard for college administrators, career services, and students.</a:t>
            </a:r>
          </a:p>
          <a:p>
            <a:pPr lvl="1"/>
            <a:r>
              <a:rPr lang="en-US" sz="1500" dirty="0"/>
              <a:t>Provide actionable recommendations to improve placement support and student readiness.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b="1" dirty="0"/>
              <a:t>Overall Placement Rate</a:t>
            </a:r>
            <a:r>
              <a:rPr lang="en-US" sz="1500" dirty="0"/>
              <a:t>,</a:t>
            </a:r>
            <a:r>
              <a:rPr lang="en-US" sz="1500" b="1" dirty="0"/>
              <a:t> Average &amp; Median Salary</a:t>
            </a:r>
            <a:r>
              <a:rPr lang="en-US" sz="1500" dirty="0"/>
              <a:t>,</a:t>
            </a:r>
            <a:r>
              <a:rPr lang="en-US" sz="1500" b="1" dirty="0"/>
              <a:t> Placement Rate by Gender/Background</a:t>
            </a:r>
            <a:r>
              <a:rPr lang="en-US" sz="1500" dirty="0"/>
              <a:t>,</a:t>
            </a:r>
            <a:r>
              <a:rPr lang="en-US" sz="1500" b="1" dirty="0"/>
              <a:t> Average Salary by CGPA Band</a:t>
            </a:r>
            <a:r>
              <a:rPr lang="en-US" sz="1500" dirty="0"/>
              <a:t>,</a:t>
            </a:r>
            <a:r>
              <a:rPr lang="en-US" sz="1500" b="1" dirty="0"/>
              <a:t> Top-paying Specializations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Excel dashboard, presentation slides, and a concise insights report.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168"/>
            <a:ext cx="12192000" cy="531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Context Highlights:</a:t>
            </a:r>
            <a:endParaRPr lang="en-US" sz="1500" dirty="0"/>
          </a:p>
          <a:p>
            <a:r>
              <a:rPr lang="en-US" sz="1500" dirty="0"/>
              <a:t>Analyzed placement records of </a:t>
            </a:r>
            <a:r>
              <a:rPr lang="en-US" sz="1500" b="1" dirty="0"/>
              <a:t>215 students</a:t>
            </a:r>
            <a:r>
              <a:rPr lang="en-US" sz="1500" dirty="0"/>
              <a:t> from </a:t>
            </a:r>
            <a:r>
              <a:rPr lang="en-US" sz="1500" i="1" dirty="0"/>
              <a:t>Allen Brook College of Data &amp; Engineering (ABCDE)</a:t>
            </a:r>
            <a:r>
              <a:rPr lang="en-US" sz="1500" dirty="0"/>
              <a:t>.</a:t>
            </a:r>
          </a:p>
          <a:p>
            <a:r>
              <a:rPr lang="en-US" sz="1500" dirty="0"/>
              <a:t>Dataset covers </a:t>
            </a:r>
            <a:r>
              <a:rPr lang="en-US" sz="1500" b="1" dirty="0"/>
              <a:t>academic metrics</a:t>
            </a:r>
            <a:r>
              <a:rPr lang="en-US" sz="1500" dirty="0"/>
              <a:t> (degree type, specialization, CGPA), </a:t>
            </a:r>
            <a:r>
              <a:rPr lang="en-US" sz="1500" b="1" dirty="0"/>
              <a:t>demographics</a:t>
            </a:r>
            <a:r>
              <a:rPr lang="en-US" sz="1500" dirty="0"/>
              <a:t> (gender, work experience), and </a:t>
            </a:r>
            <a:r>
              <a:rPr lang="en-US" sz="1500" b="1" dirty="0"/>
              <a:t>placement outcomes</a:t>
            </a:r>
            <a:r>
              <a:rPr lang="en-US" sz="1500" dirty="0"/>
              <a:t> (status, salary).</a:t>
            </a:r>
          </a:p>
          <a:p>
            <a:r>
              <a:rPr lang="en-US" sz="1500" dirty="0"/>
              <a:t>Demonstrates how </a:t>
            </a:r>
            <a:r>
              <a:rPr lang="en-US" sz="1500" b="1" dirty="0"/>
              <a:t>data analytics empowers institutional decisions</a:t>
            </a:r>
            <a:r>
              <a:rPr lang="en-US" sz="1500" dirty="0"/>
              <a:t> to optimize placement strategies and student performance evaluation.</a:t>
            </a:r>
          </a:p>
          <a:p>
            <a:r>
              <a:rPr lang="en-US" sz="1500" dirty="0"/>
              <a:t>Built an </a:t>
            </a:r>
            <a:r>
              <a:rPr lang="en-US" sz="1500" b="1" dirty="0"/>
              <a:t>interactive Placement Analytics Dashboard</a:t>
            </a:r>
            <a:r>
              <a:rPr lang="en-US" sz="1500" dirty="0"/>
              <a:t> using Excel (Pivot Tables, Charts, and KPI visuals).</a:t>
            </a:r>
            <a:br>
              <a:rPr lang="en-US" sz="1500" dirty="0"/>
            </a:br>
            <a:r>
              <a:rPr lang="en-US" sz="1500" dirty="0"/>
              <a:t>Key insights derived on:</a:t>
            </a:r>
          </a:p>
          <a:p>
            <a:pPr lvl="1"/>
            <a:r>
              <a:rPr lang="en-US" sz="1500" dirty="0"/>
              <a:t>Overall placement rate and salary distribution</a:t>
            </a:r>
          </a:p>
          <a:p>
            <a:pPr lvl="1"/>
            <a:r>
              <a:rPr lang="en-US" sz="1500" dirty="0"/>
              <a:t>CGPA-to-salary correlation patterns</a:t>
            </a:r>
          </a:p>
          <a:p>
            <a:pPr lvl="1"/>
            <a:r>
              <a:rPr lang="en-US" sz="1500" dirty="0"/>
              <a:t>Gender and background-based placement trends</a:t>
            </a:r>
          </a:p>
          <a:p>
            <a:pPr lvl="1"/>
            <a:r>
              <a:rPr lang="en-US" sz="1500" dirty="0"/>
              <a:t>Specialization-wise salary contributions</a:t>
            </a: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 </a:t>
            </a:r>
          </a:p>
          <a:p>
            <a:r>
              <a:rPr lang="en-US" sz="1500" b="1" dirty="0"/>
              <a:t>Source:</a:t>
            </a:r>
            <a:r>
              <a:rPr lang="en-US" sz="1500" dirty="0"/>
              <a:t> </a:t>
            </a:r>
            <a:r>
              <a:rPr lang="en-US" sz="1500" b="1" dirty="0"/>
              <a:t>Fictionalized college placement dataset</a:t>
            </a:r>
            <a:r>
              <a:rPr lang="en-US" sz="1500" dirty="0"/>
              <a:t> (inspired by open educational datasets).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Structured student records and outcomes (placement status and salary).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One-time snapshot for the academic year </a:t>
            </a:r>
            <a:r>
              <a:rPr lang="en-US" sz="1500" b="1" dirty="0"/>
              <a:t>2024-25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Student-level records. </a:t>
            </a:r>
            <a:r>
              <a:rPr lang="en-US" sz="1500" b="1" dirty="0"/>
              <a:t>Total Rows: 215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Approximately </a:t>
            </a:r>
            <a:r>
              <a:rPr lang="en-US" sz="1500" b="1" dirty="0"/>
              <a:t>15 features</a:t>
            </a:r>
            <a:r>
              <a:rPr lang="en-US" sz="1500" dirty="0"/>
              <a:t> covering three main buckets:</a:t>
            </a:r>
          </a:p>
          <a:p>
            <a:pPr lvl="1"/>
            <a:r>
              <a:rPr lang="en-US" sz="1500" b="1" dirty="0"/>
              <a:t>Demographics:</a:t>
            </a:r>
            <a:r>
              <a:rPr lang="en-US" sz="1500" dirty="0"/>
              <a:t> Gender, Work Experience (Yes/No).</a:t>
            </a:r>
          </a:p>
          <a:p>
            <a:pPr lvl="1"/>
            <a:r>
              <a:rPr lang="en-US" sz="1500" b="1" dirty="0"/>
              <a:t>Academics:</a:t>
            </a:r>
            <a:r>
              <a:rPr lang="en-US" sz="1500" dirty="0"/>
              <a:t> Secondary percentage (</a:t>
            </a:r>
            <a:r>
              <a:rPr lang="en-US" sz="1500" dirty="0" err="1"/>
              <a:t>ssc_p</a:t>
            </a:r>
            <a:r>
              <a:rPr lang="en-US" sz="1500" dirty="0"/>
              <a:t>), Higher Secondary percentage (</a:t>
            </a:r>
            <a:r>
              <a:rPr lang="en-US" sz="1500" dirty="0" err="1"/>
              <a:t>hsc_p</a:t>
            </a:r>
            <a:r>
              <a:rPr lang="en-US" sz="1500" dirty="0"/>
              <a:t>) &amp; background (</a:t>
            </a:r>
            <a:r>
              <a:rPr lang="en-US" sz="1500" dirty="0" err="1"/>
              <a:t>hsc_b</a:t>
            </a:r>
            <a:r>
              <a:rPr lang="en-US" sz="1500" dirty="0"/>
              <a:t>), Degree percentage (</a:t>
            </a:r>
            <a:r>
              <a:rPr lang="en-US" sz="1500" dirty="0" err="1"/>
              <a:t>degree_p</a:t>
            </a:r>
            <a:r>
              <a:rPr lang="en-US" sz="1500" dirty="0"/>
              <a:t>) &amp; degree type (</a:t>
            </a:r>
            <a:r>
              <a:rPr lang="en-US" sz="1500" dirty="0" err="1"/>
              <a:t>degree_t</a:t>
            </a:r>
            <a:r>
              <a:rPr lang="en-US" sz="1500" dirty="0"/>
              <a:t>) and MBA percentage (</a:t>
            </a:r>
            <a:r>
              <a:rPr lang="en-US" sz="1500" dirty="0" err="1"/>
              <a:t>mba_p</a:t>
            </a:r>
            <a:r>
              <a:rPr lang="en-US" sz="1500" dirty="0"/>
              <a:t>) - Backgrounds/Types Specialization – </a:t>
            </a:r>
            <a:r>
              <a:rPr lang="en-US" sz="1500" dirty="0" err="1"/>
              <a:t>Mkt&amp;Fin</a:t>
            </a:r>
            <a:r>
              <a:rPr lang="en-US" sz="1500" dirty="0"/>
              <a:t> / </a:t>
            </a:r>
            <a:r>
              <a:rPr lang="en-US" sz="1500" dirty="0" err="1"/>
              <a:t>Mkt&amp;HR</a:t>
            </a:r>
            <a:endParaRPr lang="en-US" sz="1500" dirty="0"/>
          </a:p>
          <a:p>
            <a:pPr lvl="1"/>
            <a:r>
              <a:rPr lang="en-US" sz="1500" b="1" dirty="0"/>
              <a:t>Placement:</a:t>
            </a:r>
            <a:r>
              <a:rPr lang="en-US" sz="1500" dirty="0"/>
              <a:t> Placement Status and Salary.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Binary Placement Status (</a:t>
            </a:r>
            <a:r>
              <a:rPr lang="en-US" sz="1500" dirty="0" err="1"/>
              <a:t>placement_flag</a:t>
            </a:r>
            <a:r>
              <a:rPr lang="en-US" sz="1500" dirty="0"/>
              <a:t> = 1/0) derived for classification modeling.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</a:t>
            </a:r>
            <a:endParaRPr lang="en-US" sz="1500" dirty="0"/>
          </a:p>
          <a:p>
            <a:r>
              <a:rPr lang="en-US" sz="1500" b="1" dirty="0"/>
              <a:t>Microsoft 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4480"/>
            <a:ext cx="12192000" cy="53035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Removed missing or inconsistent values</a:t>
            </a:r>
            <a:r>
              <a:rPr lang="en-US" altLang="en-US" sz="1500" dirty="0"/>
              <a:t> to ensure clean and reliable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Standardized categorical fields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Degree Type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Specialization</a:t>
            </a:r>
            <a:r>
              <a:rPr lang="en-US" altLang="en-US" sz="1500" dirty="0"/>
              <a:t> for uniformity.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Grouped </a:t>
            </a:r>
            <a:r>
              <a:rPr lang="en-US" altLang="en-US" sz="1500" b="1" dirty="0"/>
              <a:t>CGPA</a:t>
            </a:r>
            <a:r>
              <a:rPr lang="en-US" altLang="en-US" sz="1500" dirty="0"/>
              <a:t> into </a:t>
            </a:r>
            <a:r>
              <a:rPr lang="en-US" altLang="en-US" sz="1500" b="1" dirty="0"/>
              <a:t>defined ranges (e.g., 5.00–5.99, 6.00–6.99) </a:t>
            </a:r>
            <a:r>
              <a:rPr lang="en-US" altLang="en-US" sz="1500" dirty="0"/>
              <a:t>for better aggregation.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Created derived fields like </a:t>
            </a:r>
            <a:r>
              <a:rPr lang="en-US" altLang="en-US" sz="1500" b="1" dirty="0" err="1"/>
              <a:t>placement_flag</a:t>
            </a:r>
            <a:r>
              <a:rPr lang="en-US" altLang="en-US" sz="1500" dirty="0"/>
              <a:t> </a:t>
            </a:r>
            <a:r>
              <a:rPr lang="en-US" altLang="en-US" sz="1500" b="1" dirty="0"/>
              <a:t>(1 = Placed, 0 = Not Placed)</a:t>
            </a:r>
            <a:r>
              <a:rPr lang="en-US" altLang="en-US" sz="1500" dirty="0"/>
              <a:t> to support KPI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Descriptive Analytics:</a:t>
            </a:r>
            <a:r>
              <a:rPr lang="en-US" altLang="en-US" sz="1500" dirty="0"/>
              <a:t> </a:t>
            </a:r>
            <a:r>
              <a:rPr lang="en-US" altLang="en-US" sz="1500" b="1" dirty="0"/>
              <a:t>Measured</a:t>
            </a:r>
            <a:r>
              <a:rPr lang="en-US" altLang="en-US" sz="1500" dirty="0"/>
              <a:t> overall </a:t>
            </a:r>
            <a:r>
              <a:rPr lang="en-US" altLang="en-US" sz="1500" b="1" dirty="0"/>
              <a:t>placement rate and examined distributions by gender, specialization, and degree type.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KPI Analysis:</a:t>
            </a:r>
            <a:r>
              <a:rPr lang="en-US" altLang="en-US" sz="1500" dirty="0"/>
              <a:t> Calculated </a:t>
            </a:r>
            <a:r>
              <a:rPr lang="en-US" altLang="en-US" sz="1500" b="1" dirty="0"/>
              <a:t>% of students placed</a:t>
            </a:r>
            <a:r>
              <a:rPr lang="en-US" altLang="en-US" sz="1500" dirty="0"/>
              <a:t>, </a:t>
            </a:r>
            <a:r>
              <a:rPr lang="en-US" altLang="en-US" sz="1500" b="1" dirty="0"/>
              <a:t>average salary, and salary extremes (highest &amp; lowest)</a:t>
            </a:r>
            <a:r>
              <a:rPr lang="en-US" altLang="en-US" sz="15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Correlation Analysis: Explored the relationship between CGPA and salary, and between placement status and CGPA.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Pivot Tables</a:t>
            </a:r>
            <a:r>
              <a:rPr lang="en-US" altLang="en-US" sz="1500" dirty="0"/>
              <a:t> – for summarizing placement and academic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Pivot Charts</a:t>
            </a:r>
            <a:r>
              <a:rPr lang="en-US" altLang="en-US" sz="1500" dirty="0"/>
              <a:t> – to visualize trends and comparisons.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Slicers &amp; Filters</a:t>
            </a:r>
            <a:r>
              <a:rPr lang="en-US" altLang="en-US" sz="1500" dirty="0"/>
              <a:t> – to add interactivity for dynamic analysis.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007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880"/>
            <a:ext cx="12192000" cy="553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College often collect detailed placement data, but it remains </a:t>
            </a:r>
            <a:r>
              <a:rPr lang="en-US" sz="1500" b="1" dirty="0"/>
              <a:t>scattered and underutilized</a:t>
            </a:r>
            <a:r>
              <a:rPr lang="en-US" sz="1500" dirty="0"/>
              <a:t>, leading to limited visibility into placement performance, salary trends, and academic correlations.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Without consolidated insights, it becomes difficult to identify performance gaps or guide students effectively.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Key Questions:</a:t>
            </a:r>
            <a:br>
              <a:rPr lang="en-US" sz="1500" dirty="0"/>
            </a:br>
            <a:r>
              <a:rPr lang="en-US" sz="1500" dirty="0"/>
              <a:t>	• What is the </a:t>
            </a:r>
            <a:r>
              <a:rPr lang="en-US" sz="1500" b="1" dirty="0"/>
              <a:t>overall placement rate </a:t>
            </a:r>
            <a:r>
              <a:rPr lang="en-US" sz="1500" dirty="0"/>
              <a:t>of the college?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	• How do </a:t>
            </a:r>
            <a:r>
              <a:rPr lang="en-US" sz="1500" b="1" dirty="0"/>
              <a:t>CGPA and specialization influence placement and salary outcomes</a:t>
            </a:r>
            <a:r>
              <a:rPr lang="en-US" sz="1500" dirty="0"/>
              <a:t>?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Are there </a:t>
            </a:r>
            <a:r>
              <a:rPr lang="en-US" sz="1500" b="1" dirty="0"/>
              <a:t>gender-based or academic background-based differences in placement </a:t>
            </a:r>
            <a:r>
              <a:rPr lang="en-US" sz="1500" dirty="0"/>
              <a:t>results?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What are the </a:t>
            </a:r>
            <a:r>
              <a:rPr lang="en-US" sz="1500" b="1" dirty="0"/>
              <a:t>average, highest, and lowest salary patterns</a:t>
            </a:r>
            <a:r>
              <a:rPr lang="en-US" sz="1500" dirty="0"/>
              <a:t> across different student segments?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How can the college leverage these insights to </a:t>
            </a:r>
            <a:r>
              <a:rPr lang="en-US" sz="1500" b="1" dirty="0"/>
              <a:t>improve placement strategies and student preparedness</a:t>
            </a:r>
            <a:r>
              <a:rPr lang="en-US" sz="1500" dirty="0"/>
              <a:t>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551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74932"/>
            <a:ext cx="12192000" cy="508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500" b="1" dirty="0"/>
              <a:t>Top Findings: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	• </a:t>
            </a:r>
            <a:r>
              <a:rPr lang="en-US" sz="1500" b="1" dirty="0"/>
              <a:t>Placement Rate:</a:t>
            </a:r>
            <a:r>
              <a:rPr lang="en-US" sz="1500" dirty="0"/>
              <a:t> 69% of students (148 out of 215) were successfully placed.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Gender Gap:</a:t>
            </a:r>
            <a:r>
              <a:rPr lang="en-US" sz="1500" dirty="0"/>
              <a:t> Males earned a higher average salary (₹2.15 LPA) compared to females (₹1.69 LPA).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Academic Background:</a:t>
            </a:r>
            <a:r>
              <a:rPr lang="en-US" sz="1500" dirty="0"/>
              <a:t> Students from </a:t>
            </a:r>
            <a:r>
              <a:rPr lang="en-US" sz="1500" b="1" dirty="0"/>
              <a:t>Science &amp; Tech</a:t>
            </a:r>
            <a:r>
              <a:rPr lang="en-US" sz="1500" dirty="0"/>
              <a:t> backgrounds achieved the </a:t>
            </a:r>
            <a:r>
              <a:rPr lang="en-US" sz="1500" b="1" dirty="0"/>
              <a:t>highest average salary (~₹2.19 LPA)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Specialization:</a:t>
            </a:r>
            <a:r>
              <a:rPr lang="en-US" sz="1500" dirty="0"/>
              <a:t> </a:t>
            </a:r>
            <a:r>
              <a:rPr lang="en-US" sz="1500" b="1" dirty="0"/>
              <a:t>Marketing &amp; Finance</a:t>
            </a:r>
            <a:r>
              <a:rPr lang="en-US" sz="1500" dirty="0"/>
              <a:t> students earned </a:t>
            </a:r>
            <a:r>
              <a:rPr lang="en-US" sz="1500" b="1" dirty="0"/>
              <a:t>57% higher salaries</a:t>
            </a:r>
            <a:r>
              <a:rPr lang="en-US" sz="1500" dirty="0"/>
              <a:t> and had better placement rates than </a:t>
            </a:r>
            <a:r>
              <a:rPr lang="en-US" sz="1500" b="1" dirty="0"/>
              <a:t>Marketing &amp; HR</a:t>
            </a:r>
            <a:r>
              <a:rPr lang="en-US" sz="1500" dirty="0"/>
              <a:t> students.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CGPA Correlation:</a:t>
            </a:r>
            <a:r>
              <a:rPr lang="en-US" sz="1500" dirty="0"/>
              <a:t> Salary increased steadily with CGPA — students with </a:t>
            </a:r>
            <a:r>
              <a:rPr lang="en-US" sz="1500" b="1" dirty="0"/>
              <a:t>8–9 CGPA</a:t>
            </a:r>
            <a:r>
              <a:rPr lang="en-US" sz="1500" dirty="0"/>
              <a:t> earned an </a:t>
            </a:r>
            <a:r>
              <a:rPr lang="en-US" sz="1500" b="1" dirty="0"/>
              <a:t>average ₹3.45 LPA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Work Experience:</a:t>
            </a:r>
            <a:r>
              <a:rPr lang="en-US" sz="1500" dirty="0"/>
              <a:t> Students with prior work experience showed </a:t>
            </a:r>
            <a:r>
              <a:rPr lang="en-US" sz="1500" b="1" dirty="0"/>
              <a:t>slightly higher placement success and pay levels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Supporting Metrics: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 Average Salary (Placed Students): ₹4.5 LPA</a:t>
            </a:r>
          </a:p>
          <a:p>
            <a:pPr marL="0" indent="0">
              <a:buNone/>
            </a:pPr>
            <a:r>
              <a:rPr lang="en-US" sz="1500" dirty="0"/>
              <a:t>	•  Highest Salary: ₹9.6 LPA</a:t>
            </a:r>
          </a:p>
          <a:p>
            <a:pPr marL="0" indent="0">
              <a:buNone/>
            </a:pPr>
            <a:r>
              <a:rPr lang="en-US" sz="1500" dirty="0"/>
              <a:t>	• Lowest Salary: ₹2.4 LPA</a:t>
            </a:r>
          </a:p>
          <a:p>
            <a:pPr marL="0" indent="0">
              <a:buNone/>
            </a:pPr>
            <a:r>
              <a:rPr lang="en-US" sz="1500" dirty="0"/>
              <a:t>	• Placement by Specialization: </a:t>
            </a:r>
            <a:r>
              <a:rPr lang="en-US" sz="1500" dirty="0" err="1"/>
              <a:t>Mkt&amp;Fin</a:t>
            </a:r>
            <a:r>
              <a:rPr lang="en-US" sz="1500" dirty="0"/>
              <a:t> – 72%, </a:t>
            </a:r>
            <a:r>
              <a:rPr lang="en-US" sz="1500" dirty="0" err="1"/>
              <a:t>Mkt&amp;HR</a:t>
            </a:r>
            <a:r>
              <a:rPr lang="en-US" sz="1500" dirty="0"/>
              <a:t> – 61%</a:t>
            </a:r>
          </a:p>
          <a:p>
            <a:pPr marL="0" indent="0">
              <a:buNone/>
            </a:pPr>
            <a:r>
              <a:rPr lang="en-US" sz="1500" dirty="0"/>
              <a:t>	• Trend: Clear positive correlation between CGPA and Salary</a:t>
            </a:r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25300"/>
            <a:ext cx="12191998" cy="328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Summary:</a:t>
            </a:r>
            <a:br>
              <a:rPr lang="en-US" sz="1600" dirty="0"/>
            </a:br>
            <a:r>
              <a:rPr lang="en-US" sz="1600" dirty="0"/>
              <a:t>The placement analysis of </a:t>
            </a:r>
            <a:r>
              <a:rPr lang="en-US" sz="1600" i="1" dirty="0"/>
              <a:t>Allen Brook College of Data &amp; Engineering</a:t>
            </a:r>
            <a:r>
              <a:rPr lang="en-US" sz="1600" dirty="0"/>
              <a:t> reveals distinct trends in student performance and employment outcomes.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Science &amp; Technology</a:t>
            </a:r>
            <a:r>
              <a:rPr lang="en-US" sz="1600" dirty="0"/>
              <a:t> students consistently secure the </a:t>
            </a:r>
            <a:r>
              <a:rPr lang="en-US" sz="1600" b="1" dirty="0"/>
              <a:t>highest salary packages</a:t>
            </a:r>
            <a:r>
              <a:rPr lang="en-US" sz="1600" dirty="0"/>
              <a:t>, while </a:t>
            </a:r>
            <a:r>
              <a:rPr lang="en-US" sz="1600" b="1" dirty="0"/>
              <a:t>Commerce &amp; Management</a:t>
            </a:r>
            <a:r>
              <a:rPr lang="en-US" sz="1600" dirty="0"/>
              <a:t> has higher student participation.</a:t>
            </a:r>
          </a:p>
          <a:p>
            <a:r>
              <a:rPr lang="en-US" sz="1600" dirty="0"/>
              <a:t>A </a:t>
            </a:r>
            <a:r>
              <a:rPr lang="en-US" sz="1600" b="1" dirty="0"/>
              <a:t>strong positive correlation</a:t>
            </a:r>
            <a:r>
              <a:rPr lang="en-US" sz="1600" dirty="0"/>
              <a:t> exists between </a:t>
            </a:r>
            <a:r>
              <a:rPr lang="en-US" sz="1600" b="1" dirty="0"/>
              <a:t>CGPA and salary</a:t>
            </a:r>
            <a:r>
              <a:rPr lang="en-US" sz="1600" dirty="0"/>
              <a:t>, confirming that academic excellence directly enhances placement prospects.</a:t>
            </a:r>
          </a:p>
          <a:p>
            <a:r>
              <a:rPr lang="en-US" sz="1600" b="1" dirty="0"/>
              <a:t>Specialization and gender</a:t>
            </a:r>
            <a:r>
              <a:rPr lang="en-US" sz="1600" dirty="0"/>
              <a:t> continue to influence placement outcomes, highlighting areas for institutional focus.</a:t>
            </a:r>
          </a:p>
          <a:p>
            <a:r>
              <a:rPr lang="en-US" sz="1600" dirty="0"/>
              <a:t>The interactive dashboard delivers a </a:t>
            </a:r>
            <a:r>
              <a:rPr lang="en-US" sz="1600" b="1" dirty="0"/>
              <a:t>concise, data-driven overview</a:t>
            </a:r>
            <a:r>
              <a:rPr lang="en-US" sz="1600" dirty="0"/>
              <a:t> of college placement performance — enabling administrators to refine </a:t>
            </a:r>
            <a:r>
              <a:rPr lang="en-US" sz="1600" b="1" dirty="0"/>
              <a:t>career support strategies</a:t>
            </a:r>
            <a:r>
              <a:rPr lang="en-US" sz="1600" dirty="0"/>
              <a:t>, align </a:t>
            </a:r>
            <a:r>
              <a:rPr lang="en-US" sz="1600" b="1" dirty="0"/>
              <a:t>curriculum with industry trends</a:t>
            </a:r>
            <a:r>
              <a:rPr lang="en-US" sz="1600" dirty="0"/>
              <a:t>, and help students understand </a:t>
            </a:r>
            <a:r>
              <a:rPr lang="en-US" sz="1600" b="1" dirty="0"/>
              <a:t>key drivers of salary and employability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Overall, this project demonstrates the power of </a:t>
            </a:r>
            <a:r>
              <a:rPr lang="en-US" sz="1600" b="1" dirty="0"/>
              <a:t>data analytics in driving academic and placement excellence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7562</TotalTime>
  <Words>1293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Allen Brook College of Data &amp; Engineering (ABCDE) Placement Analysis (Academic Year 2024–2025)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📍 Conclusion</vt:lpstr>
      <vt:lpstr>🖥️Dashboard Overview</vt:lpstr>
      <vt:lpstr>✅ Business Impact &amp; Use Cases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23</cp:revision>
  <dcterms:created xsi:type="dcterms:W3CDTF">2025-09-09T12:03:39Z</dcterms:created>
  <dcterms:modified xsi:type="dcterms:W3CDTF">2025-10-25T05:09:26Z</dcterms:modified>
</cp:coreProperties>
</file>