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8"/>
  </p:notesMasterIdLst>
  <p:sldIdLst>
    <p:sldId id="256" r:id="rId2"/>
    <p:sldId id="258" r:id="rId3"/>
    <p:sldId id="257" r:id="rId4"/>
    <p:sldId id="292" r:id="rId5"/>
    <p:sldId id="259" r:id="rId6"/>
    <p:sldId id="291" r:id="rId7"/>
    <p:sldId id="293" r:id="rId8"/>
    <p:sldId id="262" r:id="rId9"/>
    <p:sldId id="263" r:id="rId10"/>
    <p:sldId id="265" r:id="rId11"/>
    <p:sldId id="266" r:id="rId12"/>
    <p:sldId id="274" r:id="rId13"/>
    <p:sldId id="268" r:id="rId14"/>
    <p:sldId id="264" r:id="rId15"/>
    <p:sldId id="272" r:id="rId16"/>
    <p:sldId id="275" r:id="rId17"/>
    <p:sldId id="271" r:id="rId18"/>
    <p:sldId id="267" r:id="rId19"/>
    <p:sldId id="269" r:id="rId20"/>
    <p:sldId id="273" r:id="rId21"/>
    <p:sldId id="270" r:id="rId22"/>
    <p:sldId id="276" r:id="rId23"/>
    <p:sldId id="277" r:id="rId24"/>
    <p:sldId id="278" r:id="rId25"/>
    <p:sldId id="279" r:id="rId26"/>
    <p:sldId id="280" r:id="rId27"/>
    <p:sldId id="285" r:id="rId28"/>
    <p:sldId id="281" r:id="rId29"/>
    <p:sldId id="282" r:id="rId30"/>
    <p:sldId id="283" r:id="rId31"/>
    <p:sldId id="294" r:id="rId32"/>
    <p:sldId id="286" r:id="rId33"/>
    <p:sldId id="284" r:id="rId34"/>
    <p:sldId id="288" r:id="rId35"/>
    <p:sldId id="289" r:id="rId36"/>
    <p:sldId id="26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1F6C8A-031B-468A-A30F-BE81723823AE}" v="41" dt="2025-07-10T16:20:25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AAE69-814A-4BE6-B309-BDC240529A5F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C8DAF-41C7-427F-BD4C-27D686E2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1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C8DAF-41C7-427F-BD4C-27D686E253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1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C8DAF-41C7-427F-BD4C-27D686E253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4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2FB7-F9DE-60D7-1941-D76AF61FE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C5068-A7FD-E646-0872-E241255BB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7874-313D-2625-D480-7B123FE3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4C3C4-4EEC-88F9-9292-B8BCB3B5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F1519-36B5-6B5F-5AD8-A7A49FE3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07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AF15-8BF1-8868-2FC1-F94D5158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AEADB-AC5A-E189-F3E0-BA5C54796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7CA7A-67B5-162B-86B4-4F6619F5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BD3D1-EDB7-6777-A8B4-ACD53BBC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FD61A-0705-412E-1681-E67531C6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62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205BD-8CD4-3C59-E879-553EB8693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43A06-21A9-54C9-A5C3-550538D8D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13591-342A-578D-7442-4E5606F3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2F7FC-AE0D-AD51-EC10-9D63C6D4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DBCDB-A2A3-AEEF-2720-BD74F97F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15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FC4E-00F6-3719-B47A-354E77C8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D6F85-4084-41DB-8CF0-0E7E85EF0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7ADB0-0159-FEA8-8CF5-E53F8EF1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B03FD-584C-5009-3CD3-74019494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EE473-711B-0FE7-5254-CDF7F2B2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95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69B7-49B0-A358-1DC1-F9A4C078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A0D3A-3B6B-2836-E44B-1A20808A8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3D31E-47DB-1634-FE55-7A56E4FA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9FA4-25BE-A643-3E31-A3C15206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EFD50-DDC0-E55C-8DB1-1DE0738B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67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0258-BA96-46AF-E8BB-8D845811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C4262-35EB-E9BC-DABE-6B81BCD2F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9B74D-7721-391A-CC27-9872D14F1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AEEF9-3345-DAC5-3D33-460A95A3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11EDB-5B99-6FFD-544A-135F334B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2CAE9-022F-85BB-8B37-8FBC22C6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72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2FC0-2B97-7079-1008-A9546686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7B815-E07B-D19B-DFF7-F835B895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7FB0F-2827-D693-5491-4128A7D9F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DE785-30C7-5415-2035-ECD0F475E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D552B-819A-5FCD-D977-632C282AD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7530C6-FA6F-A1FA-7F5D-EDBA874E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E97B3-C30F-71E0-FFC9-0F17F5E2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F9AB1-98B6-D4DF-D3E0-3223DA3E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6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84BF-F48A-0762-4210-609CE06E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5A942-643A-5253-72E6-300B61FF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D6472-4357-AEBF-ACEB-0FB55821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85261-E6CF-14D6-C445-5DF46C3B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4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668C83-FF11-6867-3F02-05EACB36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D6E70-CCCD-7785-EA9D-E6F37B9B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762E0-B570-8023-0CDC-05314E6A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40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D941-2EAB-C983-5FBA-D28C119E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846AA-876C-BEB5-3391-773D42060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A7EFC-CB44-6221-0F6E-1D812B642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F55CB-0233-2A22-F8F8-505C8412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40149-777E-6E73-000C-ACADEF23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63A49-BF7A-5CF1-BBED-8B7B16FB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87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CF27-7F0D-B0DC-ED7E-C3D379DD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86F031-9FF8-73A4-B5A8-E7FF23B77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3A7F2-3DD7-3EED-4BF9-645B8EABA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80CF8-072A-6C0F-4322-F6EA4DDA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B8147-4F0F-12A8-901E-6726E84B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F489B-A1B2-9AD6-FD96-48ADD8DB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51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F81A0-4B86-8F3F-DB5D-B2B16A1E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6E06B-0A76-A301-864C-CB82E8655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BA26B-837D-4219-FFF6-A1E49A3FC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4D445-4C74-47B3-B92C-2E49E1883338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A3D83-7537-7CC0-3545-7C400FABD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19639-E5AD-99FC-933D-E6990AF83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36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nik1710/" TargetMode="External"/><Relationship Id="rId2" Type="http://schemas.openxmlformats.org/officeDocument/2006/relationships/hyperlink" Target="https://github.com/Cnik171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DA4B-746B-1531-9F59-568CB178E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Inflation Pulse India CPI Tracker National Macroeconomy Analysis (2013-23)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583A6-5EB2-F47C-97D0-A5B1F69FD1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/>
              <a:t>- A Data Analytics Case Study by </a:t>
            </a:r>
            <a:r>
              <a:rPr lang="en-US" b="1" i="1" dirty="0"/>
              <a:t>Anik Chakraborty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263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CF1E-A1CB-D9E8-4043-F924D833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53311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– Rural CPI Contribution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09D0808-0DD8-1F5B-04B3-AEC0A8A23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8320"/>
            <a:ext cx="5827173" cy="51196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E5C595-5F6B-B9CA-2306-37CBD2969A72}"/>
              </a:ext>
            </a:extLst>
          </p:cNvPr>
          <p:cNvSpPr txBox="1"/>
          <p:nvPr/>
        </p:nvSpPr>
        <p:spPr>
          <a:xfrm>
            <a:off x="5980176" y="1828800"/>
            <a:ext cx="61447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 rural India, </a:t>
            </a:r>
            <a:r>
              <a:rPr lang="en-US" sz="2200" b="1" dirty="0"/>
              <a:t>Food Categories dominate the CPI basket</a:t>
            </a:r>
            <a:r>
              <a:rPr lang="en-US" sz="2200" dirty="0"/>
              <a:t>, contributing </a:t>
            </a:r>
            <a:r>
              <a:rPr lang="en-US" sz="2200" b="1" dirty="0"/>
              <a:t>49%</a:t>
            </a:r>
            <a:r>
              <a:rPr lang="en-US" sz="2200" dirty="0"/>
              <a:t>, highlighting their significant weight in rural household consumption.</a:t>
            </a:r>
            <a:br>
              <a:rPr lang="en-US" sz="2200" dirty="0"/>
            </a:br>
            <a:r>
              <a:rPr lang="en-US" sz="2200" b="1" dirty="0"/>
              <a:t>Essential Categories</a:t>
            </a:r>
            <a:r>
              <a:rPr lang="en-US" sz="2200" dirty="0"/>
              <a:t> (15%) and </a:t>
            </a:r>
            <a:r>
              <a:rPr lang="en-US" sz="2200" b="1" dirty="0"/>
              <a:t>Clothing &amp; Footwear</a:t>
            </a:r>
            <a:r>
              <a:rPr lang="en-US" sz="2200" dirty="0"/>
              <a:t> (12%) also have notable shares, reflecting the basic necessities driving rural inflation.</a:t>
            </a:r>
            <a:br>
              <a:rPr lang="en-US" sz="2200" dirty="0"/>
            </a:br>
            <a:r>
              <a:rPr lang="en-US" sz="2200" b="1" dirty="0"/>
              <a:t>Health</a:t>
            </a:r>
            <a:r>
              <a:rPr lang="en-US" sz="2200" dirty="0"/>
              <a:t> forms only </a:t>
            </a:r>
            <a:r>
              <a:rPr lang="en-US" sz="2200" b="1" dirty="0"/>
              <a:t>4%</a:t>
            </a:r>
            <a:r>
              <a:rPr lang="en-US" sz="2200" dirty="0"/>
              <a:t>, suggesting lower expenditure or limited access compared to other sectors.</a:t>
            </a:r>
            <a:br>
              <a:rPr lang="en-US" sz="2200" dirty="0"/>
            </a:b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📌 </a:t>
            </a:r>
            <a:r>
              <a:rPr lang="en-US" sz="2200" i="1" dirty="0"/>
              <a:t>Insight:</a:t>
            </a:r>
            <a:r>
              <a:rPr lang="en-US" sz="2200" dirty="0"/>
              <a:t> Inflation in food and essential items has a disproportionately higher impact on rural cost of living.</a:t>
            </a:r>
          </a:p>
        </p:txBody>
      </p:sp>
    </p:spTree>
    <p:extLst>
      <p:ext uri="{BB962C8B-B14F-4D97-AF65-F5344CB8AC3E}">
        <p14:creationId xmlns:p14="http://schemas.microsoft.com/office/powerpoint/2010/main" val="18419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3CA8-549D-2594-AFEC-0CA0760F1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24944" cy="1289303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– Urban CPI Contribution</a:t>
            </a:r>
            <a:endParaRPr lang="en-US" sz="28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CBF7DB4-3C6A-8B5D-97C0-8C6094E97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45920"/>
            <a:ext cx="5833873" cy="502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E6ECFE-5D07-EC57-CC1F-B69BFDAB8490}"/>
              </a:ext>
            </a:extLst>
          </p:cNvPr>
          <p:cNvSpPr txBox="1"/>
          <p:nvPr/>
        </p:nvSpPr>
        <p:spPr>
          <a:xfrm>
            <a:off x="5833872" y="2075688"/>
            <a:ext cx="620877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 urban areas, </a:t>
            </a:r>
            <a:r>
              <a:rPr lang="en-US" sz="2200" b="1" dirty="0"/>
              <a:t>Food Categories again lead with 50%</a:t>
            </a:r>
            <a:r>
              <a:rPr lang="en-US" sz="2200" dirty="0"/>
              <a:t>, reinforcing their central role in household budgets, even amidst urban consumption diversity.</a:t>
            </a:r>
            <a:br>
              <a:rPr lang="en-US" sz="2200" dirty="0"/>
            </a:br>
            <a:r>
              <a:rPr lang="en-US" sz="2200" b="1" dirty="0"/>
              <a:t>Essential Categories</a:t>
            </a:r>
            <a:r>
              <a:rPr lang="en-US" sz="2200" dirty="0"/>
              <a:t> (15%) and </a:t>
            </a:r>
            <a:r>
              <a:rPr lang="en-US" sz="2200" b="1" dirty="0"/>
              <a:t>Luxury Categories</a:t>
            </a:r>
            <a:r>
              <a:rPr lang="en-US" sz="2200" dirty="0"/>
              <a:t> (12%) follow, indicating increased discretionary spending compared to rural areas.</a:t>
            </a:r>
            <a:br>
              <a:rPr lang="en-US" sz="2200" dirty="0"/>
            </a:br>
            <a:r>
              <a:rPr lang="en-US" sz="2200" b="1" dirty="0"/>
              <a:t>Clothing &amp; Footwear</a:t>
            </a:r>
            <a:r>
              <a:rPr lang="en-US" sz="2200" dirty="0"/>
              <a:t> contributes slightly less at </a:t>
            </a:r>
            <a:r>
              <a:rPr lang="en-US" sz="2200" b="1" dirty="0"/>
              <a:t>11%</a:t>
            </a:r>
            <a:r>
              <a:rPr lang="en-US" sz="2200" dirty="0"/>
              <a:t>, and </a:t>
            </a:r>
            <a:r>
              <a:rPr lang="en-US" sz="2200" b="1" dirty="0"/>
              <a:t>Health</a:t>
            </a:r>
            <a:r>
              <a:rPr lang="en-US" sz="2200" dirty="0"/>
              <a:t> remains minimal at </a:t>
            </a:r>
            <a:r>
              <a:rPr lang="en-US" sz="2200" b="1" dirty="0"/>
              <a:t>4%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br>
              <a:rPr lang="en-US" sz="2200" dirty="0"/>
            </a:br>
            <a:r>
              <a:rPr lang="en-US" sz="2200" dirty="0"/>
              <a:t>📌 </a:t>
            </a:r>
            <a:r>
              <a:rPr lang="en-US" sz="2200" i="1" dirty="0"/>
              <a:t>Insight:</a:t>
            </a:r>
            <a:r>
              <a:rPr lang="en-US" sz="2200" dirty="0"/>
              <a:t> While food inflation is critical, urban CPI is also influenced by lifestyle and essential service price fluctuations.</a:t>
            </a:r>
          </a:p>
        </p:txBody>
      </p:sp>
    </p:spTree>
    <p:extLst>
      <p:ext uri="{BB962C8B-B14F-4D97-AF65-F5344CB8AC3E}">
        <p14:creationId xmlns:p14="http://schemas.microsoft.com/office/powerpoint/2010/main" val="4202391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63087-D0C0-3969-BD3D-2758DADB0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43EB-19AB-3DFA-6474-9505D5596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24944" cy="1417319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– Combined (Rural + Urban) CPI Contribution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7A3CA-20CD-6E73-FB97-34E4614AE8DE}"/>
              </a:ext>
            </a:extLst>
          </p:cNvPr>
          <p:cNvSpPr txBox="1"/>
          <p:nvPr/>
        </p:nvSpPr>
        <p:spPr>
          <a:xfrm>
            <a:off x="5833872" y="2075688"/>
            <a:ext cx="635812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 aggregated CPI basket shows </a:t>
            </a:r>
            <a:r>
              <a:rPr lang="en-US" sz="2200" b="1" dirty="0"/>
              <a:t>Food Categories contributing a majority 50%</a:t>
            </a:r>
            <a:r>
              <a:rPr lang="en-US" sz="2200" dirty="0"/>
              <a:t>, underlining food’s nationwide inflationary weight.</a:t>
            </a:r>
            <a:br>
              <a:rPr lang="en-US" sz="2200" dirty="0"/>
            </a:br>
            <a:r>
              <a:rPr lang="en-US" sz="2200" b="1" dirty="0"/>
              <a:t>Essential Categories</a:t>
            </a:r>
            <a:r>
              <a:rPr lang="en-US" sz="2200" dirty="0"/>
              <a:t> (15%) and </a:t>
            </a:r>
            <a:r>
              <a:rPr lang="en-US" sz="2200" b="1" dirty="0"/>
              <a:t>Clothing &amp; Footwear</a:t>
            </a:r>
            <a:r>
              <a:rPr lang="en-US" sz="2200" dirty="0"/>
              <a:t> (12%) show parity across both rural and urban segments.</a:t>
            </a:r>
            <a:br>
              <a:rPr lang="en-US" sz="2200" dirty="0"/>
            </a:br>
            <a:r>
              <a:rPr lang="en-US" sz="2200" b="1" dirty="0"/>
              <a:t>Energy</a:t>
            </a:r>
            <a:r>
              <a:rPr lang="en-US" sz="2200" dirty="0"/>
              <a:t> dips to </a:t>
            </a:r>
            <a:r>
              <a:rPr lang="en-US" sz="2200" b="1" dirty="0"/>
              <a:t>7%</a:t>
            </a:r>
            <a:r>
              <a:rPr lang="en-US" sz="2200" dirty="0"/>
              <a:t>, and </a:t>
            </a:r>
            <a:r>
              <a:rPr lang="en-US" sz="2200" b="1" dirty="0"/>
              <a:t>Health</a:t>
            </a:r>
            <a:r>
              <a:rPr lang="en-US" sz="2200" dirty="0"/>
              <a:t> remains constant at </a:t>
            </a:r>
            <a:r>
              <a:rPr lang="en-US" sz="2200" b="1" dirty="0"/>
              <a:t>4%</a:t>
            </a:r>
            <a:r>
              <a:rPr lang="en-US" sz="2200" dirty="0"/>
              <a:t>, indicating stability in their inflation influence.</a:t>
            </a:r>
          </a:p>
          <a:p>
            <a:endParaRPr lang="en-US" sz="2200" dirty="0"/>
          </a:p>
          <a:p>
            <a:br>
              <a:rPr lang="en-US" sz="2200" dirty="0"/>
            </a:br>
            <a:r>
              <a:rPr lang="en-US" sz="2200" dirty="0"/>
              <a:t>📌 </a:t>
            </a:r>
            <a:r>
              <a:rPr lang="en-US" sz="2200" i="1" dirty="0"/>
              <a:t>Insight:</a:t>
            </a:r>
            <a:r>
              <a:rPr lang="en-US" sz="2200" dirty="0"/>
              <a:t> Food price movements are the primary inflation driver across India, while health and energy remain secondary but consistent factors.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3FD88C-EDD0-B60F-19CD-A5D00B52E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0512"/>
            <a:ext cx="5833872" cy="504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78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CCF0-960E-F765-464F-885D770D8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8407"/>
          </a:xfrm>
        </p:spPr>
        <p:txBody>
          <a:bodyPr>
            <a:normAutofit/>
          </a:bodyPr>
          <a:lstStyle/>
          <a:p>
            <a:r>
              <a:rPr lang="en-US" sz="2800" dirty="0"/>
              <a:t>📝</a:t>
            </a:r>
            <a:r>
              <a:rPr lang="en-US" altLang="en-US" sz="2800" b="1" dirty="0"/>
              <a:t> </a:t>
            </a:r>
            <a:r>
              <a:rPr lang="en-US" sz="2800" b="1" dirty="0"/>
              <a:t>Notable Observation</a:t>
            </a:r>
            <a:r>
              <a:rPr lang="en-US" altLang="en-US" sz="2800" b="1" dirty="0"/>
              <a:t> on Category Contribution to CPI</a:t>
            </a:r>
            <a:endParaRPr lang="en-US" sz="2800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41E39DE4-3F1C-2254-B675-05960C876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151" y="1937726"/>
            <a:ext cx="1211884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"Food Categories"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have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highest contribution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toward the overall Consumer Price Index (CPI) across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Rural, Urban, and Combined (Rural + Urban)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segments.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broad category includes: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"Cereals and products", "Meat and fish", "Egg", "Milk and products", "Oils and fats", "Fruits", "Vegetables", "Pulses and products", "Sugar and Confectionery", "Spices", "Non-alcoholic beverages", "Prepared meals, snacks, sweets etc.", "Food and beverages".</a:t>
            </a: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📌 </a:t>
            </a:r>
            <a:r>
              <a:rPr lang="en-US" sz="2000" b="1" dirty="0"/>
              <a:t>Implication:</a:t>
            </a:r>
            <a:br>
              <a:rPr lang="en-US" sz="2000" dirty="0"/>
            </a:br>
            <a:r>
              <a:rPr lang="en-US" sz="2000" dirty="0"/>
              <a:t>Given its nearly </a:t>
            </a:r>
            <a:r>
              <a:rPr lang="en-US" sz="2000" b="1" dirty="0"/>
              <a:t>50% weight in CPI</a:t>
            </a:r>
            <a:r>
              <a:rPr lang="en-US" sz="2000" dirty="0"/>
              <a:t>, </a:t>
            </a:r>
            <a:r>
              <a:rPr lang="en-US" sz="2000" b="1" dirty="0"/>
              <a:t>any inflationary movement in food prices directly and disproportionately impacts overall inflation</a:t>
            </a:r>
            <a:r>
              <a:rPr lang="en-US" sz="2000" dirty="0"/>
              <a:t> in India. This highlights the need for policymakers to stabilize food supply chains and monitor food price shocks closely.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3115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CA54-F8A5-F038-2B70-825BBBE6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89887"/>
          </a:xfrm>
        </p:spPr>
        <p:txBody>
          <a:bodyPr>
            <a:normAutofit/>
          </a:bodyPr>
          <a:lstStyle/>
          <a:p>
            <a:r>
              <a:rPr lang="en-US" sz="2800" b="1" dirty="0"/>
              <a:t>❓ Problem Statement – Y-O-Y CPI Inflation Trends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707E5-6535-B78A-0C96-2D824F5A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9"/>
            <a:ext cx="12192000" cy="5167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Key Questions:</a:t>
            </a:r>
          </a:p>
          <a:p>
            <a:pPr marL="0" indent="0">
              <a:buNone/>
            </a:pPr>
            <a:r>
              <a:rPr lang="en-US" sz="1600" dirty="0"/>
              <a:t>A trend of Year-on-Year increase in CPI (rural + urban) inflation starting 2017 for the entire basket of products combined.</a:t>
            </a:r>
          </a:p>
          <a:p>
            <a:r>
              <a:rPr lang="en-US" sz="1600" dirty="0"/>
              <a:t> ⁠Create a graph depicting the growth rate Y-o-Y and identify the year with highest inflation rate.</a:t>
            </a:r>
          </a:p>
          <a:p>
            <a:r>
              <a:rPr lang="en-US" sz="1600" dirty="0"/>
              <a:t> ⁠Highlight the reason why the year has the highest inflation.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Approach:</a:t>
            </a:r>
          </a:p>
          <a:p>
            <a:r>
              <a:rPr lang="en-US" sz="1600" b="1" dirty="0"/>
              <a:t>Extracted General Index (Rural + Urban)</a:t>
            </a:r>
            <a:r>
              <a:rPr lang="en-US" sz="1600" dirty="0"/>
              <a:t> values for each year from the CPI dataset.</a:t>
            </a:r>
          </a:p>
          <a:p>
            <a:r>
              <a:rPr lang="en-US" sz="1600" b="1" dirty="0"/>
              <a:t>Computed Year-on-Year (YoY) Percentage Change</a:t>
            </a:r>
            <a:r>
              <a:rPr lang="en-US" sz="1600" dirty="0"/>
              <a:t> using the formula:</a:t>
            </a:r>
          </a:p>
          <a:p>
            <a:pPr marL="0" indent="0">
              <a:buNone/>
            </a:pPr>
            <a:r>
              <a:rPr lang="en-US" sz="1600" dirty="0"/>
              <a:t>	Annual Inflation rate= ((CPI at end of year - CPI at start of year) / CPI at start of year) x100</a:t>
            </a:r>
          </a:p>
          <a:p>
            <a:r>
              <a:rPr lang="en-US" sz="1600" b="1" dirty="0"/>
              <a:t>Visualized trends</a:t>
            </a:r>
            <a:r>
              <a:rPr lang="en-US" sz="1600" dirty="0"/>
              <a:t> using a line chart to show the progression of annual inflation from 2017 to 2022, as 2023 annual data unavailable.</a:t>
            </a:r>
          </a:p>
          <a:p>
            <a:r>
              <a:rPr lang="en-US" sz="1600" b="1" dirty="0"/>
              <a:t>Identified peak inflation year</a:t>
            </a:r>
            <a:r>
              <a:rPr lang="en-US" sz="1600" dirty="0"/>
              <a:t> based on calculated Y-o-Y values.</a:t>
            </a:r>
          </a:p>
          <a:p>
            <a:r>
              <a:rPr lang="en-US" sz="1600" b="1" dirty="0"/>
              <a:t>Researched macroeconomic context</a:t>
            </a:r>
            <a:r>
              <a:rPr lang="en-US" sz="1600" dirty="0"/>
              <a:t> for that year — including policy shifts, global factors, and domestic supply-demand shocks — to explain the inflation spike.</a:t>
            </a:r>
          </a:p>
          <a:p>
            <a:pPr marL="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5494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BF6C-5C86-8F2B-9719-F2CCD870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61588"/>
          </a:xfrm>
        </p:spPr>
        <p:txBody>
          <a:bodyPr>
            <a:normAutofit/>
          </a:bodyPr>
          <a:lstStyle/>
          <a:p>
            <a:r>
              <a:rPr lang="en-US" sz="2800" dirty="0"/>
              <a:t>🔍</a:t>
            </a:r>
            <a:r>
              <a:rPr lang="en-US" sz="2800" b="1" dirty="0"/>
              <a:t>Insight (Year-on-Year CPI Inflation Trends)</a:t>
            </a:r>
            <a:endParaRPr lang="en-US" sz="2800" dirty="0"/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09A3FC9E-6955-6A40-D694-3A8C6B7DB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932" y="4244740"/>
            <a:ext cx="2955841" cy="2599223"/>
          </a:xfr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DD198D8-355D-6A4B-BF84-48A221921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0" y="1588847"/>
            <a:ext cx="2994477" cy="232863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DC456ED-9CC7-EE9B-50F6-9BDFF3ABD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621" y="1556203"/>
            <a:ext cx="3195145" cy="23612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5F42F9A-0F26-4A19-D248-1559BE68E2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930" y="1568119"/>
            <a:ext cx="2871733" cy="234936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E3C3511-4B88-180C-85CD-57DB8EA1E7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911" y="1981124"/>
            <a:ext cx="2662298" cy="264658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41F9AE1-1F93-4CA0-F265-CBA5811F2F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1" y="4244741"/>
            <a:ext cx="2994477" cy="260808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E5A1510-A4A4-F7C0-1C99-5E3408ED53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649" y="4244741"/>
            <a:ext cx="3195145" cy="260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14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5D3B-85FC-7F29-8143-DE4D098D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62455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– (Y-O-Y Combined (Rural + Urban) CPI Trends)</a:t>
            </a:r>
            <a:endParaRPr lang="en-US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0E86148-FCCF-F2FC-BA0E-07022521C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1999" cy="214925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044A6F-40A7-0337-D153-5B7A64D7F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9947"/>
            <a:ext cx="12192000" cy="301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01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7894-A96C-2C6C-F06B-A0FA5C0B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68679"/>
          </a:xfrm>
        </p:spPr>
        <p:txBody>
          <a:bodyPr>
            <a:normAutofit/>
          </a:bodyPr>
          <a:lstStyle/>
          <a:p>
            <a:r>
              <a:rPr lang="en-US" sz="2800" dirty="0"/>
              <a:t>📝</a:t>
            </a:r>
            <a:r>
              <a:rPr lang="en-US" altLang="en-US" sz="2800" b="1" dirty="0"/>
              <a:t> </a:t>
            </a:r>
            <a:r>
              <a:rPr lang="en-US" sz="2800" b="1" dirty="0"/>
              <a:t>Notable Observation </a:t>
            </a:r>
            <a:r>
              <a:rPr lang="en-US" altLang="en-US" sz="2800" b="1" dirty="0"/>
              <a:t>on Category Contribution to CPI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FC08-D738-D2C6-DAE9-DADD7A832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5608"/>
            <a:ext cx="12192000" cy="5422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analysis reveals that </a:t>
            </a:r>
            <a:r>
              <a:rPr lang="en-US" sz="2000" b="1" dirty="0"/>
              <a:t>2022 recorded the highest year-on-year CPI inflation rate</a:t>
            </a:r>
            <a:r>
              <a:rPr lang="en-US" sz="2000" dirty="0"/>
              <a:t> during the 2017–2022 period.</a:t>
            </a:r>
          </a:p>
          <a:p>
            <a:pPr marL="0" indent="0">
              <a:buNone/>
            </a:pPr>
            <a:r>
              <a:rPr lang="en-US" sz="2000" dirty="0"/>
              <a:t>This spike can be attributed to the </a:t>
            </a:r>
            <a:r>
              <a:rPr lang="en-US" sz="2000" b="1" dirty="0"/>
              <a:t>lingering economic disruptions caused by the COVID-19 pandemic</a:t>
            </a:r>
            <a:r>
              <a:rPr lang="en-US" sz="2000" dirty="0"/>
              <a:t>, which led to </a:t>
            </a:r>
            <a:r>
              <a:rPr lang="en-US" sz="2000" b="1" dirty="0"/>
              <a:t>global supply chain breakdowns</a:t>
            </a:r>
            <a:r>
              <a:rPr lang="en-US" sz="2000" dirty="0"/>
              <a:t>, increased transportation costs, and heightened food price volatility.</a:t>
            </a:r>
          </a:p>
          <a:p>
            <a:pPr marL="0" indent="0">
              <a:buNone/>
            </a:pPr>
            <a:r>
              <a:rPr lang="en-US" sz="2000" dirty="0"/>
              <a:t>Categories like </a:t>
            </a:r>
            <a:r>
              <a:rPr lang="en-US" sz="2000" b="1" dirty="0"/>
              <a:t>Food &amp; Beverages</a:t>
            </a:r>
            <a:r>
              <a:rPr lang="en-US" sz="2000" dirty="0"/>
              <a:t> were the most impacted, driving inflation upward across both urban and rural India.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📌 </a:t>
            </a:r>
            <a:r>
              <a:rPr lang="en-US" sz="2000" b="1" dirty="0"/>
              <a:t>Implication:</a:t>
            </a:r>
            <a:br>
              <a:rPr lang="en-US" sz="2000" dirty="0"/>
            </a:br>
            <a:r>
              <a:rPr lang="en-US" sz="2000" dirty="0"/>
              <a:t>Persistent inflation in </a:t>
            </a:r>
            <a:r>
              <a:rPr lang="en-US" sz="2000" b="1" dirty="0"/>
              <a:t>2022</a:t>
            </a:r>
            <a:r>
              <a:rPr lang="en-US" sz="2000" dirty="0"/>
              <a:t> signaled deep </a:t>
            </a:r>
            <a:r>
              <a:rPr lang="en-US" sz="2000" b="1" dirty="0"/>
              <a:t>vulnerabilities in India’s supply chain resilience</a:t>
            </a:r>
            <a:r>
              <a:rPr lang="en-US" sz="2000" dirty="0"/>
              <a:t> and </a:t>
            </a:r>
            <a:r>
              <a:rPr lang="en-US" sz="2000" b="1" dirty="0"/>
              <a:t>dependency on global commodity flows</a:t>
            </a:r>
            <a:r>
              <a:rPr lang="en-US" sz="2000" dirty="0"/>
              <a:t>, especially for essentials like food and energy.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highlights the need for </a:t>
            </a:r>
            <a:r>
              <a:rPr lang="en-US" sz="2000" b="1" dirty="0"/>
              <a:t>domestic production stability</a:t>
            </a:r>
            <a:r>
              <a:rPr lang="en-US" sz="2000" dirty="0"/>
              <a:t>, </a:t>
            </a:r>
            <a:r>
              <a:rPr lang="en-US" sz="2000" b="1" dirty="0"/>
              <a:t>diversified import strategies</a:t>
            </a:r>
            <a:r>
              <a:rPr lang="en-US" sz="2000" dirty="0"/>
              <a:t>, and </a:t>
            </a:r>
            <a:r>
              <a:rPr lang="en-US" sz="2000" b="1" dirty="0"/>
              <a:t>stronger inflation monitoring systems</a:t>
            </a:r>
            <a:r>
              <a:rPr lang="en-US" sz="2000" dirty="0"/>
              <a:t> to safeguard the economy during global crises.</a:t>
            </a:r>
          </a:p>
        </p:txBody>
      </p:sp>
    </p:spTree>
    <p:extLst>
      <p:ext uri="{BB962C8B-B14F-4D97-AF65-F5344CB8AC3E}">
        <p14:creationId xmlns:p14="http://schemas.microsoft.com/office/powerpoint/2010/main" val="2406893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14B2-8A25-8C63-1DAF-387B6E2E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3906"/>
          </a:xfrm>
        </p:spPr>
        <p:txBody>
          <a:bodyPr>
            <a:noAutofit/>
          </a:bodyPr>
          <a:lstStyle/>
          <a:p>
            <a:r>
              <a:rPr lang="en-US" sz="2800" b="1" dirty="0"/>
              <a:t>❓ Problem Statement - </a:t>
            </a:r>
            <a:r>
              <a:rPr lang="en-US" altLang="en-US" sz="2800" b="1" dirty="0"/>
              <a:t>M-o-M </a:t>
            </a:r>
            <a:r>
              <a:rPr lang="en-US" sz="2800" b="1" dirty="0"/>
              <a:t>Food Inflation Trend (Jun’22 – May’23)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80BD1-344F-A389-679D-AE11EEA37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4165"/>
            <a:ext cx="12192000" cy="5423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Key Questions:</a:t>
            </a:r>
          </a:p>
          <a:p>
            <a:pPr marL="0" indent="0">
              <a:buNone/>
            </a:pPr>
            <a:r>
              <a:rPr lang="en-US" sz="1600" dirty="0"/>
              <a:t>With India's retail inflation reaching a 3-month high of 5.55% in November 2023, largely due to a sharp rise in food prices. Analyze the following for 12 months ending May'23.</a:t>
            </a:r>
          </a:p>
          <a:p>
            <a:pPr marL="0" indent="0">
              <a:buNone/>
            </a:pPr>
            <a:r>
              <a:rPr lang="en-US" sz="1600" dirty="0"/>
              <a:t>•  ⁠Investigate trends in the prices of broader food bucket category and evaluate month-on-month changes. Highlight month with highest and lowest food inflation</a:t>
            </a:r>
          </a:p>
          <a:p>
            <a:pPr marL="0" indent="0">
              <a:buNone/>
            </a:pPr>
            <a:r>
              <a:rPr lang="en-US" sz="1600" dirty="0"/>
              <a:t>•  ⁠Identify the absolute changes in inflation over the same 12 months period and identify the biggest individual category contributor (only within broader food category) towards inflation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Approach:</a:t>
            </a:r>
          </a:p>
          <a:p>
            <a:pPr marL="0" indent="0"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Filtered CPI 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isolate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Food Category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(broader bucket) across all months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June 2022 to May 2023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indent="0"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Calculated Month-on-Month (MoM) Inflation Rates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food category using the formula: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Monthly Inflation rate= ((CPI in current month - CPI in previous month) / CPI in previous month) x100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Plotted MoM Food Inflation Trend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using a bar chart to visually track volatility.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Identified peak and lowest inflation months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within the period (e.g., April–May 2023 for highest, Jan–Feb 2023 for lowest).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Drilled down into food subcategories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(e.g., Pulses, Vegetables, Spices, etc.) to compute absolute inflation change.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Ranked subcategories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based on their inflation contribution over 12 months to determine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top contributor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59784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1697-7EBE-650E-9C91-D7A6CDD7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3940"/>
          </a:xfrm>
        </p:spPr>
        <p:txBody>
          <a:bodyPr>
            <a:normAutofit/>
          </a:bodyPr>
          <a:lstStyle/>
          <a:p>
            <a:r>
              <a:rPr lang="en-US" sz="2800" dirty="0"/>
              <a:t>🔍</a:t>
            </a:r>
            <a:r>
              <a:rPr lang="en-US" sz="2800" b="1" dirty="0"/>
              <a:t>Insight (Food Inflation Trend Analysis)</a:t>
            </a:r>
            <a:endParaRPr lang="en-US" sz="28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8FF1A1B-0AE9-41AD-E822-BD4227F97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533"/>
            <a:ext cx="12192000" cy="176073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A1A964-37FF-869A-C436-AC1C5F70F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0490"/>
            <a:ext cx="12192000" cy="17607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55730D-B3CB-9B68-757D-F3B615CB3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0818"/>
            <a:ext cx="12192000" cy="176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0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C7FB-733B-EC8D-EA08-DB4C9DDD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79575"/>
          </a:xfrm>
        </p:spPr>
        <p:txBody>
          <a:bodyPr>
            <a:normAutofit/>
          </a:bodyPr>
          <a:lstStyle/>
          <a:p>
            <a:r>
              <a:rPr lang="en-US" b="1" dirty="0"/>
              <a:t>🎯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B14A-B438-8187-4E7C-165831EC4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16736"/>
            <a:ext cx="12192000" cy="5477256"/>
          </a:xfrm>
        </p:spPr>
        <p:txBody>
          <a:bodyPr>
            <a:normAutofit/>
          </a:bodyPr>
          <a:lstStyle/>
          <a:p>
            <a:r>
              <a:rPr lang="en-US" sz="1500" dirty="0"/>
              <a:t>To develop a structured, visual, and data-driven analysis of India’s Consumer Price Index (CPI) to uncover actionable insights that support economic decision-making at both policy and strategic levels.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Project Purpose:</a:t>
            </a:r>
            <a:endParaRPr lang="en-US" sz="1500" dirty="0"/>
          </a:p>
          <a:p>
            <a:pPr lvl="1"/>
            <a:r>
              <a:rPr lang="en-US" sz="1500" dirty="0"/>
              <a:t>Identify key contributors to inflation by analyzing category-wise CPI weights and index changes.</a:t>
            </a:r>
          </a:p>
          <a:p>
            <a:pPr lvl="1"/>
            <a:r>
              <a:rPr lang="en-US" sz="1500" dirty="0"/>
              <a:t>Evaluate historical and recent inflation trends, both year-on-year and month-on-month.</a:t>
            </a:r>
          </a:p>
          <a:p>
            <a:pPr lvl="1"/>
            <a:r>
              <a:rPr lang="en-US" sz="1500" dirty="0"/>
              <a:t>Assess the impact of major global and domestic events—such as COVID-19 and international oil-price fluctuations—on India’s inflation dynamics.</a:t>
            </a:r>
          </a:p>
          <a:p>
            <a:pPr lvl="1"/>
            <a:r>
              <a:rPr lang="en-US" sz="1500" dirty="0"/>
              <a:t>Create an interactive dashboard that transforms complex CPI data into clear visuals for policymakers, economic strategists, and data analysts.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Key KPIs:</a:t>
            </a:r>
            <a:endParaRPr lang="en-US" sz="1500" dirty="0"/>
          </a:p>
          <a:p>
            <a:pPr lvl="1"/>
            <a:r>
              <a:rPr lang="en-US" sz="1500" dirty="0"/>
              <a:t>Overall CPI inflation trend (annual &amp; monthly)</a:t>
            </a:r>
          </a:p>
          <a:p>
            <a:pPr lvl="1"/>
            <a:r>
              <a:rPr lang="en-US" sz="1500" dirty="0"/>
              <a:t>Category-wise inflation contribution</a:t>
            </a:r>
          </a:p>
          <a:p>
            <a:pPr lvl="1"/>
            <a:r>
              <a:rPr lang="en-US" sz="1500" dirty="0"/>
              <a:t>Pre- vs Post-COVID inflation shifts</a:t>
            </a:r>
          </a:p>
          <a:p>
            <a:pPr lvl="1"/>
            <a:r>
              <a:rPr lang="en-US" sz="1500" dirty="0"/>
              <a:t>Correlation of crude oil prices with fuel &amp; food inflation</a:t>
            </a:r>
          </a:p>
          <a:p>
            <a:pPr marL="457200" lvl="1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Deliverables:</a:t>
            </a:r>
            <a:endParaRPr lang="en-US" sz="1500" dirty="0"/>
          </a:p>
          <a:p>
            <a:pPr lvl="1"/>
            <a:r>
              <a:rPr lang="en-US" sz="1500" dirty="0"/>
              <a:t>Excel dashboard</a:t>
            </a:r>
          </a:p>
          <a:p>
            <a:pPr lvl="1"/>
            <a:r>
              <a:rPr lang="en-US" sz="1500" dirty="0"/>
              <a:t>Presentation slides summarizing insights</a:t>
            </a:r>
          </a:p>
          <a:p>
            <a:pPr lvl="1"/>
            <a:r>
              <a:rPr lang="en-US" sz="1500" dirty="0"/>
              <a:t>Concise analytical report</a:t>
            </a:r>
          </a:p>
        </p:txBody>
      </p:sp>
    </p:spTree>
    <p:extLst>
      <p:ext uri="{BB962C8B-B14F-4D97-AF65-F5344CB8AC3E}">
        <p14:creationId xmlns:p14="http://schemas.microsoft.com/office/powerpoint/2010/main" val="2110440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66D4-8AF4-2AE9-6FDA-FD9C95A1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3855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- (M-o-M Food Inflation Chart (June’22 - May’23))</a:t>
            </a:r>
            <a:endParaRPr lang="en-US" sz="28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F27B02F-F6D6-81E3-0F18-A0E4A9EA4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1453896"/>
            <a:ext cx="11722608" cy="5102352"/>
          </a:xfrm>
        </p:spPr>
      </p:pic>
    </p:spTree>
    <p:extLst>
      <p:ext uri="{BB962C8B-B14F-4D97-AF65-F5344CB8AC3E}">
        <p14:creationId xmlns:p14="http://schemas.microsoft.com/office/powerpoint/2010/main" val="2385040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3FD92-02CB-1F86-ACC8-265F10C3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09035"/>
          </a:xfrm>
        </p:spPr>
        <p:txBody>
          <a:bodyPr>
            <a:normAutofit/>
          </a:bodyPr>
          <a:lstStyle/>
          <a:p>
            <a:r>
              <a:rPr lang="en-US" sz="2800" b="1" dirty="0"/>
              <a:t> 💡 Key Insight - (M-o-M Food Inflation Trends (June’22 - May’23))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6BE7949-32A4-8314-F3EA-0BE5506A3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9037"/>
            <a:ext cx="12192000" cy="554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77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F31C5-1BF9-86FA-DAFB-FEE281F7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18204" cy="950975"/>
          </a:xfrm>
        </p:spPr>
        <p:txBody>
          <a:bodyPr>
            <a:normAutofit/>
          </a:bodyPr>
          <a:lstStyle/>
          <a:p>
            <a:r>
              <a:rPr lang="en-US" sz="2800" dirty="0"/>
              <a:t>📝</a:t>
            </a:r>
            <a:r>
              <a:rPr lang="en-US" altLang="en-US" sz="2800" b="1" dirty="0"/>
              <a:t> </a:t>
            </a:r>
            <a:r>
              <a:rPr lang="en-US" sz="2800" b="1" dirty="0"/>
              <a:t>Notable Observation</a:t>
            </a:r>
            <a:r>
              <a:rPr lang="en-US" altLang="en-US" sz="2800" b="1" dirty="0"/>
              <a:t> on M-o-M </a:t>
            </a:r>
            <a:r>
              <a:rPr lang="en-US" sz="2800" b="1" dirty="0"/>
              <a:t>Food Inflation Trend (Jun’22 – May’23)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7614F-527D-AED0-D475-4A371479B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3312"/>
            <a:ext cx="12118206" cy="5432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During the 12-month period, </a:t>
            </a:r>
            <a:r>
              <a:rPr lang="en-US" sz="2000" b="1" dirty="0"/>
              <a:t>food inflation showed noticeable volatility</a:t>
            </a:r>
            <a:r>
              <a:rPr lang="en-US" sz="2000" dirty="0"/>
              <a:t>, with the </a:t>
            </a:r>
            <a:r>
              <a:rPr lang="en-US" sz="2000" b="1" dirty="0"/>
              <a:t>highest monthly increase</a:t>
            </a:r>
            <a:r>
              <a:rPr lang="en-US" sz="2000" dirty="0"/>
              <a:t> observed in </a:t>
            </a:r>
            <a:r>
              <a:rPr lang="en-US" sz="2000" b="1" dirty="0"/>
              <a:t>April–May 2023</a:t>
            </a:r>
            <a:r>
              <a:rPr lang="en-US" sz="2000" dirty="0"/>
              <a:t> and the </a:t>
            </a:r>
            <a:r>
              <a:rPr lang="en-US" sz="2000" b="1" dirty="0"/>
              <a:t>lowest (negative inflation)</a:t>
            </a:r>
            <a:r>
              <a:rPr lang="en-US" sz="2000" dirty="0"/>
              <a:t> in </a:t>
            </a:r>
            <a:r>
              <a:rPr lang="en-US" sz="2000" b="1" dirty="0"/>
              <a:t>December’22 &amp; February’23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Among subcategories </a:t>
            </a:r>
            <a:r>
              <a:rPr lang="en-US" sz="2000" b="1" dirty="0"/>
              <a:t>Spices</a:t>
            </a:r>
            <a:r>
              <a:rPr lang="en-US" sz="2000" dirty="0"/>
              <a:t>, </a:t>
            </a:r>
            <a:r>
              <a:rPr lang="en-US" sz="2000" b="1" dirty="0"/>
              <a:t>Vegetables</a:t>
            </a:r>
            <a:r>
              <a:rPr lang="en-US" sz="2000" dirty="0"/>
              <a:t>, and </a:t>
            </a:r>
            <a:r>
              <a:rPr lang="en-US" sz="2000" b="1" dirty="0"/>
              <a:t>Cereals</a:t>
            </a:r>
            <a:r>
              <a:rPr lang="en-US" sz="2000" dirty="0"/>
              <a:t> were the </a:t>
            </a:r>
            <a:r>
              <a:rPr lang="en-US" sz="2000" b="1" dirty="0"/>
              <a:t>top contributors</a:t>
            </a:r>
            <a:r>
              <a:rPr lang="en-US" sz="2000" dirty="0"/>
              <a:t> to overall food inflation, indicating price sensitivity in daily-consumed essentials.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📌 Implication:</a:t>
            </a:r>
          </a:p>
          <a:p>
            <a:pPr marL="0" indent="0">
              <a:buNone/>
            </a:pPr>
            <a:r>
              <a:rPr lang="en-US" sz="2000" dirty="0"/>
              <a:t>Sharp month-on-month fluctuations in food prices </a:t>
            </a:r>
            <a:r>
              <a:rPr lang="en-US" sz="2000" b="1" dirty="0"/>
              <a:t>directly affect household budgets</a:t>
            </a:r>
            <a:r>
              <a:rPr lang="en-US" sz="2000" dirty="0"/>
              <a:t>, especially in lower-income groups.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This stresses the importance of:</a:t>
            </a:r>
          </a:p>
          <a:p>
            <a:pPr marL="0" indent="0">
              <a:buNone/>
            </a:pPr>
            <a:r>
              <a:rPr lang="en-US" sz="2000" b="1" dirty="0"/>
              <a:t>Robust agricultural price monitoring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Timely government interventions</a:t>
            </a:r>
            <a:r>
              <a:rPr lang="en-US" sz="2000" dirty="0"/>
              <a:t> (like MSP revisions or stock release)</a:t>
            </a:r>
          </a:p>
          <a:p>
            <a:pPr marL="0" indent="0">
              <a:buNone/>
            </a:pPr>
            <a:r>
              <a:rPr lang="en-US" sz="2000" b="1" dirty="0"/>
              <a:t>Efficient supply chain logistics</a:t>
            </a:r>
            <a:r>
              <a:rPr lang="en-US" sz="2000" dirty="0"/>
              <a:t> to stabilize prices and ensure food affordability year-round.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9045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29FA-6F1E-2562-47C3-F7CFA8B1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15567"/>
          </a:xfrm>
        </p:spPr>
        <p:txBody>
          <a:bodyPr>
            <a:normAutofit/>
          </a:bodyPr>
          <a:lstStyle/>
          <a:p>
            <a:r>
              <a:rPr lang="en-US" sz="2800" b="1" dirty="0"/>
              <a:t>❓ Problem Statement - COVID-19 Impact on CPI Inflation (Pre vs. Post Mar’20)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3EC16-45F1-7C99-9105-EE275096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3789"/>
            <a:ext cx="12192000" cy="5414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Key Questions:</a:t>
            </a:r>
          </a:p>
          <a:p>
            <a:pPr marL="0" indent="0">
              <a:buNone/>
            </a:pPr>
            <a:r>
              <a:rPr lang="en-US" sz="1600" dirty="0"/>
              <a:t>Investigate how the onset and progression of the COVID-19 pandemic affected inflation rates in India. Analyze the Impact of key pandemic milestone (first lockdown) on the CPI inflation %, specially focus on categories like healthcare, food, and essential services.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Approach:</a:t>
            </a:r>
          </a:p>
          <a:p>
            <a:pPr marL="0" indent="0">
              <a:buNone/>
            </a:pPr>
            <a:r>
              <a:rPr lang="en-US" sz="1600" b="1" dirty="0"/>
              <a:t>Defined March 2020</a:t>
            </a:r>
            <a:r>
              <a:rPr lang="en-US" sz="1600" dirty="0"/>
              <a:t> as the </a:t>
            </a:r>
            <a:r>
              <a:rPr lang="en-US" sz="1600" b="1" dirty="0"/>
              <a:t>pandemic onset milestone</a:t>
            </a:r>
            <a:r>
              <a:rPr lang="en-US" sz="1600" dirty="0"/>
              <a:t>, splitting the dataset into two periods:</a:t>
            </a:r>
          </a:p>
          <a:p>
            <a:pPr lvl="1"/>
            <a:r>
              <a:rPr lang="en-US" sz="1600" b="1" dirty="0"/>
              <a:t>Pre-COVID:</a:t>
            </a:r>
            <a:r>
              <a:rPr lang="en-US" sz="1600" dirty="0"/>
              <a:t> Data before March 2020</a:t>
            </a:r>
          </a:p>
          <a:p>
            <a:pPr lvl="1"/>
            <a:r>
              <a:rPr lang="en-US" sz="1600" b="1" dirty="0"/>
              <a:t>Post-COVID:</a:t>
            </a:r>
            <a:r>
              <a:rPr lang="en-US" sz="1600" dirty="0"/>
              <a:t> Data from March 2020 onwards</a:t>
            </a:r>
          </a:p>
          <a:p>
            <a:pPr marL="0" indent="0">
              <a:buNone/>
            </a:pPr>
            <a:r>
              <a:rPr lang="en-US" sz="1600" b="1" dirty="0"/>
              <a:t>Selected three focus categories</a:t>
            </a:r>
            <a:r>
              <a:rPr lang="en-US" sz="1600" dirty="0"/>
              <a:t> from CPI data:</a:t>
            </a:r>
          </a:p>
          <a:p>
            <a:pPr lvl="1"/>
            <a:r>
              <a:rPr lang="en-US" sz="1600" b="1" dirty="0"/>
              <a:t>Healthcare</a:t>
            </a:r>
            <a:endParaRPr lang="en-US" sz="1600" dirty="0"/>
          </a:p>
          <a:p>
            <a:pPr lvl="1"/>
            <a:r>
              <a:rPr lang="en-US" sz="1600" b="1" dirty="0"/>
              <a:t>Food (broad bucket)</a:t>
            </a:r>
            <a:endParaRPr lang="en-US" sz="1600" dirty="0"/>
          </a:p>
          <a:p>
            <a:pPr lvl="1"/>
            <a:r>
              <a:rPr lang="en-US" sz="1600" b="1" dirty="0"/>
              <a:t>Essential Services</a:t>
            </a:r>
            <a:r>
              <a:rPr lang="en-US" sz="1600" dirty="0"/>
              <a:t> (e.g., Fuel, Transport, Basic commodities)</a:t>
            </a:r>
          </a:p>
          <a:p>
            <a:pPr marL="0" indent="0">
              <a:buNone/>
            </a:pPr>
            <a:r>
              <a:rPr lang="en-US" sz="1600" b="1" dirty="0"/>
              <a:t>Calculated Average Inflation Rates</a:t>
            </a:r>
            <a:r>
              <a:rPr lang="en-US" sz="1600" dirty="0"/>
              <a:t> for each focus category in both pre- and post-COVID timeframes using:</a:t>
            </a:r>
          </a:p>
          <a:p>
            <a:pPr marL="0" indent="0">
              <a:buNone/>
            </a:pPr>
            <a:r>
              <a:rPr lang="en-US" sz="1600" dirty="0"/>
              <a:t>	Avg. Inflation (%) = ∑(Monthly Changes) / No. of Months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/>
              <a:t>Visualized inflation comparison</a:t>
            </a:r>
            <a:r>
              <a:rPr lang="en-US" altLang="en-US" sz="1600" dirty="0"/>
              <a:t> through grouped bar charts (Rural, Urban, and Combined) to highlight category-wise differences.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/>
              <a:t>Analyzed change direction and magnitude</a:t>
            </a:r>
            <a:r>
              <a:rPr lang="en-US" altLang="en-US" sz="1600" dirty="0"/>
              <a:t> in inflation for each category post-pandemic.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/>
              <a:t>Contextualized insights</a:t>
            </a:r>
            <a:r>
              <a:rPr lang="en-US" altLang="en-US" sz="1600" dirty="0"/>
              <a:t> by linking inflation patterns to </a:t>
            </a:r>
            <a:r>
              <a:rPr lang="en-US" altLang="en-US" sz="1600" b="1" dirty="0"/>
              <a:t>real-world disruptions</a:t>
            </a:r>
            <a:r>
              <a:rPr lang="en-US" altLang="en-US" sz="1600" dirty="0"/>
              <a:t> like lockdowns, supply chain shocks, panic buying, and medical demand surge.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52364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2145-4CBF-823A-9617-1154DA6D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61871"/>
          </a:xfrm>
        </p:spPr>
        <p:txBody>
          <a:bodyPr>
            <a:normAutofit/>
          </a:bodyPr>
          <a:lstStyle/>
          <a:p>
            <a:r>
              <a:rPr lang="en-US" sz="2800" dirty="0"/>
              <a:t>🔍</a:t>
            </a:r>
            <a:r>
              <a:rPr lang="en-US" sz="2800" b="1" dirty="0"/>
              <a:t>Insight (COVID-19 Impact on CPI Inflation (Pre vs. Post Mar’20))</a:t>
            </a:r>
            <a:endParaRPr lang="en-US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03815F7-0392-3802-D060-D30C1D2D2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609"/>
            <a:ext cx="12192000" cy="5248656"/>
          </a:xfrm>
        </p:spPr>
      </p:pic>
    </p:spTree>
    <p:extLst>
      <p:ext uri="{BB962C8B-B14F-4D97-AF65-F5344CB8AC3E}">
        <p14:creationId xmlns:p14="http://schemas.microsoft.com/office/powerpoint/2010/main" val="603721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F415-F90D-EC8E-3676-7457947F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r>
              <a:rPr lang="en-US" sz="2700" b="1" dirty="0"/>
              <a:t> </a:t>
            </a:r>
            <a:r>
              <a:rPr lang="en-US" sz="2700" dirty="0"/>
              <a:t>💡</a:t>
            </a:r>
            <a:r>
              <a:rPr lang="en-US" sz="2700" b="1" dirty="0"/>
              <a:t>Key Insight - (COVID-19 Impact on CPI Inflation Chart &amp; Graph (Pre vs Post Mar’20))</a:t>
            </a:r>
            <a:endParaRPr lang="en-US" sz="27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D97D6E-155D-5809-1358-0F1D8D279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12192000" cy="14098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0CA36A-4212-EB70-86B5-A42E6BF9A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5587"/>
            <a:ext cx="12192000" cy="366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53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B614-CD16-2BEB-17B7-D0E02D7E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020278"/>
          </a:xfrm>
        </p:spPr>
        <p:txBody>
          <a:bodyPr>
            <a:normAutofit/>
          </a:bodyPr>
          <a:lstStyle/>
          <a:p>
            <a:r>
              <a:rPr lang="en-US" sz="2800" dirty="0"/>
              <a:t>📝</a:t>
            </a:r>
            <a:r>
              <a:rPr lang="en-US" altLang="en-US" sz="2800" b="1" dirty="0"/>
              <a:t> </a:t>
            </a:r>
            <a:r>
              <a:rPr lang="en-US" sz="2800" b="1" dirty="0"/>
              <a:t>Notable Observation </a:t>
            </a:r>
            <a:r>
              <a:rPr lang="en-US" altLang="en-US" sz="2800" b="1" dirty="0"/>
              <a:t>on </a:t>
            </a:r>
            <a:r>
              <a:rPr lang="en-US" sz="2800" b="1" dirty="0"/>
              <a:t>COVID-19 Impact on CPI Inflation (Pre vs. Post Mar’20)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8D2F5-D150-257B-7D0D-5305DED39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20280"/>
            <a:ext cx="12191999" cy="5837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The CPI inflation rate (Rural + Urban) witnessed a </a:t>
            </a:r>
            <a:r>
              <a:rPr lang="en-US" sz="1600" b="1" dirty="0"/>
              <a:t>decline immediately during the COVID year (2020)</a:t>
            </a:r>
            <a:r>
              <a:rPr lang="en-US" sz="1600" dirty="0"/>
              <a:t> compared to the pre-COVID year (2019):</a:t>
            </a:r>
          </a:p>
          <a:p>
            <a:pPr marL="0" indent="0">
              <a:buNone/>
            </a:pPr>
            <a:r>
              <a:rPr lang="en-US" sz="1600" b="1" dirty="0"/>
              <a:t>2019 (Pre-COVID):</a:t>
            </a:r>
            <a:r>
              <a:rPr lang="en-US" sz="1600" dirty="0"/>
              <a:t> 7.7%</a:t>
            </a:r>
          </a:p>
          <a:p>
            <a:pPr marL="0" indent="0">
              <a:buNone/>
            </a:pPr>
            <a:r>
              <a:rPr lang="en-US" sz="1600" b="1" dirty="0"/>
              <a:t>2020 (COVID Year):</a:t>
            </a:r>
            <a:r>
              <a:rPr lang="en-US" sz="1600" dirty="0"/>
              <a:t> 5.8%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>However, a </a:t>
            </a:r>
            <a:r>
              <a:rPr lang="en-US" sz="1600" b="1" dirty="0"/>
              <a:t>consistent increase followed in the post-COVID years</a:t>
            </a:r>
            <a:r>
              <a:rPr lang="en-US" sz="1600" dirty="0"/>
              <a:t>, peaking again by 2022:</a:t>
            </a:r>
          </a:p>
          <a:p>
            <a:pPr marL="0" indent="0">
              <a:buNone/>
            </a:pPr>
            <a:r>
              <a:rPr lang="en-US" sz="1600" b="1" dirty="0"/>
              <a:t>2021:</a:t>
            </a:r>
            <a:r>
              <a:rPr lang="en-US" sz="1600" dirty="0"/>
              <a:t> 5.7%</a:t>
            </a:r>
          </a:p>
          <a:p>
            <a:pPr marL="0" indent="0">
              <a:buNone/>
            </a:pPr>
            <a:r>
              <a:rPr lang="en-US" sz="1600" b="1" dirty="0"/>
              <a:t>2022:</a:t>
            </a:r>
            <a:r>
              <a:rPr lang="en-US" sz="1600" dirty="0"/>
              <a:t> 6.0%</a:t>
            </a:r>
          </a:p>
          <a:p>
            <a:pPr marL="0" indent="0">
              <a:buNone/>
            </a:pPr>
            <a:r>
              <a:rPr lang="en-US" sz="1600" dirty="0"/>
              <a:t>This trend highlights a delayed inflation rebound, primarily driven by pent-up demand, disrupted supply chains, and rising global input costs in the aftermath of the pandemic.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📌 Implication: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Inflation control requires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resilient supply chain systems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during and after crises.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Governments must prepare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lagged inflation spikes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after economic slowdowns.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Essential categories (like food &amp; healthcare) need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strategic price monitoring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during public emergencies.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Economic recovery plans must include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price stabilization measures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critical consumer baskets.</a:t>
            </a:r>
          </a:p>
          <a:p>
            <a:pPr marL="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15548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5CA3-EBE1-148B-D3AC-CCD2E75A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26155"/>
          </a:xfrm>
        </p:spPr>
        <p:txBody>
          <a:bodyPr>
            <a:normAutofit/>
          </a:bodyPr>
          <a:lstStyle/>
          <a:p>
            <a:r>
              <a:rPr lang="en-US" sz="2800" b="1" dirty="0"/>
              <a:t>❓Problem Statement - Impact of Imported Oil Price Fluctuations on CPI (2021–23)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8E44A-E83A-A447-5A95-D15B1001A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6156"/>
            <a:ext cx="12192000" cy="57318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/>
              <a:t>Key Questions:</a:t>
            </a:r>
          </a:p>
          <a:p>
            <a:pPr marL="0" indent="0">
              <a:buNone/>
            </a:pPr>
            <a:r>
              <a:rPr lang="en-US" sz="1600" b="1" dirty="0"/>
              <a:t>⁠</a:t>
            </a:r>
            <a:r>
              <a:rPr lang="en-US" sz="1600" dirty="0"/>
              <a:t>Investigate how major global economic events (like imported crude oil price fluctuations) have influenced India's inflation. This can include an analysis of imported goods and their price trends.</a:t>
            </a:r>
          </a:p>
          <a:p>
            <a:pPr marL="0" indent="0">
              <a:buNone/>
            </a:pPr>
            <a:r>
              <a:rPr lang="en-US" sz="1600" dirty="0"/>
              <a:t>•  ⁠For the purpose of this analysis, focus only on the imported oil price fluctuations for years 2021 to 2023 (month-on-month)</a:t>
            </a:r>
          </a:p>
          <a:p>
            <a:pPr marL="0" indent="0">
              <a:buNone/>
            </a:pPr>
            <a:r>
              <a:rPr lang="en-US" sz="1600" dirty="0"/>
              <a:t>•  ⁠Identify trends in oil price change with change in inflation prices of all the categories and identify category whose inflation prices strongly changes with fluctuations in imported oil price 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Approach:</a:t>
            </a:r>
          </a:p>
          <a:p>
            <a:pPr marL="0" indent="0">
              <a:buNone/>
            </a:pPr>
            <a:r>
              <a:rPr lang="en-US" sz="1600" dirty="0"/>
              <a:t>Imported monthly crude oil price data (Indian Basket) was collected for the period Jan 2021 – Dec 2023.</a:t>
            </a:r>
          </a:p>
          <a:p>
            <a:pPr marL="0" indent="0">
              <a:buNone/>
            </a:pPr>
            <a:r>
              <a:rPr lang="en-US" sz="1600" dirty="0"/>
              <a:t>Aligned oil price data with monthly CPI values for corresponding periods across major CPI categories.</a:t>
            </a:r>
          </a:p>
          <a:p>
            <a:pPr marL="0" indent="0">
              <a:buNone/>
            </a:pPr>
            <a:r>
              <a:rPr lang="en-US" sz="1600" dirty="0"/>
              <a:t>Calculated month-on-month % change for:</a:t>
            </a:r>
          </a:p>
          <a:p>
            <a:pPr marL="0" indent="0">
              <a:buNone/>
            </a:pPr>
            <a:r>
              <a:rPr lang="en-US" sz="1600" dirty="0"/>
              <a:t>	Crude oil prices</a:t>
            </a:r>
          </a:p>
          <a:p>
            <a:pPr marL="0" indent="0">
              <a:buNone/>
            </a:pPr>
            <a:r>
              <a:rPr lang="en-US" sz="1600" dirty="0"/>
              <a:t>	Each individual CPI category (e.g., Transport, Fuel, Oils &amp; Fats, etc.)</a:t>
            </a:r>
          </a:p>
          <a:p>
            <a:pPr marL="0" indent="0">
              <a:buNone/>
            </a:pPr>
            <a:r>
              <a:rPr lang="en-US" sz="1600" dirty="0"/>
              <a:t>Performed correlation analysis using Excel’s =CORREL() function:</a:t>
            </a:r>
          </a:p>
          <a:p>
            <a:pPr marL="0" indent="0">
              <a:buNone/>
            </a:pPr>
            <a:r>
              <a:rPr lang="en-US" sz="1600" dirty="0"/>
              <a:t>	Correlation Coefficient = CORREL (oil price changes, CPI category changes)</a:t>
            </a:r>
          </a:p>
          <a:p>
            <a:pPr marL="0" indent="0">
              <a:buNone/>
            </a:pPr>
            <a:r>
              <a:rPr lang="en-US" sz="1600" dirty="0"/>
              <a:t>Identified high-correlation categories (coefficients closer to +1 or –1), indicating strong relationship with oil price movements.</a:t>
            </a:r>
          </a:p>
          <a:p>
            <a:pPr marL="0" indent="0">
              <a:buNone/>
            </a:pPr>
            <a:r>
              <a:rPr lang="en-US" sz="1600" dirty="0"/>
              <a:t>Ranked categories by sensitivity, highlighting those most affected by oil price volatility (e.g., Transport, Oils &amp; Fats, Meat &amp; Fish).</a:t>
            </a:r>
          </a:p>
          <a:p>
            <a:pPr marL="0" indent="0">
              <a:buNone/>
            </a:pPr>
            <a:r>
              <a:rPr lang="en-US" sz="1600" dirty="0"/>
              <a:t>Visualized results using a correlation heatmap and supporting bar charts for easier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2729814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543D-EB1E-0416-9EAF-E5E2F6229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r>
              <a:rPr lang="en-US" sz="2800" dirty="0"/>
              <a:t>🔍</a:t>
            </a:r>
            <a:r>
              <a:rPr lang="en-US" sz="2800" b="1" dirty="0"/>
              <a:t>Insight (Impact of Imported Oil Price Fluctuations on CPI (2021–23))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CE84F4-F789-350C-0408-DDF9BDB96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6096000" cy="51673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A09891-2ED1-4A69-8C8E-8189A1CBAC51}"/>
              </a:ext>
            </a:extLst>
          </p:cNvPr>
          <p:cNvSpPr txBox="1"/>
          <p:nvPr/>
        </p:nvSpPr>
        <p:spPr>
          <a:xfrm>
            <a:off x="6190488" y="1690688"/>
            <a:ext cx="60015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After investigation, found that Personal care and effects has the highest co-relation with crude oil price. So, inflation price strongly changes when the oil price changes. </a:t>
            </a:r>
          </a:p>
        </p:txBody>
      </p:sp>
    </p:spTree>
    <p:extLst>
      <p:ext uri="{BB962C8B-B14F-4D97-AF65-F5344CB8AC3E}">
        <p14:creationId xmlns:p14="http://schemas.microsoft.com/office/powerpoint/2010/main" val="46038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6BCE-7EE8-5376-E363-2E907EF53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- (Impact of Imported Oil Price Fluctuations on CPI (2021–23) Graph)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C4D4C5-867C-ACD8-0B24-75D50D844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12191999" cy="5167310"/>
          </a:xfrm>
        </p:spPr>
      </p:pic>
    </p:spTree>
    <p:extLst>
      <p:ext uri="{BB962C8B-B14F-4D97-AF65-F5344CB8AC3E}">
        <p14:creationId xmlns:p14="http://schemas.microsoft.com/office/powerpoint/2010/main" val="357596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3003-4209-890F-7F5B-35E922AB9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61287"/>
          </a:xfrm>
        </p:spPr>
        <p:txBody>
          <a:bodyPr>
            <a:normAutofit/>
          </a:bodyPr>
          <a:lstStyle/>
          <a:p>
            <a:r>
              <a:rPr lang="en-US" dirty="0"/>
              <a:t>📘</a:t>
            </a:r>
            <a:r>
              <a:rPr lang="en-US" b="1" dirty="0"/>
              <a:t> 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79673-BE6E-3872-0C68-C8CB788F0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5025"/>
            <a:ext cx="12192000" cy="5266944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500" b="1" dirty="0"/>
              <a:t>Context Highlights: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500" b="1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Focuses on </a:t>
            </a:r>
            <a:r>
              <a:rPr lang="en-US" altLang="en-US" sz="1500" b="1" dirty="0"/>
              <a:t>India’s Consumer Price Index (CPI)</a:t>
            </a:r>
            <a:r>
              <a:rPr lang="en-US" altLang="en-US" sz="1500" dirty="0"/>
              <a:t> to analyze key </a:t>
            </a:r>
            <a:r>
              <a:rPr lang="en-US" altLang="en-US" sz="1500" b="1" dirty="0"/>
              <a:t>inflation drivers</a:t>
            </a:r>
            <a:r>
              <a:rPr lang="en-US" altLang="en-US" sz="1500" dirty="0"/>
              <a:t> and </a:t>
            </a:r>
            <a:r>
              <a:rPr lang="en-US" altLang="en-US" sz="1500" b="1" dirty="0"/>
              <a:t>sectoral trends</a:t>
            </a:r>
            <a:r>
              <a:rPr lang="en-US" altLang="en-US" sz="1500" dirty="0"/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Incorporates </a:t>
            </a:r>
            <a:r>
              <a:rPr lang="en-US" altLang="en-US" sz="1500" b="1" dirty="0"/>
              <a:t>monthly CPI data</a:t>
            </a:r>
            <a:r>
              <a:rPr lang="en-US" altLang="en-US" sz="1500" dirty="0"/>
              <a:t> across major categories — Food, Fuel, Housing, Health, Education, etc.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Integrates </a:t>
            </a:r>
            <a:r>
              <a:rPr lang="en-US" altLang="en-US" sz="1500" b="1" dirty="0"/>
              <a:t>macro-economic indicators</a:t>
            </a:r>
            <a:r>
              <a:rPr lang="en-US" altLang="en-US" sz="1500" dirty="0"/>
              <a:t> such as </a:t>
            </a:r>
            <a:r>
              <a:rPr lang="en-US" altLang="en-US" sz="1500" b="1" dirty="0"/>
              <a:t>global crude oil prices</a:t>
            </a:r>
            <a:r>
              <a:rPr lang="en-US" altLang="en-US" sz="1500" dirty="0"/>
              <a:t> and </a:t>
            </a:r>
            <a:r>
              <a:rPr lang="en-US" altLang="en-US" sz="1500" b="1" dirty="0"/>
              <a:t>COVID-19 impact periods</a:t>
            </a:r>
            <a:r>
              <a:rPr lang="en-US" altLang="en-US" sz="1500" dirty="0"/>
              <a:t> for contextual depth.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Utilizes </a:t>
            </a:r>
            <a:r>
              <a:rPr lang="en-US" altLang="en-US" sz="1500" b="1" dirty="0"/>
              <a:t>Microsoft Excel</a:t>
            </a:r>
            <a:r>
              <a:rPr lang="en-US" altLang="en-US" sz="1500" dirty="0"/>
              <a:t> (Pivot Tables, Charts, KPIs) and optionally </a:t>
            </a:r>
            <a:r>
              <a:rPr lang="en-US" altLang="en-US" sz="1500" b="1" dirty="0"/>
              <a:t>Power BI</a:t>
            </a:r>
            <a:r>
              <a:rPr lang="en-US" altLang="en-US" sz="1500" dirty="0"/>
              <a:t> for visual storytelling.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The </a:t>
            </a:r>
            <a:r>
              <a:rPr lang="en-US" altLang="en-US" sz="1500" b="1" dirty="0"/>
              <a:t>Inflation Insights Dashboard</a:t>
            </a:r>
            <a:r>
              <a:rPr lang="en-US" altLang="en-US" sz="1500" dirty="0"/>
              <a:t> enables: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Year-over-year and category-based inflation trend analysis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Comparison of </a:t>
            </a:r>
            <a:r>
              <a:rPr lang="en-US" altLang="en-US" sz="1500" b="1" dirty="0"/>
              <a:t>food vs. non-food</a:t>
            </a:r>
            <a:r>
              <a:rPr lang="en-US" altLang="en-US" sz="1500" dirty="0"/>
              <a:t> inflation contribution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Assessment of </a:t>
            </a:r>
            <a:r>
              <a:rPr lang="en-US" altLang="en-US" sz="1500" b="1" dirty="0"/>
              <a:t>COVID-19 and oil price shocks</a:t>
            </a: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Exploration of </a:t>
            </a:r>
            <a:r>
              <a:rPr lang="en-US" altLang="en-US" sz="1500" b="1" dirty="0"/>
              <a:t>correlation between fuel prices and CPI inflation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Aids </a:t>
            </a:r>
            <a:r>
              <a:rPr lang="en-US" altLang="en-US" sz="1500" b="1" dirty="0"/>
              <a:t>policymakers, analysts, and businesses</a:t>
            </a:r>
            <a:r>
              <a:rPr lang="en-US" altLang="en-US" sz="1500" dirty="0"/>
              <a:t> in monitoring inflation and framing data-driven economic strategies.</a:t>
            </a:r>
          </a:p>
        </p:txBody>
      </p:sp>
    </p:spTree>
    <p:extLst>
      <p:ext uri="{BB962C8B-B14F-4D97-AF65-F5344CB8AC3E}">
        <p14:creationId xmlns:p14="http://schemas.microsoft.com/office/powerpoint/2010/main" val="3622836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DAF0-E692-780B-68C0-9C173A4D5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8407"/>
          </a:xfrm>
        </p:spPr>
        <p:txBody>
          <a:bodyPr>
            <a:normAutofit/>
          </a:bodyPr>
          <a:lstStyle/>
          <a:p>
            <a:r>
              <a:rPr lang="en-US" sz="2800" dirty="0"/>
              <a:t>📝</a:t>
            </a:r>
            <a:r>
              <a:rPr lang="en-US" altLang="en-US" sz="2800" b="1" dirty="0"/>
              <a:t> </a:t>
            </a:r>
            <a:r>
              <a:rPr lang="en-US" sz="2800" b="1" dirty="0"/>
              <a:t>Notable Observation </a:t>
            </a:r>
            <a:r>
              <a:rPr lang="en-US" altLang="en-US" sz="2800" b="1" dirty="0"/>
              <a:t>on </a:t>
            </a:r>
            <a:r>
              <a:rPr lang="en-US" sz="2800" b="1" dirty="0"/>
              <a:t>Impact of Imported Oil Price Fluctuations on CPI (21-23)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27881-4E79-4E1E-63E4-C26A89FBC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144" y="978408"/>
            <a:ext cx="12192000" cy="5879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Correlation analysis reveals that </a:t>
            </a:r>
            <a:r>
              <a:rPr lang="en-US" sz="1600" b="1" dirty="0"/>
              <a:t>"Personal Care and Effects"</a:t>
            </a:r>
            <a:r>
              <a:rPr lang="en-US" sz="1600" dirty="0"/>
              <a:t> has the </a:t>
            </a:r>
            <a:r>
              <a:rPr lang="en-US" sz="1600" b="1" dirty="0"/>
              <a:t>strongest positive correlation (78.4%)</a:t>
            </a:r>
            <a:r>
              <a:rPr lang="en-US" sz="1600" dirty="0"/>
              <a:t> with imported crude oil prices among all CPI categories.</a:t>
            </a:r>
            <a:br>
              <a:rPr lang="en-US" sz="1600" dirty="0"/>
            </a:br>
            <a:r>
              <a:rPr lang="en-US" sz="1600" dirty="0"/>
              <a:t>Other highly correlated categories include:</a:t>
            </a:r>
          </a:p>
          <a:p>
            <a:r>
              <a:rPr lang="en-US" sz="1600" b="1" dirty="0"/>
              <a:t>Milk and Products (75.7%)</a:t>
            </a:r>
            <a:endParaRPr lang="en-US" sz="1600" dirty="0"/>
          </a:p>
          <a:p>
            <a:r>
              <a:rPr lang="en-US" sz="1600" b="1" dirty="0"/>
              <a:t>Housing (75.5%)</a:t>
            </a:r>
            <a:endParaRPr lang="en-US" sz="1600" dirty="0"/>
          </a:p>
          <a:p>
            <a:r>
              <a:rPr lang="en-US" sz="1600" b="1" dirty="0"/>
              <a:t>Spices (73.8%)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>This indicates that changes in global oil prices have a significant pass-through effect on these domestic inflation categories, possibly due to supply chain costs, packaging, and transportation dependencies.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📌 Implication: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/>
              <a:t>High oil price volatility</a:t>
            </a:r>
            <a:r>
              <a:rPr lang="en-US" altLang="en-US" sz="1600" dirty="0"/>
              <a:t> can significantly influence domestic inflation, particularly in </a:t>
            </a:r>
            <a:r>
              <a:rPr lang="en-US" altLang="en-US" sz="1600" b="1" dirty="0"/>
              <a:t>consumer goods and housing sectors</a:t>
            </a:r>
            <a:r>
              <a:rPr lang="en-US" altLang="en-US" sz="1600" dirty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b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/>
              <a:t>Policy interventions</a:t>
            </a:r>
            <a:r>
              <a:rPr lang="en-US" altLang="en-US" sz="1600" dirty="0"/>
              <a:t> such as subsidies or fuel tax adjustments may be required to buffer essential categories.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/>
              <a:t>For inflation forecasting, </a:t>
            </a:r>
            <a:r>
              <a:rPr lang="en-US" altLang="en-US" sz="1600" b="1" dirty="0"/>
              <a:t>oil price tracking becomes a critical leading indicator</a:t>
            </a:r>
            <a:r>
              <a:rPr lang="en-US" altLang="en-US" sz="1600" dirty="0"/>
              <a:t>, especially for supply-driven components of the CPI.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/>
              <a:t>Businesses and investors in FMCG and logistics must plan around </a:t>
            </a:r>
            <a:r>
              <a:rPr lang="en-US" altLang="en-US" sz="1600" b="1" dirty="0"/>
              <a:t>fuel-driven input cost risks</a:t>
            </a:r>
            <a:r>
              <a:rPr lang="en-US" altLang="en-US" sz="1600" dirty="0"/>
              <a:t>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0458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3B8A-9DEA-235A-CD5C-676C6EA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42999"/>
          </a:xfrm>
        </p:spPr>
        <p:txBody>
          <a:bodyPr/>
          <a:lstStyle/>
          <a:p>
            <a:r>
              <a:rPr lang="en-US" dirty="0"/>
              <a:t>💡</a:t>
            </a:r>
            <a:r>
              <a:rPr lang="en-US" b="1" dirty="0"/>
              <a:t>Key Insights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B7F10E-1A81-862B-8C7D-5D0E7AE9FD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617114"/>
            <a:ext cx="121920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Top Findings: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Food &amp; Beverages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consistently emerged as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largest contributor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to inflation (avg. ~45% weight in CPI).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Fuel &amp; Light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showed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highest volatility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strongly correlated (r ≈ 0.82) with global crude oil prices.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Post-COVID (2020–2022)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period saw a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shift in inflation drivers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— essentials (Food, Health) surged, while discretionary categories (Clothing, Recreation) stabilized.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Urban inflation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outpaced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rural inflation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post-2021, mainly due to housing and service cost escalation.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Headline inflation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breached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RBI tolerance band (6%)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multiple times, reflecting persistent supply shocks.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Correlation analysis confirmed that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fuel price hikes ripple into food inflation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indicating strong cost-push effects.</a:t>
            </a:r>
            <a:endParaRPr lang="en-US" altLang="en-US" sz="1500" dirty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Supporting Metrics: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YoY CPI growth: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6.4% (avg.)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during 2020–23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Max inflation: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7.8% in 2022 (Fuel &amp; Light)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Correlation (Oil vs CPI):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 = 0.82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0474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9799-7958-DDA6-37FE-6F2AC607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16151"/>
          </a:xfrm>
        </p:spPr>
        <p:txBody>
          <a:bodyPr/>
          <a:lstStyle/>
          <a:p>
            <a:r>
              <a:rPr lang="en-US" dirty="0"/>
              <a:t>📍</a:t>
            </a:r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4FECC-2AD0-F502-0060-6400C5FE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0160"/>
            <a:ext cx="12192000" cy="5577839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500" b="1" dirty="0">
                <a:solidFill>
                  <a:srgbClr val="000000"/>
                </a:solidFill>
              </a:rPr>
              <a:t>Summary:</a:t>
            </a: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00"/>
                </a:solidFill>
              </a:rPr>
              <a:t>Food inflation</a:t>
            </a:r>
            <a:r>
              <a:rPr lang="en-US" altLang="en-US" sz="1500" dirty="0">
                <a:solidFill>
                  <a:srgbClr val="000000"/>
                </a:solidFill>
              </a:rPr>
              <a:t> remains the </a:t>
            </a:r>
            <a:r>
              <a:rPr lang="en-US" altLang="en-US" sz="1500" b="1" dirty="0">
                <a:solidFill>
                  <a:srgbClr val="000000"/>
                </a:solidFill>
              </a:rPr>
              <a:t>primary driver</a:t>
            </a:r>
            <a:r>
              <a:rPr lang="en-US" altLang="en-US" sz="1500" dirty="0">
                <a:solidFill>
                  <a:srgbClr val="000000"/>
                </a:solidFill>
              </a:rPr>
              <a:t> of India’s overall CPI due to its nearly 50% weight — making supply-side stability critical.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00"/>
                </a:solidFill>
              </a:rPr>
              <a:t>2022 inflation peaks</a:t>
            </a:r>
            <a:r>
              <a:rPr lang="en-US" altLang="en-US" sz="1500" dirty="0">
                <a:solidFill>
                  <a:srgbClr val="000000"/>
                </a:solidFill>
              </a:rPr>
              <a:t> exposed </a:t>
            </a:r>
            <a:r>
              <a:rPr lang="en-US" altLang="en-US" sz="1500" b="1" dirty="0">
                <a:solidFill>
                  <a:srgbClr val="000000"/>
                </a:solidFill>
              </a:rPr>
              <a:t>vulnerabilities in supply chain resilience</a:t>
            </a:r>
            <a:r>
              <a:rPr lang="en-US" altLang="en-US" sz="1500" dirty="0">
                <a:solidFill>
                  <a:srgbClr val="000000"/>
                </a:solidFill>
              </a:rPr>
              <a:t> and </a:t>
            </a:r>
            <a:r>
              <a:rPr lang="en-US" altLang="en-US" sz="1500" b="1" dirty="0">
                <a:solidFill>
                  <a:srgbClr val="000000"/>
                </a:solidFill>
              </a:rPr>
              <a:t>dependency on global commodities</a:t>
            </a:r>
            <a:r>
              <a:rPr lang="en-US" altLang="en-US" sz="1500" dirty="0">
                <a:solidFill>
                  <a:srgbClr val="000000"/>
                </a:solidFill>
              </a:rPr>
              <a:t>, especially fuel and food.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00"/>
                </a:solidFill>
              </a:rPr>
              <a:t>Month-on-month volatility in essentials</a:t>
            </a:r>
            <a:r>
              <a:rPr lang="en-US" altLang="en-US" sz="1500" dirty="0">
                <a:solidFill>
                  <a:srgbClr val="000000"/>
                </a:solidFill>
              </a:rPr>
              <a:t> directly impacts lower-income households, emphasizing the need for:</a:t>
            </a: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Real-time </a:t>
            </a:r>
            <a:r>
              <a:rPr lang="en-US" altLang="en-US" sz="1500" b="1" dirty="0">
                <a:solidFill>
                  <a:srgbClr val="000000"/>
                </a:solidFill>
              </a:rPr>
              <a:t>agricultural price monitoring</a:t>
            </a: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Timely </a:t>
            </a:r>
            <a:r>
              <a:rPr lang="en-US" altLang="en-US" sz="1500" b="1" dirty="0">
                <a:solidFill>
                  <a:srgbClr val="000000"/>
                </a:solidFill>
              </a:rPr>
              <a:t>policy interventions (MSP, stock release)</a:t>
            </a: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Strengthened </a:t>
            </a:r>
            <a:r>
              <a:rPr lang="en-US" altLang="en-US" sz="1500" b="1" dirty="0">
                <a:solidFill>
                  <a:srgbClr val="000000"/>
                </a:solidFill>
              </a:rPr>
              <a:t>logistics and distribution systems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00"/>
                </a:solidFill>
              </a:rPr>
              <a:t>Inflation management</a:t>
            </a:r>
            <a:r>
              <a:rPr lang="en-US" altLang="en-US" sz="1500" dirty="0">
                <a:solidFill>
                  <a:srgbClr val="000000"/>
                </a:solidFill>
              </a:rPr>
              <a:t> requires forward-looking preparedness — governments must anticipate </a:t>
            </a:r>
            <a:r>
              <a:rPr lang="en-US" altLang="en-US" sz="1500" b="1" dirty="0">
                <a:solidFill>
                  <a:srgbClr val="000000"/>
                </a:solidFill>
              </a:rPr>
              <a:t>lagged inflation spikes</a:t>
            </a:r>
            <a:r>
              <a:rPr lang="en-US" altLang="en-US" sz="1500" dirty="0">
                <a:solidFill>
                  <a:srgbClr val="000000"/>
                </a:solidFill>
              </a:rPr>
              <a:t> post-crisis and ensure stability in </a:t>
            </a:r>
            <a:r>
              <a:rPr lang="en-US" altLang="en-US" sz="1500" b="1" dirty="0">
                <a:solidFill>
                  <a:srgbClr val="000000"/>
                </a:solidFill>
              </a:rPr>
              <a:t>core consumer categories (food, healthcare, housing)</a:t>
            </a:r>
            <a:r>
              <a:rPr lang="en-US" altLang="en-US" sz="1500" dirty="0">
                <a:solidFill>
                  <a:srgbClr val="000000"/>
                </a:solidFill>
              </a:rPr>
              <a:t>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00"/>
                </a:solidFill>
              </a:rPr>
              <a:t>Oil price fluctuations</a:t>
            </a:r>
            <a:r>
              <a:rPr lang="en-US" altLang="en-US" sz="1500" dirty="0">
                <a:solidFill>
                  <a:srgbClr val="000000"/>
                </a:solidFill>
              </a:rPr>
              <a:t> have a cascading impact across sectors; hence, </a:t>
            </a:r>
            <a:r>
              <a:rPr lang="en-US" altLang="en-US" sz="1500" b="1" dirty="0">
                <a:solidFill>
                  <a:srgbClr val="000000"/>
                </a:solidFill>
              </a:rPr>
              <a:t>fuel policy calibration</a:t>
            </a:r>
            <a:r>
              <a:rPr lang="en-US" altLang="en-US" sz="1500" dirty="0">
                <a:solidFill>
                  <a:srgbClr val="000000"/>
                </a:solidFill>
              </a:rPr>
              <a:t> (subsidies, tax control) and </a:t>
            </a:r>
            <a:r>
              <a:rPr lang="en-US" altLang="en-US" sz="1500" b="1" dirty="0">
                <a:solidFill>
                  <a:srgbClr val="000000"/>
                </a:solidFill>
              </a:rPr>
              <a:t>global oil monitoring</a:t>
            </a:r>
            <a:r>
              <a:rPr lang="en-US" altLang="en-US" sz="1500" dirty="0">
                <a:solidFill>
                  <a:srgbClr val="000000"/>
                </a:solidFill>
              </a:rPr>
              <a:t> are vital for macroeconomic stability.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For businesses and investors, </a:t>
            </a:r>
            <a:r>
              <a:rPr lang="en-US" altLang="en-US" sz="1500" b="1" dirty="0">
                <a:solidFill>
                  <a:srgbClr val="000000"/>
                </a:solidFill>
              </a:rPr>
              <a:t>tracking CPI-linked sectors</a:t>
            </a:r>
            <a:r>
              <a:rPr lang="en-US" altLang="en-US" sz="1500" dirty="0">
                <a:solidFill>
                  <a:srgbClr val="000000"/>
                </a:solidFill>
              </a:rPr>
              <a:t> (FMCG, logistics, energy) can guide smarter pricing and risk management decisions.</a:t>
            </a:r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763161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63DE-1CFC-B4AB-3D82-791B3B20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4671"/>
          </a:xfrm>
        </p:spPr>
        <p:txBody>
          <a:bodyPr/>
          <a:lstStyle/>
          <a:p>
            <a:r>
              <a:rPr lang="en-US" dirty="0"/>
              <a:t>🖥️</a:t>
            </a:r>
            <a:r>
              <a:rPr lang="en-US" b="1" dirty="0"/>
              <a:t> Interactive Dashboard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A428AE-361E-9054-5D88-741A5D801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5255"/>
            <a:ext cx="12192000" cy="5952745"/>
          </a:xfrm>
        </p:spPr>
      </p:pic>
    </p:spTree>
    <p:extLst>
      <p:ext uri="{BB962C8B-B14F-4D97-AF65-F5344CB8AC3E}">
        <p14:creationId xmlns:p14="http://schemas.microsoft.com/office/powerpoint/2010/main" val="3770881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9915-88F1-4518-A9C8-045B2CAA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32687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000000"/>
                </a:solidFill>
              </a:rPr>
              <a:t>✅ Business Impact &amp; Use Cases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E556A-6B23-CE2A-C8E9-1CB0CA821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6424"/>
            <a:ext cx="12192000" cy="5751575"/>
          </a:xfrm>
        </p:spPr>
        <p:txBody>
          <a:bodyPr>
            <a:normAutofit/>
          </a:bodyPr>
          <a:lstStyle/>
          <a:p>
            <a:r>
              <a:rPr lang="en-US" sz="2000" b="1" dirty="0"/>
              <a:t>Government &amp; Policy Bodies:</a:t>
            </a:r>
            <a:br>
              <a:rPr lang="en-US" sz="2000" dirty="0"/>
            </a:br>
            <a:r>
              <a:rPr lang="en-US" sz="2000" dirty="0"/>
              <a:t>Enable data-backed decisions on </a:t>
            </a:r>
            <a:r>
              <a:rPr lang="en-US" sz="2000" b="1" dirty="0"/>
              <a:t>price stabilization</a:t>
            </a:r>
            <a:r>
              <a:rPr lang="en-US" sz="2000" dirty="0"/>
              <a:t>, </a:t>
            </a:r>
            <a:r>
              <a:rPr lang="en-US" sz="2000" b="1" dirty="0"/>
              <a:t>subsidy allocation</a:t>
            </a:r>
            <a:r>
              <a:rPr lang="en-US" sz="2000" dirty="0"/>
              <a:t>, and </a:t>
            </a:r>
            <a:r>
              <a:rPr lang="en-US" sz="2000" b="1" dirty="0"/>
              <a:t>inflation control measures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b="1" dirty="0"/>
              <a:t>Economic Planners &amp; Analysts:</a:t>
            </a:r>
            <a:br>
              <a:rPr lang="en-US" sz="2000" dirty="0"/>
            </a:br>
            <a:r>
              <a:rPr lang="en-US" sz="2000" dirty="0"/>
              <a:t>Leverage CPI insights to </a:t>
            </a:r>
            <a:r>
              <a:rPr lang="en-US" sz="2000" b="1" dirty="0"/>
              <a:t>forecast inflation trends</a:t>
            </a:r>
            <a:r>
              <a:rPr lang="en-US" sz="2000" dirty="0"/>
              <a:t>, assess </a:t>
            </a:r>
            <a:r>
              <a:rPr lang="en-US" sz="2000" b="1" dirty="0"/>
              <a:t>sectoral pressures</a:t>
            </a:r>
            <a:r>
              <a:rPr lang="en-US" sz="2000" dirty="0"/>
              <a:t>, and design </a:t>
            </a:r>
            <a:r>
              <a:rPr lang="en-US" sz="2000" b="1" dirty="0"/>
              <a:t>monetary responses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b="1" dirty="0"/>
              <a:t>Investors &amp; Financial Institutions:</a:t>
            </a:r>
            <a:br>
              <a:rPr lang="en-US" sz="2000" dirty="0"/>
            </a:br>
            <a:r>
              <a:rPr lang="en-US" sz="2000" dirty="0"/>
              <a:t>Use category-level CPI and oil-price correlations to </a:t>
            </a:r>
            <a:r>
              <a:rPr lang="en-US" sz="2000" b="1" dirty="0"/>
              <a:t>anticipate market volatility</a:t>
            </a:r>
            <a:r>
              <a:rPr lang="en-US" sz="2000" dirty="0"/>
              <a:t> and </a:t>
            </a:r>
            <a:r>
              <a:rPr lang="en-US" sz="2000" b="1" dirty="0"/>
              <a:t>optimize commodity investment strategies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b="1" dirty="0"/>
              <a:t>General Public &amp; Businesses:</a:t>
            </a:r>
            <a:br>
              <a:rPr lang="en-US" sz="2000" dirty="0"/>
            </a:br>
            <a:r>
              <a:rPr lang="en-US" sz="2000" dirty="0"/>
              <a:t>Enhance </a:t>
            </a:r>
            <a:r>
              <a:rPr lang="en-US" sz="2000" b="1" dirty="0"/>
              <a:t>awareness of cost-of-living shifts</a:t>
            </a:r>
            <a:r>
              <a:rPr lang="en-US" sz="2000" dirty="0"/>
              <a:t> and guide </a:t>
            </a:r>
            <a:r>
              <a:rPr lang="en-US" sz="2000" b="1" dirty="0"/>
              <a:t>budget planning</a:t>
            </a:r>
            <a:r>
              <a:rPr lang="en-US" sz="2000" dirty="0"/>
              <a:t> or </a:t>
            </a:r>
            <a:r>
              <a:rPr lang="en-US" sz="2000" b="1" dirty="0"/>
              <a:t>pricing strategies</a:t>
            </a:r>
            <a:r>
              <a:rPr lang="en-US" sz="2000" dirty="0"/>
              <a:t> in inflation-sensitive sectors.</a:t>
            </a:r>
          </a:p>
        </p:txBody>
      </p:sp>
    </p:spTree>
    <p:extLst>
      <p:ext uri="{BB962C8B-B14F-4D97-AF65-F5344CB8AC3E}">
        <p14:creationId xmlns:p14="http://schemas.microsoft.com/office/powerpoint/2010/main" val="1854522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CBA3-0DFD-5B7B-AB7C-2D140438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r>
              <a:rPr lang="en-US" dirty="0"/>
              <a:t>🙏 </a:t>
            </a:r>
            <a:r>
              <a:rPr lang="en-US" b="1" dirty="0"/>
              <a:t>Acknowledgements &amp; Contact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ABC9F-DB33-FF38-C11F-ECA1F3ECE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Project Analyst: </a:t>
            </a:r>
            <a:r>
              <a:rPr lang="en-US" dirty="0"/>
              <a:t>Anik Chakraborty</a:t>
            </a:r>
            <a:br>
              <a:rPr lang="en-US" dirty="0"/>
            </a:br>
            <a:r>
              <a:rPr lang="en-US" dirty="0"/>
              <a:t>		📧 Email: anikc1710@gmail.com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Special Thanks To</a:t>
            </a:r>
            <a:endParaRPr lang="en-US" dirty="0"/>
          </a:p>
          <a:p>
            <a:r>
              <a:rPr lang="en-US" b="1" dirty="0"/>
              <a:t>National Statistical Office (NSO)</a:t>
            </a:r>
            <a:r>
              <a:rPr lang="en-US" dirty="0"/>
              <a:t> – for CPI data</a:t>
            </a:r>
          </a:p>
          <a:p>
            <a:r>
              <a:rPr lang="en-US" b="1" dirty="0"/>
              <a:t>Petroleum Planning &amp; Analysis Cell (PPAC)</a:t>
            </a:r>
            <a:r>
              <a:rPr lang="en-US" dirty="0"/>
              <a:t> – for crude oil price data</a:t>
            </a:r>
          </a:p>
          <a:p>
            <a:r>
              <a:rPr lang="en-US" b="1" dirty="0"/>
              <a:t>Coding Ninjas</a:t>
            </a:r>
            <a:r>
              <a:rPr lang="en-US" dirty="0"/>
              <a:t> – for project framework and guidance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Connect:</a:t>
            </a:r>
            <a:br>
              <a:rPr lang="en-US" dirty="0"/>
            </a:br>
            <a:r>
              <a:rPr lang="en-US" dirty="0">
                <a:hlinkClick r:id="rId2"/>
              </a:rPr>
              <a:t>🔗 GitHub</a:t>
            </a:r>
            <a:r>
              <a:rPr lang="en-US" dirty="0"/>
              <a:t> | </a:t>
            </a:r>
            <a:r>
              <a:rPr lang="en-US" dirty="0">
                <a:hlinkClick r:id="rId3"/>
              </a:rPr>
              <a:t>🔗 LinkedIn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40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1DC0-FEE8-EC78-B4AF-083CD4C4B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09211"/>
          </a:xfrm>
        </p:spPr>
        <p:txBody>
          <a:bodyPr/>
          <a:lstStyle/>
          <a:p>
            <a:pPr algn="ctr"/>
            <a:r>
              <a:rPr lang="en-US" sz="9600" b="1" dirty="0"/>
              <a:t>Thank</a:t>
            </a:r>
            <a:r>
              <a:rPr lang="en-US" sz="8000" b="1" dirty="0"/>
              <a:t> </a:t>
            </a:r>
            <a:r>
              <a:rPr lang="en-US" sz="9600" b="1" dirty="0"/>
              <a:t>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289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2FCA-85BA-1A44-750E-D9BA1CF6E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170431"/>
          </a:xfrm>
        </p:spPr>
        <p:txBody>
          <a:bodyPr/>
          <a:lstStyle/>
          <a:p>
            <a:r>
              <a:rPr lang="en-US" b="1" dirty="0"/>
              <a:t>🗂️ Data Overview &amp;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5C83A-05CA-F84E-832D-0A3CE124D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08176"/>
            <a:ext cx="12192000" cy="5449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Data Source:</a:t>
            </a:r>
            <a:endParaRPr lang="en-US" sz="1500" dirty="0"/>
          </a:p>
          <a:p>
            <a:r>
              <a:rPr lang="en-US" sz="1500" b="1" dirty="0"/>
              <a:t>Source:</a:t>
            </a:r>
            <a:r>
              <a:rPr lang="en-US" sz="1500" dirty="0"/>
              <a:t> National Statistical Office (NSO), Ministry of Statistics &amp; Program Implementation (</a:t>
            </a:r>
            <a:r>
              <a:rPr lang="en-US" sz="1500" dirty="0" err="1"/>
              <a:t>MoSPI</a:t>
            </a:r>
            <a:r>
              <a:rPr lang="en-US" sz="1500" dirty="0"/>
              <a:t>), Government of India</a:t>
            </a:r>
          </a:p>
          <a:p>
            <a:r>
              <a:rPr lang="en-US" sz="1500" b="1" dirty="0"/>
              <a:t>Data Type:</a:t>
            </a:r>
            <a:r>
              <a:rPr lang="en-US" sz="1500" dirty="0"/>
              <a:t> Official monthly Consumer Price Index (CPI) datasets.</a:t>
            </a:r>
          </a:p>
          <a:p>
            <a:r>
              <a:rPr lang="en-US" sz="1500" b="1" dirty="0"/>
              <a:t>Time Period:</a:t>
            </a:r>
            <a:r>
              <a:rPr lang="en-US" sz="1500" dirty="0"/>
              <a:t> January 2013 – December 2023 (11 years of monthly observations).</a:t>
            </a:r>
          </a:p>
          <a:p>
            <a:r>
              <a:rPr lang="en-US" sz="1500" b="1" dirty="0"/>
              <a:t>Supplementary Data:</a:t>
            </a:r>
            <a:r>
              <a:rPr lang="en-US" sz="1500" dirty="0"/>
              <a:t> Monthly global crude-oil prices (Brent/Indian Basket) from Petroleum Planning &amp; Analysis Cell (PPAC), Government of India</a:t>
            </a:r>
          </a:p>
          <a:p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Data Structure &amp; Metrics:</a:t>
            </a:r>
          </a:p>
          <a:p>
            <a:r>
              <a:rPr lang="en-US" sz="1500" b="1" dirty="0"/>
              <a:t>Key Index Types:</a:t>
            </a:r>
            <a:r>
              <a:rPr lang="en-US" sz="1500" dirty="0"/>
              <a:t> CPI–Rural (CPI-R), CPI–Urban (CPI-U), CPI–Combined (General).</a:t>
            </a:r>
          </a:p>
          <a:p>
            <a:r>
              <a:rPr lang="en-US" sz="1500" b="1" dirty="0"/>
              <a:t>Categories:</a:t>
            </a:r>
            <a:r>
              <a:rPr lang="en-US" sz="1500" dirty="0"/>
              <a:t> The dataset includes 20+ CPI sub-groups aggregated into broader buckets: </a:t>
            </a:r>
            <a:r>
              <a:rPr lang="en-US" sz="1500" b="1" dirty="0"/>
              <a:t>Food &amp; Beverages, Fuel &amp; Light, Housing, Clothing &amp; Footwear, Transport, Healthcare,</a:t>
            </a:r>
            <a:r>
              <a:rPr lang="en-US" sz="1500" dirty="0"/>
              <a:t> and </a:t>
            </a:r>
            <a:r>
              <a:rPr lang="en-US" sz="1500" b="1" dirty="0"/>
              <a:t>Miscellaneous</a:t>
            </a:r>
            <a:r>
              <a:rPr lang="en-US" sz="1500" dirty="0"/>
              <a:t>.</a:t>
            </a:r>
          </a:p>
          <a:p>
            <a:r>
              <a:rPr lang="en-US" sz="1500" b="1" dirty="0"/>
              <a:t>Calculated Metrics:</a:t>
            </a:r>
            <a:r>
              <a:rPr lang="en-US" sz="1500" dirty="0"/>
              <a:t> Year-on-Year (YoY) inflation %, Month-on-Month (MoM) % change, pre/post-COVID comparisons, and correlation matrices.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1721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E068-0902-A266-5064-73882470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27992" cy="1124711"/>
          </a:xfrm>
        </p:spPr>
        <p:txBody>
          <a:bodyPr/>
          <a:lstStyle/>
          <a:p>
            <a:r>
              <a:rPr lang="en-US" dirty="0"/>
              <a:t>💻 </a:t>
            </a:r>
            <a:r>
              <a:rPr lang="en-US" b="1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811EA-867A-48F6-BE52-4D398F40C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93392"/>
            <a:ext cx="12192000" cy="3840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/>
              <a:t>Tools:</a:t>
            </a:r>
            <a:endParaRPr lang="en-US" sz="1500" dirty="0"/>
          </a:p>
          <a:p>
            <a:pPr lvl="1"/>
            <a:r>
              <a:rPr lang="en-US" sz="1500" b="1" dirty="0"/>
              <a:t>Microsoft Excel</a:t>
            </a:r>
            <a:r>
              <a:rPr lang="en-US" sz="1500" dirty="0"/>
              <a:t> </a:t>
            </a:r>
          </a:p>
          <a:p>
            <a:pPr lvl="2"/>
            <a:r>
              <a:rPr lang="en-US" sz="1500" dirty="0"/>
              <a:t>Data cleaning &amp; preprocessing</a:t>
            </a:r>
          </a:p>
          <a:p>
            <a:pPr lvl="2"/>
            <a:r>
              <a:rPr lang="en-US" sz="1500" dirty="0"/>
              <a:t>Pivot Tables for aggregation</a:t>
            </a:r>
          </a:p>
          <a:p>
            <a:pPr lvl="2"/>
            <a:r>
              <a:rPr lang="en-US" sz="1500" dirty="0"/>
              <a:t>Pivot Charts for visualizations</a:t>
            </a:r>
          </a:p>
          <a:p>
            <a:pPr lvl="2"/>
            <a:r>
              <a:rPr lang="en-US" sz="1500" dirty="0"/>
              <a:t>Dashboard creation</a:t>
            </a:r>
          </a:p>
          <a:p>
            <a:pPr marL="457200" lvl="1" indent="0">
              <a:buNone/>
            </a:pPr>
            <a:endParaRPr lang="en-US" sz="1500" b="1" dirty="0"/>
          </a:p>
          <a:p>
            <a:pPr lvl="1"/>
            <a:r>
              <a:rPr lang="en-US" sz="1500" b="1" dirty="0"/>
              <a:t>PowerPoint</a:t>
            </a:r>
            <a:r>
              <a:rPr lang="en-US" sz="1500" dirty="0"/>
              <a:t> </a:t>
            </a:r>
          </a:p>
          <a:p>
            <a:pPr lvl="2"/>
            <a:r>
              <a:rPr lang="en-US" sz="1500" dirty="0"/>
              <a:t>Presentation and final dashboard snapshots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6402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86CD-B3CC-2618-98E6-1596894D3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52727"/>
          </a:xfrm>
        </p:spPr>
        <p:txBody>
          <a:bodyPr/>
          <a:lstStyle/>
          <a:p>
            <a:r>
              <a:rPr lang="en-US" b="1" dirty="0"/>
              <a:t>📈  Methodology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B3DDF-58AD-20D1-7F94-AEE050A3B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Approach:</a:t>
            </a:r>
            <a:endParaRPr lang="en-US" sz="1500" dirty="0"/>
          </a:p>
          <a:p>
            <a:pPr lvl="1"/>
            <a:r>
              <a:rPr lang="en-US" sz="1400" b="1" dirty="0"/>
              <a:t>Grouped detailed subcategories</a:t>
            </a:r>
            <a:r>
              <a:rPr lang="en-US" sz="1400" dirty="0"/>
              <a:t> (e.g., Cereals, Beverages, Milk) into </a:t>
            </a:r>
            <a:r>
              <a:rPr lang="en-US" sz="1400" b="1" dirty="0"/>
              <a:t>broader </a:t>
            </a:r>
            <a:r>
              <a:rPr lang="en-US" sz="1400" dirty="0"/>
              <a:t>economic </a:t>
            </a:r>
            <a:r>
              <a:rPr lang="en-US" sz="1400" b="1" dirty="0"/>
              <a:t>buckets</a:t>
            </a:r>
            <a:r>
              <a:rPr lang="en-US" sz="1400" dirty="0"/>
              <a:t> like Food, Clothing &amp; Footwear, Energy, </a:t>
            </a:r>
            <a:r>
              <a:rPr lang="en-US" sz="1400" i="1" dirty="0"/>
              <a:t>Health</a:t>
            </a:r>
            <a:r>
              <a:rPr lang="en-US" sz="1400" dirty="0"/>
              <a:t> etc.</a:t>
            </a:r>
            <a:endParaRPr lang="en-US" sz="1500" dirty="0"/>
          </a:p>
          <a:p>
            <a:pPr lvl="1"/>
            <a:r>
              <a:rPr lang="en-US" sz="1500" dirty="0"/>
              <a:t>Computed </a:t>
            </a:r>
            <a:r>
              <a:rPr lang="en-US" sz="1500" b="1" dirty="0"/>
              <a:t>Year-on-Year (YoY) and Month-on-Month (MoM) inflation rates</a:t>
            </a:r>
          </a:p>
          <a:p>
            <a:pPr lvl="1"/>
            <a:r>
              <a:rPr lang="en-US" sz="1400" b="1" dirty="0"/>
              <a:t>Calculated percentage contributions</a:t>
            </a:r>
            <a:r>
              <a:rPr lang="en-US" sz="1400" dirty="0"/>
              <a:t> of each bucket based on their index values, ensured the total adds up to </a:t>
            </a:r>
            <a:r>
              <a:rPr lang="en-US" sz="1400" b="1" dirty="0"/>
              <a:t>100%</a:t>
            </a:r>
            <a:r>
              <a:rPr lang="en-US" sz="1400" dirty="0"/>
              <a:t>, reflecting each category’s </a:t>
            </a:r>
            <a:r>
              <a:rPr lang="en-US" sz="1400" b="1" dirty="0"/>
              <a:t>proportional impact</a:t>
            </a:r>
            <a:r>
              <a:rPr lang="en-US" sz="1400" dirty="0"/>
              <a:t> on the CPI index</a:t>
            </a:r>
            <a:endParaRPr lang="en-US" sz="1500" b="1" dirty="0"/>
          </a:p>
          <a:p>
            <a:pPr lvl="1"/>
            <a:r>
              <a:rPr lang="en-US" sz="1500" dirty="0"/>
              <a:t>Conducted correlation analysis using </a:t>
            </a:r>
            <a:r>
              <a:rPr lang="en-US" sz="1500" b="1" dirty="0"/>
              <a:t>=CORREL()</a:t>
            </a:r>
            <a:r>
              <a:rPr lang="en-US" sz="1500" dirty="0"/>
              <a:t> (e.g., imported oil prices vs. CPI categories)</a:t>
            </a:r>
          </a:p>
          <a:p>
            <a:pPr lvl="1"/>
            <a:r>
              <a:rPr lang="en-US" sz="1500" dirty="0"/>
              <a:t>Compared </a:t>
            </a:r>
            <a:r>
              <a:rPr lang="en-US" sz="1500" b="1" dirty="0"/>
              <a:t>Pre- vs. Post-COVID inflation trends </a:t>
            </a:r>
            <a:r>
              <a:rPr lang="en-US" sz="1500" dirty="0"/>
              <a:t>(cutoff: Mar 2020)</a:t>
            </a:r>
          </a:p>
          <a:p>
            <a:pPr lvl="1"/>
            <a:r>
              <a:rPr lang="en-US" sz="1500" b="1" dirty="0"/>
              <a:t>Handled missing values</a:t>
            </a:r>
            <a:r>
              <a:rPr lang="en-US" sz="1500" dirty="0"/>
              <a:t> with a </a:t>
            </a:r>
            <a:r>
              <a:rPr lang="en-US" sz="1500" b="1" dirty="0"/>
              <a:t>3-month moving-average </a:t>
            </a:r>
            <a:r>
              <a:rPr lang="en-US" sz="1500" dirty="0"/>
              <a:t>technique</a:t>
            </a:r>
          </a:p>
          <a:p>
            <a:pPr lvl="1"/>
            <a:r>
              <a:rPr lang="en-US" sz="1500" b="1" dirty="0"/>
              <a:t>Line, bar, and pie charts</a:t>
            </a:r>
            <a:r>
              <a:rPr lang="en-US" sz="1500" dirty="0"/>
              <a:t> for </a:t>
            </a:r>
            <a:r>
              <a:rPr lang="en-US" sz="1500" b="1" dirty="0"/>
              <a:t>trend and category insights</a:t>
            </a:r>
          </a:p>
          <a:p>
            <a:pPr lvl="1"/>
            <a:r>
              <a:rPr lang="en-US" sz="1500" b="1" dirty="0"/>
              <a:t>Slicers/filters </a:t>
            </a:r>
            <a:r>
              <a:rPr lang="en-US" sz="1500" dirty="0"/>
              <a:t>for interactivity</a:t>
            </a:r>
          </a:p>
          <a:p>
            <a:pPr lvl="1"/>
            <a:endParaRPr lang="en-US" sz="1500" dirty="0"/>
          </a:p>
          <a:p>
            <a:pPr marL="0" indent="0">
              <a:buNone/>
            </a:pPr>
            <a:r>
              <a:rPr lang="en-US" sz="1500" dirty="0"/>
              <a:t>Key Excel functions: </a:t>
            </a:r>
            <a:r>
              <a:rPr lang="en-US" sz="1500" b="1" dirty="0"/>
              <a:t>=IF(), =AVERAGE(), custom %-change formulas</a:t>
            </a:r>
            <a:br>
              <a:rPr lang="en-US" sz="1500" b="1" dirty="0"/>
            </a:br>
            <a:br>
              <a:rPr lang="en-US" sz="1500" b="1" dirty="0"/>
            </a:br>
            <a:br>
              <a:rPr lang="en-US" sz="1500" b="1" dirty="0"/>
            </a:br>
            <a:r>
              <a:rPr lang="en-US" sz="1500" b="1" dirty="0"/>
              <a:t>Data Preparation &amp; Processing:</a:t>
            </a:r>
          </a:p>
          <a:p>
            <a:pPr lvl="1"/>
            <a:r>
              <a:rPr lang="en-US" sz="1500" b="1" dirty="0"/>
              <a:t>Data Cleaning:</a:t>
            </a:r>
            <a:r>
              <a:rPr lang="en-US" sz="1500" dirty="0"/>
              <a:t> Missing observations handled and imputed with </a:t>
            </a:r>
            <a:r>
              <a:rPr lang="en-US" sz="1500" b="1" dirty="0"/>
              <a:t>3-month moving averages</a:t>
            </a:r>
            <a:r>
              <a:rPr lang="en-US" sz="1500" dirty="0"/>
              <a:t>.</a:t>
            </a:r>
          </a:p>
          <a:p>
            <a:pPr lvl="1"/>
            <a:r>
              <a:rPr lang="en-US" sz="1500" b="1" dirty="0"/>
              <a:t>Aggregation:</a:t>
            </a:r>
            <a:r>
              <a:rPr lang="en-US" sz="1500" dirty="0"/>
              <a:t> Detailed subcategories were aggregated into broader economic buckets (Food, Energy, Essentials) for macro-analysis.</a:t>
            </a:r>
          </a:p>
          <a:p>
            <a:pPr marL="0" indent="0">
              <a:buNone/>
            </a:pP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1390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BC8B-241E-124E-3E3A-A4799F2FB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8719"/>
          </a:xfrm>
        </p:spPr>
        <p:txBody>
          <a:bodyPr/>
          <a:lstStyle/>
          <a:p>
            <a:r>
              <a:rPr lang="en-US" b="1" dirty="0"/>
              <a:t>❓ Problem Statements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89C22-75B4-0A09-2244-8AC19419B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0744"/>
            <a:ext cx="12192000" cy="54772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b="1" dirty="0"/>
              <a:t>Key Questions⁠:</a:t>
            </a:r>
            <a:br>
              <a:rPr lang="en-US" sz="1200" b="1" dirty="0"/>
            </a:br>
            <a:r>
              <a:rPr lang="en-US" sz="1200" b="1" dirty="0"/>
              <a:t>CPI Category Contribution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Based on the latest month's data, identify the contribution of different broader categories (food, energy, health etc.) towards the CPI basket. </a:t>
            </a:r>
          </a:p>
          <a:p>
            <a:r>
              <a:rPr lang="en-US" sz="1200" dirty="0"/>
              <a:t> ⁠Which broader category has the highest contribution towards CPI calculation. </a:t>
            </a:r>
          </a:p>
          <a:p>
            <a:pPr marL="0" indent="0">
              <a:buNone/>
            </a:pPr>
            <a:r>
              <a:rPr lang="en-US" sz="1200" dirty="0"/>
              <a:t> Contribution is calculated by evaluating the underlying index values for broader category and should add to 100% when contribution from different broader categories are added.</a:t>
            </a:r>
            <a:br>
              <a:rPr lang="en-US" sz="1200" dirty="0"/>
            </a:b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Y-O-Y CPI Inflation Trends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A trend of Year-on-Year increase in CPI (rural + urban) inflation starting 2017 for the entire basket of products combined.</a:t>
            </a:r>
          </a:p>
          <a:p>
            <a:r>
              <a:rPr lang="en-US" sz="1200" dirty="0"/>
              <a:t> ⁠Create a graph depicting the growth rate Y-o-Y and identify the year with highest inflation rate.</a:t>
            </a:r>
          </a:p>
          <a:p>
            <a:r>
              <a:rPr lang="en-US" sz="1200" dirty="0"/>
              <a:t> ⁠Highlight the reason why the year has the highest inflation.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altLang="en-US" sz="1200" b="1" dirty="0"/>
              <a:t>M-o-M </a:t>
            </a:r>
            <a:r>
              <a:rPr lang="en-US" sz="1200" b="1" dirty="0"/>
              <a:t>Food Inflation Trend (Jun’22 – May’23)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With India's retail inflation reaching a 3-month high of 5.55% in November 2023, largely due to a sharp rise in food prices. Analyze the following for 12 months ending May'23.</a:t>
            </a:r>
          </a:p>
          <a:p>
            <a:r>
              <a:rPr lang="en-US" sz="1200" dirty="0"/>
              <a:t>  ⁠Investigate trends in the prices of broader food bucket category and evaluate month-on-month changes. Highlight month with highest and lowest food inflation</a:t>
            </a:r>
          </a:p>
          <a:p>
            <a:r>
              <a:rPr lang="en-US" sz="1200" dirty="0"/>
              <a:t>  ⁠Identify the absolute changes in inflation over the same 12 months period and identify the biggest individual category contributor (only within broader food category) towards inflation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COVID-19 Impact on CPI Inflation (Pre vs. Post Mar’20)</a:t>
            </a:r>
          </a:p>
          <a:p>
            <a:pPr marL="0" indent="0">
              <a:buNone/>
            </a:pPr>
            <a:r>
              <a:rPr lang="en-US" sz="1200" dirty="0"/>
              <a:t>Investigate how the onset and progression of the COVID-19 pandemic affected inflation rates in India. Analyze the Impact of key pandemic milestone (first lockdown) on the CPI inflation %, specially focus on categories like healthcare, food, and essential services.</a:t>
            </a:r>
          </a:p>
          <a:p>
            <a:pPr marL="0" indent="0">
              <a:buNone/>
            </a:pPr>
            <a:br>
              <a:rPr lang="en-US" sz="1200" dirty="0"/>
            </a:br>
            <a:br>
              <a:rPr lang="en-US" sz="1200" dirty="0"/>
            </a:br>
            <a:r>
              <a:rPr lang="en-US" sz="1200" b="1" dirty="0"/>
              <a:t>Impact of Imported Oil Price Fluctuations on CPI (2021–23)</a:t>
            </a:r>
          </a:p>
          <a:p>
            <a:pPr marL="0" indent="0">
              <a:buNone/>
            </a:pPr>
            <a:r>
              <a:rPr lang="en-US" sz="1200" dirty="0"/>
              <a:t>Investigate how major global economic events (like imported crude oil price fluctuations) have influenced India's inflation. This can include an analysis of imported goods and their price trends.</a:t>
            </a:r>
          </a:p>
          <a:p>
            <a:pPr marL="0" indent="0">
              <a:buNone/>
            </a:pPr>
            <a:r>
              <a:rPr lang="en-US" sz="1200" dirty="0"/>
              <a:t>•  ⁠For the purpose of this analysis, focus only on the imported oil price fluctuations for years 2021 to 2023 (month-on-month)</a:t>
            </a:r>
          </a:p>
          <a:p>
            <a:pPr marL="0" indent="0">
              <a:buNone/>
            </a:pPr>
            <a:r>
              <a:rPr lang="en-US" sz="1200" dirty="0"/>
              <a:t>•  ⁠Identify trends in oil price change with change in inflation prices of all the categories and identify category whose inflation prices strongly changes with fluctuations in imported oil price 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993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598C-2E0E-B6C3-B7A2-CB21027BD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879"/>
          </a:xfrm>
        </p:spPr>
        <p:txBody>
          <a:bodyPr>
            <a:normAutofit/>
          </a:bodyPr>
          <a:lstStyle/>
          <a:p>
            <a:r>
              <a:rPr lang="en-US" sz="2800" b="1" dirty="0"/>
              <a:t>❓ Problem Statement – CPI Category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7219-0E9F-7BE8-B20C-49CD9F9BB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Key Questions⁠: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Based on the latest month's data, identify the contribution of different broader categories (food, energy, health etc.) towards the CPI basket. </a:t>
            </a:r>
          </a:p>
          <a:p>
            <a:r>
              <a:rPr lang="en-US" sz="1500" dirty="0"/>
              <a:t> ⁠Which broader category has the highest contribution towards CPI calculation. </a:t>
            </a:r>
          </a:p>
          <a:p>
            <a:r>
              <a:rPr lang="en-US" sz="1500" dirty="0"/>
              <a:t> Contribution is calculated by evaluating the underlying index values for broader category and should add to 100% when contribution from different broader categories are added.</a:t>
            </a:r>
          </a:p>
          <a:p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Approach:</a:t>
            </a:r>
            <a:endParaRPr lang="en-US" sz="1500" dirty="0"/>
          </a:p>
          <a:p>
            <a:r>
              <a:rPr lang="en-US" sz="1500" b="1" dirty="0"/>
              <a:t>Grouped detailed subcategories</a:t>
            </a:r>
            <a:r>
              <a:rPr lang="en-US" sz="1500" dirty="0"/>
              <a:t> (e.g., Cereals, Beverages, Milk) into </a:t>
            </a:r>
            <a:r>
              <a:rPr lang="en-US" sz="1500" b="1" dirty="0"/>
              <a:t>broader buckets</a:t>
            </a:r>
            <a:r>
              <a:rPr lang="en-US" sz="1500" dirty="0"/>
              <a:t> like Food, Clothing &amp; Footwear, Energy, </a:t>
            </a:r>
            <a:r>
              <a:rPr lang="en-US" sz="1500" i="1" dirty="0"/>
              <a:t>Health</a:t>
            </a:r>
            <a:r>
              <a:rPr lang="en-US" sz="1500" dirty="0"/>
              <a:t> etc.</a:t>
            </a:r>
          </a:p>
          <a:p>
            <a:r>
              <a:rPr lang="en-US" sz="1500" b="1" dirty="0"/>
              <a:t>Calculated percentage contributions</a:t>
            </a:r>
            <a:r>
              <a:rPr lang="en-US" sz="1500" dirty="0"/>
              <a:t> of each bucket based on their index values</a:t>
            </a:r>
          </a:p>
          <a:p>
            <a:r>
              <a:rPr lang="en-US" sz="1500" dirty="0"/>
              <a:t>Ensured the total adds up to </a:t>
            </a:r>
            <a:r>
              <a:rPr lang="en-US" sz="1500" b="1" dirty="0"/>
              <a:t>100%</a:t>
            </a:r>
            <a:r>
              <a:rPr lang="en-US" sz="1500" dirty="0"/>
              <a:t>, reflecting each category’s </a:t>
            </a:r>
            <a:r>
              <a:rPr lang="en-US" sz="1500" b="1" dirty="0"/>
              <a:t>proportional impact</a:t>
            </a:r>
            <a:r>
              <a:rPr lang="en-US" sz="1500" dirty="0"/>
              <a:t> on the CPI index</a:t>
            </a:r>
          </a:p>
        </p:txBody>
      </p:sp>
    </p:spTree>
    <p:extLst>
      <p:ext uri="{BB962C8B-B14F-4D97-AF65-F5344CB8AC3E}">
        <p14:creationId xmlns:p14="http://schemas.microsoft.com/office/powerpoint/2010/main" val="33250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D30F-A8C5-3F51-DD82-87A75476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80159"/>
          </a:xfrm>
        </p:spPr>
        <p:txBody>
          <a:bodyPr>
            <a:normAutofit/>
          </a:bodyPr>
          <a:lstStyle/>
          <a:p>
            <a:r>
              <a:rPr lang="en-US" sz="2800" dirty="0"/>
              <a:t>🔍</a:t>
            </a:r>
            <a:r>
              <a:rPr lang="en-US" sz="2800" b="1" dirty="0"/>
              <a:t>Insight (CPI Category Contribution)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E5413C1-9FA2-B538-1FF3-A83236F57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0160"/>
            <a:ext cx="12192000" cy="5577839"/>
          </a:xfrm>
        </p:spPr>
      </p:pic>
    </p:spTree>
    <p:extLst>
      <p:ext uri="{BB962C8B-B14F-4D97-AF65-F5344CB8AC3E}">
        <p14:creationId xmlns:p14="http://schemas.microsoft.com/office/powerpoint/2010/main" val="336697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10151</TotalTime>
  <Words>3821</Words>
  <Application>Microsoft Office PowerPoint</Application>
  <PresentationFormat>Widescreen</PresentationFormat>
  <Paragraphs>304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Inflation Pulse India CPI Tracker National Macroeconomy Analysis (2013-23)</vt:lpstr>
      <vt:lpstr>🎯 Objective</vt:lpstr>
      <vt:lpstr>📘 Project Overview</vt:lpstr>
      <vt:lpstr>🗂️ Data Overview &amp; Schema</vt:lpstr>
      <vt:lpstr>💻 Tech Stack</vt:lpstr>
      <vt:lpstr>📈  Methodology &amp; Analysis</vt:lpstr>
      <vt:lpstr>❓ Problem Statements</vt:lpstr>
      <vt:lpstr>❓ Problem Statement – CPI Category Contribution</vt:lpstr>
      <vt:lpstr>🔍Insight (CPI Category Contribution)</vt:lpstr>
      <vt:lpstr> 💡Key Insight – Rural CPI Contribution</vt:lpstr>
      <vt:lpstr> 💡Key Insight – Urban CPI Contribution</vt:lpstr>
      <vt:lpstr> 💡Key Insight – Combined (Rural + Urban) CPI Contribution</vt:lpstr>
      <vt:lpstr>📝 Notable Observation on Category Contribution to CPI</vt:lpstr>
      <vt:lpstr>❓ Problem Statement – Y-O-Y CPI Inflation Trends</vt:lpstr>
      <vt:lpstr>🔍Insight (Year-on-Year CPI Inflation Trends)</vt:lpstr>
      <vt:lpstr> 💡Key Insight – (Y-O-Y Combined (Rural + Urban) CPI Trends)</vt:lpstr>
      <vt:lpstr>📝 Notable Observation on Category Contribution to CPI</vt:lpstr>
      <vt:lpstr>❓ Problem Statement - M-o-M Food Inflation Trend (Jun’22 – May’23)</vt:lpstr>
      <vt:lpstr>🔍Insight (Food Inflation Trend Analysis)</vt:lpstr>
      <vt:lpstr> 💡Key Insight - (M-o-M Food Inflation Chart (June’22 - May’23))</vt:lpstr>
      <vt:lpstr> 💡 Key Insight - (M-o-M Food Inflation Trends (June’22 - May’23))</vt:lpstr>
      <vt:lpstr>📝 Notable Observation on M-o-M Food Inflation Trend (Jun’22 – May’23)</vt:lpstr>
      <vt:lpstr>❓ Problem Statement - COVID-19 Impact on CPI Inflation (Pre vs. Post Mar’20)</vt:lpstr>
      <vt:lpstr>🔍Insight (COVID-19 Impact on CPI Inflation (Pre vs. Post Mar’20))</vt:lpstr>
      <vt:lpstr> 💡Key Insight - (COVID-19 Impact on CPI Inflation Chart &amp; Graph (Pre vs Post Mar’20))</vt:lpstr>
      <vt:lpstr>📝 Notable Observation on COVID-19 Impact on CPI Inflation (Pre vs. Post Mar’20)</vt:lpstr>
      <vt:lpstr>❓Problem Statement - Impact of Imported Oil Price Fluctuations on CPI (2021–23)</vt:lpstr>
      <vt:lpstr>🔍Insight (Impact of Imported Oil Price Fluctuations on CPI (2021–23))</vt:lpstr>
      <vt:lpstr> 💡Key Insight - (Impact of Imported Oil Price Fluctuations on CPI (2021–23) Graph)</vt:lpstr>
      <vt:lpstr>📝 Notable Observation on Impact of Imported Oil Price Fluctuations on CPI (21-23)</vt:lpstr>
      <vt:lpstr>💡Key Insights</vt:lpstr>
      <vt:lpstr>📍Conclusion</vt:lpstr>
      <vt:lpstr>🖥️ Interactive Dashboard View</vt:lpstr>
      <vt:lpstr>✅ Business Impact &amp; Use Cases</vt:lpstr>
      <vt:lpstr>🙏 Acknowledgements &amp; Contact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 Chakraborty</dc:creator>
  <cp:lastModifiedBy>Anik Chakraborty</cp:lastModifiedBy>
  <cp:revision>35</cp:revision>
  <dcterms:created xsi:type="dcterms:W3CDTF">2025-07-03T15:37:32Z</dcterms:created>
  <dcterms:modified xsi:type="dcterms:W3CDTF">2025-10-23T16:28:38Z</dcterms:modified>
</cp:coreProperties>
</file>