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2630223"/>
            <a:ext cx="1211884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/>
              <a:t>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15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/>
              <a:t>📌 </a:t>
            </a:r>
            <a:r>
              <a:rPr lang="en-US" sz="1500" b="1" dirty="0"/>
              <a:t>Implication:</a:t>
            </a:r>
            <a:br>
              <a:rPr lang="en-US" sz="1500" dirty="0"/>
            </a:br>
            <a:r>
              <a:rPr lang="en-US" sz="1500" dirty="0"/>
              <a:t>Given its nearly </a:t>
            </a:r>
            <a:r>
              <a:rPr lang="en-US" sz="1500" b="1" dirty="0"/>
              <a:t>50% weight in CPI</a:t>
            </a:r>
            <a:r>
              <a:rPr lang="en-US" sz="1500" dirty="0"/>
              <a:t>, </a:t>
            </a:r>
            <a:r>
              <a:rPr lang="en-US" sz="1500" b="1" dirty="0"/>
              <a:t>any inflationary movement in food prices directly and disproportionately impacts overall inflation</a:t>
            </a:r>
            <a:r>
              <a:rPr lang="en-US" sz="1500" dirty="0"/>
              <a:t> in India. This highlights the need for policymakers to stabilize food supply chains and monitor food price shocks closely.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31136"/>
            <a:ext cx="12192000" cy="4626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The analysis reveals that </a:t>
            </a:r>
            <a:r>
              <a:rPr lang="en-US" sz="1500" b="1" dirty="0"/>
              <a:t>2022 recorded the highest year-on-year CPI inflation rate</a:t>
            </a:r>
            <a:r>
              <a:rPr lang="en-US" sz="1500" dirty="0"/>
              <a:t> during the 2017–2022 period.</a:t>
            </a:r>
          </a:p>
          <a:p>
            <a:pPr marL="0" indent="0">
              <a:buNone/>
            </a:pPr>
            <a:r>
              <a:rPr lang="en-US" sz="1500" dirty="0"/>
              <a:t>This spike can be attributed to the </a:t>
            </a:r>
            <a:r>
              <a:rPr lang="en-US" sz="1500" b="1" dirty="0"/>
              <a:t>lingering economic disruptions caused by the COVID-19 pandemic</a:t>
            </a:r>
            <a:r>
              <a:rPr lang="en-US" sz="1500" dirty="0"/>
              <a:t>, which led to </a:t>
            </a:r>
            <a:r>
              <a:rPr lang="en-US" sz="1500" b="1" dirty="0"/>
              <a:t>global supply chain breakdowns</a:t>
            </a:r>
            <a:r>
              <a:rPr lang="en-US" sz="15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1500" dirty="0"/>
              <a:t>Categories like </a:t>
            </a:r>
            <a:r>
              <a:rPr lang="en-US" sz="1500" b="1" dirty="0"/>
              <a:t>Food &amp; Beverages</a:t>
            </a:r>
            <a:r>
              <a:rPr lang="en-US" sz="15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📌 </a:t>
            </a:r>
            <a:r>
              <a:rPr lang="en-US" sz="1500" b="1" dirty="0"/>
              <a:t>Implication:</a:t>
            </a:r>
            <a:br>
              <a:rPr lang="en-US" sz="1500" dirty="0"/>
            </a:br>
            <a:r>
              <a:rPr lang="en-US" sz="1500" dirty="0"/>
              <a:t>Persistent inflation in </a:t>
            </a:r>
            <a:r>
              <a:rPr lang="en-US" sz="1500" b="1" dirty="0"/>
              <a:t>2022</a:t>
            </a:r>
            <a:r>
              <a:rPr lang="en-US" sz="1500" dirty="0"/>
              <a:t> signaled deep </a:t>
            </a:r>
            <a:r>
              <a:rPr lang="en-US" sz="1500" b="1" dirty="0"/>
              <a:t>vulnerabilities in India’s supply chain resilience</a:t>
            </a:r>
            <a:r>
              <a:rPr lang="en-US" sz="1500" dirty="0"/>
              <a:t> and </a:t>
            </a:r>
            <a:r>
              <a:rPr lang="en-US" sz="1500" b="1" dirty="0"/>
              <a:t>dependency on global commodity flows</a:t>
            </a:r>
            <a:r>
              <a:rPr lang="en-US" sz="1500" dirty="0"/>
              <a:t>, especially for essentials like food and energy.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This highlights the need for </a:t>
            </a:r>
            <a:r>
              <a:rPr lang="en-US" sz="1500" b="1" dirty="0"/>
              <a:t>domestic production stability</a:t>
            </a:r>
            <a:r>
              <a:rPr lang="en-US" sz="1500" dirty="0"/>
              <a:t>, </a:t>
            </a:r>
            <a:r>
              <a:rPr lang="en-US" sz="1500" b="1" dirty="0"/>
              <a:t>diversified import strategies</a:t>
            </a:r>
            <a:r>
              <a:rPr lang="en-US" sz="1500" dirty="0"/>
              <a:t>, and </a:t>
            </a:r>
            <a:r>
              <a:rPr lang="en-US" sz="1500" b="1" dirty="0"/>
              <a:t>stronger inflation monitoring systems</a:t>
            </a:r>
            <a:r>
              <a:rPr lang="en-US" sz="15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7984"/>
            <a:ext cx="12118206" cy="46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During the 12-month period, </a:t>
            </a:r>
            <a:r>
              <a:rPr lang="en-US" sz="1500" b="1" dirty="0"/>
              <a:t>food inflation showed noticeable volatility</a:t>
            </a:r>
            <a:r>
              <a:rPr lang="en-US" sz="1500" dirty="0"/>
              <a:t>, with the </a:t>
            </a:r>
            <a:r>
              <a:rPr lang="en-US" sz="1500" b="1" dirty="0"/>
              <a:t>highest monthly increase</a:t>
            </a:r>
            <a:r>
              <a:rPr lang="en-US" sz="1500" dirty="0"/>
              <a:t> observed in </a:t>
            </a:r>
            <a:r>
              <a:rPr lang="en-US" sz="1500" b="1" dirty="0"/>
              <a:t>April–May 2023</a:t>
            </a:r>
            <a:r>
              <a:rPr lang="en-US" sz="1500" dirty="0"/>
              <a:t> and the </a:t>
            </a:r>
            <a:r>
              <a:rPr lang="en-US" sz="1500" b="1" dirty="0"/>
              <a:t>lowest (negative inflation)</a:t>
            </a:r>
            <a:r>
              <a:rPr lang="en-US" sz="1500" dirty="0"/>
              <a:t> in </a:t>
            </a:r>
            <a:r>
              <a:rPr lang="en-US" sz="1500" b="1" dirty="0"/>
              <a:t>December’22 &amp; February’23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Among subcategories </a:t>
            </a:r>
            <a:r>
              <a:rPr lang="en-US" sz="1500" b="1" dirty="0"/>
              <a:t>Spices</a:t>
            </a:r>
            <a:r>
              <a:rPr lang="en-US" sz="1500" dirty="0"/>
              <a:t>, </a:t>
            </a:r>
            <a:r>
              <a:rPr lang="en-US" sz="1500" b="1" dirty="0"/>
              <a:t>Vegetables</a:t>
            </a:r>
            <a:r>
              <a:rPr lang="en-US" sz="1500" dirty="0"/>
              <a:t>, and </a:t>
            </a:r>
            <a:r>
              <a:rPr lang="en-US" sz="1500" b="1" dirty="0"/>
              <a:t>Cereals</a:t>
            </a:r>
            <a:r>
              <a:rPr lang="en-US" sz="1500" dirty="0"/>
              <a:t> were the </a:t>
            </a:r>
            <a:r>
              <a:rPr lang="en-US" sz="1500" b="1" dirty="0"/>
              <a:t>top contributors</a:t>
            </a:r>
            <a:r>
              <a:rPr lang="en-US" sz="15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📌 Implication:</a:t>
            </a:r>
          </a:p>
          <a:p>
            <a:pPr marL="0" indent="0">
              <a:buNone/>
            </a:pPr>
            <a:r>
              <a:rPr lang="en-US" sz="1500" dirty="0"/>
              <a:t>Sharp month-on-month fluctuations in food prices </a:t>
            </a:r>
            <a:r>
              <a:rPr lang="en-US" sz="1500" b="1" dirty="0"/>
              <a:t>directly affect household budgets</a:t>
            </a:r>
            <a:r>
              <a:rPr lang="en-US" sz="1500" dirty="0"/>
              <a:t>, especially in lower-income groups.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This stresses the importance of:</a:t>
            </a:r>
          </a:p>
          <a:p>
            <a:pPr marL="0" indent="0">
              <a:buNone/>
            </a:pPr>
            <a:r>
              <a:rPr lang="en-US" sz="1500" b="1" dirty="0"/>
              <a:t>Robust agricultural price monitoring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Timely government interventions</a:t>
            </a:r>
            <a:r>
              <a:rPr lang="en-US" sz="1500" dirty="0"/>
              <a:t> (like MSP revisions or stock release)</a:t>
            </a:r>
          </a:p>
          <a:p>
            <a:pPr marL="0" indent="0">
              <a:buNone/>
            </a:pPr>
            <a:r>
              <a:rPr lang="en-US" sz="1500" b="1" dirty="0"/>
              <a:t>Efficient supply chain logistics</a:t>
            </a:r>
            <a:r>
              <a:rPr lang="en-US" sz="15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457200" lvl="1" indent="0">
              <a:buNone/>
            </a:pPr>
            <a:r>
              <a:rPr lang="en-US" sz="1500" b="1" dirty="0"/>
              <a:t>Defined March 2020</a:t>
            </a:r>
            <a:r>
              <a:rPr lang="en-US" sz="1500" dirty="0"/>
              <a:t> as the </a:t>
            </a:r>
            <a:r>
              <a:rPr lang="en-US" sz="1500" b="1" dirty="0"/>
              <a:t>pandemic onset milestone</a:t>
            </a:r>
            <a:r>
              <a:rPr lang="en-US" sz="1500" dirty="0"/>
              <a:t>, splitting the dataset into two periods:</a:t>
            </a:r>
          </a:p>
          <a:p>
            <a:pPr lvl="2"/>
            <a:r>
              <a:rPr lang="en-US" sz="1500" b="1" dirty="0"/>
              <a:t>Pre-COVID:</a:t>
            </a:r>
            <a:r>
              <a:rPr lang="en-US" sz="1500" dirty="0"/>
              <a:t> Data before March 2020</a:t>
            </a:r>
          </a:p>
          <a:p>
            <a:pPr lvl="2"/>
            <a:r>
              <a:rPr lang="en-US" sz="1500" b="1" dirty="0"/>
              <a:t>Post-COVID:</a:t>
            </a:r>
            <a:r>
              <a:rPr lang="en-US" sz="1500" dirty="0"/>
              <a:t> Data from March 2020 onwards</a:t>
            </a:r>
          </a:p>
          <a:p>
            <a:pPr marL="457200" lvl="1" indent="0">
              <a:buNone/>
            </a:pPr>
            <a:r>
              <a:rPr lang="en-US" sz="1500" b="1" dirty="0"/>
              <a:t>Selected three focus categories</a:t>
            </a:r>
            <a:r>
              <a:rPr lang="en-US" sz="1500" dirty="0"/>
              <a:t> from CPI data:</a:t>
            </a:r>
          </a:p>
          <a:p>
            <a:pPr lvl="2"/>
            <a:r>
              <a:rPr lang="en-US" sz="1500" b="1" dirty="0"/>
              <a:t>Healthcare</a:t>
            </a:r>
            <a:endParaRPr lang="en-US" sz="1500" dirty="0"/>
          </a:p>
          <a:p>
            <a:pPr lvl="2"/>
            <a:r>
              <a:rPr lang="en-US" sz="1500" b="1" dirty="0"/>
              <a:t>Food (broad bucket)</a:t>
            </a:r>
            <a:endParaRPr lang="en-US" sz="1500" dirty="0"/>
          </a:p>
          <a:p>
            <a:pPr lvl="2"/>
            <a:r>
              <a:rPr lang="en-US" sz="1500" b="1" dirty="0"/>
              <a:t>Essential Services</a:t>
            </a:r>
            <a:r>
              <a:rPr lang="en-US" sz="1500" dirty="0"/>
              <a:t> (e.g., Fuel, Transport, Basic commodities)</a:t>
            </a:r>
          </a:p>
          <a:p>
            <a:pPr marL="457200" lvl="1" indent="0">
              <a:buNone/>
            </a:pPr>
            <a:r>
              <a:rPr lang="en-US" sz="1500" b="1" dirty="0"/>
              <a:t>Calculated Average Inflation Rates</a:t>
            </a:r>
            <a:r>
              <a:rPr lang="en-US" sz="1500" dirty="0"/>
              <a:t> for each focus category in both pre- and post-COVID timeframes using:</a:t>
            </a:r>
          </a:p>
          <a:p>
            <a:pPr marL="457200" lvl="1" indent="0">
              <a:buNone/>
            </a:pPr>
            <a:r>
              <a:rPr lang="en-US" sz="1500" dirty="0"/>
              <a:t>	Avg. Inflation (%) = ∑(Monthly Changes) / No. of Months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Visualized inflation comparison</a:t>
            </a:r>
            <a:r>
              <a:rPr lang="en-US" altLang="en-US" sz="1500" dirty="0"/>
              <a:t> through grouped bar charts (Rural, Urban, and Combined) to highlight category-wise differences.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Analyzed change direction and magnitude</a:t>
            </a:r>
            <a:r>
              <a:rPr lang="en-US" altLang="en-US" sz="1500" dirty="0"/>
              <a:t> in inflation for each category post-pandemic.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Contextualized insights</a:t>
            </a:r>
            <a:r>
              <a:rPr lang="en-US" altLang="en-US" sz="1500" dirty="0"/>
              <a:t> by linking inflation patterns to </a:t>
            </a:r>
            <a:r>
              <a:rPr lang="en-US" altLang="en-US" sz="1500" b="1" dirty="0"/>
              <a:t>real-world disruptions</a:t>
            </a:r>
            <a:r>
              <a:rPr lang="en-US" altLang="en-US" sz="1500" dirty="0"/>
              <a:t> like lockdowns, supply chain shocks, panic buying, and medical demand surge.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457200" lvl="1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Key Questions:</a:t>
            </a:r>
          </a:p>
          <a:p>
            <a:pPr marL="0" indent="0">
              <a:buNone/>
            </a:pPr>
            <a:r>
              <a:rPr lang="en-US" sz="1500" b="1" dirty="0"/>
              <a:t>⁠</a:t>
            </a:r>
            <a:r>
              <a:rPr lang="en-US" sz="15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lvl="1"/>
            <a:r>
              <a:rPr lang="en-US" sz="1500" dirty="0"/>
              <a:t>⁠For the purpose of this analysis, focus only on the imported oil price fluctuations for years 2021 to 2023 (month-on-month)</a:t>
            </a: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⁠Identify trends in oil price change with change in inflation prices of all the categories and identify category whose inflation prices strongly changes with fluctuations in imported oil price </a:t>
            </a:r>
          </a:p>
          <a:p>
            <a:pPr marL="457200" lvl="1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Approach:</a:t>
            </a:r>
          </a:p>
          <a:p>
            <a:pPr lvl="1"/>
            <a:r>
              <a:rPr lang="en-US" sz="1500" dirty="0"/>
              <a:t>Imported monthly crude oil price data (Indian Basket) was collected for the period Jan 2021 – Dec 2023.</a:t>
            </a:r>
          </a:p>
          <a:p>
            <a:pPr lvl="1"/>
            <a:r>
              <a:rPr lang="en-US" sz="1500" dirty="0"/>
              <a:t>Aligned oil price data with monthly CPI values for corresponding periods across major CPI categories.</a:t>
            </a:r>
          </a:p>
          <a:p>
            <a:pPr lvl="1"/>
            <a:r>
              <a:rPr lang="en-US" sz="1500" dirty="0"/>
              <a:t>Calculated month-on-month % change for:</a:t>
            </a:r>
          </a:p>
          <a:p>
            <a:pPr lvl="2"/>
            <a:r>
              <a:rPr lang="en-US" sz="1500" dirty="0"/>
              <a:t>	Crude oil prices</a:t>
            </a:r>
          </a:p>
          <a:p>
            <a:pPr lvl="2"/>
            <a:r>
              <a:rPr lang="en-US" sz="1500" dirty="0"/>
              <a:t>	Each individual CPI category (e.g., Transport, Fuel, Oils &amp; Fats, etc.)</a:t>
            </a:r>
          </a:p>
          <a:p>
            <a:pPr lvl="1"/>
            <a:r>
              <a:rPr lang="en-US" sz="1500" dirty="0"/>
              <a:t>Performed correlation analysis using Excel’s =CORREL() function:</a:t>
            </a:r>
          </a:p>
          <a:p>
            <a:pPr lvl="2"/>
            <a:r>
              <a:rPr lang="en-US" sz="1500" dirty="0"/>
              <a:t>Correlation Coefficient = CORREL (oil price changes, CPI category changes)</a:t>
            </a:r>
          </a:p>
          <a:p>
            <a:pPr lvl="1"/>
            <a:r>
              <a:rPr lang="en-US" sz="1500" dirty="0"/>
              <a:t>Identified high-correlation categories (coefficients closer to +1 or –1), indicating strong relationship with oil price movements.</a:t>
            </a:r>
          </a:p>
          <a:p>
            <a:pPr lvl="1"/>
            <a:r>
              <a:rPr lang="en-US" sz="1500" dirty="0"/>
              <a:t>Ranked categories by sensitivity, highlighting those most affected by oil price volatility (e.g., Transport, Oils &amp; Fats, Meat &amp; Fish).</a:t>
            </a:r>
          </a:p>
          <a:p>
            <a:pPr lvl="1"/>
            <a:r>
              <a:rPr lang="en-US" sz="15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Correlation analysis reveals that </a:t>
            </a:r>
            <a:r>
              <a:rPr lang="en-US" sz="1500" b="1" dirty="0"/>
              <a:t>"Personal Care and Effects"</a:t>
            </a:r>
            <a:r>
              <a:rPr lang="en-US" sz="1500" dirty="0"/>
              <a:t> has the </a:t>
            </a:r>
            <a:r>
              <a:rPr lang="en-US" sz="1500" b="1" dirty="0"/>
              <a:t>strongest positive correlation (78.4%)</a:t>
            </a:r>
            <a:r>
              <a:rPr lang="en-US" sz="1500" dirty="0"/>
              <a:t> with imported crude oil prices among all CPI categories.</a:t>
            </a:r>
            <a:br>
              <a:rPr lang="en-US" sz="1500" dirty="0"/>
            </a:br>
            <a:r>
              <a:rPr lang="en-US" sz="1500" dirty="0"/>
              <a:t>Other highly correlated categories include:</a:t>
            </a:r>
          </a:p>
          <a:p>
            <a:pPr lvl="1"/>
            <a:r>
              <a:rPr lang="en-US" sz="1500" b="1" dirty="0"/>
              <a:t>Milk and Products (75.7%)</a:t>
            </a:r>
            <a:endParaRPr lang="en-US" sz="1500" dirty="0"/>
          </a:p>
          <a:p>
            <a:pPr lvl="1"/>
            <a:r>
              <a:rPr lang="en-US" sz="1500" b="1" dirty="0"/>
              <a:t>Housing (75.5%)</a:t>
            </a:r>
            <a:endParaRPr lang="en-US" sz="1500" dirty="0"/>
          </a:p>
          <a:p>
            <a:pPr lvl="1"/>
            <a:r>
              <a:rPr lang="en-US" sz="1500" b="1" dirty="0"/>
              <a:t>Spices (73.8%)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High oil price volatility</a:t>
            </a:r>
            <a:r>
              <a:rPr lang="en-US" altLang="en-US" sz="1500" dirty="0"/>
              <a:t> can significantly influence domestic inflation, particularly in </a:t>
            </a:r>
            <a:r>
              <a:rPr lang="en-US" altLang="en-US" sz="1500" b="1" dirty="0"/>
              <a:t>consumer goods and housing sectors</a:t>
            </a:r>
            <a:r>
              <a:rPr lang="en-US" altLang="en-US" sz="15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Policy interventions</a:t>
            </a:r>
            <a:r>
              <a:rPr lang="en-US" altLang="en-US" sz="15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dirty="0"/>
              <a:t>For inflation forecasting, </a:t>
            </a:r>
            <a:r>
              <a:rPr lang="en-US" altLang="en-US" sz="1500" b="1" dirty="0"/>
              <a:t>oil price tracking becomes a critical leading indicator</a:t>
            </a:r>
            <a:r>
              <a:rPr lang="en-US" altLang="en-US" sz="15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dirty="0"/>
              <a:t>Businesses and investors in FMCG and logistics must plan around </a:t>
            </a:r>
            <a:r>
              <a:rPr lang="en-US" altLang="en-US" sz="1500" b="1" dirty="0"/>
              <a:t>fuel-driven input cost risks</a:t>
            </a:r>
            <a:r>
              <a:rPr lang="en-US" altLang="en-US" sz="1500" dirty="0"/>
              <a:t>.</a:t>
            </a:r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3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</a:t>
            </a:r>
            <a:r>
              <a:rPr lang="en-US" b="1"/>
              <a:t>Dashboard Overview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456"/>
            <a:ext cx="12192000" cy="5495543"/>
          </a:xfrm>
        </p:spPr>
        <p:txBody>
          <a:bodyPr>
            <a:normAutofit/>
          </a:bodyPr>
          <a:lstStyle/>
          <a:p>
            <a:pPr lvl="1"/>
            <a:r>
              <a:rPr lang="en-US" sz="1600" b="1" dirty="0"/>
              <a:t>Government &amp; Policy Bodies:</a:t>
            </a:r>
            <a:br>
              <a:rPr lang="en-US" sz="1600" dirty="0"/>
            </a:br>
            <a:r>
              <a:rPr lang="en-US" sz="1600" dirty="0"/>
              <a:t>Enable data-backed decisions on </a:t>
            </a:r>
            <a:r>
              <a:rPr lang="en-US" sz="1600" b="1" dirty="0"/>
              <a:t>price stabilization</a:t>
            </a:r>
            <a:r>
              <a:rPr lang="en-US" sz="1600" dirty="0"/>
              <a:t>, </a:t>
            </a:r>
            <a:r>
              <a:rPr lang="en-US" sz="1600" b="1" dirty="0"/>
              <a:t>subsidy allocation</a:t>
            </a:r>
            <a:r>
              <a:rPr lang="en-US" sz="1600" dirty="0"/>
              <a:t>, and </a:t>
            </a:r>
            <a:r>
              <a:rPr lang="en-US" sz="1600" b="1" dirty="0"/>
              <a:t>inflation control measures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Economic Planners &amp; Analysts:</a:t>
            </a:r>
            <a:br>
              <a:rPr lang="en-US" sz="1600" dirty="0"/>
            </a:br>
            <a:r>
              <a:rPr lang="en-US" sz="1600" dirty="0"/>
              <a:t>Leverage CPI insights to </a:t>
            </a:r>
            <a:r>
              <a:rPr lang="en-US" sz="1600" b="1" dirty="0"/>
              <a:t>forecast inflation trends</a:t>
            </a:r>
            <a:r>
              <a:rPr lang="en-US" sz="1600" dirty="0"/>
              <a:t>, assess </a:t>
            </a:r>
            <a:r>
              <a:rPr lang="en-US" sz="1600" b="1" dirty="0"/>
              <a:t>sectoral pressures</a:t>
            </a:r>
            <a:r>
              <a:rPr lang="en-US" sz="1600" dirty="0"/>
              <a:t>, and design </a:t>
            </a:r>
            <a:r>
              <a:rPr lang="en-US" sz="1600" b="1" dirty="0"/>
              <a:t>monetary responses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Investors &amp; Financial Institutions:</a:t>
            </a:r>
            <a:br>
              <a:rPr lang="en-US" sz="1600" dirty="0"/>
            </a:br>
            <a:r>
              <a:rPr lang="en-US" sz="1600" dirty="0"/>
              <a:t>Use category-level CPI and oil-price correlations to </a:t>
            </a:r>
            <a:r>
              <a:rPr lang="en-US" sz="1600" b="1" dirty="0"/>
              <a:t>anticipate market volatility</a:t>
            </a:r>
            <a:r>
              <a:rPr lang="en-US" sz="1600" dirty="0"/>
              <a:t> and </a:t>
            </a:r>
            <a:r>
              <a:rPr lang="en-US" sz="1600" b="1" dirty="0"/>
              <a:t>optimize commodity investment strategies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/>
              <a:t>General Public &amp; Businesses:</a:t>
            </a:r>
            <a:br>
              <a:rPr lang="en-US" sz="1600" dirty="0"/>
            </a:br>
            <a:r>
              <a:rPr lang="en-US" sz="1600" dirty="0"/>
              <a:t>Enhance </a:t>
            </a:r>
            <a:r>
              <a:rPr lang="en-US" sz="1600" b="1" dirty="0"/>
              <a:t>awareness of cost-of-living shifts</a:t>
            </a:r>
            <a:r>
              <a:rPr lang="en-US" sz="1600" dirty="0"/>
              <a:t> and guide </a:t>
            </a:r>
            <a:r>
              <a:rPr lang="en-US" sz="1600" b="1" dirty="0"/>
              <a:t>budget planning</a:t>
            </a:r>
            <a:r>
              <a:rPr lang="en-US" sz="1600" dirty="0"/>
              <a:t> or </a:t>
            </a:r>
            <a:r>
              <a:rPr lang="en-US" sz="1600" b="1" dirty="0"/>
              <a:t>pricing strategies</a:t>
            </a:r>
            <a:r>
              <a:rPr lang="en-US" sz="16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pPr lvl="1"/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pPr lvl="1"/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pPr lvl="1"/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pPr lvl="1"/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pPr lvl="1"/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pPr lvl="1"/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pPr lvl="1"/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</a:t>
            </a:r>
            <a:r>
              <a:rPr lang="en-US" sz="1500" dirty="0"/>
              <a:t>economic </a:t>
            </a:r>
            <a:r>
              <a:rPr lang="en-US" sz="1500" b="1" dirty="0"/>
              <a:t>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pPr lvl="1"/>
            <a:r>
              <a:rPr lang="en-US" sz="1500" dirty="0"/>
              <a:t>Computed </a:t>
            </a:r>
            <a:r>
              <a:rPr lang="en-US" sz="1500" b="1" dirty="0"/>
              <a:t>Year-on-Year (YoY) and Month-on-Month (MoM) inflation rates</a:t>
            </a:r>
          </a:p>
          <a:p>
            <a:pPr lvl="1"/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values, 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  <a:endParaRPr lang="en-US" sz="1500" b="1" dirty="0"/>
          </a:p>
          <a:p>
            <a:pPr lvl="1"/>
            <a:r>
              <a:rPr lang="en-US" sz="1500" dirty="0"/>
              <a:t>Conducted correlation analysis using </a:t>
            </a:r>
            <a:r>
              <a:rPr lang="en-US" sz="1500" b="1" dirty="0"/>
              <a:t>=CORREL()</a:t>
            </a:r>
            <a:r>
              <a:rPr lang="en-US" sz="1500" dirty="0"/>
              <a:t> (e.g., imported oil prices vs. CPI categories)</a:t>
            </a:r>
          </a:p>
          <a:p>
            <a:pPr lvl="1"/>
            <a:r>
              <a:rPr lang="en-US" sz="1500" dirty="0"/>
              <a:t>Compared </a:t>
            </a:r>
            <a:r>
              <a:rPr lang="en-US" sz="1500" b="1" dirty="0"/>
              <a:t>Pre- vs. Post-COVID inflation trends </a:t>
            </a:r>
            <a:r>
              <a:rPr lang="en-US" sz="1500" dirty="0"/>
              <a:t>(cutoff: Mar 2020)</a:t>
            </a:r>
          </a:p>
          <a:p>
            <a:pPr lvl="1"/>
            <a:r>
              <a:rPr lang="en-US" sz="1500" b="1" dirty="0"/>
              <a:t>Handled missing values</a:t>
            </a:r>
            <a:r>
              <a:rPr lang="en-US" sz="1500" dirty="0"/>
              <a:t> with a </a:t>
            </a:r>
            <a:r>
              <a:rPr lang="en-US" sz="1500" b="1" dirty="0"/>
              <a:t>3-month moving-average </a:t>
            </a:r>
            <a:r>
              <a:rPr lang="en-US" sz="1500" dirty="0"/>
              <a:t>technique</a:t>
            </a:r>
          </a:p>
          <a:p>
            <a:pPr lvl="1"/>
            <a:r>
              <a:rPr lang="en-US" sz="1500" b="1" dirty="0"/>
              <a:t>Line, bar, and pie charts</a:t>
            </a:r>
            <a:r>
              <a:rPr lang="en-US" sz="1500" dirty="0"/>
              <a:t> for </a:t>
            </a:r>
            <a:r>
              <a:rPr lang="en-US" sz="1500" b="1" dirty="0"/>
              <a:t>trend and category insights</a:t>
            </a:r>
          </a:p>
          <a:p>
            <a:pPr lvl="1"/>
            <a:r>
              <a:rPr lang="en-US" sz="1500" b="1" dirty="0"/>
              <a:t>Slicers/filters </a:t>
            </a:r>
            <a:r>
              <a:rPr lang="en-US" sz="1500" dirty="0"/>
              <a:t>for interactivity</a:t>
            </a:r>
          </a:p>
          <a:p>
            <a:pPr lvl="1"/>
            <a:r>
              <a:rPr lang="en-US" sz="1500" dirty="0"/>
              <a:t>Key Excel functions: </a:t>
            </a:r>
            <a:r>
              <a:rPr lang="en-US" sz="1500" b="1" dirty="0"/>
              <a:t>=IF(), =AVERAGE(), custom %-change formulas</a:t>
            </a:r>
          </a:p>
          <a:p>
            <a:pPr lvl="1"/>
            <a:r>
              <a:rPr lang="en-US" sz="1500" b="1" dirty="0"/>
              <a:t>Data Cleaning:</a:t>
            </a:r>
            <a:r>
              <a:rPr lang="en-US" sz="1500" dirty="0"/>
              <a:t> Missing observations handled and imputed with </a:t>
            </a:r>
            <a:r>
              <a:rPr lang="en-US" sz="1500" b="1" dirty="0"/>
              <a:t>3-month moving averages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Aggregation:</a:t>
            </a:r>
            <a:r>
              <a:rPr lang="en-US" sz="1500" dirty="0"/>
              <a:t> Detailed subcategories were aggregated into broader economic buckets (Food, Energy, Essentials) for macro-analysis.</a:t>
            </a:r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b="1" dirty="0"/>
              <a:t>Key Questions⁠:</a:t>
            </a:r>
            <a:br>
              <a:rPr lang="en-US" sz="1000" b="1" dirty="0"/>
            </a:br>
            <a:endParaRPr lang="en-US" sz="1000" b="1" dirty="0"/>
          </a:p>
          <a:p>
            <a:pPr marL="457200" lvl="1" indent="0">
              <a:buNone/>
            </a:pPr>
            <a:r>
              <a:rPr lang="en-US" sz="1000" b="1" dirty="0"/>
              <a:t>CPI Category Contribution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Based on the latest month's data, identify the contribution of different broader categories (food, energy, health etc.) towards the CPI basket. </a:t>
            </a:r>
          </a:p>
          <a:p>
            <a:pPr lvl="1"/>
            <a:r>
              <a:rPr lang="en-US" sz="1000" dirty="0"/>
              <a:t> ⁠Which broader category has the highest contribution towards CPI calculation. </a:t>
            </a:r>
          </a:p>
          <a:p>
            <a:pPr lvl="1"/>
            <a:r>
              <a:rPr lang="en-US" sz="10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000" dirty="0"/>
            </a:br>
            <a:endParaRPr lang="en-US" sz="1000" dirty="0"/>
          </a:p>
          <a:p>
            <a:pPr marL="457200" lvl="1" indent="0">
              <a:buNone/>
            </a:pPr>
            <a:r>
              <a:rPr lang="en-US" sz="1000" b="1" dirty="0"/>
              <a:t>Y-O-Y CPI Inflation Trends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A trend of Year-on-Year increase in CPI (rural + urban) inflation starting 2017 for the entire basket of products combined.</a:t>
            </a:r>
          </a:p>
          <a:p>
            <a:pPr lvl="1"/>
            <a:r>
              <a:rPr lang="en-US" sz="1000" dirty="0"/>
              <a:t> ⁠Create a graph depicting the growth rate Y-o-Y and identify the year with highest inflation rate.</a:t>
            </a:r>
          </a:p>
          <a:p>
            <a:pPr lvl="1"/>
            <a:r>
              <a:rPr lang="en-US" sz="1000" dirty="0"/>
              <a:t> ⁠Highlight the reason why the year has the highest inflation.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altLang="en-US" sz="1000" b="1" dirty="0"/>
              <a:t>M-o-M </a:t>
            </a:r>
            <a:r>
              <a:rPr lang="en-US" sz="1000" b="1" dirty="0"/>
              <a:t>Food Inflation Trend (Jun’22 – May’23)</a:t>
            </a:r>
            <a:endParaRPr lang="en-US" sz="1000" dirty="0"/>
          </a:p>
          <a:p>
            <a:pPr marL="457200" lvl="1" indent="0">
              <a:buNone/>
            </a:pPr>
            <a:r>
              <a:rPr lang="en-US" sz="10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lvl="1"/>
            <a:r>
              <a:rPr lang="en-US" sz="1000" dirty="0"/>
              <a:t>  ⁠Investigate trends in the prices of broader food bucket category and evaluate month-on-month changes. Highlight month with highest and lowest food inflation</a:t>
            </a:r>
          </a:p>
          <a:p>
            <a:pPr lvl="1"/>
            <a:r>
              <a:rPr lang="en-US" sz="10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pPr lvl="1"/>
            <a:endParaRPr lang="en-US" sz="1000" dirty="0"/>
          </a:p>
          <a:p>
            <a:pPr marL="457200" lvl="1" indent="0">
              <a:buNone/>
            </a:pPr>
            <a:r>
              <a:rPr lang="en-US" sz="1000" b="1" dirty="0"/>
              <a:t>COVID-19 Impact on CPI Inflation (Pre vs. Post Mar’20)</a:t>
            </a:r>
          </a:p>
          <a:p>
            <a:pPr marL="457200" lvl="1" indent="0">
              <a:buNone/>
            </a:pPr>
            <a:r>
              <a:rPr lang="en-US" sz="10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457200" lvl="1" indent="0">
              <a:buNone/>
            </a:pPr>
            <a:br>
              <a:rPr lang="en-US" sz="1000" dirty="0"/>
            </a:br>
            <a:br>
              <a:rPr lang="en-US" sz="1000" dirty="0"/>
            </a:br>
            <a:r>
              <a:rPr lang="en-US" sz="1000" b="1" dirty="0"/>
              <a:t>Impact of Imported Oil Price Fluctuations on CPI (2021–23)</a:t>
            </a:r>
          </a:p>
          <a:p>
            <a:pPr marL="457200" lvl="1" indent="0">
              <a:buNone/>
            </a:pPr>
            <a:r>
              <a:rPr lang="en-US" sz="10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457200" lvl="1" indent="0">
              <a:buNone/>
            </a:pPr>
            <a:r>
              <a:rPr lang="en-US" sz="1000" dirty="0"/>
              <a:t>•  ⁠For the purpose of this analysis, focus only on the imported oil price fluctuations for years 2021 to 2023 (month-on-month)</a:t>
            </a:r>
          </a:p>
          <a:p>
            <a:pPr marL="457200" lvl="1" indent="0">
              <a:buNone/>
            </a:pPr>
            <a:r>
              <a:rPr lang="en-US" sz="10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10226</TotalTime>
  <Words>3815</Words>
  <Application>Microsoft Office PowerPoint</Application>
  <PresentationFormat>Widescreen</PresentationFormat>
  <Paragraphs>309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Dashboard Overview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40</cp:revision>
  <dcterms:created xsi:type="dcterms:W3CDTF">2025-07-03T15:37:32Z</dcterms:created>
  <dcterms:modified xsi:type="dcterms:W3CDTF">2025-10-31T10:30:20Z</dcterms:modified>
</cp:coreProperties>
</file>