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0" autoAdjust="0"/>
    <p:restoredTop sz="94704"/>
  </p:normalViewPr>
  <p:slideViewPr>
    <p:cSldViewPr snapToGrid="0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1937726"/>
            <a:ext cx="121188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Given its nearly </a:t>
            </a:r>
            <a:r>
              <a:rPr lang="en-US" sz="2000" b="1" dirty="0"/>
              <a:t>50% weight in CPI</a:t>
            </a:r>
            <a:r>
              <a:rPr lang="en-US" sz="2000" dirty="0"/>
              <a:t>, </a:t>
            </a:r>
            <a:r>
              <a:rPr lang="en-US" sz="2000" b="1" dirty="0"/>
              <a:t>any inflationary movement in food prices directly and disproportionately impacts overall inflation</a:t>
            </a:r>
            <a:r>
              <a:rPr lang="en-US" sz="2000" dirty="0"/>
              <a:t> in India. This highlights the need for policymakers to stabilize food supply chains and monitor food price shocks closely.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608"/>
            <a:ext cx="12192000" cy="542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analysis reveals that </a:t>
            </a:r>
            <a:r>
              <a:rPr lang="en-US" sz="2000" b="1" dirty="0"/>
              <a:t>2022 recorded the highest year-on-year CPI inflation rate</a:t>
            </a:r>
            <a:r>
              <a:rPr lang="en-US" sz="2000" dirty="0"/>
              <a:t> during the 2017–2022 period.</a:t>
            </a:r>
          </a:p>
          <a:p>
            <a:pPr marL="0" indent="0">
              <a:buNone/>
            </a:pPr>
            <a:r>
              <a:rPr lang="en-US" sz="2000" dirty="0"/>
              <a:t>This spike can be attributed to the </a:t>
            </a:r>
            <a:r>
              <a:rPr lang="en-US" sz="2000" b="1" dirty="0"/>
              <a:t>lingering economic disruptions caused by the COVID-19 pandemic</a:t>
            </a:r>
            <a:r>
              <a:rPr lang="en-US" sz="2000" dirty="0"/>
              <a:t>, which led to </a:t>
            </a:r>
            <a:r>
              <a:rPr lang="en-US" sz="2000" b="1" dirty="0"/>
              <a:t>global supply chain breakdowns</a:t>
            </a:r>
            <a:r>
              <a:rPr lang="en-US" sz="20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2000" dirty="0"/>
              <a:t>Categories like </a:t>
            </a:r>
            <a:r>
              <a:rPr lang="en-US" sz="2000" b="1" dirty="0"/>
              <a:t>Food &amp; Beverages</a:t>
            </a:r>
            <a:r>
              <a:rPr lang="en-US" sz="20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Persistent inflation in </a:t>
            </a:r>
            <a:r>
              <a:rPr lang="en-US" sz="2000" b="1" dirty="0"/>
              <a:t>2022</a:t>
            </a:r>
            <a:r>
              <a:rPr lang="en-US" sz="2000" dirty="0"/>
              <a:t> signaled deep </a:t>
            </a:r>
            <a:r>
              <a:rPr lang="en-US" sz="2000" b="1" dirty="0"/>
              <a:t>vulnerabilities in India’s supply chain resilience</a:t>
            </a:r>
            <a:r>
              <a:rPr lang="en-US" sz="2000" dirty="0"/>
              <a:t> and </a:t>
            </a:r>
            <a:r>
              <a:rPr lang="en-US" sz="2000" b="1" dirty="0"/>
              <a:t>dependency on global commodity flows</a:t>
            </a:r>
            <a:r>
              <a:rPr lang="en-US" sz="2000" dirty="0"/>
              <a:t>, especially for essentials like food and energy.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highlights the need for </a:t>
            </a:r>
            <a:r>
              <a:rPr lang="en-US" sz="2000" b="1" dirty="0"/>
              <a:t>domestic production stability</a:t>
            </a:r>
            <a:r>
              <a:rPr lang="en-US" sz="2000" dirty="0"/>
              <a:t>, </a:t>
            </a:r>
            <a:r>
              <a:rPr lang="en-US" sz="2000" b="1" dirty="0"/>
              <a:t>diversified import strategies</a:t>
            </a:r>
            <a:r>
              <a:rPr lang="en-US" sz="2000" dirty="0"/>
              <a:t>, and </a:t>
            </a:r>
            <a:r>
              <a:rPr lang="en-US" sz="2000" b="1" dirty="0"/>
              <a:t>stronger inflation monitoring systems</a:t>
            </a:r>
            <a:r>
              <a:rPr lang="en-US" sz="20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3312"/>
            <a:ext cx="12118206" cy="543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the 12-month period, </a:t>
            </a:r>
            <a:r>
              <a:rPr lang="en-US" sz="2000" b="1" dirty="0"/>
              <a:t>food inflation showed noticeable volatility</a:t>
            </a:r>
            <a:r>
              <a:rPr lang="en-US" sz="2000" dirty="0"/>
              <a:t>, with the </a:t>
            </a:r>
            <a:r>
              <a:rPr lang="en-US" sz="2000" b="1" dirty="0"/>
              <a:t>highest monthly increase</a:t>
            </a:r>
            <a:r>
              <a:rPr lang="en-US" sz="2000" dirty="0"/>
              <a:t> observed in </a:t>
            </a:r>
            <a:r>
              <a:rPr lang="en-US" sz="2000" b="1" dirty="0"/>
              <a:t>April–May 2023</a:t>
            </a:r>
            <a:r>
              <a:rPr lang="en-US" sz="2000" dirty="0"/>
              <a:t> and the </a:t>
            </a:r>
            <a:r>
              <a:rPr lang="en-US" sz="2000" b="1" dirty="0"/>
              <a:t>lowest (negative inflation)</a:t>
            </a:r>
            <a:r>
              <a:rPr lang="en-US" sz="2000" dirty="0"/>
              <a:t> in </a:t>
            </a:r>
            <a:r>
              <a:rPr lang="en-US" sz="2000" b="1" dirty="0"/>
              <a:t>December’22 &amp; February’23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Among subcategories </a:t>
            </a:r>
            <a:r>
              <a:rPr lang="en-US" sz="2000" b="1" dirty="0"/>
              <a:t>Spices</a:t>
            </a:r>
            <a:r>
              <a:rPr lang="en-US" sz="2000" dirty="0"/>
              <a:t>, </a:t>
            </a:r>
            <a:r>
              <a:rPr lang="en-US" sz="2000" b="1" dirty="0"/>
              <a:t>Vegetables</a:t>
            </a:r>
            <a:r>
              <a:rPr lang="en-US" sz="2000" dirty="0"/>
              <a:t>, and </a:t>
            </a:r>
            <a:r>
              <a:rPr lang="en-US" sz="2000" b="1" dirty="0"/>
              <a:t>Cereals</a:t>
            </a:r>
            <a:r>
              <a:rPr lang="en-US" sz="2000" dirty="0"/>
              <a:t> were the </a:t>
            </a:r>
            <a:r>
              <a:rPr lang="en-US" sz="2000" b="1" dirty="0"/>
              <a:t>top contributors</a:t>
            </a:r>
            <a:r>
              <a:rPr lang="en-US" sz="20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📌 Implication:</a:t>
            </a:r>
          </a:p>
          <a:p>
            <a:pPr marL="0" indent="0">
              <a:buNone/>
            </a:pPr>
            <a:r>
              <a:rPr lang="en-US" sz="2000" dirty="0"/>
              <a:t>Sharp month-on-month fluctuations in food prices </a:t>
            </a:r>
            <a:r>
              <a:rPr lang="en-US" sz="2000" b="1" dirty="0"/>
              <a:t>directly affect household budgets</a:t>
            </a:r>
            <a:r>
              <a:rPr lang="en-US" sz="2000" dirty="0"/>
              <a:t>, especially in lower-income groups.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stresses the importance of:</a:t>
            </a:r>
          </a:p>
          <a:p>
            <a:pPr marL="0" indent="0">
              <a:buNone/>
            </a:pPr>
            <a:r>
              <a:rPr lang="en-US" sz="2000" b="1" dirty="0"/>
              <a:t>Robust agricultural price monitoring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Timely government interventions</a:t>
            </a:r>
            <a:r>
              <a:rPr lang="en-US" sz="2000" dirty="0"/>
              <a:t> (like MSP revisions or stock release)</a:t>
            </a:r>
          </a:p>
          <a:p>
            <a:pPr marL="0" indent="0">
              <a:buNone/>
            </a:pPr>
            <a:r>
              <a:rPr lang="en-US" sz="2000" b="1" dirty="0"/>
              <a:t>Efficient supply chain logistics</a:t>
            </a:r>
            <a:r>
              <a:rPr lang="en-US" sz="20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b="1" dirty="0"/>
              <a:t>Defined March 2020</a:t>
            </a:r>
            <a:r>
              <a:rPr lang="en-US" sz="1600" dirty="0"/>
              <a:t> as the </a:t>
            </a:r>
            <a:r>
              <a:rPr lang="en-US" sz="1600" b="1" dirty="0"/>
              <a:t>pandemic onset milestone</a:t>
            </a:r>
            <a:r>
              <a:rPr lang="en-US" sz="1600" dirty="0"/>
              <a:t>, splitting the dataset into two periods:</a:t>
            </a:r>
          </a:p>
          <a:p>
            <a:pPr lvl="1"/>
            <a:r>
              <a:rPr lang="en-US" sz="1600" b="1" dirty="0"/>
              <a:t>Pre-COVID:</a:t>
            </a:r>
            <a:r>
              <a:rPr lang="en-US" sz="1600" dirty="0"/>
              <a:t> Data before March 2020</a:t>
            </a:r>
          </a:p>
          <a:p>
            <a:pPr lvl="1"/>
            <a:r>
              <a:rPr lang="en-US" sz="1600" b="1" dirty="0"/>
              <a:t>Post-COVID:</a:t>
            </a:r>
            <a:r>
              <a:rPr lang="en-US" sz="1600" dirty="0"/>
              <a:t> Data from March 2020 onwards</a:t>
            </a:r>
          </a:p>
          <a:p>
            <a:pPr marL="0" indent="0">
              <a:buNone/>
            </a:pPr>
            <a:r>
              <a:rPr lang="en-US" sz="1600" b="1" dirty="0"/>
              <a:t>Selected three focus categories</a:t>
            </a:r>
            <a:r>
              <a:rPr lang="en-US" sz="1600" dirty="0"/>
              <a:t> from CPI data:</a:t>
            </a:r>
          </a:p>
          <a:p>
            <a:pPr lvl="1"/>
            <a:r>
              <a:rPr lang="en-US" sz="1600" b="1" dirty="0"/>
              <a:t>Healthcare</a:t>
            </a:r>
            <a:endParaRPr lang="en-US" sz="1600" dirty="0"/>
          </a:p>
          <a:p>
            <a:pPr lvl="1"/>
            <a:r>
              <a:rPr lang="en-US" sz="1600" b="1" dirty="0"/>
              <a:t>Food (broad bucket)</a:t>
            </a:r>
            <a:endParaRPr lang="en-US" sz="1600" dirty="0"/>
          </a:p>
          <a:p>
            <a:pPr lvl="1"/>
            <a:r>
              <a:rPr lang="en-US" sz="1600" b="1" dirty="0"/>
              <a:t>Essential Services</a:t>
            </a:r>
            <a:r>
              <a:rPr lang="en-US" sz="1600" dirty="0"/>
              <a:t> (e.g., Fuel, Transport, Basic commodities)</a:t>
            </a:r>
          </a:p>
          <a:p>
            <a:pPr marL="0" indent="0">
              <a:buNone/>
            </a:pPr>
            <a:r>
              <a:rPr lang="en-US" sz="1600" b="1" dirty="0"/>
              <a:t>Calculated Average Inflation Rates</a:t>
            </a:r>
            <a:r>
              <a:rPr lang="en-US" sz="1600" dirty="0"/>
              <a:t> for each focus category in both pre- and post-COVID timeframes using:</a:t>
            </a:r>
          </a:p>
          <a:p>
            <a:pPr marL="0" indent="0">
              <a:buNone/>
            </a:pPr>
            <a:r>
              <a:rPr lang="en-US" sz="1600" dirty="0"/>
              <a:t>	Avg. Inflation (%) = ∑(Monthly Changes) / No. of 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Visualized inflation comparison</a:t>
            </a:r>
            <a:r>
              <a:rPr lang="en-US" altLang="en-US" sz="1600" dirty="0"/>
              <a:t> through grouped bar charts (Rural, Urban, and Combined) to highlight category-wise differences.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Analyzed change direction and magnitude</a:t>
            </a:r>
            <a:r>
              <a:rPr lang="en-US" altLang="en-US" sz="1600" dirty="0"/>
              <a:t> in inflation for each category post-pandemic.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Contextualized insights</a:t>
            </a:r>
            <a:r>
              <a:rPr lang="en-US" altLang="en-US" sz="1600" dirty="0"/>
              <a:t> by linking inflation patterns to </a:t>
            </a:r>
            <a:r>
              <a:rPr lang="en-US" altLang="en-US" sz="1600" b="1" dirty="0"/>
              <a:t>real-world disruptions</a:t>
            </a:r>
            <a:r>
              <a:rPr lang="en-US" altLang="en-US" sz="1600" dirty="0"/>
              <a:t> like lockdowns, supply chain shocks, panic buying, and medical demand surge.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b="1" dirty="0"/>
              <a:t>⁠</a:t>
            </a:r>
            <a:r>
              <a:rPr lang="en-US" sz="16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6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6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dirty="0"/>
              <a:t>Imported monthly crude oil price data (Indian Basket) was collected for the period Jan 2021 – Dec 2023.</a:t>
            </a:r>
          </a:p>
          <a:p>
            <a:pPr marL="0" indent="0">
              <a:buNone/>
            </a:pPr>
            <a:r>
              <a:rPr lang="en-US" sz="1600" dirty="0"/>
              <a:t>Aligned oil price data with monthly CPI values for corresponding periods across major CPI categories.</a:t>
            </a:r>
          </a:p>
          <a:p>
            <a:pPr marL="0" indent="0">
              <a:buNone/>
            </a:pPr>
            <a:r>
              <a:rPr lang="en-US" sz="1600" dirty="0"/>
              <a:t>Calculated month-on-month % change for:</a:t>
            </a:r>
          </a:p>
          <a:p>
            <a:pPr marL="0" indent="0">
              <a:buNone/>
            </a:pPr>
            <a:r>
              <a:rPr lang="en-US" sz="1600" dirty="0"/>
              <a:t>	Crude oil prices</a:t>
            </a:r>
          </a:p>
          <a:p>
            <a:pPr marL="0" indent="0">
              <a:buNone/>
            </a:pPr>
            <a:r>
              <a:rPr lang="en-US" sz="1600" dirty="0"/>
              <a:t>	Each individual CPI category (e.g., Transport, Fuel, Oils &amp; Fats, etc.)</a:t>
            </a:r>
          </a:p>
          <a:p>
            <a:pPr marL="0" indent="0">
              <a:buNone/>
            </a:pPr>
            <a:r>
              <a:rPr lang="en-US" sz="1600" dirty="0"/>
              <a:t>Performed correlation analysis using Excel’s =CORREL() function:</a:t>
            </a:r>
          </a:p>
          <a:p>
            <a:pPr marL="0" indent="0">
              <a:buNone/>
            </a:pPr>
            <a:r>
              <a:rPr lang="en-US" sz="1600" dirty="0"/>
              <a:t>	Correlation Coefficient = CORREL (oil price changes, CPI category changes)</a:t>
            </a:r>
          </a:p>
          <a:p>
            <a:pPr marL="0" indent="0">
              <a:buNone/>
            </a:pPr>
            <a:r>
              <a:rPr lang="en-US" sz="1600" dirty="0"/>
              <a:t>Identified high-correlation categories (coefficients closer to +1 or –1), indicating strong relationship with oil price movements.</a:t>
            </a:r>
          </a:p>
          <a:p>
            <a:pPr marL="0" indent="0">
              <a:buNone/>
            </a:pPr>
            <a:r>
              <a:rPr lang="en-US" sz="1600" dirty="0"/>
              <a:t>Ranked categories by sensitivity, highlighting those most affected by oil price volatility (e.g., Transport, Oils &amp; Fats, Meat &amp; Fish).</a:t>
            </a:r>
          </a:p>
          <a:p>
            <a:pPr marL="0" indent="0">
              <a:buNone/>
            </a:pPr>
            <a:r>
              <a:rPr lang="en-US" sz="16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 analysis reveals that </a:t>
            </a:r>
            <a:r>
              <a:rPr lang="en-US" sz="1600" b="1" dirty="0"/>
              <a:t>"Personal Care and Effects"</a:t>
            </a:r>
            <a:r>
              <a:rPr lang="en-US" sz="1600" dirty="0"/>
              <a:t> has the </a:t>
            </a:r>
            <a:r>
              <a:rPr lang="en-US" sz="1600" b="1" dirty="0"/>
              <a:t>strongest positive correlation (78.4%)</a:t>
            </a:r>
            <a:r>
              <a:rPr lang="en-US" sz="1600" dirty="0"/>
              <a:t> with imported crude oil prices among all CPI categories.</a:t>
            </a:r>
            <a:br>
              <a:rPr lang="en-US" sz="1600" dirty="0"/>
            </a:br>
            <a:r>
              <a:rPr lang="en-US" sz="1600" dirty="0"/>
              <a:t>Other highly correlated categories include:</a:t>
            </a:r>
          </a:p>
          <a:p>
            <a:r>
              <a:rPr lang="en-US" sz="1600" b="1" dirty="0"/>
              <a:t>Milk and Products (75.7%)</a:t>
            </a:r>
            <a:endParaRPr lang="en-US" sz="1600" dirty="0"/>
          </a:p>
          <a:p>
            <a:r>
              <a:rPr lang="en-US" sz="1600" b="1" dirty="0"/>
              <a:t>Housing (75.5%)</a:t>
            </a:r>
            <a:endParaRPr lang="en-US" sz="1600" dirty="0"/>
          </a:p>
          <a:p>
            <a:r>
              <a:rPr lang="en-US" sz="1600" b="1" dirty="0"/>
              <a:t>Spices (73.8%)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High oil price volatility</a:t>
            </a:r>
            <a:r>
              <a:rPr lang="en-US" altLang="en-US" sz="1600" dirty="0"/>
              <a:t> can significantly influence domestic inflation, particularly in </a:t>
            </a:r>
            <a:r>
              <a:rPr lang="en-US" altLang="en-US" sz="1600" b="1" dirty="0"/>
              <a:t>consumer goods and housing sectors</a:t>
            </a:r>
            <a:r>
              <a:rPr lang="en-US" altLang="en-US" sz="16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Policy interventions</a:t>
            </a:r>
            <a:r>
              <a:rPr lang="en-US" altLang="en-US" sz="16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For inflation forecasting, </a:t>
            </a:r>
            <a:r>
              <a:rPr lang="en-US" altLang="en-US" sz="1600" b="1" dirty="0"/>
              <a:t>oil price tracking becomes a critical leading indicator</a:t>
            </a:r>
            <a:r>
              <a:rPr lang="en-US" altLang="en-US" sz="16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Businesses and investors in FMCG and logistics must plan around </a:t>
            </a:r>
            <a:r>
              <a:rPr lang="en-US" altLang="en-US" sz="1600" b="1" dirty="0"/>
              <a:t>fuel-driven input cost risks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4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424"/>
            <a:ext cx="12192000" cy="5751575"/>
          </a:xfrm>
        </p:spPr>
        <p:txBody>
          <a:bodyPr>
            <a:normAutofit/>
          </a:bodyPr>
          <a:lstStyle/>
          <a:p>
            <a:r>
              <a:rPr lang="en-US" sz="2000" b="1" dirty="0"/>
              <a:t>Government &amp; Policy Bodies:</a:t>
            </a:r>
            <a:br>
              <a:rPr lang="en-US" sz="2000" dirty="0"/>
            </a:br>
            <a:r>
              <a:rPr lang="en-US" sz="2000" dirty="0"/>
              <a:t>Enable data-backed decisions on </a:t>
            </a:r>
            <a:r>
              <a:rPr lang="en-US" sz="2000" b="1" dirty="0"/>
              <a:t>price stabilization</a:t>
            </a:r>
            <a:r>
              <a:rPr lang="en-US" sz="2000" dirty="0"/>
              <a:t>, </a:t>
            </a:r>
            <a:r>
              <a:rPr lang="en-US" sz="2000" b="1" dirty="0"/>
              <a:t>subsidy allocation</a:t>
            </a:r>
            <a:r>
              <a:rPr lang="en-US" sz="2000" dirty="0"/>
              <a:t>, and </a:t>
            </a:r>
            <a:r>
              <a:rPr lang="en-US" sz="2000" b="1" dirty="0"/>
              <a:t>inflation control measures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Economic Planners &amp; Analysts:</a:t>
            </a:r>
            <a:br>
              <a:rPr lang="en-US" sz="2000" dirty="0"/>
            </a:br>
            <a:r>
              <a:rPr lang="en-US" sz="2000" dirty="0"/>
              <a:t>Leverage CPI insights to </a:t>
            </a:r>
            <a:r>
              <a:rPr lang="en-US" sz="2000" b="1" dirty="0"/>
              <a:t>forecast inflation trends</a:t>
            </a:r>
            <a:r>
              <a:rPr lang="en-US" sz="2000" dirty="0"/>
              <a:t>, assess </a:t>
            </a:r>
            <a:r>
              <a:rPr lang="en-US" sz="2000" b="1" dirty="0"/>
              <a:t>sectoral pressures</a:t>
            </a:r>
            <a:r>
              <a:rPr lang="en-US" sz="2000" dirty="0"/>
              <a:t>, and design </a:t>
            </a:r>
            <a:r>
              <a:rPr lang="en-US" sz="2000" b="1" dirty="0"/>
              <a:t>monetary responses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Investors &amp; Financial Institutions:</a:t>
            </a:r>
            <a:br>
              <a:rPr lang="en-US" sz="2000" dirty="0"/>
            </a:br>
            <a:r>
              <a:rPr lang="en-US" sz="2000" dirty="0"/>
              <a:t>Use category-level CPI and oil-price correlations to </a:t>
            </a:r>
            <a:r>
              <a:rPr lang="en-US" sz="2000" b="1" dirty="0"/>
              <a:t>anticipate market volatility</a:t>
            </a:r>
            <a:r>
              <a:rPr lang="en-US" sz="2000" dirty="0"/>
              <a:t> and </a:t>
            </a:r>
            <a:r>
              <a:rPr lang="en-US" sz="2000" b="1" dirty="0"/>
              <a:t>optimize commodity investment strategies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General Public &amp; Businesses:</a:t>
            </a:r>
            <a:br>
              <a:rPr lang="en-US" sz="2000" dirty="0"/>
            </a:br>
            <a:r>
              <a:rPr lang="en-US" sz="2000" dirty="0"/>
              <a:t>Enhance </a:t>
            </a:r>
            <a:r>
              <a:rPr lang="en-US" sz="2000" b="1" dirty="0"/>
              <a:t>awareness of cost-of-living shifts</a:t>
            </a:r>
            <a:r>
              <a:rPr lang="en-US" sz="2000" dirty="0"/>
              <a:t> and guide </a:t>
            </a:r>
            <a:r>
              <a:rPr lang="en-US" sz="2000" b="1" dirty="0"/>
              <a:t>budget planning</a:t>
            </a:r>
            <a:r>
              <a:rPr lang="en-US" sz="2000" dirty="0"/>
              <a:t> or </a:t>
            </a:r>
            <a:r>
              <a:rPr lang="en-US" sz="2000" b="1" dirty="0"/>
              <a:t>pricing strategies</a:t>
            </a:r>
            <a:r>
              <a:rPr lang="en-US" sz="20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</a:t>
            </a:r>
            <a:r>
              <a:rPr lang="en-US" b="1"/>
              <a:t>Thanks To: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9252"/>
            <a:ext cx="12192000" cy="544874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Preparation</a:t>
            </a:r>
            <a:r>
              <a:rPr lang="en-US" altLang="en-US" sz="1500" b="1">
                <a:solidFill>
                  <a:srgbClr val="000000"/>
                </a:solidFill>
              </a:rPr>
              <a:t>, Process </a:t>
            </a:r>
            <a:r>
              <a:rPr lang="en-US" altLang="en-US" sz="1500" b="1" dirty="0">
                <a:solidFill>
                  <a:srgbClr val="000000"/>
                </a:solidFill>
              </a:rPr>
              <a:t>&amp; </a:t>
            </a:r>
            <a:r>
              <a:rPr lang="en-US" altLang="en-US" sz="1500" b="1">
                <a:solidFill>
                  <a:srgbClr val="000000"/>
                </a:solidFill>
              </a:rPr>
              <a:t>Analytical Approach:</a:t>
            </a:r>
            <a:endParaRPr lang="en-US" altLang="en-US" sz="1500" b="1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Grouped detailed subcategories </a:t>
            </a:r>
            <a:r>
              <a:rPr lang="en-US" altLang="en-US" sz="1500" b="1" dirty="0">
                <a:solidFill>
                  <a:srgbClr val="000000"/>
                </a:solidFill>
              </a:rPr>
              <a:t>(e.g., </a:t>
            </a:r>
            <a:r>
              <a:rPr lang="en-US" altLang="en-US" sz="1500" b="1" i="1" dirty="0">
                <a:solidFill>
                  <a:srgbClr val="000000"/>
                </a:solidFill>
              </a:rPr>
              <a:t>Cereals, Beverages, Milk</a:t>
            </a:r>
            <a:r>
              <a:rPr lang="en-US" altLang="en-US" sz="1500" b="1" dirty="0">
                <a:solidFill>
                  <a:srgbClr val="000000"/>
                </a:solidFill>
              </a:rPr>
              <a:t>) </a:t>
            </a:r>
            <a:r>
              <a:rPr lang="en-US" altLang="en-US" sz="1500" dirty="0">
                <a:solidFill>
                  <a:srgbClr val="000000"/>
                </a:solidFill>
              </a:rPr>
              <a:t>into broader economic buckets such as </a:t>
            </a:r>
            <a:r>
              <a:rPr lang="en-US" altLang="en-US" sz="1500" b="1" i="1" dirty="0">
                <a:solidFill>
                  <a:srgbClr val="000000"/>
                </a:solidFill>
              </a:rPr>
              <a:t>Food, Clothing &amp; Footwear, Energy, Health</a:t>
            </a:r>
            <a:r>
              <a:rPr lang="en-US" altLang="en-US" sz="1500" dirty="0">
                <a:solidFill>
                  <a:srgbClr val="000000"/>
                </a:solidFill>
              </a:rPr>
              <a:t> etc. for comprehensive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Computed </a:t>
            </a:r>
            <a:r>
              <a:rPr lang="en-US" altLang="en-US" sz="1500" b="1" dirty="0">
                <a:solidFill>
                  <a:srgbClr val="000000"/>
                </a:solidFill>
              </a:rPr>
              <a:t>Year-on-Year (YoY)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and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Month-on-Month (MoM)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inflation rates </a:t>
            </a:r>
            <a:r>
              <a:rPr lang="en-US" altLang="en-US" sz="1500" dirty="0">
                <a:solidFill>
                  <a:srgbClr val="000000"/>
                </a:solidFill>
              </a:rPr>
              <a:t>using CPI index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Calculated </a:t>
            </a:r>
            <a:r>
              <a:rPr lang="en-US" altLang="en-US" sz="1500" b="1" dirty="0">
                <a:solidFill>
                  <a:srgbClr val="000000"/>
                </a:solidFill>
              </a:rPr>
              <a:t>percentage contribution</a:t>
            </a:r>
            <a:r>
              <a:rPr lang="en-US" altLang="en-US" sz="1500" dirty="0">
                <a:solidFill>
                  <a:srgbClr val="000000"/>
                </a:solidFill>
              </a:rPr>
              <a:t> of each category to total CPI, ensuring </a:t>
            </a:r>
            <a:r>
              <a:rPr lang="en-US" altLang="en-US" sz="1500" b="1" dirty="0">
                <a:solidFill>
                  <a:srgbClr val="000000"/>
                </a:solidFill>
              </a:rPr>
              <a:t>all weights sum to 100%</a:t>
            </a:r>
            <a:r>
              <a:rPr lang="en-US" altLang="en-US" sz="1500" dirty="0">
                <a:solidFill>
                  <a:srgbClr val="000000"/>
                </a:solidFill>
              </a:rPr>
              <a:t>, reflecting each segment’s proportional impact.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Conducted </a:t>
            </a:r>
            <a:r>
              <a:rPr lang="en-US" altLang="en-US" sz="1500" b="1" dirty="0">
                <a:solidFill>
                  <a:srgbClr val="000000"/>
                </a:solidFill>
              </a:rPr>
              <a:t>correlation analysis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using =CORREL() </a:t>
            </a:r>
            <a:r>
              <a:rPr lang="en-US" altLang="en-US" sz="1500" dirty="0">
                <a:solidFill>
                  <a:srgbClr val="000000"/>
                </a:solidFill>
              </a:rPr>
              <a:t>(e.g., imported oil prices vs. CPI categories).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Compared </a:t>
            </a:r>
            <a:r>
              <a:rPr lang="en-US" altLang="en-US" sz="1500" b="1" dirty="0">
                <a:solidFill>
                  <a:srgbClr val="000000"/>
                </a:solidFill>
              </a:rPr>
              <a:t>Pre- vs. Post-COVID</a:t>
            </a:r>
            <a:r>
              <a:rPr lang="en-US" altLang="en-US" sz="1500" dirty="0">
                <a:solidFill>
                  <a:srgbClr val="000000"/>
                </a:solidFill>
              </a:rPr>
              <a:t> inflation patterns (cutoff: March 2020).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Performed </a:t>
            </a:r>
            <a:r>
              <a:rPr lang="en-US" altLang="en-US" sz="1500" b="1" dirty="0">
                <a:solidFill>
                  <a:srgbClr val="000000"/>
                </a:solidFill>
              </a:rPr>
              <a:t>data cleaning and imputation</a:t>
            </a:r>
            <a:r>
              <a:rPr lang="en-US" altLang="en-US" sz="1500" dirty="0">
                <a:solidFill>
                  <a:srgbClr val="000000"/>
                </a:solidFill>
              </a:rPr>
              <a:t> for missing values using a </a:t>
            </a:r>
            <a:r>
              <a:rPr lang="en-US" altLang="en-US" sz="1500" b="1" dirty="0">
                <a:solidFill>
                  <a:srgbClr val="000000"/>
                </a:solidFill>
              </a:rPr>
              <a:t>3-month moving average </a:t>
            </a:r>
            <a:r>
              <a:rPr lang="en-US" altLang="en-US" sz="1500" dirty="0">
                <a:solidFill>
                  <a:srgbClr val="000000"/>
                </a:solidFill>
              </a:rPr>
              <a:t>technique.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Created </a:t>
            </a:r>
            <a:r>
              <a:rPr lang="en-US" altLang="en-US" sz="1500" b="1" dirty="0">
                <a:solidFill>
                  <a:srgbClr val="000000"/>
                </a:solidFill>
              </a:rPr>
              <a:t>line, bar, and pie charts</a:t>
            </a:r>
            <a:r>
              <a:rPr lang="en-US" altLang="en-US" sz="1500" dirty="0">
                <a:solidFill>
                  <a:srgbClr val="000000"/>
                </a:solidFill>
              </a:rPr>
              <a:t> to visualize category trends and inflation dynamics.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Utilized key Excel functions like</a:t>
            </a:r>
            <a:r>
              <a:rPr lang="en-US" altLang="en-US" sz="1500" b="1" dirty="0">
                <a:solidFill>
                  <a:srgbClr val="000000"/>
                </a:solidFill>
              </a:rPr>
              <a:t> =IF(), =AVERAGE(), and custom percentage-change formulas</a:t>
            </a:r>
            <a:r>
              <a:rPr lang="en-US" altLang="en-US" sz="1500" dirty="0">
                <a:solidFill>
                  <a:srgbClr val="000000"/>
                </a:solidFill>
              </a:rPr>
              <a:t> for calculations and automation.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Key Questions⁠:</a:t>
            </a:r>
            <a:br>
              <a:rPr lang="en-US" sz="1200" b="1" dirty="0"/>
            </a:br>
            <a:r>
              <a:rPr lang="en-US" sz="1200" b="1" dirty="0"/>
              <a:t>CPI Category Contribution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200" dirty="0"/>
              <a:t> ⁠Which broader category has the highest contribution towards CPI calculation. </a:t>
            </a:r>
          </a:p>
          <a:p>
            <a:pPr marL="0" indent="0">
              <a:buNone/>
            </a:pPr>
            <a:r>
              <a:rPr lang="en-US" sz="12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Y-O-Y CPI Inflation Trends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trend of Year-on-Year increase in CPI (rural + urban) inflation starting 2017 for the entire basket of products combined.</a:t>
            </a:r>
          </a:p>
          <a:p>
            <a:r>
              <a:rPr lang="en-US" sz="1200" dirty="0"/>
              <a:t> ⁠Create a graph depicting the growth rate Y-o-Y and identify the year with highest inflation rate.</a:t>
            </a:r>
          </a:p>
          <a:p>
            <a:r>
              <a:rPr lang="en-US" sz="12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en-US" sz="1200" b="1" dirty="0"/>
              <a:t>M-o-M </a:t>
            </a:r>
            <a:r>
              <a:rPr lang="en-US" sz="1200" b="1" dirty="0"/>
              <a:t>Food Inflation Trend (Jun’22 – May’23)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r>
              <a:rPr lang="en-US" sz="1200" dirty="0"/>
              <a:t>  ⁠Investigate trends in the prices of broader food bucket category and evaluate month-on-month changes. Highlight month with highest and lowest food inflation</a:t>
            </a:r>
          </a:p>
          <a:p>
            <a:r>
              <a:rPr lang="en-US" sz="12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COVID-19 Impact on CPI Inflation (Pre vs. Post Mar’20)</a:t>
            </a:r>
          </a:p>
          <a:p>
            <a:pPr marL="0" indent="0">
              <a:buNone/>
            </a:pPr>
            <a:r>
              <a:rPr lang="en-US" sz="12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Impact of Imported Oil Price Fluctuations on CPI (2021–23)</a:t>
            </a:r>
          </a:p>
          <a:p>
            <a:pPr marL="0" indent="0">
              <a:buNone/>
            </a:pPr>
            <a:r>
              <a:rPr lang="en-US" sz="12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2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2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11417</TotalTime>
  <Words>3793</Words>
  <Application>Microsoft Macintosh PowerPoint</Application>
  <PresentationFormat>Widescreen</PresentationFormat>
  <Paragraphs>308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Dashboard Overview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43</cp:revision>
  <dcterms:created xsi:type="dcterms:W3CDTF">2025-07-03T15:37:32Z</dcterms:created>
  <dcterms:modified xsi:type="dcterms:W3CDTF">2025-10-25T06:45:51Z</dcterms:modified>
</cp:coreProperties>
</file>