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8" r:id="rId4"/>
    <p:sldId id="270" r:id="rId5"/>
    <p:sldId id="260" r:id="rId6"/>
    <p:sldId id="269" r:id="rId7"/>
    <p:sldId id="261" r:id="rId8"/>
    <p:sldId id="264" r:id="rId9"/>
    <p:sldId id="265" r:id="rId10"/>
    <p:sldId id="266" r:id="rId11"/>
    <p:sldId id="271" r:id="rId12"/>
    <p:sldId id="267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FC95-068C-3B43-88D8-E9CDB880A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D26B2-92B4-B808-67B3-27FEC1A62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593E1-B1BC-5CB4-8331-D7E32F4F0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7544-862A-4013-B8B9-5263AB4C5B4B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C31A0-8114-E951-E69B-71BD77972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0FD2A-BDF4-0113-B6F5-E0A1486E7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0B86-95F4-4A33-B47F-08CB2E6C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44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095FF-A624-D8D7-B8C2-990A0866B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B8F493-EB84-B74F-9F07-60773D052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B3D7B-601F-2698-DCA1-08FA3391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7544-862A-4013-B8B9-5263AB4C5B4B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BA7A8-9F0E-4302-779D-8FEFFF204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D65A8-781C-DEB3-FAFE-06746BEEE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0B86-95F4-4A33-B47F-08CB2E6C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39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845C3E-7CCC-C648-0D43-EF24FA8363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E2315C-54A2-EBD9-245C-11F9A4029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565EA-48E7-A7DD-BE84-CC4996480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7544-862A-4013-B8B9-5263AB4C5B4B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4FD75-52AA-199F-390C-01BDB7383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0AB6D-1078-E23D-16E4-3BD4C0651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0B86-95F4-4A33-B47F-08CB2E6C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1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AAABB-5ACE-2CCB-FD82-46DAAC10F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4BE3E-9027-A892-3794-3DA286112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55BDF-8E91-5184-EF9B-A95B92400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7544-862A-4013-B8B9-5263AB4C5B4B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1DEA5-072E-80F1-80C3-FE312C9B5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0EAD3-D7B6-7844-557E-B89E29CBD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0B86-95F4-4A33-B47F-08CB2E6C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16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3CA09-0CEF-9665-E2C3-D84FE0DB3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41F0D-841D-5D22-4753-17E6591F2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C078B-A0AC-65C4-D192-E0B214B36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7544-862A-4013-B8B9-5263AB4C5B4B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65999-1738-4CC6-39C3-7AF3489D2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EDDEF-7E03-99D0-F896-D0E333135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0B86-95F4-4A33-B47F-08CB2E6C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065E9-04F0-C3F6-6A9E-A61D39A92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84DE-23BB-247F-72E7-57A866B43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1C973-FDEE-DFB7-8992-BB84543E5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DE9F4-164A-119B-CCE2-DAF82FCCE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7544-862A-4013-B8B9-5263AB4C5B4B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98C4D-75FC-950B-6E19-57C44F1CC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6AD81-6D82-C6EC-5813-8C349CB57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0B86-95F4-4A33-B47F-08CB2E6C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68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5E509-7E6F-79A5-A71A-9FEE53516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76EB0-A12C-105A-1529-D725F5BC1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4C07A-1128-CD2A-12A2-425722C47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7FA242-5314-56B5-DB18-9CC2AF6E4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133876-9E67-06B7-C143-22E74B1528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51318A-EA73-F3AC-CB42-AF838722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7544-862A-4013-B8B9-5263AB4C5B4B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91FFF0-1614-6812-2D64-1D3936005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759242-4095-573E-630B-745F14F32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0B86-95F4-4A33-B47F-08CB2E6C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76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066E4-3D39-66E0-BB9B-E3A86D125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BC402B-E665-51FB-DE1E-F7CCDFC79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7544-862A-4013-B8B9-5263AB4C5B4B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6CE8EC-58F3-616C-754A-A1E7298F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D2BC1-A270-F350-BD9B-81ED3B5CA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0B86-95F4-4A33-B47F-08CB2E6C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35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37D37E-AED5-7AB5-CD22-2BC6B9D48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7544-862A-4013-B8B9-5263AB4C5B4B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2A41DB-AFC0-4C66-9E51-1D719A71F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20B64-1984-743C-DBD3-A5A8C2B50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0B86-95F4-4A33-B47F-08CB2E6C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15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9007C-3FA7-E993-CD0A-57F301E8A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C7942-350D-2AFF-3706-984C4C4BD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F263E-FDF6-5F83-13C6-EBF8E189C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05310-E2B2-347A-02E2-2B9BD735A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7544-862A-4013-B8B9-5263AB4C5B4B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DD8DC-2029-246F-1B88-22CBAE440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0C36D-2798-BF05-175A-DEF202E5E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0B86-95F4-4A33-B47F-08CB2E6C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5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ECD89-9132-ADA2-91AC-77C0C5C2F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BF999-C7A0-E4B9-11E4-44CC395F8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6C211B-6B2C-B9AD-EB21-630603C08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43E14-2BB4-C435-0DBE-ABDB7E268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7544-862A-4013-B8B9-5263AB4C5B4B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403E5-7478-E6AD-9609-5582532E1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E6FAB-086E-3147-FC1B-551DF5036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0B86-95F4-4A33-B47F-08CB2E6C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52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3FAA4B-462F-188A-1C46-723A15EF8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381D4-0C32-F199-9C0C-E05908796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B298D-C4AF-2A6C-D43D-821EFC505C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97544-862A-4013-B8B9-5263AB4C5B4B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B4F22-9FA3-414B-4D31-6787AB8DB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A2845-6857-54F3-962B-8B9F18AA2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0B86-95F4-4A33-B47F-08CB2E6C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98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cnik1710/" TargetMode="External"/><Relationship Id="rId2" Type="http://schemas.openxmlformats.org/officeDocument/2006/relationships/hyperlink" Target="https://github.com/Cnik1710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9D83E-E910-9290-37C4-DD2DB0763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950976"/>
            <a:ext cx="11265408" cy="255898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Allen Brook College of Data &amp; Engineering (ABCDE) Placement Analysis</a:t>
            </a:r>
            <a:br>
              <a:rPr lang="en-US" b="1" dirty="0"/>
            </a:br>
            <a:r>
              <a:rPr lang="en-US" b="1" dirty="0"/>
              <a:t>(Academic Year 2024–2025)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83C9FC-B57D-C06E-4229-BAE4DD7A2B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b="1" dirty="0"/>
              <a:t>- A Data Analytics Case Study by Anik Chakraborty</a:t>
            </a:r>
          </a:p>
        </p:txBody>
      </p:sp>
    </p:spTree>
    <p:extLst>
      <p:ext uri="{BB962C8B-B14F-4D97-AF65-F5344CB8AC3E}">
        <p14:creationId xmlns:p14="http://schemas.microsoft.com/office/powerpoint/2010/main" val="809594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04B8-5813-9B83-C88B-8F06397BF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9649"/>
          </a:xfrm>
        </p:spPr>
        <p:txBody>
          <a:bodyPr/>
          <a:lstStyle/>
          <a:p>
            <a:r>
              <a:rPr lang="en-US" dirty="0"/>
              <a:t>🖥️</a:t>
            </a:r>
            <a:r>
              <a:rPr lang="en-US" b="1" dirty="0"/>
              <a:t>Dashboard Overview</a:t>
            </a:r>
            <a:endParaRPr lang="en-US" dirty="0"/>
          </a:p>
        </p:txBody>
      </p:sp>
      <p:pic>
        <p:nvPicPr>
          <p:cNvPr id="36" name="Content Placeholder 35">
            <a:extLst>
              <a:ext uri="{FF2B5EF4-FFF2-40B4-BE49-F238E27FC236}">
                <a16:creationId xmlns:a16="http://schemas.microsoft.com/office/drawing/2014/main" id="{83B0E7E4-788A-BE9C-739E-4F1F32EAAA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1009649"/>
            <a:ext cx="12141200" cy="5848349"/>
          </a:xfrm>
        </p:spPr>
      </p:pic>
    </p:spTree>
    <p:extLst>
      <p:ext uri="{BB962C8B-B14F-4D97-AF65-F5344CB8AC3E}">
        <p14:creationId xmlns:p14="http://schemas.microsoft.com/office/powerpoint/2010/main" val="3743219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5DE8A-8221-E7CC-409D-5614E40B2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62456"/>
            <a:ext cx="12192000" cy="5495544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College Administration &amp; Management:</a:t>
            </a:r>
            <a:br>
              <a:rPr lang="en-US" dirty="0"/>
            </a:br>
            <a:r>
              <a:rPr lang="en-US" dirty="0"/>
              <a:t>Leverage placement analytics to evaluate program performance, identify academic strengths and gaps, and plan strategic improvements in training and curriculum.</a:t>
            </a:r>
          </a:p>
          <a:p>
            <a:endParaRPr lang="en-US" dirty="0"/>
          </a:p>
          <a:p>
            <a:r>
              <a:rPr lang="en-US" b="1" dirty="0"/>
              <a:t>Training &amp; Placement Cell:</a:t>
            </a:r>
            <a:br>
              <a:rPr lang="en-US" dirty="0"/>
            </a:br>
            <a:r>
              <a:rPr lang="en-US" dirty="0"/>
              <a:t>Use data-driven insights to monitor placement trends, target underperforming student groups, and strengthen industry partnerships through transparent reporting.</a:t>
            </a:r>
          </a:p>
          <a:p>
            <a:endParaRPr lang="en-US" dirty="0"/>
          </a:p>
          <a:p>
            <a:r>
              <a:rPr lang="en-US" b="1" dirty="0"/>
              <a:t>Faculty &amp; Academic Departments:</a:t>
            </a:r>
            <a:br>
              <a:rPr lang="en-US" dirty="0"/>
            </a:br>
            <a:r>
              <a:rPr lang="en-US" dirty="0"/>
              <a:t>Understand how academic background and specialization influence placement outcomes, guiding curriculum updates and mentorship strategies.</a:t>
            </a:r>
          </a:p>
          <a:p>
            <a:endParaRPr lang="en-US" dirty="0"/>
          </a:p>
          <a:p>
            <a:r>
              <a:rPr lang="en-US" b="1" dirty="0"/>
              <a:t>Students &amp; Career Advisors:</a:t>
            </a:r>
            <a:br>
              <a:rPr lang="en-US" dirty="0"/>
            </a:br>
            <a:r>
              <a:rPr lang="en-US" dirty="0"/>
              <a:t>Gain awareness of how CGPA, specialization, and skill development affect placement chances and salary expectations, helping tailor preparation plans.</a:t>
            </a:r>
          </a:p>
          <a:p>
            <a:endParaRPr lang="en-US" dirty="0"/>
          </a:p>
          <a:p>
            <a:r>
              <a:rPr lang="en-US" b="1" dirty="0"/>
              <a:t>Recruiters &amp; Industry Partners:</a:t>
            </a:r>
            <a:br>
              <a:rPr lang="en-US" dirty="0"/>
            </a:br>
            <a:r>
              <a:rPr lang="en-US" dirty="0"/>
              <a:t>Access data-supported insights on student quality, academic diversity, and performance trends to optimize recruitment strategies and hiring pipelines.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5B13908-EFB8-3EB9-D2D0-C74A96BEBA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163879"/>
            <a:ext cx="12192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✅ Business Impact &amp; Use Cases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54318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F312E-E095-11B1-2E4F-C052CA408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r>
              <a:rPr lang="en-US" dirty="0"/>
              <a:t>🙏 </a:t>
            </a:r>
            <a:r>
              <a:rPr lang="en-US" b="1" dirty="0"/>
              <a:t>Acknowledgement &amp; Contact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580AE-97C9-723D-BDEE-EF026E7D1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Project Analyst: </a:t>
            </a:r>
            <a:r>
              <a:rPr lang="en-US" dirty="0"/>
              <a:t>Anik Chakraborty</a:t>
            </a:r>
            <a:br>
              <a:rPr lang="en-US" dirty="0"/>
            </a:br>
            <a:r>
              <a:rPr lang="en-US" dirty="0"/>
              <a:t>		📧 Email: anikc1710@gmail.com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Special Thanks To:</a:t>
            </a:r>
            <a:endParaRPr lang="en-US" dirty="0"/>
          </a:p>
          <a:p>
            <a:r>
              <a:rPr lang="en-US" b="1" dirty="0"/>
              <a:t>Coding Ninjas</a:t>
            </a:r>
            <a:r>
              <a:rPr lang="en-US" dirty="0"/>
              <a:t> – for project framework and guidance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Connect:</a:t>
            </a:r>
            <a:br>
              <a:rPr lang="en-US" dirty="0"/>
            </a:br>
            <a:r>
              <a:rPr lang="en-US" dirty="0">
                <a:hlinkClick r:id="rId2"/>
              </a:rPr>
              <a:t>🔗 GitHub</a:t>
            </a:r>
            <a:r>
              <a:rPr lang="en-US" dirty="0"/>
              <a:t> | </a:t>
            </a:r>
            <a:r>
              <a:rPr lang="en-US" dirty="0">
                <a:hlinkClick r:id="rId3"/>
              </a:rPr>
              <a:t>🔗 LinkedIn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172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4EABD-1638-7E2F-9F25-4B5A994E8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49875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/>
              <a:t>Thank You!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36522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43005-EF02-6364-1B69-17CDC3335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79575"/>
          </a:xfrm>
        </p:spPr>
        <p:txBody>
          <a:bodyPr/>
          <a:lstStyle/>
          <a:p>
            <a:r>
              <a:rPr lang="en-US" b="1" dirty="0"/>
              <a:t>🎯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8C5CD-9ACB-8BFE-02FB-572BC604A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27048"/>
            <a:ext cx="12192000" cy="5330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To develop an interactive Placement Analytics Dashboard to analyze placement performance and key salary drivers for Allen Brook College of Data &amp; Engineering (ABCDE).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Project Purpose:</a:t>
            </a:r>
          </a:p>
          <a:p>
            <a:pPr marL="0" indent="0">
              <a:buNone/>
            </a:pPr>
            <a:r>
              <a:rPr lang="en-US" sz="1500" dirty="0"/>
              <a:t>Evaluate placement outcomes to uncover </a:t>
            </a:r>
            <a:r>
              <a:rPr lang="en-US" sz="1500" b="1" dirty="0"/>
              <a:t>factors</a:t>
            </a:r>
            <a:r>
              <a:rPr lang="en-US" sz="1500" dirty="0"/>
              <a:t>—</a:t>
            </a:r>
            <a:r>
              <a:rPr lang="en-US" sz="1500" b="1" dirty="0"/>
              <a:t>CGPA, degree background, specialization, gender, work experience</a:t>
            </a:r>
            <a:r>
              <a:rPr lang="en-US" sz="1500" dirty="0"/>
              <a:t>—that </a:t>
            </a:r>
            <a:r>
              <a:rPr lang="en-US" sz="1500" b="1" dirty="0"/>
              <a:t>influence placement success and salary levels</a:t>
            </a:r>
            <a:r>
              <a:rPr lang="en-US" sz="1500" dirty="0"/>
              <a:t>.</a:t>
            </a:r>
          </a:p>
          <a:p>
            <a:pPr lvl="1"/>
            <a:r>
              <a:rPr lang="en-US" sz="1500" dirty="0"/>
              <a:t>Build an interactive Excel dashboard for college administrators, career services, and students.</a:t>
            </a:r>
          </a:p>
          <a:p>
            <a:pPr lvl="1"/>
            <a:r>
              <a:rPr lang="en-US" sz="1500" dirty="0"/>
              <a:t>Provide actionable recommendations to improve placement support and student readiness.</a:t>
            </a:r>
          </a:p>
          <a:p>
            <a:pPr marL="457200" lvl="1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Key KPIs:</a:t>
            </a:r>
            <a:r>
              <a:rPr lang="en-US" sz="1500" dirty="0"/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05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>
                <a:solidFill>
                  <a:srgbClr val="000000"/>
                </a:solidFill>
                <a:latin typeface="Google Sans Text"/>
              </a:rPr>
              <a:t>Overall </a:t>
            </a:r>
            <a:r>
              <a:rPr lang="en-US" altLang="en-US" sz="1600" b="1" dirty="0">
                <a:solidFill>
                  <a:srgbClr val="000000"/>
                </a:solidFill>
                <a:latin typeface="Google Sans Text"/>
              </a:rPr>
              <a:t>Placement Rate, Total Students by Gender/Background, Average Salary by Gender/Background, Placement Rate by Gender/Background, Average Salary by CGPA Band, Top-paying Specializations.</a:t>
            </a:r>
            <a:endParaRPr lang="en-US" altLang="en-US" b="1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Deliverables:</a:t>
            </a:r>
            <a:r>
              <a:rPr lang="en-US" sz="1500" dirty="0"/>
              <a:t> </a:t>
            </a:r>
          </a:p>
          <a:p>
            <a:pPr marL="0" indent="0">
              <a:buNone/>
            </a:pPr>
            <a:r>
              <a:rPr lang="en-US" sz="1500" dirty="0"/>
              <a:t>Excel dashboard, presentation slides, and a concise insights report.</a:t>
            </a:r>
          </a:p>
        </p:txBody>
      </p:sp>
    </p:spTree>
    <p:extLst>
      <p:ext uri="{BB962C8B-B14F-4D97-AF65-F5344CB8AC3E}">
        <p14:creationId xmlns:p14="http://schemas.microsoft.com/office/powerpoint/2010/main" val="406246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A23C-B2DE-D4AB-6A71-E3A9B38B3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61287"/>
          </a:xfrm>
        </p:spPr>
        <p:txBody>
          <a:bodyPr/>
          <a:lstStyle/>
          <a:p>
            <a:r>
              <a:rPr lang="en-US" dirty="0"/>
              <a:t>📘 </a:t>
            </a:r>
            <a:r>
              <a:rPr lang="en-US" b="1" dirty="0"/>
              <a:t>Project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B11C1-0B9E-25CD-C807-246ECE4D1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4168"/>
            <a:ext cx="12192000" cy="5312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/>
              <a:t>Context Highlights:</a:t>
            </a:r>
            <a:endParaRPr lang="en-US" sz="1500" dirty="0"/>
          </a:p>
          <a:p>
            <a:pPr lvl="1"/>
            <a:r>
              <a:rPr lang="en-US" sz="1500" dirty="0"/>
              <a:t>Analyzed placement records of </a:t>
            </a:r>
            <a:r>
              <a:rPr lang="en-US" sz="1500" b="1" dirty="0"/>
              <a:t>215 students</a:t>
            </a:r>
            <a:r>
              <a:rPr lang="en-US" sz="1500" dirty="0"/>
              <a:t> from </a:t>
            </a:r>
            <a:r>
              <a:rPr lang="en-US" sz="1500" i="1" dirty="0"/>
              <a:t>Allen Brook College of Data &amp; Engineering (ABCDE)</a:t>
            </a:r>
            <a:r>
              <a:rPr lang="en-US" sz="1500" dirty="0"/>
              <a:t>.</a:t>
            </a:r>
          </a:p>
          <a:p>
            <a:pPr lvl="1"/>
            <a:r>
              <a:rPr lang="en-US" sz="1500" dirty="0"/>
              <a:t>Dataset covers </a:t>
            </a:r>
            <a:r>
              <a:rPr lang="en-US" sz="1500" b="1" dirty="0"/>
              <a:t>academic metrics</a:t>
            </a:r>
            <a:r>
              <a:rPr lang="en-US" sz="1500" dirty="0"/>
              <a:t> (degree type, specialization, CGPA), </a:t>
            </a:r>
            <a:r>
              <a:rPr lang="en-US" sz="1500" b="1" dirty="0"/>
              <a:t>demographics</a:t>
            </a:r>
            <a:r>
              <a:rPr lang="en-US" sz="1500" dirty="0"/>
              <a:t> (gender, work experience), and </a:t>
            </a:r>
            <a:r>
              <a:rPr lang="en-US" sz="1500" b="1" dirty="0"/>
              <a:t>placement outcomes</a:t>
            </a:r>
            <a:r>
              <a:rPr lang="en-US" sz="1500" dirty="0"/>
              <a:t> (status, salary).</a:t>
            </a:r>
          </a:p>
          <a:p>
            <a:pPr lvl="1"/>
            <a:r>
              <a:rPr lang="en-US" sz="1500" dirty="0"/>
              <a:t>Demonstrates how </a:t>
            </a:r>
            <a:r>
              <a:rPr lang="en-US" sz="1500" b="1" dirty="0"/>
              <a:t>data analytics empowers institutional decisions</a:t>
            </a:r>
            <a:r>
              <a:rPr lang="en-US" sz="1500" dirty="0"/>
              <a:t> to optimize placement strategies and student performance evaluation.</a:t>
            </a:r>
          </a:p>
          <a:p>
            <a:pPr lvl="1"/>
            <a:r>
              <a:rPr lang="en-US" sz="1500" dirty="0"/>
              <a:t>Built an </a:t>
            </a:r>
            <a:r>
              <a:rPr lang="en-US" sz="1500" b="1" dirty="0"/>
              <a:t>interactive Placement Analytics Dashboard</a:t>
            </a:r>
            <a:r>
              <a:rPr lang="en-US" sz="1500" dirty="0"/>
              <a:t> using Excel (Pivot Tables, Charts, and KPI visuals).</a:t>
            </a:r>
            <a:br>
              <a:rPr lang="en-US" sz="1500" dirty="0"/>
            </a:br>
            <a:r>
              <a:rPr lang="en-US" sz="1500" dirty="0"/>
              <a:t>	Key insights derived on:</a:t>
            </a:r>
          </a:p>
          <a:p>
            <a:pPr lvl="2"/>
            <a:r>
              <a:rPr lang="en-US" sz="1500" dirty="0"/>
              <a:t>Overall placement rate and salary distribution</a:t>
            </a:r>
          </a:p>
          <a:p>
            <a:pPr lvl="2"/>
            <a:r>
              <a:rPr lang="en-US" sz="1500" dirty="0"/>
              <a:t>CGPA-to-salary correlation patterns</a:t>
            </a:r>
          </a:p>
          <a:p>
            <a:pPr lvl="2"/>
            <a:r>
              <a:rPr lang="en-US" sz="1500" dirty="0"/>
              <a:t>Gender and background-based placement trends</a:t>
            </a:r>
          </a:p>
          <a:p>
            <a:pPr lvl="2"/>
            <a:r>
              <a:rPr lang="en-US" sz="1500" dirty="0"/>
              <a:t>Specialization-wise salary contributions</a:t>
            </a:r>
            <a:br>
              <a:rPr lang="en-US" sz="1500" dirty="0"/>
            </a:b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596234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7F875-9F25-AA25-29FB-365E0A2BD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15567"/>
          </a:xfrm>
        </p:spPr>
        <p:txBody>
          <a:bodyPr/>
          <a:lstStyle/>
          <a:p>
            <a:r>
              <a:rPr lang="en-US" b="1" dirty="0"/>
              <a:t>🗂️ Data Overview &amp; Schema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E9BB7-20FF-1AFC-C596-6CA37E3EC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43584"/>
            <a:ext cx="12192000" cy="56144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/>
              <a:t>Data Source: </a:t>
            </a:r>
          </a:p>
          <a:p>
            <a:pPr lvl="1"/>
            <a:r>
              <a:rPr lang="en-US" sz="1500" b="1" dirty="0"/>
              <a:t>Source:</a:t>
            </a:r>
            <a:r>
              <a:rPr lang="en-US" sz="1500" dirty="0"/>
              <a:t> </a:t>
            </a:r>
            <a:r>
              <a:rPr lang="en-US" sz="1500" b="1" dirty="0"/>
              <a:t>Fictionalized college placement dataset</a:t>
            </a:r>
            <a:r>
              <a:rPr lang="en-US" sz="1500" dirty="0"/>
              <a:t> (inspired by open educational datasets).</a:t>
            </a:r>
          </a:p>
          <a:p>
            <a:pPr lvl="1"/>
            <a:r>
              <a:rPr lang="en-US" sz="1500" b="1" dirty="0"/>
              <a:t>Data Type:</a:t>
            </a:r>
            <a:r>
              <a:rPr lang="en-US" sz="1500" dirty="0"/>
              <a:t> Structured student records and outcomes (placement status and salary).</a:t>
            </a:r>
          </a:p>
          <a:p>
            <a:pPr lvl="1"/>
            <a:r>
              <a:rPr lang="en-US" sz="1500" b="1" dirty="0"/>
              <a:t>Time Period:</a:t>
            </a:r>
            <a:r>
              <a:rPr lang="en-US" sz="1500" dirty="0"/>
              <a:t> One-time snapshot for the academic year </a:t>
            </a:r>
            <a:r>
              <a:rPr lang="en-US" sz="1500" b="1" dirty="0"/>
              <a:t>2024-25</a:t>
            </a:r>
            <a:r>
              <a:rPr lang="en-US" sz="1500" dirty="0"/>
              <a:t>.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Data Structure &amp; Metrics:</a:t>
            </a:r>
          </a:p>
          <a:p>
            <a:pPr lvl="1"/>
            <a:r>
              <a:rPr lang="en-US" sz="1500" b="1" dirty="0"/>
              <a:t>Key Index Types:</a:t>
            </a:r>
            <a:r>
              <a:rPr lang="en-US" sz="1500" dirty="0"/>
              <a:t> Student-level records. </a:t>
            </a:r>
            <a:r>
              <a:rPr lang="en-US" sz="1500" b="1" dirty="0"/>
              <a:t>Total Rows: 215</a:t>
            </a:r>
            <a:r>
              <a:rPr lang="en-US" sz="1500" dirty="0"/>
              <a:t>.</a:t>
            </a:r>
          </a:p>
          <a:p>
            <a:pPr lvl="1"/>
            <a:r>
              <a:rPr lang="en-US" sz="1500" b="1" dirty="0"/>
              <a:t>Categories:</a:t>
            </a:r>
            <a:r>
              <a:rPr lang="en-US" sz="1500" dirty="0"/>
              <a:t> Approximately </a:t>
            </a:r>
            <a:r>
              <a:rPr lang="en-US" sz="1500" b="1" dirty="0"/>
              <a:t>15 features</a:t>
            </a:r>
            <a:r>
              <a:rPr lang="en-US" sz="1500" dirty="0"/>
              <a:t> covering three main buckets:</a:t>
            </a:r>
          </a:p>
          <a:p>
            <a:pPr lvl="2"/>
            <a:r>
              <a:rPr lang="en-US" sz="1500" b="1" dirty="0"/>
              <a:t>Demographics:</a:t>
            </a:r>
            <a:r>
              <a:rPr lang="en-US" sz="1500" dirty="0"/>
              <a:t> Gender, Work Experience (Yes/No).</a:t>
            </a:r>
          </a:p>
          <a:p>
            <a:pPr lvl="2"/>
            <a:r>
              <a:rPr lang="en-US" sz="1500" b="1" dirty="0"/>
              <a:t>Academics:</a:t>
            </a:r>
            <a:r>
              <a:rPr lang="en-US" sz="1500" dirty="0"/>
              <a:t> Secondary percentage (</a:t>
            </a:r>
            <a:r>
              <a:rPr lang="en-US" sz="1500" dirty="0" err="1"/>
              <a:t>ssc_p</a:t>
            </a:r>
            <a:r>
              <a:rPr lang="en-US" sz="1500" dirty="0"/>
              <a:t>), Higher Secondary percentage (</a:t>
            </a:r>
            <a:r>
              <a:rPr lang="en-US" sz="1500" dirty="0" err="1"/>
              <a:t>hsc_p</a:t>
            </a:r>
            <a:r>
              <a:rPr lang="en-US" sz="1500" dirty="0"/>
              <a:t>) &amp; background (</a:t>
            </a:r>
            <a:r>
              <a:rPr lang="en-US" sz="1500" dirty="0" err="1"/>
              <a:t>hsc_b</a:t>
            </a:r>
            <a:r>
              <a:rPr lang="en-US" sz="1500" dirty="0"/>
              <a:t>), Degree percentage (</a:t>
            </a:r>
            <a:r>
              <a:rPr lang="en-US" sz="1500" dirty="0" err="1"/>
              <a:t>degree_p</a:t>
            </a:r>
            <a:r>
              <a:rPr lang="en-US" sz="1500" dirty="0"/>
              <a:t>) &amp; degree type (</a:t>
            </a:r>
            <a:r>
              <a:rPr lang="en-US" sz="1500" dirty="0" err="1"/>
              <a:t>degree_t</a:t>
            </a:r>
            <a:r>
              <a:rPr lang="en-US" sz="1500" dirty="0"/>
              <a:t>) and MBA percentage (</a:t>
            </a:r>
            <a:r>
              <a:rPr lang="en-US" sz="1500" dirty="0" err="1"/>
              <a:t>mba_p</a:t>
            </a:r>
            <a:r>
              <a:rPr lang="en-US" sz="1500" dirty="0"/>
              <a:t>) - Backgrounds/Types Specialization – </a:t>
            </a:r>
            <a:r>
              <a:rPr lang="en-US" sz="1500" dirty="0" err="1"/>
              <a:t>Mkt&amp;Fin</a:t>
            </a:r>
            <a:r>
              <a:rPr lang="en-US" sz="1500" dirty="0"/>
              <a:t> / </a:t>
            </a:r>
            <a:r>
              <a:rPr lang="en-US" sz="1500" dirty="0" err="1"/>
              <a:t>Mkt&amp;HR</a:t>
            </a:r>
            <a:endParaRPr lang="en-US" sz="1500" dirty="0"/>
          </a:p>
          <a:p>
            <a:pPr lvl="2"/>
            <a:r>
              <a:rPr lang="en-US" sz="1500" b="1" dirty="0"/>
              <a:t>Placement:</a:t>
            </a:r>
            <a:r>
              <a:rPr lang="en-US" sz="1500" dirty="0"/>
              <a:t> Placement Status and Salary.</a:t>
            </a:r>
          </a:p>
          <a:p>
            <a:pPr lvl="1"/>
            <a:r>
              <a:rPr lang="en-US" sz="1500" b="1" dirty="0"/>
              <a:t>Calculated Metrics:</a:t>
            </a:r>
            <a:r>
              <a:rPr lang="en-US" sz="1500" dirty="0"/>
              <a:t> Binary Placement Status (</a:t>
            </a:r>
            <a:r>
              <a:rPr lang="en-US" sz="1500" dirty="0" err="1"/>
              <a:t>placement_flag</a:t>
            </a:r>
            <a:r>
              <a:rPr lang="en-US" sz="1500" dirty="0"/>
              <a:t> = 1/0) derived for classification modeling.</a:t>
            </a:r>
          </a:p>
          <a:p>
            <a:endParaRPr lang="en-US" sz="1500" dirty="0"/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587145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9DCC1-EFEF-BEAF-C2B8-1AB881318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941831"/>
          </a:xfrm>
        </p:spPr>
        <p:txBody>
          <a:bodyPr/>
          <a:lstStyle/>
          <a:p>
            <a:r>
              <a:rPr lang="en-US" b="1" dirty="0"/>
              <a:t>💻 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63795-59C2-C8C4-42AB-E1A39BBA0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92224"/>
            <a:ext cx="12192000" cy="5065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/>
              <a:t>Tools:</a:t>
            </a:r>
            <a:endParaRPr lang="en-US" sz="1500" dirty="0"/>
          </a:p>
          <a:p>
            <a:r>
              <a:rPr lang="en-US" sz="1500" b="1" dirty="0"/>
              <a:t>Microsoft Excel</a:t>
            </a:r>
            <a:endParaRPr lang="en-US" sz="1500" dirty="0"/>
          </a:p>
          <a:p>
            <a:pPr lvl="1"/>
            <a:r>
              <a:rPr lang="en-US" sz="1500" dirty="0"/>
              <a:t>Data cleaning &amp; preprocessing</a:t>
            </a:r>
          </a:p>
          <a:p>
            <a:pPr lvl="1"/>
            <a:r>
              <a:rPr lang="en-US" sz="1500" dirty="0"/>
              <a:t>Pivot Tables for aggregation</a:t>
            </a:r>
          </a:p>
          <a:p>
            <a:pPr lvl="1"/>
            <a:r>
              <a:rPr lang="en-US" sz="1500" dirty="0"/>
              <a:t>Pivot Charts for visualizations</a:t>
            </a:r>
          </a:p>
          <a:p>
            <a:pPr lvl="1"/>
            <a:r>
              <a:rPr lang="en-US" sz="1500" dirty="0"/>
              <a:t>Slicers/filters for interactivity</a:t>
            </a:r>
          </a:p>
          <a:p>
            <a:pPr lvl="1"/>
            <a:r>
              <a:rPr lang="en-US" sz="1500" dirty="0"/>
              <a:t>Dashboard creation</a:t>
            </a:r>
          </a:p>
          <a:p>
            <a:pPr marL="457200" lvl="1" indent="0">
              <a:buNone/>
            </a:pPr>
            <a:endParaRPr lang="en-US" sz="1500" dirty="0"/>
          </a:p>
          <a:p>
            <a:r>
              <a:rPr lang="en-US" sz="1500" b="1" dirty="0"/>
              <a:t>PowerPoint</a:t>
            </a:r>
          </a:p>
          <a:p>
            <a:pPr lvl="1"/>
            <a:r>
              <a:rPr lang="en-US" sz="1500" dirty="0"/>
              <a:t>Presentation and final dashboard snapshots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972549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BAB8A-5CFE-CCAC-E69D-C447432BD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1142999"/>
          </a:xfrm>
        </p:spPr>
        <p:txBody>
          <a:bodyPr/>
          <a:lstStyle/>
          <a:p>
            <a:r>
              <a:rPr lang="en-US" b="1" dirty="0"/>
              <a:t>📈 Methodology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B5D1F-81FB-50DF-A327-090C18275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54480"/>
            <a:ext cx="12192000" cy="530351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500" b="1" dirty="0"/>
              <a:t>Prepare, Process &amp; Analytical Approach: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sz="1500" dirty="0"/>
            </a:br>
            <a:r>
              <a:rPr lang="en-US" altLang="en-US" sz="1500" dirty="0"/>
              <a:t>• </a:t>
            </a:r>
            <a:r>
              <a:rPr lang="en-US" altLang="en-US" sz="1500" b="1" dirty="0"/>
              <a:t>Removed missing or inconsistent values</a:t>
            </a:r>
            <a:r>
              <a:rPr lang="en-US" altLang="en-US" sz="1500" dirty="0"/>
              <a:t> to ensure clean and reliable data.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sz="1500" dirty="0"/>
            </a:br>
            <a:r>
              <a:rPr lang="en-US" altLang="en-US" sz="1500" dirty="0"/>
              <a:t>• </a:t>
            </a:r>
            <a:r>
              <a:rPr lang="en-US" altLang="en-US" sz="1500" b="1" dirty="0"/>
              <a:t>Standardized categorical fields</a:t>
            </a:r>
            <a:r>
              <a:rPr lang="en-US" altLang="en-US" sz="1500" dirty="0"/>
              <a:t> such as </a:t>
            </a:r>
            <a:r>
              <a:rPr lang="en-US" altLang="en-US" sz="1500" b="1" dirty="0"/>
              <a:t>Degree Type</a:t>
            </a:r>
            <a:r>
              <a:rPr lang="en-US" altLang="en-US" sz="1500" dirty="0"/>
              <a:t> and </a:t>
            </a:r>
            <a:r>
              <a:rPr lang="en-US" altLang="en-US" sz="1500" b="1" dirty="0"/>
              <a:t>Specialization</a:t>
            </a:r>
            <a:r>
              <a:rPr lang="en-US" altLang="en-US" sz="1500" dirty="0"/>
              <a:t> for uniformity.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sz="1500" dirty="0"/>
            </a:br>
            <a:r>
              <a:rPr lang="en-US" altLang="en-US" sz="1500" dirty="0"/>
              <a:t>• Grouped </a:t>
            </a:r>
            <a:r>
              <a:rPr lang="en-US" altLang="en-US" sz="1500" b="1" dirty="0"/>
              <a:t>CGPA</a:t>
            </a:r>
            <a:r>
              <a:rPr lang="en-US" altLang="en-US" sz="1500" dirty="0"/>
              <a:t> into </a:t>
            </a:r>
            <a:r>
              <a:rPr lang="en-US" altLang="en-US" sz="1500" b="1" dirty="0"/>
              <a:t>defined ranges (e.g., 5.00–5.99, 6.00–6.99) </a:t>
            </a:r>
            <a:r>
              <a:rPr lang="en-US" altLang="en-US" sz="1500" dirty="0"/>
              <a:t>for better aggregation.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sz="1500" dirty="0"/>
            </a:br>
            <a:r>
              <a:rPr lang="en-US" altLang="en-US" sz="1500" dirty="0"/>
              <a:t>• Created derived fields like </a:t>
            </a:r>
            <a:r>
              <a:rPr lang="en-US" altLang="en-US" sz="1500" b="1" dirty="0" err="1"/>
              <a:t>placement_flag</a:t>
            </a:r>
            <a:r>
              <a:rPr lang="en-US" altLang="en-US" sz="1500" dirty="0"/>
              <a:t> </a:t>
            </a:r>
            <a:r>
              <a:rPr lang="en-US" altLang="en-US" sz="1500" b="1" dirty="0"/>
              <a:t>(1 = Placed, 0 = Not Placed)</a:t>
            </a:r>
            <a:r>
              <a:rPr lang="en-US" altLang="en-US" sz="1500" dirty="0"/>
              <a:t> to support KPI analysis.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sz="1500" dirty="0"/>
            </a:br>
            <a:r>
              <a:rPr lang="en-US" altLang="en-US" sz="1500" dirty="0"/>
              <a:t>• </a:t>
            </a:r>
            <a:r>
              <a:rPr lang="en-US" altLang="en-US" sz="1500" b="1" dirty="0"/>
              <a:t>Descriptive Analytics:</a:t>
            </a:r>
            <a:r>
              <a:rPr lang="en-US" altLang="en-US" sz="1500" dirty="0"/>
              <a:t> </a:t>
            </a:r>
            <a:r>
              <a:rPr lang="en-US" altLang="en-US" sz="1500" b="1" dirty="0"/>
              <a:t>Measured</a:t>
            </a:r>
            <a:r>
              <a:rPr lang="en-US" altLang="en-US" sz="1500" dirty="0"/>
              <a:t> overall </a:t>
            </a:r>
            <a:r>
              <a:rPr lang="en-US" altLang="en-US" sz="1500" b="1" dirty="0"/>
              <a:t>placement rate and examined distributions by gender, specialization, and degree type</a:t>
            </a:r>
            <a:r>
              <a:rPr lang="en-US" altLang="en-US" sz="1500" dirty="0"/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sz="1500" dirty="0"/>
            </a:br>
            <a:r>
              <a:rPr lang="en-US" altLang="en-US" sz="1500" dirty="0"/>
              <a:t>• </a:t>
            </a:r>
            <a:r>
              <a:rPr lang="en-US" altLang="en-US" sz="1500" b="1" dirty="0"/>
              <a:t>KPI Analysis:</a:t>
            </a:r>
            <a:r>
              <a:rPr lang="en-US" altLang="en-US" sz="1500" dirty="0"/>
              <a:t> Calculated </a:t>
            </a:r>
            <a:r>
              <a:rPr lang="en-US" altLang="en-US" sz="1500" b="1" dirty="0"/>
              <a:t>% of students placed</a:t>
            </a:r>
            <a:r>
              <a:rPr lang="en-US" altLang="en-US" sz="1500" dirty="0"/>
              <a:t>, </a:t>
            </a:r>
            <a:r>
              <a:rPr lang="en-US" altLang="en-US" sz="1500" b="1" dirty="0"/>
              <a:t>average salary, and salary extremes (highest &amp; lowest)</a:t>
            </a:r>
            <a:r>
              <a:rPr lang="en-US" altLang="en-US" sz="1500" dirty="0"/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sz="1500" dirty="0"/>
            </a:br>
            <a:r>
              <a:rPr lang="en-US" altLang="en-US" sz="1500" dirty="0"/>
              <a:t>• </a:t>
            </a:r>
            <a:r>
              <a:rPr lang="en-US" altLang="en-US" sz="1500" b="1" dirty="0"/>
              <a:t>Correlation Analysis: Explored the relationship between CGPA and salary, and between placement status and CGPA</a:t>
            </a:r>
            <a:r>
              <a:rPr lang="en-US" altLang="en-US" sz="1500" dirty="0"/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sz="1500" dirty="0"/>
            </a:br>
            <a:r>
              <a:rPr lang="en-US" altLang="en-US" sz="1500" dirty="0"/>
              <a:t>• </a:t>
            </a:r>
            <a:r>
              <a:rPr lang="en-US" altLang="en-US" sz="1500" b="1" dirty="0"/>
              <a:t>Pivot Tables</a:t>
            </a:r>
            <a:r>
              <a:rPr lang="en-US" altLang="en-US" sz="1500" dirty="0"/>
              <a:t> – for summarizing placement and academic metrics.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sz="1500" dirty="0"/>
            </a:br>
            <a:r>
              <a:rPr lang="en-US" altLang="en-US" sz="1500" dirty="0"/>
              <a:t>• </a:t>
            </a:r>
            <a:r>
              <a:rPr lang="en-US" altLang="en-US" sz="1500" b="1" dirty="0"/>
              <a:t>Pivot Charts</a:t>
            </a:r>
            <a:r>
              <a:rPr lang="en-US" altLang="en-US" sz="1500" dirty="0"/>
              <a:t> – to visualize trends and comparisons.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sz="1500" dirty="0"/>
            </a:br>
            <a:r>
              <a:rPr lang="en-US" altLang="en-US" sz="1500" dirty="0"/>
              <a:t>• </a:t>
            </a:r>
            <a:r>
              <a:rPr lang="en-US" altLang="en-US" sz="1500" b="1" dirty="0"/>
              <a:t>Slicers &amp; Filters</a:t>
            </a:r>
            <a:r>
              <a:rPr lang="en-US" altLang="en-US" sz="1500" dirty="0"/>
              <a:t> – to add interactivity for dynamic analysis.</a:t>
            </a:r>
          </a:p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102228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03364-0492-B600-B71D-7308CF39F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07007"/>
          </a:xfrm>
        </p:spPr>
        <p:txBody>
          <a:bodyPr/>
          <a:lstStyle/>
          <a:p>
            <a:r>
              <a:rPr lang="en-US" dirty="0"/>
              <a:t>❓ </a:t>
            </a:r>
            <a:r>
              <a:rPr lang="en-US" b="1" dirty="0"/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8891A-E906-1C31-DD82-A1AE72E57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880"/>
            <a:ext cx="12192000" cy="5532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College often collect detailed placement data, but it remains </a:t>
            </a:r>
            <a:r>
              <a:rPr lang="en-US" sz="1500" b="1" dirty="0"/>
              <a:t>scattered and underutilized</a:t>
            </a:r>
            <a:r>
              <a:rPr lang="en-US" sz="1500" dirty="0"/>
              <a:t>, leading to limited visibility into placement performance, salary trends, and academic correlations.</a:t>
            </a:r>
            <a:br>
              <a:rPr lang="en-US" sz="1500" dirty="0"/>
            </a:br>
            <a:endParaRPr lang="en-US" sz="1500" dirty="0"/>
          </a:p>
          <a:p>
            <a:pPr marL="0" indent="0">
              <a:buNone/>
            </a:pPr>
            <a:r>
              <a:rPr lang="en-US" sz="1500" dirty="0"/>
              <a:t>Without consolidated insights, it becomes difficult to identify performance gaps or guide students effectively.</a:t>
            </a:r>
          </a:p>
          <a:p>
            <a:pPr marL="0" indent="0">
              <a:buNone/>
            </a:pPr>
            <a:endParaRPr lang="en-US" sz="1500" b="1" dirty="0"/>
          </a:p>
          <a:p>
            <a:pPr marL="0" indent="0">
              <a:buNone/>
            </a:pPr>
            <a:r>
              <a:rPr lang="en-US" sz="1500" b="1" dirty="0"/>
              <a:t>Key Questions:</a:t>
            </a:r>
            <a:br>
              <a:rPr lang="en-US" sz="1500" dirty="0"/>
            </a:br>
            <a:r>
              <a:rPr lang="en-US" sz="1500" dirty="0"/>
              <a:t>	• What is the </a:t>
            </a:r>
            <a:r>
              <a:rPr lang="en-US" sz="1500" b="1" dirty="0"/>
              <a:t>overall placement rate </a:t>
            </a:r>
            <a:r>
              <a:rPr lang="en-US" sz="1500" dirty="0"/>
              <a:t>of the college?</a:t>
            </a:r>
          </a:p>
          <a:p>
            <a:pPr marL="0" indent="0">
              <a:buNone/>
            </a:pPr>
            <a:br>
              <a:rPr lang="en-US" sz="1500" dirty="0"/>
            </a:br>
            <a:r>
              <a:rPr lang="en-US" sz="1500" dirty="0"/>
              <a:t>	• How do </a:t>
            </a:r>
            <a:r>
              <a:rPr lang="en-US" sz="1500" b="1" dirty="0"/>
              <a:t>CGPA and specialization influence placement and salary outcomes</a:t>
            </a:r>
            <a:r>
              <a:rPr lang="en-US" sz="1500" dirty="0"/>
              <a:t>?</a:t>
            </a:r>
            <a:br>
              <a:rPr lang="en-US" sz="1500" dirty="0"/>
            </a:br>
            <a:endParaRPr lang="en-US" sz="1500" dirty="0"/>
          </a:p>
          <a:p>
            <a:pPr marL="0" indent="0">
              <a:buNone/>
            </a:pPr>
            <a:r>
              <a:rPr lang="en-US" sz="1500" dirty="0"/>
              <a:t>	• Are there </a:t>
            </a:r>
            <a:r>
              <a:rPr lang="en-US" sz="1500" b="1" dirty="0"/>
              <a:t>gender-based or academic background-based differences in placement </a:t>
            </a:r>
            <a:r>
              <a:rPr lang="en-US" sz="1500" dirty="0"/>
              <a:t>results?</a:t>
            </a:r>
            <a:br>
              <a:rPr lang="en-US" sz="1500" dirty="0"/>
            </a:br>
            <a:endParaRPr lang="en-US" sz="1500" dirty="0"/>
          </a:p>
          <a:p>
            <a:pPr marL="0" indent="0">
              <a:buNone/>
            </a:pPr>
            <a:r>
              <a:rPr lang="en-US" sz="1500" dirty="0"/>
              <a:t>	• What are the </a:t>
            </a:r>
            <a:r>
              <a:rPr lang="en-US" sz="1500" b="1" dirty="0"/>
              <a:t>average, highest, and lowest salary patterns</a:t>
            </a:r>
            <a:r>
              <a:rPr lang="en-US" sz="1500" dirty="0"/>
              <a:t> across different student segments?</a:t>
            </a:r>
            <a:br>
              <a:rPr lang="en-US" sz="1500" dirty="0"/>
            </a:br>
            <a:endParaRPr lang="en-US" sz="1500" dirty="0"/>
          </a:p>
          <a:p>
            <a:pPr marL="0" indent="0">
              <a:buNone/>
            </a:pPr>
            <a:r>
              <a:rPr lang="en-US" sz="1500" dirty="0"/>
              <a:t>	• How can the college leverage these insights to </a:t>
            </a:r>
            <a:r>
              <a:rPr lang="en-US" sz="1500" b="1" dirty="0"/>
              <a:t>improve placement strategies and student preparedness</a:t>
            </a:r>
            <a:r>
              <a:rPr lang="en-US" sz="1500" dirty="0"/>
              <a:t>?</a:t>
            </a:r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921074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95B95-A278-B684-4FC9-8094BB856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87551"/>
          </a:xfrm>
        </p:spPr>
        <p:txBody>
          <a:bodyPr/>
          <a:lstStyle/>
          <a:p>
            <a:r>
              <a:rPr lang="en-US" dirty="0"/>
              <a:t>💡 </a:t>
            </a:r>
            <a:r>
              <a:rPr lang="en-US" b="1" dirty="0"/>
              <a:t>Key Insights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9B5318A-12FB-991F-94CA-32590DF9D4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474932"/>
            <a:ext cx="12192000" cy="5083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1500" b="1" dirty="0"/>
              <a:t>Top Findings:</a:t>
            </a:r>
          </a:p>
          <a:p>
            <a:pPr marL="0" indent="0">
              <a:buNone/>
            </a:pPr>
            <a:br>
              <a:rPr lang="en-US" sz="1500" dirty="0"/>
            </a:br>
            <a:r>
              <a:rPr lang="en-US" sz="1500" dirty="0"/>
              <a:t>	• </a:t>
            </a:r>
            <a:r>
              <a:rPr lang="en-US" sz="1500" b="1" dirty="0"/>
              <a:t>Placement Rate:</a:t>
            </a:r>
            <a:r>
              <a:rPr lang="en-US" sz="1500" dirty="0"/>
              <a:t> 69% of students (148 out of 215) were successfully placed.</a:t>
            </a:r>
          </a:p>
          <a:p>
            <a:pPr marL="0" indent="0">
              <a:buNone/>
            </a:pPr>
            <a:r>
              <a:rPr lang="en-US" sz="1500" dirty="0"/>
              <a:t>	• </a:t>
            </a:r>
            <a:r>
              <a:rPr lang="en-US" sz="1500" b="1" dirty="0"/>
              <a:t>Gender Gap:</a:t>
            </a:r>
            <a:r>
              <a:rPr lang="en-US" sz="1500" dirty="0"/>
              <a:t> Males earned a higher average salary (₹2.15 LPA) compared to females (₹1.69 LPA).</a:t>
            </a:r>
          </a:p>
          <a:p>
            <a:pPr marL="0" indent="0">
              <a:buNone/>
            </a:pPr>
            <a:r>
              <a:rPr lang="en-US" sz="1500" dirty="0"/>
              <a:t>	• </a:t>
            </a:r>
            <a:r>
              <a:rPr lang="en-US" sz="1500" b="1" dirty="0"/>
              <a:t>Academic Background:</a:t>
            </a:r>
            <a:r>
              <a:rPr lang="en-US" sz="1500" dirty="0"/>
              <a:t> Students from </a:t>
            </a:r>
            <a:r>
              <a:rPr lang="en-US" sz="1500" b="1" dirty="0"/>
              <a:t>Science &amp; Tech</a:t>
            </a:r>
            <a:r>
              <a:rPr lang="en-US" sz="1500" dirty="0"/>
              <a:t> backgrounds achieved the </a:t>
            </a:r>
            <a:r>
              <a:rPr lang="en-US" sz="1500" b="1" dirty="0"/>
              <a:t>highest average salary (~₹2.19 LPA)</a:t>
            </a:r>
            <a:r>
              <a:rPr lang="en-US" sz="1500" dirty="0"/>
              <a:t>.</a:t>
            </a:r>
          </a:p>
          <a:p>
            <a:pPr marL="0" indent="0">
              <a:buNone/>
            </a:pPr>
            <a:r>
              <a:rPr lang="en-US" sz="1500" dirty="0"/>
              <a:t>	• </a:t>
            </a:r>
            <a:r>
              <a:rPr lang="en-US" sz="1500" b="1" dirty="0"/>
              <a:t>Specialization:</a:t>
            </a:r>
            <a:r>
              <a:rPr lang="en-US" sz="1500" dirty="0"/>
              <a:t> </a:t>
            </a:r>
            <a:r>
              <a:rPr lang="en-US" sz="1500" b="1" dirty="0"/>
              <a:t>Marketing &amp; Finance</a:t>
            </a:r>
            <a:r>
              <a:rPr lang="en-US" sz="1500" dirty="0"/>
              <a:t> students earned </a:t>
            </a:r>
            <a:r>
              <a:rPr lang="en-US" sz="1500" b="1" dirty="0"/>
              <a:t>57% higher salaries</a:t>
            </a:r>
            <a:r>
              <a:rPr lang="en-US" sz="1500" dirty="0"/>
              <a:t> and had better placement rates than </a:t>
            </a:r>
            <a:r>
              <a:rPr lang="en-US" sz="1500" b="1" dirty="0"/>
              <a:t>Marketing &amp; HR</a:t>
            </a:r>
            <a:r>
              <a:rPr lang="en-US" sz="1500" dirty="0"/>
              <a:t> students.</a:t>
            </a:r>
          </a:p>
          <a:p>
            <a:pPr marL="0" indent="0">
              <a:buNone/>
            </a:pPr>
            <a:r>
              <a:rPr lang="en-US" sz="1500" dirty="0"/>
              <a:t>	• </a:t>
            </a:r>
            <a:r>
              <a:rPr lang="en-US" sz="1500" b="1" dirty="0"/>
              <a:t>CGPA Correlation:</a:t>
            </a:r>
            <a:r>
              <a:rPr lang="en-US" sz="1500" dirty="0"/>
              <a:t> Salary increased steadily with CGPA — students with </a:t>
            </a:r>
            <a:r>
              <a:rPr lang="en-US" sz="1500" b="1" dirty="0"/>
              <a:t>8–9 CGPA</a:t>
            </a:r>
            <a:r>
              <a:rPr lang="en-US" sz="1500" dirty="0"/>
              <a:t> earned an </a:t>
            </a:r>
            <a:r>
              <a:rPr lang="en-US" sz="1500" b="1" dirty="0"/>
              <a:t>average ₹3.45 LPA</a:t>
            </a:r>
            <a:r>
              <a:rPr lang="en-US" sz="1500" dirty="0"/>
              <a:t>.</a:t>
            </a:r>
          </a:p>
          <a:p>
            <a:pPr marL="0" indent="0">
              <a:buNone/>
            </a:pPr>
            <a:r>
              <a:rPr lang="en-US" sz="1500" dirty="0"/>
              <a:t>	• </a:t>
            </a:r>
            <a:r>
              <a:rPr lang="en-US" sz="1500" b="1" dirty="0"/>
              <a:t>Work Experience:</a:t>
            </a:r>
            <a:r>
              <a:rPr lang="en-US" sz="1500" dirty="0"/>
              <a:t> Students with prior work experience showed </a:t>
            </a:r>
            <a:r>
              <a:rPr lang="en-US" sz="1500" b="1" dirty="0"/>
              <a:t>slightly higher placement success and pay levels</a:t>
            </a:r>
            <a:r>
              <a:rPr lang="en-US" sz="1500" dirty="0"/>
              <a:t>.</a:t>
            </a:r>
          </a:p>
          <a:p>
            <a:pPr marL="0" indent="0">
              <a:buNone/>
            </a:pPr>
            <a:endParaRPr lang="en-US" sz="1500" b="1" dirty="0"/>
          </a:p>
          <a:p>
            <a:pPr marL="0" indent="0">
              <a:buNone/>
            </a:pPr>
            <a:r>
              <a:rPr lang="en-US" sz="1500" b="1" dirty="0"/>
              <a:t>Supporting Metrics:</a:t>
            </a:r>
            <a:br>
              <a:rPr lang="en-US" sz="1500" dirty="0"/>
            </a:br>
            <a:endParaRPr lang="en-US" sz="1500" dirty="0"/>
          </a:p>
          <a:p>
            <a:pPr marL="0" indent="0">
              <a:buNone/>
            </a:pPr>
            <a:r>
              <a:rPr lang="en-US" sz="1500" dirty="0"/>
              <a:t>	•  Average Salary (Placed Students): ₹4.5 LPA</a:t>
            </a:r>
          </a:p>
          <a:p>
            <a:pPr marL="0" indent="0">
              <a:buNone/>
            </a:pPr>
            <a:r>
              <a:rPr lang="en-US" sz="1500" dirty="0"/>
              <a:t>	•  Highest Salary: ₹9.6 LPA</a:t>
            </a:r>
          </a:p>
          <a:p>
            <a:pPr marL="0" indent="0">
              <a:buNone/>
            </a:pPr>
            <a:r>
              <a:rPr lang="en-US" sz="1500" dirty="0"/>
              <a:t>	• Lowest Salary: ₹2.4 LPA</a:t>
            </a:r>
          </a:p>
          <a:p>
            <a:pPr marL="0" indent="0">
              <a:buNone/>
            </a:pPr>
            <a:r>
              <a:rPr lang="en-US" sz="1500" dirty="0"/>
              <a:t>	• Placement by Specialization: </a:t>
            </a:r>
            <a:r>
              <a:rPr lang="en-US" sz="1500" dirty="0" err="1"/>
              <a:t>Mkt&amp;Fin</a:t>
            </a:r>
            <a:r>
              <a:rPr lang="en-US" sz="1500" dirty="0"/>
              <a:t> – 72%, </a:t>
            </a:r>
            <a:r>
              <a:rPr lang="en-US" sz="1500" dirty="0" err="1"/>
              <a:t>Mkt&amp;HR</a:t>
            </a:r>
            <a:r>
              <a:rPr lang="en-US" sz="1500" dirty="0"/>
              <a:t> – 61%</a:t>
            </a:r>
          </a:p>
          <a:p>
            <a:pPr marL="0" indent="0">
              <a:buNone/>
            </a:pPr>
            <a:r>
              <a:rPr lang="en-US" sz="1500" dirty="0"/>
              <a:t>	• Trend: Clear positive correlation between CGPA and Salary</a:t>
            </a:r>
          </a:p>
        </p:txBody>
      </p:sp>
    </p:spTree>
    <p:extLst>
      <p:ext uri="{BB962C8B-B14F-4D97-AF65-F5344CB8AC3E}">
        <p14:creationId xmlns:p14="http://schemas.microsoft.com/office/powerpoint/2010/main" val="2077247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6FEF6-FBC2-8C2D-E94E-C7D519DB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7377"/>
            <a:ext cx="12192000" cy="1623311"/>
          </a:xfrm>
        </p:spPr>
        <p:txBody>
          <a:bodyPr/>
          <a:lstStyle/>
          <a:p>
            <a:r>
              <a:rPr lang="en-US" dirty="0"/>
              <a:t>📍 </a:t>
            </a:r>
            <a:r>
              <a:rPr lang="en-US" b="1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361E653-64CA-2200-6F6E-3D1AE5426C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971980"/>
            <a:ext cx="12191998" cy="3195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1600" b="1" dirty="0"/>
              <a:t>Summary:</a:t>
            </a:r>
            <a:br>
              <a:rPr lang="en-US" sz="1600" dirty="0"/>
            </a:br>
            <a:r>
              <a:rPr lang="en-US" sz="1600" dirty="0"/>
              <a:t>The placement analysis of </a:t>
            </a:r>
            <a:r>
              <a:rPr lang="en-US" sz="1600" i="1" dirty="0"/>
              <a:t>Allen Brook College of Data &amp; Engineering</a:t>
            </a:r>
            <a:r>
              <a:rPr lang="en-US" sz="1600" dirty="0"/>
              <a:t> reveals distinct trends in student performance and employment outcomes.</a:t>
            </a:r>
            <a:br>
              <a:rPr lang="en-US" sz="1600" dirty="0"/>
            </a:br>
            <a:endParaRPr lang="en-US" sz="1600" dirty="0"/>
          </a:p>
          <a:p>
            <a:r>
              <a:rPr lang="en-US" sz="1600" b="1" dirty="0"/>
              <a:t>Science &amp; Technology</a:t>
            </a:r>
            <a:r>
              <a:rPr lang="en-US" sz="1600" dirty="0"/>
              <a:t> students consistently secure the </a:t>
            </a:r>
            <a:r>
              <a:rPr lang="en-US" sz="1600" b="1" dirty="0"/>
              <a:t>highest salary packages</a:t>
            </a:r>
            <a:r>
              <a:rPr lang="en-US" sz="1600" dirty="0"/>
              <a:t>, while </a:t>
            </a:r>
            <a:r>
              <a:rPr lang="en-US" sz="1600" b="1" dirty="0"/>
              <a:t>Commerce &amp; Management</a:t>
            </a:r>
            <a:r>
              <a:rPr lang="en-US" sz="1600" dirty="0"/>
              <a:t> has higher student participation.</a:t>
            </a:r>
          </a:p>
          <a:p>
            <a:r>
              <a:rPr lang="en-US" sz="1600" dirty="0"/>
              <a:t>A </a:t>
            </a:r>
            <a:r>
              <a:rPr lang="en-US" sz="1600" b="1" dirty="0"/>
              <a:t>strong positive correlation</a:t>
            </a:r>
            <a:r>
              <a:rPr lang="en-US" sz="1600" dirty="0"/>
              <a:t> exists between </a:t>
            </a:r>
            <a:r>
              <a:rPr lang="en-US" sz="1600" b="1" dirty="0"/>
              <a:t>CGPA and salary</a:t>
            </a:r>
            <a:r>
              <a:rPr lang="en-US" sz="1600" dirty="0"/>
              <a:t>, confirming that academic excellence directly enhances placement prospects.</a:t>
            </a:r>
          </a:p>
          <a:p>
            <a:r>
              <a:rPr lang="en-US" sz="1600" b="1" dirty="0"/>
              <a:t>Specialization and gender</a:t>
            </a:r>
            <a:r>
              <a:rPr lang="en-US" sz="1600" dirty="0"/>
              <a:t> continue to influence placement outcomes, highlighting areas for institutional focus.</a:t>
            </a:r>
          </a:p>
          <a:p>
            <a:r>
              <a:rPr lang="en-US" sz="1600" dirty="0"/>
              <a:t>The interactive dashboard delivers a </a:t>
            </a:r>
            <a:r>
              <a:rPr lang="en-US" sz="1600" b="1" dirty="0"/>
              <a:t>concise, data-driven overview</a:t>
            </a:r>
            <a:r>
              <a:rPr lang="en-US" sz="1600" dirty="0"/>
              <a:t> of college placement performance — enabling administrators to refine </a:t>
            </a:r>
            <a:r>
              <a:rPr lang="en-US" sz="1600" b="1" dirty="0"/>
              <a:t>career support strategies</a:t>
            </a:r>
            <a:r>
              <a:rPr lang="en-US" sz="1600" dirty="0"/>
              <a:t>, align </a:t>
            </a:r>
            <a:r>
              <a:rPr lang="en-US" sz="1600" b="1" dirty="0"/>
              <a:t>curriculum with industry trends</a:t>
            </a:r>
            <a:r>
              <a:rPr lang="en-US" sz="1600" dirty="0"/>
              <a:t>, and help students understand </a:t>
            </a:r>
            <a:r>
              <a:rPr lang="en-US" sz="1600" b="1" dirty="0"/>
              <a:t>key drivers of salary and employability</a:t>
            </a:r>
            <a:r>
              <a:rPr lang="en-US" sz="1600" dirty="0"/>
              <a:t>.</a:t>
            </a:r>
          </a:p>
          <a:p>
            <a:r>
              <a:rPr lang="en-US" sz="1600" dirty="0"/>
              <a:t>Overall, this project demonstrates the power of </a:t>
            </a:r>
            <a:r>
              <a:rPr lang="en-US" sz="1600" b="1" dirty="0"/>
              <a:t>data analytics in driving academic and placement excellence</a:t>
            </a:r>
            <a:r>
              <a:rPr lang="en-US" sz="16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27783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7851</TotalTime>
  <Words>1304</Words>
  <Application>Microsoft Office PowerPoint</Application>
  <PresentationFormat>Widescreen</PresentationFormat>
  <Paragraphs>113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Google Sans Text</vt:lpstr>
      <vt:lpstr>Office Theme</vt:lpstr>
      <vt:lpstr>Allen Brook College of Data &amp; Engineering (ABCDE) Placement Analysis (Academic Year 2024–2025)</vt:lpstr>
      <vt:lpstr>🎯 Objective</vt:lpstr>
      <vt:lpstr>📘 Project Overview</vt:lpstr>
      <vt:lpstr>🗂️ Data Overview &amp; Schema</vt:lpstr>
      <vt:lpstr>💻 Tech Stack</vt:lpstr>
      <vt:lpstr>📈 Methodology &amp; Analysis</vt:lpstr>
      <vt:lpstr>❓ Problem Statement</vt:lpstr>
      <vt:lpstr>💡 Key Insights</vt:lpstr>
      <vt:lpstr>📍 Conclusion</vt:lpstr>
      <vt:lpstr>🖥️Dashboard Overview</vt:lpstr>
      <vt:lpstr>✅ Business Impact &amp; Use Cases</vt:lpstr>
      <vt:lpstr>🙏 Acknowledgement &amp; Contact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Anik Chakraborty</dc:creator>
  <cp:lastModifiedBy>Anik Chakraborty</cp:lastModifiedBy>
  <cp:revision>28</cp:revision>
  <dcterms:created xsi:type="dcterms:W3CDTF">2025-09-09T12:03:39Z</dcterms:created>
  <dcterms:modified xsi:type="dcterms:W3CDTF">2025-10-25T10:07:09Z</dcterms:modified>
</cp:coreProperties>
</file>