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8" r:id="rId4"/>
    <p:sldId id="270" r:id="rId5"/>
    <p:sldId id="260" r:id="rId6"/>
    <p:sldId id="269" r:id="rId7"/>
    <p:sldId id="261" r:id="rId8"/>
    <p:sldId id="264" r:id="rId9"/>
    <p:sldId id="265" r:id="rId10"/>
    <p:sldId id="266" r:id="rId11"/>
    <p:sldId id="271" r:id="rId12"/>
    <p:sldId id="267" r:id="rId13"/>
    <p:sldId id="2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EFC95-068C-3B43-88D8-E9CDB880A4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7D26B2-92B4-B808-67B3-27FEC1A62B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2593E1-B1BC-5CB4-8331-D7E32F4F0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97544-862A-4013-B8B9-5263AB4C5B4B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C31A0-8114-E951-E69B-71BD77972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0FD2A-BDF4-0113-B6F5-E0A1486E7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B0B86-95F4-4A33-B47F-08CB2E6C1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344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095FF-A624-D8D7-B8C2-990A0866B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B8F493-EB84-B74F-9F07-60773D0521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B3D7B-601F-2698-DCA1-08FA3391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97544-862A-4013-B8B9-5263AB4C5B4B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7BA7A8-9F0E-4302-779D-8FEFFF204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6D65A8-781C-DEB3-FAFE-06746BEEE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B0B86-95F4-4A33-B47F-08CB2E6C1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639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845C3E-7CCC-C648-0D43-EF24FA8363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E2315C-54A2-EBD9-245C-11F9A40291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5565EA-48E7-A7DD-BE84-CC4996480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97544-862A-4013-B8B9-5263AB4C5B4B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4FD75-52AA-199F-390C-01BDB7383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0AB6D-1078-E23D-16E4-3BD4C0651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B0B86-95F4-4A33-B47F-08CB2E6C1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410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AAABB-5ACE-2CCB-FD82-46DAAC10F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4BE3E-9027-A892-3794-3DA286112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655BDF-8E91-5184-EF9B-A95B92400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97544-862A-4013-B8B9-5263AB4C5B4B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1DEA5-072E-80F1-80C3-FE312C9B5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40EAD3-D7B6-7844-557E-B89E29CBD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B0B86-95F4-4A33-B47F-08CB2E6C1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516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3CA09-0CEF-9665-E2C3-D84FE0DB3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C41F0D-841D-5D22-4753-17E6591F2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2C078B-A0AC-65C4-D192-E0B214B36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97544-862A-4013-B8B9-5263AB4C5B4B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265999-1738-4CC6-39C3-7AF3489D2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EDDEF-7E03-99D0-F896-D0E333135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B0B86-95F4-4A33-B47F-08CB2E6C1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10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065E9-04F0-C3F6-6A9E-A61D39A92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E84DE-23BB-247F-72E7-57A866B438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F1C973-FDEE-DFB7-8992-BB84543E5B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3DE9F4-164A-119B-CCE2-DAF82FCCE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97544-862A-4013-B8B9-5263AB4C5B4B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098C4D-75FC-950B-6E19-57C44F1CC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D6AD81-6D82-C6EC-5813-8C349CB57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B0B86-95F4-4A33-B47F-08CB2E6C1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668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5E509-7E6F-79A5-A71A-9FEE53516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76EB0-A12C-105A-1529-D725F5BC1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24C07A-1128-CD2A-12A2-425722C475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7FA242-5314-56B5-DB18-9CC2AF6E41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133876-9E67-06B7-C143-22E74B1528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51318A-EA73-F3AC-CB42-AF8387222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97544-862A-4013-B8B9-5263AB4C5B4B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91FFF0-1614-6812-2D64-1D3936005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759242-4095-573E-630B-745F14F32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B0B86-95F4-4A33-B47F-08CB2E6C1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776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066E4-3D39-66E0-BB9B-E3A86D125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BC402B-E665-51FB-DE1E-F7CCDFC79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97544-862A-4013-B8B9-5263AB4C5B4B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6CE8EC-58F3-616C-754A-A1E7298FC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2D2BC1-A270-F350-BD9B-81ED3B5CA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B0B86-95F4-4A33-B47F-08CB2E6C1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735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37D37E-AED5-7AB5-CD22-2BC6B9D48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97544-862A-4013-B8B9-5263AB4C5B4B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2A41DB-AFC0-4C66-9E51-1D719A71F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120B64-1984-743C-DBD3-A5A8C2B50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B0B86-95F4-4A33-B47F-08CB2E6C1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215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9007C-3FA7-E993-CD0A-57F301E8A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C7942-350D-2AFF-3706-984C4C4BD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F263E-FDF6-5F83-13C6-EBF8E189CF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05310-E2B2-347A-02E2-2B9BD735A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97544-862A-4013-B8B9-5263AB4C5B4B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1DD8DC-2029-246F-1B88-22CBAE440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10C36D-2798-BF05-175A-DEF202E5E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B0B86-95F4-4A33-B47F-08CB2E6C1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354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ECD89-9132-ADA2-91AC-77C0C5C2F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8BF999-C7A0-E4B9-11E4-44CC395F8F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6C211B-6B2C-B9AD-EB21-630603C083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143E14-2BB4-C435-0DBE-ABDB7E268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97544-862A-4013-B8B9-5263AB4C5B4B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5403E5-7478-E6AD-9609-5582532E1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AE6FAB-086E-3147-FC1B-551DF5036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B0B86-95F4-4A33-B47F-08CB2E6C1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452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3FAA4B-462F-188A-1C46-723A15EF8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3381D4-0C32-F199-9C0C-E05908796E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B298D-C4AF-2A6C-D43D-821EFC505C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97544-862A-4013-B8B9-5263AB4C5B4B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B4F22-9FA3-414B-4D31-6787AB8DB1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A2845-6857-54F3-962B-8B9F18AA22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B0B86-95F4-4A33-B47F-08CB2E6C1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998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cnik1710/" TargetMode="External"/><Relationship Id="rId2" Type="http://schemas.openxmlformats.org/officeDocument/2006/relationships/hyperlink" Target="https://github.com/Cnik1710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9D83E-E910-9290-37C4-DD2DB07635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950976"/>
            <a:ext cx="11265408" cy="2558987"/>
          </a:xfrm>
        </p:spPr>
        <p:txBody>
          <a:bodyPr>
            <a:normAutofit/>
          </a:bodyPr>
          <a:lstStyle/>
          <a:p>
            <a:r>
              <a:rPr lang="en-US" b="1" dirty="0" err="1"/>
              <a:t>Kevaro</a:t>
            </a:r>
            <a:r>
              <a:rPr lang="en-US" b="1" dirty="0"/>
              <a:t> Athletics &amp; Co. Membership Systemization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83C9FC-B57D-C06E-4229-BAE4DD7A2B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b="1" dirty="0"/>
              <a:t>- A Data Analytics Case Study by Anik Chakraborty</a:t>
            </a:r>
          </a:p>
        </p:txBody>
      </p:sp>
    </p:spTree>
    <p:extLst>
      <p:ext uri="{BB962C8B-B14F-4D97-AF65-F5344CB8AC3E}">
        <p14:creationId xmlns:p14="http://schemas.microsoft.com/office/powerpoint/2010/main" val="809594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204B8-5813-9B83-C88B-8F06397BF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09649"/>
          </a:xfrm>
        </p:spPr>
        <p:txBody>
          <a:bodyPr/>
          <a:lstStyle/>
          <a:p>
            <a:r>
              <a:rPr lang="en-US" dirty="0"/>
              <a:t>🖥️</a:t>
            </a:r>
            <a:r>
              <a:rPr lang="en-US" b="1" dirty="0"/>
              <a:t>Dashboard Overview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3B8B5CA-4575-8BF5-E7FE-9B1F680012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4168"/>
            <a:ext cx="12192000" cy="4657408"/>
          </a:xfrm>
        </p:spPr>
      </p:pic>
    </p:spTree>
    <p:extLst>
      <p:ext uri="{BB962C8B-B14F-4D97-AF65-F5344CB8AC3E}">
        <p14:creationId xmlns:p14="http://schemas.microsoft.com/office/powerpoint/2010/main" val="3743219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05B13908-EFB8-3EB9-D2D0-C74A96BEBA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163879"/>
            <a:ext cx="121920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✅ Business Impact &amp; Use Cases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F3CFD32-988F-A5B5-81C5-3387A6BC26B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0" y="1786595"/>
            <a:ext cx="12192000" cy="1708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Supports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gender equity reporting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compliance with global sports standards.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Enables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salary budgeting and sponsorship alignment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per sport and gender.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Empowers HR and management to identify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underrepresented sports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for development.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Forms basis for 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Kevaro’s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Diversity &amp; Inclusion dashboard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in future athlete selection cycles.</a:t>
            </a:r>
          </a:p>
        </p:txBody>
      </p:sp>
    </p:spTree>
    <p:extLst>
      <p:ext uri="{BB962C8B-B14F-4D97-AF65-F5344CB8AC3E}">
        <p14:creationId xmlns:p14="http://schemas.microsoft.com/office/powerpoint/2010/main" val="2754318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F312E-E095-11B1-2E4F-C052CA408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r>
              <a:rPr lang="en-US" dirty="0"/>
              <a:t>🙏 </a:t>
            </a:r>
            <a:r>
              <a:rPr lang="en-US" b="1" dirty="0"/>
              <a:t>Acknowledgement &amp; Contact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580AE-97C9-723D-BDEE-EF026E7D1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4"/>
            <a:ext cx="12192000" cy="503237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Project Analyst: </a:t>
            </a:r>
            <a:r>
              <a:rPr lang="en-US" dirty="0"/>
              <a:t>Anik Chakraborty</a:t>
            </a:r>
            <a:br>
              <a:rPr lang="en-US" dirty="0"/>
            </a:br>
            <a:r>
              <a:rPr lang="en-US" dirty="0"/>
              <a:t>		📧 Email: anikc1710@gmail.com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Special Thanks To:</a:t>
            </a:r>
            <a:endParaRPr lang="en-US" dirty="0"/>
          </a:p>
          <a:p>
            <a:r>
              <a:rPr lang="en-US" b="1" dirty="0"/>
              <a:t>Coding Ninjas</a:t>
            </a:r>
            <a:r>
              <a:rPr lang="en-US" dirty="0"/>
              <a:t> – for project framework and guidance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Connect:</a:t>
            </a:r>
            <a:br>
              <a:rPr lang="en-US" dirty="0"/>
            </a:br>
            <a:r>
              <a:rPr lang="en-US" dirty="0">
                <a:hlinkClick r:id="rId2"/>
              </a:rPr>
              <a:t>🔗 GitHub</a:t>
            </a:r>
            <a:r>
              <a:rPr lang="en-US" dirty="0"/>
              <a:t> | </a:t>
            </a:r>
            <a:r>
              <a:rPr lang="en-US" dirty="0">
                <a:hlinkClick r:id="rId3"/>
              </a:rPr>
              <a:t>🔗 LinkedIn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172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4EABD-1638-7E2F-9F25-4B5A994E8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49875"/>
          </a:xfrm>
        </p:spPr>
        <p:txBody>
          <a:bodyPr>
            <a:normAutofit/>
          </a:bodyPr>
          <a:lstStyle/>
          <a:p>
            <a:pPr algn="ctr"/>
            <a:r>
              <a:rPr lang="en-US" sz="9600" b="1" dirty="0"/>
              <a:t>Thank You!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36522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43005-EF02-6364-1B69-17CDC3335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79575"/>
          </a:xfrm>
        </p:spPr>
        <p:txBody>
          <a:bodyPr/>
          <a:lstStyle/>
          <a:p>
            <a:r>
              <a:rPr lang="en-US" b="1" dirty="0"/>
              <a:t>🎯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8C5CD-9ACB-8BFE-02FB-572BC604A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07592"/>
            <a:ext cx="12192000" cy="55504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500" dirty="0"/>
              <a:t>To analyze the </a:t>
            </a:r>
            <a:r>
              <a:rPr lang="en-US" sz="1500" b="1" dirty="0"/>
              <a:t>gender-wise representation and salary distribution</a:t>
            </a:r>
            <a:r>
              <a:rPr lang="en-US" sz="1500" dirty="0"/>
              <a:t> across different sports and countries for </a:t>
            </a:r>
            <a:r>
              <a:rPr lang="en-US" sz="1500" dirty="0" err="1"/>
              <a:t>Kevaro</a:t>
            </a:r>
            <a:r>
              <a:rPr lang="en-US" sz="1500" dirty="0"/>
              <a:t> Athletics’ global selection pool.</a:t>
            </a:r>
            <a:br>
              <a:rPr lang="en-US" sz="1500" dirty="0"/>
            </a:br>
            <a:r>
              <a:rPr lang="en-US" sz="1500" dirty="0"/>
              <a:t>The goal is to identify patterns in </a:t>
            </a:r>
            <a:r>
              <a:rPr lang="en-US" sz="1500" b="1" dirty="0"/>
              <a:t>participation diversity, pay disparity, and high-salary sports</a:t>
            </a:r>
            <a:r>
              <a:rPr lang="en-US" sz="1500" dirty="0"/>
              <a:t> to support equitable athlete management and strategic talent investments.</a:t>
            </a:r>
          </a:p>
          <a:p>
            <a:pPr marL="0" indent="0">
              <a:buNone/>
            </a:pPr>
            <a:r>
              <a:rPr lang="en-US" sz="1500" b="1" dirty="0"/>
              <a:t>Project Purpose:</a:t>
            </a:r>
            <a:endParaRPr lang="en-US" altLang="en-US" sz="1500" dirty="0"/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500" dirty="0"/>
              <a:t>Evaluate the </a:t>
            </a:r>
            <a:r>
              <a:rPr lang="en-US" altLang="en-US" sz="1500" b="1" dirty="0"/>
              <a:t>sport-wise and country-wise candidate participation</a:t>
            </a:r>
            <a:r>
              <a:rPr lang="en-US" altLang="en-US" sz="1500" dirty="0"/>
              <a:t> in the selection pool.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500" dirty="0"/>
              <a:t>Compare </a:t>
            </a:r>
            <a:r>
              <a:rPr lang="en-US" altLang="en-US" sz="1500" b="1" dirty="0"/>
              <a:t>total and average salaries</a:t>
            </a:r>
            <a:r>
              <a:rPr lang="en-US" altLang="en-US" sz="1500" dirty="0"/>
              <a:t> between male and female athletes across sports.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500" dirty="0"/>
              <a:t>Identify </a:t>
            </a:r>
            <a:r>
              <a:rPr lang="en-US" altLang="en-US" sz="1500" b="1" dirty="0"/>
              <a:t>top-performing (high-salaried) sports</a:t>
            </a:r>
            <a:r>
              <a:rPr lang="en-US" altLang="en-US" sz="1500" dirty="0"/>
              <a:t> and countries contributing maximum value.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500" dirty="0"/>
              <a:t>Support </a:t>
            </a:r>
            <a:r>
              <a:rPr lang="en-US" altLang="en-US" sz="1500" dirty="0" err="1"/>
              <a:t>Kevaro</a:t>
            </a:r>
            <a:r>
              <a:rPr lang="en-US" altLang="en-US" sz="1500" dirty="0"/>
              <a:t> Athletics in designing </a:t>
            </a:r>
            <a:r>
              <a:rPr lang="en-US" altLang="en-US" sz="1500" b="1" dirty="0"/>
              <a:t>data-driven gender equity and sponsorship strategies</a:t>
            </a:r>
            <a:r>
              <a:rPr lang="en-US" altLang="en-US" sz="1500" dirty="0"/>
              <a:t>.</a:t>
            </a:r>
            <a:endParaRPr lang="en-US" sz="1500" b="1" dirty="0"/>
          </a:p>
          <a:p>
            <a:pPr marL="0" indent="0">
              <a:buNone/>
            </a:pPr>
            <a:r>
              <a:rPr lang="en-US" sz="1500" b="1" dirty="0"/>
              <a:t>Key KPIs:</a:t>
            </a:r>
            <a:endParaRPr lang="en-US" altLang="en-US" sz="1500" dirty="0"/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500" dirty="0"/>
              <a:t>Total Candidates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500" dirty="0"/>
              <a:t>Gender Distribution (Male vs Female)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500" dirty="0"/>
              <a:t>Total Salary (USD) by Gender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500" dirty="0"/>
              <a:t>Average Salary (USD) per Candidate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500" dirty="0"/>
              <a:t>Sport-wise &amp; Country-wise Salary Ranking</a:t>
            </a:r>
            <a:endParaRPr lang="en-US" sz="1500" b="1" dirty="0"/>
          </a:p>
          <a:p>
            <a:pPr marL="0" indent="0">
              <a:buNone/>
            </a:pPr>
            <a:r>
              <a:rPr lang="en-US" sz="1500" b="1" dirty="0"/>
              <a:t>Deliverables:</a:t>
            </a:r>
            <a:r>
              <a:rPr lang="en-US" sz="1500" dirty="0"/>
              <a:t> </a:t>
            </a:r>
            <a:endParaRPr lang="en-US" altLang="en-US" sz="1500" dirty="0"/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500" dirty="0"/>
              <a:t>Interactive Excel Dashboard visualizing: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500" dirty="0"/>
              <a:t>Gender representation across sports and countries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500" dirty="0"/>
              <a:t>Sport-wise salary contribution by gender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500" dirty="0"/>
              <a:t>Top 5 highest-paid sports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500" dirty="0"/>
              <a:t>Analytical summary highlighting disparities and trends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500" dirty="0"/>
              <a:t>Action-oriented insights for management &amp; sponsorship allocation</a:t>
            </a:r>
          </a:p>
        </p:txBody>
      </p:sp>
    </p:spTree>
    <p:extLst>
      <p:ext uri="{BB962C8B-B14F-4D97-AF65-F5344CB8AC3E}">
        <p14:creationId xmlns:p14="http://schemas.microsoft.com/office/powerpoint/2010/main" val="4062467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1A23C-B2DE-D4AB-6A71-E3A9B38B3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61287"/>
          </a:xfrm>
        </p:spPr>
        <p:txBody>
          <a:bodyPr/>
          <a:lstStyle/>
          <a:p>
            <a:r>
              <a:rPr lang="en-US" dirty="0"/>
              <a:t>📘 </a:t>
            </a:r>
            <a:r>
              <a:rPr lang="en-US" b="1" dirty="0"/>
              <a:t>Project 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B11C1-0B9E-25CD-C807-246ECE4D1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203704"/>
            <a:ext cx="12192000" cy="44531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/>
              <a:t>Context Highlights:</a:t>
            </a:r>
            <a:br>
              <a:rPr lang="en-US" sz="1600" dirty="0"/>
            </a:br>
            <a:endParaRPr lang="en-US" sz="1600" dirty="0"/>
          </a:p>
          <a:p>
            <a:pPr marL="0" indent="0">
              <a:buNone/>
            </a:pPr>
            <a:r>
              <a:rPr lang="en-US" sz="1600" dirty="0" err="1"/>
              <a:t>Kevaro</a:t>
            </a:r>
            <a:r>
              <a:rPr lang="en-US" sz="1600" dirty="0"/>
              <a:t> Athletics, a global sports organization, maintains a diverse selection pool of </a:t>
            </a:r>
            <a:r>
              <a:rPr lang="en-US" sz="1600" b="1" dirty="0"/>
              <a:t>50 athletes</a:t>
            </a:r>
            <a:r>
              <a:rPr lang="en-US" sz="1600" dirty="0"/>
              <a:t> representing </a:t>
            </a:r>
            <a:r>
              <a:rPr lang="en-US" sz="1600" b="1" dirty="0"/>
              <a:t>11 countries</a:t>
            </a:r>
            <a:r>
              <a:rPr lang="en-US" sz="1600" dirty="0"/>
              <a:t> and multiple sporting disciplines.</a:t>
            </a:r>
            <a:br>
              <a:rPr lang="en-US" sz="1600" dirty="0"/>
            </a:br>
            <a:endParaRPr lang="en-US" sz="1600" dirty="0"/>
          </a:p>
          <a:p>
            <a:pPr marL="0" indent="0">
              <a:buNone/>
            </a:pPr>
            <a:r>
              <a:rPr lang="en-US" sz="1600" dirty="0"/>
              <a:t>This project evaluates the </a:t>
            </a:r>
            <a:r>
              <a:rPr lang="en-US" sz="1600" b="1" dirty="0"/>
              <a:t>balance and fairness</a:t>
            </a:r>
            <a:r>
              <a:rPr lang="en-US" sz="1600" dirty="0"/>
              <a:t> of gender participation and salary distribution, reflecting organizational commitment toward </a:t>
            </a:r>
            <a:r>
              <a:rPr lang="en-US" sz="1600" b="1" dirty="0"/>
              <a:t>inclusivity and performance-based equity</a:t>
            </a:r>
            <a:r>
              <a:rPr lang="en-US" sz="1600" dirty="0"/>
              <a:t>.</a:t>
            </a:r>
          </a:p>
          <a:p>
            <a:pPr marL="0" indent="0">
              <a:buNone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596234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7F875-9F25-AA25-29FB-365E0A2BD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15567"/>
          </a:xfrm>
        </p:spPr>
        <p:txBody>
          <a:bodyPr/>
          <a:lstStyle/>
          <a:p>
            <a:r>
              <a:rPr lang="en-US" b="1" dirty="0"/>
              <a:t>🗂️ Data Overview &amp; Schema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E9BB7-20FF-1AFC-C596-6CA37E3EC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43584"/>
            <a:ext cx="12192000" cy="56144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500" b="1" dirty="0"/>
              <a:t>Data Source:</a:t>
            </a:r>
            <a:endParaRPr lang="en-US" sz="1500" dirty="0"/>
          </a:p>
          <a:p>
            <a:r>
              <a:rPr lang="en-US" sz="1500" b="1" dirty="0"/>
              <a:t>Source:</a:t>
            </a:r>
            <a:r>
              <a:rPr lang="en-US" sz="1500" dirty="0"/>
              <a:t> Fictionalized </a:t>
            </a:r>
            <a:r>
              <a:rPr lang="en-US" sz="1500" dirty="0" err="1"/>
              <a:t>Kevaro</a:t>
            </a:r>
            <a:r>
              <a:rPr lang="en-US" sz="1500" dirty="0"/>
              <a:t> Athletics dataset (inspired by public sports/athletics datasets).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500" b="1" dirty="0"/>
              <a:t>Data Type:</a:t>
            </a:r>
            <a:r>
              <a:rPr lang="en-US" altLang="en-US" sz="1500" dirty="0"/>
              <a:t> Structured tabular dataset (athlete-level summary).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500" b="1" dirty="0"/>
              <a:t>Time Period:</a:t>
            </a:r>
            <a:r>
              <a:rPr lang="en-US" altLang="en-US" sz="1500" dirty="0"/>
              <a:t> One-time Snapshot of the latest global selection pool cycle (FY 2023–24).</a:t>
            </a:r>
            <a:br>
              <a:rPr lang="en-US" altLang="en-US" sz="1500" dirty="0"/>
            </a:br>
            <a:endParaRPr lang="en-US" sz="1500" b="1" dirty="0"/>
          </a:p>
          <a:p>
            <a:pPr marL="0" indent="0">
              <a:buNone/>
            </a:pPr>
            <a:r>
              <a:rPr lang="en-US" sz="1500" b="1" dirty="0"/>
              <a:t>Data Structure &amp; Metrics:</a:t>
            </a:r>
            <a:endParaRPr lang="en-US" sz="1500" dirty="0"/>
          </a:p>
          <a:p>
            <a:r>
              <a:rPr lang="en-US" sz="1500" b="1" dirty="0"/>
              <a:t>Key Index Types:</a:t>
            </a:r>
            <a:r>
              <a:rPr lang="en-US" sz="1500" dirty="0"/>
              <a:t> Athlete-level records (each row = 1 candidate). Total Rows: 50.</a:t>
            </a:r>
          </a:p>
          <a:p>
            <a:r>
              <a:rPr lang="en-US" sz="1500" b="1" dirty="0"/>
              <a:t>Categories:</a:t>
            </a:r>
            <a:endParaRPr lang="en-US" sz="1500" dirty="0"/>
          </a:p>
          <a:p>
            <a:pPr lvl="1"/>
            <a:r>
              <a:rPr lang="en-US" sz="1500" dirty="0"/>
              <a:t>Candidate Participation</a:t>
            </a:r>
          </a:p>
          <a:p>
            <a:pPr lvl="1"/>
            <a:r>
              <a:rPr lang="en-US" sz="1500" dirty="0"/>
              <a:t>Salary Distribution (in USD)</a:t>
            </a:r>
          </a:p>
          <a:p>
            <a:pPr lvl="1"/>
            <a:r>
              <a:rPr lang="en-US" sz="1500" dirty="0"/>
              <a:t>Country Representation</a:t>
            </a:r>
          </a:p>
          <a:p>
            <a:pPr lvl="1"/>
            <a:r>
              <a:rPr lang="en-US" sz="1500" dirty="0"/>
              <a:t>Gender-wise Salary Contribution</a:t>
            </a:r>
          </a:p>
          <a:p>
            <a:r>
              <a:rPr lang="en-US" sz="1500" b="1" dirty="0"/>
              <a:t>Calculated Metrics:</a:t>
            </a:r>
            <a:endParaRPr lang="en-US" sz="1500" dirty="0"/>
          </a:p>
          <a:p>
            <a:pPr lvl="1"/>
            <a:r>
              <a:rPr lang="en-US" sz="1500" dirty="0"/>
              <a:t>Total Candidates by Sport &amp; Country</a:t>
            </a:r>
          </a:p>
          <a:p>
            <a:pPr lvl="1"/>
            <a:r>
              <a:rPr lang="en-US" sz="1500" dirty="0"/>
              <a:t>Gender Ratio (%)</a:t>
            </a:r>
          </a:p>
          <a:p>
            <a:pPr lvl="1"/>
            <a:r>
              <a:rPr lang="en-US" sz="1500" dirty="0"/>
              <a:t>Total &amp; Average Salary (USD)</a:t>
            </a:r>
          </a:p>
          <a:p>
            <a:pPr lvl="1"/>
            <a:r>
              <a:rPr lang="en-US" sz="1500" dirty="0"/>
              <a:t>Salary Share (%) by Gender</a:t>
            </a:r>
          </a:p>
          <a:p>
            <a:pPr lvl="1"/>
            <a:r>
              <a:rPr lang="en-US" sz="1500" dirty="0"/>
              <a:t>Top Sports &amp; Countries by Total Salary</a:t>
            </a:r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587145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9DCC1-EFEF-BEAF-C2B8-1AB881318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941831"/>
          </a:xfrm>
        </p:spPr>
        <p:txBody>
          <a:bodyPr/>
          <a:lstStyle/>
          <a:p>
            <a:r>
              <a:rPr lang="en-US" b="1" dirty="0"/>
              <a:t>💻 Tech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63795-59C2-C8C4-42AB-E1A39BBA0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792224"/>
            <a:ext cx="12192000" cy="5065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b="1" dirty="0"/>
              <a:t>Tools:</a:t>
            </a:r>
            <a:endParaRPr lang="en-US" sz="1500" dirty="0"/>
          </a:p>
          <a:p>
            <a:r>
              <a:rPr lang="en-US" sz="1500" b="1" dirty="0"/>
              <a:t>Microsoft Excel</a:t>
            </a:r>
            <a:endParaRPr lang="en-US" sz="1500" dirty="0"/>
          </a:p>
          <a:p>
            <a:pPr lvl="1"/>
            <a:r>
              <a:rPr lang="en-US" sz="1500" dirty="0"/>
              <a:t>Data cleaning &amp; preprocessing</a:t>
            </a:r>
          </a:p>
          <a:p>
            <a:pPr lvl="1"/>
            <a:r>
              <a:rPr lang="en-US" sz="1500" dirty="0"/>
              <a:t>Pivot Tables for aggregation</a:t>
            </a:r>
          </a:p>
          <a:p>
            <a:pPr lvl="1"/>
            <a:r>
              <a:rPr lang="en-US" sz="1500" dirty="0"/>
              <a:t>Pivot Charts for visualizations</a:t>
            </a:r>
          </a:p>
          <a:p>
            <a:pPr lvl="1"/>
            <a:r>
              <a:rPr lang="en-US" sz="1500" dirty="0"/>
              <a:t>Slicers/filters for interactivity</a:t>
            </a:r>
          </a:p>
          <a:p>
            <a:pPr lvl="1"/>
            <a:r>
              <a:rPr lang="en-US" sz="1500" dirty="0"/>
              <a:t>Dashboard creation</a:t>
            </a:r>
          </a:p>
          <a:p>
            <a:pPr marL="457200" lvl="1" indent="0">
              <a:buNone/>
            </a:pPr>
            <a:endParaRPr lang="en-US" sz="1500" dirty="0"/>
          </a:p>
          <a:p>
            <a:r>
              <a:rPr lang="en-US" sz="1500" b="1" dirty="0"/>
              <a:t>PowerPoint</a:t>
            </a:r>
          </a:p>
          <a:p>
            <a:pPr lvl="1"/>
            <a:r>
              <a:rPr lang="en-US" sz="1500" dirty="0"/>
              <a:t>Presentation and final dashboard snapshots</a:t>
            </a:r>
          </a:p>
        </p:txBody>
      </p:sp>
    </p:spTree>
    <p:extLst>
      <p:ext uri="{BB962C8B-B14F-4D97-AF65-F5344CB8AC3E}">
        <p14:creationId xmlns:p14="http://schemas.microsoft.com/office/powerpoint/2010/main" val="3972549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BAB8A-5CFE-CCAC-E69D-C447432BD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1142999"/>
          </a:xfrm>
        </p:spPr>
        <p:txBody>
          <a:bodyPr/>
          <a:lstStyle/>
          <a:p>
            <a:r>
              <a:rPr lang="en-US" b="1" dirty="0"/>
              <a:t>📈 Methodology &amp;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B5D1F-81FB-50DF-A327-090C18275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54480"/>
            <a:ext cx="12192000" cy="5303519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500" b="1" dirty="0"/>
              <a:t>Prepare, Process &amp; Analytical Approach:</a:t>
            </a:r>
          </a:p>
          <a:p>
            <a:r>
              <a:rPr lang="en-US" sz="1600" b="1" dirty="0"/>
              <a:t>Data Cleaning:</a:t>
            </a:r>
            <a:r>
              <a:rPr lang="en-US" sz="1600" dirty="0"/>
              <a:t> Standardized missing values (e.g., gender blanks in Brazil).</a:t>
            </a:r>
          </a:p>
          <a:p>
            <a:r>
              <a:rPr lang="en-US" sz="1600" b="1" dirty="0"/>
              <a:t>Aggregation:</a:t>
            </a:r>
            <a:r>
              <a:rPr lang="en-US" sz="1600" dirty="0"/>
              <a:t> Calculated total and gender-wise salaries across sports.</a:t>
            </a:r>
          </a:p>
          <a:p>
            <a:r>
              <a:rPr lang="en-US" sz="1600" b="1" dirty="0"/>
              <a:t>Segmentation:</a:t>
            </a:r>
            <a:r>
              <a:rPr lang="en-US" sz="1600" dirty="0"/>
              <a:t> Categorized by Country and Sport for participation distribution.</a:t>
            </a:r>
          </a:p>
          <a:p>
            <a:r>
              <a:rPr lang="en-US" sz="1600" b="1" dirty="0"/>
              <a:t>Visualization:</a:t>
            </a:r>
            <a:r>
              <a:rPr lang="en-US" sz="1600" dirty="0"/>
              <a:t> Created stacked column visuals for gender participation and salary contribution.</a:t>
            </a:r>
          </a:p>
          <a:p>
            <a:r>
              <a:rPr lang="en-US" sz="1600" b="1" dirty="0"/>
              <a:t>Comparison Metrics:</a:t>
            </a:r>
            <a:r>
              <a:rPr lang="en-US" sz="1600" dirty="0"/>
              <a:t> Derived ratio of </a:t>
            </a:r>
            <a:r>
              <a:rPr lang="en-US" sz="1600" dirty="0" err="1"/>
              <a:t>Male:Female</a:t>
            </a:r>
            <a:r>
              <a:rPr lang="en-US" sz="1600" dirty="0"/>
              <a:t> salary and participation per sport.</a:t>
            </a:r>
          </a:p>
          <a:p>
            <a:r>
              <a:rPr lang="en-US" sz="1600" b="1" dirty="0"/>
              <a:t>Validation:</a:t>
            </a:r>
            <a:r>
              <a:rPr lang="en-US" sz="1600" dirty="0"/>
              <a:t> Ensured total athlete count = 50, total salary balance validated.</a:t>
            </a:r>
          </a:p>
          <a:p>
            <a:pPr marL="0" indent="0">
              <a:buNone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102228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03364-0492-B600-B71D-7308CF39F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207007"/>
          </a:xfrm>
        </p:spPr>
        <p:txBody>
          <a:bodyPr/>
          <a:lstStyle/>
          <a:p>
            <a:r>
              <a:rPr lang="en-US" dirty="0"/>
              <a:t>❓ </a:t>
            </a:r>
            <a:r>
              <a:rPr lang="en-US" b="1" dirty="0"/>
              <a:t>Problem Statement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8891A-E906-1C31-DD82-A1AE72E57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25880"/>
            <a:ext cx="12192000" cy="5532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/>
              <a:t>Without consolidated insights, it becomes difficult to identify performance gaps or guide effectively.</a:t>
            </a:r>
          </a:p>
          <a:p>
            <a:pPr marL="0" indent="0">
              <a:buNone/>
            </a:pPr>
            <a:endParaRPr lang="en-US" sz="1500" b="1" dirty="0"/>
          </a:p>
          <a:p>
            <a:pPr marL="0" indent="0">
              <a:buNone/>
            </a:pPr>
            <a:r>
              <a:rPr lang="en-US" sz="1600" b="1" dirty="0"/>
              <a:t>Key Questions:</a:t>
            </a:r>
            <a:endParaRPr lang="en-US" sz="1600" dirty="0"/>
          </a:p>
          <a:p>
            <a:r>
              <a:rPr lang="en-US" sz="1600" dirty="0"/>
              <a:t>What is the overall </a:t>
            </a:r>
            <a:r>
              <a:rPr lang="en-US" sz="1600" b="1" dirty="0"/>
              <a:t>gender representation</a:t>
            </a:r>
            <a:r>
              <a:rPr lang="en-US" sz="1600" dirty="0"/>
              <a:t> in </a:t>
            </a:r>
            <a:r>
              <a:rPr lang="en-US" sz="1600" dirty="0" err="1"/>
              <a:t>Kevaro’s</a:t>
            </a:r>
            <a:r>
              <a:rPr lang="en-US" sz="1600" dirty="0"/>
              <a:t> global selection pool?</a:t>
            </a:r>
          </a:p>
          <a:p>
            <a:r>
              <a:rPr lang="en-US" sz="1600" dirty="0"/>
              <a:t>Which </a:t>
            </a:r>
            <a:r>
              <a:rPr lang="en-US" sz="1600" b="1" dirty="0"/>
              <a:t>sports offer the highest total and average salaries</a:t>
            </a:r>
            <a:r>
              <a:rPr lang="en-US" sz="1600" dirty="0"/>
              <a:t>?</a:t>
            </a:r>
          </a:p>
          <a:p>
            <a:r>
              <a:rPr lang="en-US" sz="1600" dirty="0"/>
              <a:t>Is there a significant </a:t>
            </a:r>
            <a:r>
              <a:rPr lang="en-US" sz="1600" b="1" dirty="0"/>
              <a:t>gender pay gap</a:t>
            </a:r>
            <a:r>
              <a:rPr lang="en-US" sz="1600" dirty="0"/>
              <a:t> across specific sports?</a:t>
            </a:r>
          </a:p>
          <a:p>
            <a:r>
              <a:rPr lang="en-US" sz="1600" dirty="0"/>
              <a:t>Which </a:t>
            </a:r>
            <a:r>
              <a:rPr lang="en-US" sz="1600" b="1" dirty="0"/>
              <a:t>countries</a:t>
            </a:r>
            <a:r>
              <a:rPr lang="en-US" sz="1600" dirty="0"/>
              <a:t> contribute the most athletes and salary volume?</a:t>
            </a:r>
          </a:p>
          <a:p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921074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95B95-A278-B684-4FC9-8094BB856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87551"/>
          </a:xfrm>
        </p:spPr>
        <p:txBody>
          <a:bodyPr/>
          <a:lstStyle/>
          <a:p>
            <a:r>
              <a:rPr lang="en-US" dirty="0"/>
              <a:t>💡 </a:t>
            </a:r>
            <a:r>
              <a:rPr lang="en-US" b="1" dirty="0"/>
              <a:t>Key Insights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9B5318A-12FB-991F-94CA-32590DF9D45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0" y="1942496"/>
            <a:ext cx="12192000" cy="4148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n-US" sz="1600" b="1" dirty="0"/>
              <a:t>Top Findings:</a:t>
            </a:r>
            <a:endParaRPr lang="en-US" sz="1600" dirty="0"/>
          </a:p>
          <a:p>
            <a:r>
              <a:rPr lang="en-US" sz="1600" b="1" dirty="0"/>
              <a:t>Balanced Gender Participation:</a:t>
            </a:r>
            <a:r>
              <a:rPr lang="en-US" sz="1600" dirty="0"/>
              <a:t> 25 Male &amp; 25 Female athletes selected globally.</a:t>
            </a:r>
          </a:p>
          <a:p>
            <a:r>
              <a:rPr lang="en-US" sz="1600" b="1" dirty="0"/>
              <a:t>High-Salary Sports:</a:t>
            </a:r>
            <a:r>
              <a:rPr lang="en-US" sz="1600" dirty="0"/>
              <a:t> Cycling Road, Volleyball, Alpine Skiing, and Triathlon show top salary aggregates.</a:t>
            </a:r>
          </a:p>
          <a:p>
            <a:r>
              <a:rPr lang="en-US" sz="1600" b="1" dirty="0"/>
              <a:t>Pay Disparity Exists:</a:t>
            </a:r>
            <a:r>
              <a:rPr lang="en-US" sz="1600" dirty="0"/>
              <a:t> Males dominate higher-paying sports like Biathlon, Cycling Road, and Triathlon.</a:t>
            </a:r>
          </a:p>
          <a:p>
            <a:r>
              <a:rPr lang="en-US" sz="1600" b="1" dirty="0"/>
              <a:t>Female Salary Dominance:</a:t>
            </a:r>
            <a:r>
              <a:rPr lang="en-US" sz="1600" dirty="0"/>
              <a:t> Notable in Volleyball, Equestrian, and Shooting, indicating strong female representation.</a:t>
            </a:r>
          </a:p>
          <a:p>
            <a:r>
              <a:rPr lang="en-US" sz="1600" b="1" dirty="0"/>
              <a:t>Country Representation:</a:t>
            </a:r>
            <a:r>
              <a:rPr lang="en-US" sz="1600" dirty="0"/>
              <a:t> France, Australia, and USA lead in total candidates and salary share.</a:t>
            </a:r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b="1" dirty="0"/>
              <a:t>Supporting Metrics:</a:t>
            </a:r>
            <a:endParaRPr lang="en-US" sz="1600" dirty="0"/>
          </a:p>
          <a:p>
            <a:r>
              <a:rPr lang="en-US" sz="1600" dirty="0"/>
              <a:t>Highest Male Salary Sport: </a:t>
            </a:r>
            <a:r>
              <a:rPr lang="en-US" sz="1600" b="1" dirty="0"/>
              <a:t>Cycling Road – $9.6M</a:t>
            </a:r>
            <a:endParaRPr lang="en-US" sz="1600" dirty="0"/>
          </a:p>
          <a:p>
            <a:r>
              <a:rPr lang="en-US" sz="1600" dirty="0"/>
              <a:t>Highest Female Salary Sport: </a:t>
            </a:r>
            <a:r>
              <a:rPr lang="en-US" sz="1600" b="1" dirty="0"/>
              <a:t>Volleyball – $8.6M</a:t>
            </a:r>
            <a:endParaRPr lang="en-US" sz="1600" dirty="0"/>
          </a:p>
          <a:p>
            <a:r>
              <a:rPr lang="en-US" sz="1600" dirty="0"/>
              <a:t>Countries with maximum athletes: </a:t>
            </a:r>
            <a:r>
              <a:rPr lang="en-US" sz="1600" b="1" dirty="0"/>
              <a:t>France (9), Australia (8), USA (7)</a:t>
            </a:r>
            <a:endParaRPr lang="en-US" sz="1600" dirty="0"/>
          </a:p>
          <a:p>
            <a:pPr marL="0" indent="0">
              <a:buNone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077247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6FEF6-FBC2-8C2D-E94E-C7D519DB5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7377"/>
            <a:ext cx="12192000" cy="1623311"/>
          </a:xfrm>
        </p:spPr>
        <p:txBody>
          <a:bodyPr/>
          <a:lstStyle/>
          <a:p>
            <a:r>
              <a:rPr lang="en-US" dirty="0"/>
              <a:t>📍 </a:t>
            </a:r>
            <a:r>
              <a:rPr lang="en-US" b="1" dirty="0"/>
              <a:t>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361E653-64CA-2200-6F6E-3D1AE5426C1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0" y="2777328"/>
            <a:ext cx="12191998" cy="1585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n-US" sz="1600" b="1" dirty="0"/>
              <a:t>Summary:</a:t>
            </a:r>
            <a:br>
              <a:rPr lang="en-US" sz="1600" dirty="0"/>
            </a:br>
            <a:endParaRPr lang="en-US" sz="1600" dirty="0"/>
          </a:p>
          <a:p>
            <a:r>
              <a:rPr lang="en-US" sz="1600" dirty="0" err="1"/>
              <a:t>Kevaro</a:t>
            </a:r>
            <a:r>
              <a:rPr lang="en-US" sz="1600" dirty="0"/>
              <a:t> Athletics demonstrates an encouraging </a:t>
            </a:r>
            <a:r>
              <a:rPr lang="en-US" sz="1600" b="1" dirty="0"/>
              <a:t>gender balance</a:t>
            </a:r>
            <a:r>
              <a:rPr lang="en-US" sz="1600" dirty="0"/>
              <a:t> in athlete participation but shows </a:t>
            </a:r>
            <a:r>
              <a:rPr lang="en-US" sz="1600" b="1" dirty="0"/>
              <a:t>uneven salary distribution</a:t>
            </a:r>
            <a:r>
              <a:rPr lang="en-US" sz="1600" dirty="0"/>
              <a:t> across disciplines.</a:t>
            </a:r>
          </a:p>
          <a:p>
            <a:r>
              <a:rPr lang="en-US" sz="1600" dirty="0"/>
              <a:t>While certain sports reflect female leadership in earnings, others maintain a significant male bias.</a:t>
            </a:r>
          </a:p>
          <a:p>
            <a:r>
              <a:rPr lang="en-US" sz="1600" dirty="0"/>
              <a:t>The data highlights the need for </a:t>
            </a:r>
            <a:r>
              <a:rPr lang="en-US" sz="1600" b="1" dirty="0"/>
              <a:t>targeted parity initiatives</a:t>
            </a:r>
            <a:r>
              <a:rPr lang="en-US" sz="1600" dirty="0"/>
              <a:t>, </a:t>
            </a:r>
            <a:r>
              <a:rPr lang="en-US" sz="1600" b="1" dirty="0"/>
              <a:t>performance-linked pay reviews</a:t>
            </a:r>
            <a:r>
              <a:rPr lang="en-US" sz="1600" dirty="0"/>
              <a:t>, and </a:t>
            </a:r>
            <a:r>
              <a:rPr lang="en-US" sz="1600" b="1" dirty="0"/>
              <a:t>inclusive sponsorship strategies</a:t>
            </a:r>
            <a:r>
              <a:rPr lang="en-US" sz="1600" dirty="0"/>
              <a:t>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27783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7989</TotalTime>
  <Words>830</Words>
  <Application>Microsoft Office PowerPoint</Application>
  <PresentationFormat>Widescreen</PresentationFormat>
  <Paragraphs>106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Kevaro Athletics &amp; Co. Membership Systemization Analysis</vt:lpstr>
      <vt:lpstr>🎯 Objective</vt:lpstr>
      <vt:lpstr>📘 Project Overview</vt:lpstr>
      <vt:lpstr>🗂️ Data Overview &amp; Schema</vt:lpstr>
      <vt:lpstr>💻 Tech Stack</vt:lpstr>
      <vt:lpstr>📈 Methodology &amp; Analysis</vt:lpstr>
      <vt:lpstr>❓ Problem Statement</vt:lpstr>
      <vt:lpstr>💡 Key Insights</vt:lpstr>
      <vt:lpstr>📍 Conclusion</vt:lpstr>
      <vt:lpstr>🖥️Dashboard Overview</vt:lpstr>
      <vt:lpstr>✅ Business Impact &amp; Use Cases</vt:lpstr>
      <vt:lpstr>🙏 Acknowledgement &amp; Contact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Anik Chakraborty</dc:creator>
  <cp:lastModifiedBy>Anik Chakraborty</cp:lastModifiedBy>
  <cp:revision>38</cp:revision>
  <dcterms:created xsi:type="dcterms:W3CDTF">2025-09-09T12:03:39Z</dcterms:created>
  <dcterms:modified xsi:type="dcterms:W3CDTF">2025-10-25T12:52:12Z</dcterms:modified>
</cp:coreProperties>
</file>