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70" r:id="rId5"/>
    <p:sldId id="260" r:id="rId6"/>
    <p:sldId id="269" r:id="rId7"/>
    <p:sldId id="261" r:id="rId8"/>
    <p:sldId id="264" r:id="rId9"/>
    <p:sldId id="265" r:id="rId10"/>
    <p:sldId id="266" r:id="rId11"/>
    <p:sldId id="271" r:id="rId12"/>
    <p:sldId id="267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C95-068C-3B43-88D8-E9CDB880A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D26B2-92B4-B808-67B3-27FEC1A62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593E1-B1BC-5CB4-8331-D7E32F4F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C31A0-8114-E951-E69B-71BD7797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0FD2A-BDF4-0113-B6F5-E0A1486E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4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95FF-A624-D8D7-B8C2-990A0866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8F493-EB84-B74F-9F07-60773D052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B3D7B-601F-2698-DCA1-08FA3391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BA7A8-9F0E-4302-779D-8FEFFF20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D65A8-781C-DEB3-FAFE-06746BEE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3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845C3E-7CCC-C648-0D43-EF24FA836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2315C-54A2-EBD9-245C-11F9A4029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565EA-48E7-A7DD-BE84-CC499648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4FD75-52AA-199F-390C-01BDB738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0AB6D-1078-E23D-16E4-3BD4C065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AABB-5ACE-2CCB-FD82-46DAAC10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4BE3E-9027-A892-3794-3DA286112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55BDF-8E91-5184-EF9B-A95B9240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1DEA5-072E-80F1-80C3-FE312C9B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0EAD3-D7B6-7844-557E-B89E29CB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1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CA09-0CEF-9665-E2C3-D84FE0DB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41F0D-841D-5D22-4753-17E6591F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C078B-A0AC-65C4-D192-E0B214B3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65999-1738-4CC6-39C3-7AF3489D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EDDEF-7E03-99D0-F896-D0E33313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065E9-04F0-C3F6-6A9E-A61D39A9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84DE-23BB-247F-72E7-57A866B43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1C973-FDEE-DFB7-8992-BB84543E5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DE9F4-164A-119B-CCE2-DAF82FCC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98C4D-75FC-950B-6E19-57C44F1C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6AD81-6D82-C6EC-5813-8C349CB5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6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E509-7E6F-79A5-A71A-9FEE5351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76EB0-A12C-105A-1529-D725F5BC1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C07A-1128-CD2A-12A2-425722C47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FA242-5314-56B5-DB18-9CC2AF6E4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33876-9E67-06B7-C143-22E74B152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1318A-EA73-F3AC-CB42-AF838722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1FFF0-1614-6812-2D64-1D393600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59242-4095-573E-630B-745F14F3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7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66E4-3D39-66E0-BB9B-E3A86D12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C402B-E665-51FB-DE1E-F7CCDFC7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CE8EC-58F3-616C-754A-A1E7298F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D2BC1-A270-F350-BD9B-81ED3B5C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7D37E-AED5-7AB5-CD22-2BC6B9D4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A41DB-AFC0-4C66-9E51-1D719A71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20B64-1984-743C-DBD3-A5A8C2B5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1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007C-3FA7-E993-CD0A-57F301E8A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C7942-350D-2AFF-3706-984C4C4BD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F263E-FDF6-5F83-13C6-EBF8E189C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05310-E2B2-347A-02E2-2B9BD735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DD8DC-2029-246F-1B88-22CBAE44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0C36D-2798-BF05-175A-DEF202E5E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5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CD89-9132-ADA2-91AC-77C0C5C2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BF999-C7A0-E4B9-11E4-44CC395F8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C211B-6B2C-B9AD-EB21-630603C08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43E14-2BB4-C435-0DBE-ABDB7E26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403E5-7478-E6AD-9609-5582532E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E6FAB-086E-3147-FC1B-551DF503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5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FAA4B-462F-188A-1C46-723A15EF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381D4-0C32-F199-9C0C-E05908796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298D-C4AF-2A6C-D43D-821EFC505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97544-862A-4013-B8B9-5263AB4C5B4B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B4F22-9FA3-414B-4D31-6787AB8DB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A2845-6857-54F3-962B-8B9F18AA2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9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nik1710/" TargetMode="External"/><Relationship Id="rId2" Type="http://schemas.openxmlformats.org/officeDocument/2006/relationships/hyperlink" Target="https://github.com/Cnik171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D83E-E910-9290-37C4-DD2DB0763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950976"/>
            <a:ext cx="11265408" cy="2558987"/>
          </a:xfrm>
        </p:spPr>
        <p:txBody>
          <a:bodyPr>
            <a:normAutofit/>
          </a:bodyPr>
          <a:lstStyle/>
          <a:p>
            <a:r>
              <a:rPr lang="en-US" b="1" dirty="0" err="1"/>
              <a:t>Kevaro</a:t>
            </a:r>
            <a:r>
              <a:rPr lang="en-US" b="1" dirty="0"/>
              <a:t> Athletics &amp; Co. Membership Systemization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3C9FC-B57D-C06E-4229-BAE4DD7A2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/>
              <a:t>- A Data Analytics Case Study by Anik Chakraborty</a:t>
            </a:r>
          </a:p>
        </p:txBody>
      </p:sp>
    </p:spTree>
    <p:extLst>
      <p:ext uri="{BB962C8B-B14F-4D97-AF65-F5344CB8AC3E}">
        <p14:creationId xmlns:p14="http://schemas.microsoft.com/office/powerpoint/2010/main" val="809594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04B8-5813-9B83-C88B-8F06397B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649"/>
          </a:xfrm>
        </p:spPr>
        <p:txBody>
          <a:bodyPr/>
          <a:lstStyle/>
          <a:p>
            <a:r>
              <a:rPr lang="en-US" dirty="0"/>
              <a:t>🖥️</a:t>
            </a:r>
            <a:r>
              <a:rPr lang="en-US" b="1" dirty="0"/>
              <a:t>Dashboard Overview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B8B5CA-4575-8BF5-E7FE-9B1F68001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4168"/>
            <a:ext cx="12192000" cy="4657408"/>
          </a:xfrm>
        </p:spPr>
      </p:pic>
    </p:spTree>
    <p:extLst>
      <p:ext uri="{BB962C8B-B14F-4D97-AF65-F5344CB8AC3E}">
        <p14:creationId xmlns:p14="http://schemas.microsoft.com/office/powerpoint/2010/main" val="3743219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5B13908-EFB8-3EB9-D2D0-C74A96BEB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63879"/>
            <a:ext cx="12192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✅ Business Impact &amp; Use Cases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3CFD32-988F-A5B5-81C5-3387A6BC26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732732"/>
            <a:ext cx="121920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Supports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gender equity reporting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compliance with global sports standards.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Enables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salary budgeting and sponsorship alignment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per sport and gender.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Empowers HR and management to identify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underrepresented sports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development.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Forms basis for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Kevaro’s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Diversity &amp; Inclusion dashboard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future athlete selection cycles.</a:t>
            </a:r>
          </a:p>
        </p:txBody>
      </p:sp>
    </p:spTree>
    <p:extLst>
      <p:ext uri="{BB962C8B-B14F-4D97-AF65-F5344CB8AC3E}">
        <p14:creationId xmlns:p14="http://schemas.microsoft.com/office/powerpoint/2010/main" val="2754318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F312E-E095-11B1-2E4F-C052CA40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r>
              <a:rPr lang="en-US" dirty="0"/>
              <a:t>🙏 </a:t>
            </a:r>
            <a:r>
              <a:rPr lang="en-US" b="1" dirty="0"/>
              <a:t>Acknowledgement &amp; Contact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580AE-97C9-723D-BDEE-EF026E7D1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Project Analyst: </a:t>
            </a:r>
            <a:r>
              <a:rPr lang="en-US" dirty="0"/>
              <a:t>Anik Chakraborty</a:t>
            </a:r>
            <a:br>
              <a:rPr lang="en-US" dirty="0"/>
            </a:br>
            <a:r>
              <a:rPr lang="en-US" dirty="0"/>
              <a:t>		📧 Email: anikc1710@gmail.com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Special Thanks To:</a:t>
            </a:r>
            <a:endParaRPr lang="en-US" dirty="0"/>
          </a:p>
          <a:p>
            <a:r>
              <a:rPr lang="en-US" b="1" dirty="0"/>
              <a:t>Coding Ninjas</a:t>
            </a:r>
            <a:r>
              <a:rPr lang="en-US" dirty="0"/>
              <a:t> – for project framework and guidance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Connect:</a:t>
            </a:r>
            <a:br>
              <a:rPr lang="en-US" dirty="0"/>
            </a:br>
            <a:r>
              <a:rPr lang="en-US" dirty="0">
                <a:hlinkClick r:id="rId2"/>
              </a:rPr>
              <a:t>🔗 GitHub</a:t>
            </a:r>
            <a:r>
              <a:rPr lang="en-US" dirty="0"/>
              <a:t> | </a:t>
            </a:r>
            <a:r>
              <a:rPr lang="en-US" dirty="0">
                <a:hlinkClick r:id="rId3"/>
              </a:rPr>
              <a:t>🔗 LinkedIn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72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EABD-1638-7E2F-9F25-4B5A994E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49875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/>
              <a:t>Thank You!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3652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3005-EF02-6364-1B69-17CDC3335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79575"/>
          </a:xfrm>
        </p:spPr>
        <p:txBody>
          <a:bodyPr/>
          <a:lstStyle/>
          <a:p>
            <a:r>
              <a:rPr lang="en-US" b="1" dirty="0"/>
              <a:t>🎯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8C5CD-9ACB-8BFE-02FB-572BC604A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7592"/>
            <a:ext cx="12192000" cy="5550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/>
              <a:t>To analyze the </a:t>
            </a:r>
            <a:r>
              <a:rPr lang="en-US" sz="1500" b="1" dirty="0"/>
              <a:t>gender-wise representation and salary distribution</a:t>
            </a:r>
            <a:r>
              <a:rPr lang="en-US" sz="1500" dirty="0"/>
              <a:t> across different sports and countries for </a:t>
            </a:r>
            <a:r>
              <a:rPr lang="en-US" sz="1500" dirty="0" err="1"/>
              <a:t>Kevaro</a:t>
            </a:r>
            <a:r>
              <a:rPr lang="en-US" sz="1500" dirty="0"/>
              <a:t> Athletics’ global selection pool.</a:t>
            </a:r>
            <a:br>
              <a:rPr lang="en-US" sz="1500" dirty="0"/>
            </a:br>
            <a:r>
              <a:rPr lang="en-US" sz="1500" dirty="0"/>
              <a:t>The goal is to identify patterns in </a:t>
            </a:r>
            <a:r>
              <a:rPr lang="en-US" sz="1500" b="1" dirty="0"/>
              <a:t>participation diversity, pay disparity, and high-salary sports</a:t>
            </a:r>
            <a:r>
              <a:rPr lang="en-US" sz="1500" dirty="0"/>
              <a:t> to support equitable athlete management and strategic talent investments.</a:t>
            </a:r>
          </a:p>
          <a:p>
            <a:pPr marL="0" indent="0">
              <a:buNone/>
            </a:pPr>
            <a:r>
              <a:rPr lang="en-US" sz="1500" b="1" dirty="0"/>
              <a:t>Project Purpose:</a:t>
            </a: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Evaluate the </a:t>
            </a:r>
            <a:r>
              <a:rPr lang="en-US" altLang="en-US" sz="1500" b="1" dirty="0"/>
              <a:t>sport-wise and country-wise candidate participation</a:t>
            </a:r>
            <a:r>
              <a:rPr lang="en-US" altLang="en-US" sz="1500" dirty="0"/>
              <a:t> in the selection pool.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Compare </a:t>
            </a:r>
            <a:r>
              <a:rPr lang="en-US" altLang="en-US" sz="1500" b="1" dirty="0"/>
              <a:t>total and average salaries</a:t>
            </a:r>
            <a:r>
              <a:rPr lang="en-US" altLang="en-US" sz="1500" dirty="0"/>
              <a:t> between male and female athletes across sports.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Identify </a:t>
            </a:r>
            <a:r>
              <a:rPr lang="en-US" altLang="en-US" sz="1500" b="1" dirty="0"/>
              <a:t>top-performing (high-salaried) sports</a:t>
            </a:r>
            <a:r>
              <a:rPr lang="en-US" altLang="en-US" sz="1500" dirty="0"/>
              <a:t> and countries contributing maximum value.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Support </a:t>
            </a:r>
            <a:r>
              <a:rPr lang="en-US" altLang="en-US" sz="1500" dirty="0" err="1"/>
              <a:t>Kevaro</a:t>
            </a:r>
            <a:r>
              <a:rPr lang="en-US" altLang="en-US" sz="1500" dirty="0"/>
              <a:t> Athletics in designing </a:t>
            </a:r>
            <a:r>
              <a:rPr lang="en-US" altLang="en-US" sz="1500" b="1" dirty="0"/>
              <a:t>data-driven gender equity and sponsorship strategies</a:t>
            </a:r>
            <a:r>
              <a:rPr lang="en-US" altLang="en-US" sz="1500" dirty="0"/>
              <a:t>.</a:t>
            </a:r>
            <a:endParaRPr lang="en-US" sz="1500" b="1" dirty="0"/>
          </a:p>
          <a:p>
            <a:pPr marL="0" indent="0">
              <a:buNone/>
            </a:pPr>
            <a:r>
              <a:rPr lang="en-US" sz="1500" b="1" dirty="0"/>
              <a:t>Key KPIs:</a:t>
            </a: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Total Candidates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Gender Distribution (Male vs Female)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Total Salary (USD) by Gender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Average Salary (USD) per Candidate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Sport-wise &amp; Country-wise Salary Ranking</a:t>
            </a:r>
            <a:endParaRPr lang="en-US" sz="1500" b="1" dirty="0"/>
          </a:p>
          <a:p>
            <a:pPr marL="0" indent="0">
              <a:buNone/>
            </a:pPr>
            <a:r>
              <a:rPr lang="en-US" sz="1500" b="1" dirty="0"/>
              <a:t>Deliverables:</a:t>
            </a:r>
            <a:r>
              <a:rPr lang="en-US" sz="1500" dirty="0"/>
              <a:t> </a:t>
            </a: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Interactive Excel Dashboard visualizing: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Gender representation across sports and countries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Sport-wise salary contribution by gender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Top 5 highest-paid sports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Analytical summary highlighting disparities and trends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Action-oriented insights for management &amp; sponsorship allocation</a:t>
            </a:r>
          </a:p>
        </p:txBody>
      </p:sp>
    </p:spTree>
    <p:extLst>
      <p:ext uri="{BB962C8B-B14F-4D97-AF65-F5344CB8AC3E}">
        <p14:creationId xmlns:p14="http://schemas.microsoft.com/office/powerpoint/2010/main" val="406246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A23C-B2DE-D4AB-6A71-E3A9B38B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61287"/>
          </a:xfrm>
        </p:spPr>
        <p:txBody>
          <a:bodyPr/>
          <a:lstStyle/>
          <a:p>
            <a:r>
              <a:rPr lang="en-US" dirty="0"/>
              <a:t>📘 </a:t>
            </a:r>
            <a:r>
              <a:rPr lang="en-US" b="1" dirty="0"/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B11C1-0B9E-25CD-C807-246ECE4D1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03704"/>
            <a:ext cx="12192000" cy="4453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Context Highlights: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Kevaro</a:t>
            </a:r>
            <a:r>
              <a:rPr lang="en-US" sz="1600" dirty="0"/>
              <a:t> Athletics, a global sports organization, maintains a diverse selection pool of </a:t>
            </a:r>
            <a:r>
              <a:rPr lang="en-US" sz="1600" b="1" dirty="0"/>
              <a:t>50 athletes</a:t>
            </a:r>
            <a:r>
              <a:rPr lang="en-US" sz="1600" dirty="0"/>
              <a:t> representing </a:t>
            </a:r>
            <a:r>
              <a:rPr lang="en-US" sz="1600" b="1" dirty="0"/>
              <a:t>11 countries</a:t>
            </a:r>
            <a:r>
              <a:rPr lang="en-US" sz="1600" dirty="0"/>
              <a:t> and multiple sporting disciplines.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>This project evaluates the </a:t>
            </a:r>
            <a:r>
              <a:rPr lang="en-US" sz="1600" b="1" dirty="0"/>
              <a:t>balance and fairness</a:t>
            </a:r>
            <a:r>
              <a:rPr lang="en-US" sz="1600" dirty="0"/>
              <a:t> of gender participation and salary distribution, reflecting organizational commitment toward </a:t>
            </a:r>
            <a:r>
              <a:rPr lang="en-US" sz="1600" b="1" dirty="0"/>
              <a:t>inclusivity and performance-based equity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59623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7F875-9F25-AA25-29FB-365E0A2B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15567"/>
          </a:xfrm>
        </p:spPr>
        <p:txBody>
          <a:bodyPr/>
          <a:lstStyle/>
          <a:p>
            <a:r>
              <a:rPr lang="en-US" b="1" dirty="0"/>
              <a:t>🗂️ Data Overview &amp;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E9BB7-20FF-1AFC-C596-6CA37E3EC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3584"/>
            <a:ext cx="12192000" cy="56144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/>
              <a:t>Data Source:</a:t>
            </a:r>
            <a:endParaRPr lang="en-US" sz="1500" dirty="0"/>
          </a:p>
          <a:p>
            <a:r>
              <a:rPr lang="en-US" sz="1500" b="1" dirty="0"/>
              <a:t>Source:</a:t>
            </a:r>
            <a:r>
              <a:rPr lang="en-US" sz="1500" dirty="0"/>
              <a:t> Fictionalized </a:t>
            </a:r>
            <a:r>
              <a:rPr lang="en-US" sz="1500" dirty="0" err="1"/>
              <a:t>Kevaro</a:t>
            </a:r>
            <a:r>
              <a:rPr lang="en-US" sz="1500" dirty="0"/>
              <a:t> Athletics dataset (inspired by public sports/athletics datasets).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/>
              <a:t>Data Type:</a:t>
            </a:r>
            <a:r>
              <a:rPr lang="en-US" altLang="en-US" sz="1500" dirty="0"/>
              <a:t> Structured tabular dataset (athlete-level summary).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/>
              <a:t>Time Period:</a:t>
            </a:r>
            <a:r>
              <a:rPr lang="en-US" altLang="en-US" sz="1500" dirty="0"/>
              <a:t> One-time Snapshot of the latest global selection pool cycle (FY 2023–24).</a:t>
            </a:r>
            <a:br>
              <a:rPr lang="en-US" altLang="en-US" sz="1500" dirty="0"/>
            </a:br>
            <a:endParaRPr lang="en-US" sz="1500" b="1" dirty="0"/>
          </a:p>
          <a:p>
            <a:pPr marL="0" indent="0">
              <a:buNone/>
            </a:pPr>
            <a:r>
              <a:rPr lang="en-US" sz="1500" b="1" dirty="0"/>
              <a:t>Data Structure &amp; Metrics:</a:t>
            </a:r>
            <a:endParaRPr lang="en-US" sz="1500" dirty="0"/>
          </a:p>
          <a:p>
            <a:r>
              <a:rPr lang="en-US" sz="1500" b="1" dirty="0"/>
              <a:t>Key Index Types:</a:t>
            </a:r>
            <a:r>
              <a:rPr lang="en-US" sz="1500" dirty="0"/>
              <a:t> Athlete-level records (each row = 1 candidate). Total Rows: 50.</a:t>
            </a:r>
          </a:p>
          <a:p>
            <a:r>
              <a:rPr lang="en-US" sz="1500" b="1" dirty="0"/>
              <a:t>Categories:</a:t>
            </a:r>
            <a:endParaRPr lang="en-US" sz="1500" dirty="0"/>
          </a:p>
          <a:p>
            <a:pPr lvl="1"/>
            <a:r>
              <a:rPr lang="en-US" sz="1500" dirty="0"/>
              <a:t>Candidate Participation</a:t>
            </a:r>
          </a:p>
          <a:p>
            <a:pPr lvl="1"/>
            <a:r>
              <a:rPr lang="en-US" sz="1500" dirty="0"/>
              <a:t>Salary Distribution (in USD)</a:t>
            </a:r>
          </a:p>
          <a:p>
            <a:pPr lvl="1"/>
            <a:r>
              <a:rPr lang="en-US" sz="1500" dirty="0"/>
              <a:t>Country Representation</a:t>
            </a:r>
          </a:p>
          <a:p>
            <a:pPr lvl="1"/>
            <a:r>
              <a:rPr lang="en-US" sz="1500" dirty="0"/>
              <a:t>Gender-wise Salary Contribution</a:t>
            </a:r>
          </a:p>
          <a:p>
            <a:r>
              <a:rPr lang="en-US" sz="1500" b="1" dirty="0"/>
              <a:t>Calculated Metrics:</a:t>
            </a:r>
            <a:endParaRPr lang="en-US" sz="1500" dirty="0"/>
          </a:p>
          <a:p>
            <a:pPr lvl="1"/>
            <a:r>
              <a:rPr lang="en-US" sz="1500" dirty="0"/>
              <a:t>Total Candidates by Sport &amp; Country</a:t>
            </a:r>
          </a:p>
          <a:p>
            <a:pPr lvl="1"/>
            <a:r>
              <a:rPr lang="en-US" sz="1500" dirty="0"/>
              <a:t>Gender Ratio (%)</a:t>
            </a:r>
          </a:p>
          <a:p>
            <a:pPr lvl="1"/>
            <a:r>
              <a:rPr lang="en-US" sz="1500" dirty="0"/>
              <a:t>Total &amp; Average Salary (USD)</a:t>
            </a:r>
          </a:p>
          <a:p>
            <a:pPr lvl="1"/>
            <a:r>
              <a:rPr lang="en-US" sz="1500" dirty="0"/>
              <a:t>Salary Share (%) by Gender</a:t>
            </a:r>
          </a:p>
          <a:p>
            <a:pPr lvl="1"/>
            <a:r>
              <a:rPr lang="en-US" sz="1500" dirty="0"/>
              <a:t>Top Sports &amp; Countries by Total Salary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8714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DCC1-EFEF-BEAF-C2B8-1AB88131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941831"/>
          </a:xfrm>
        </p:spPr>
        <p:txBody>
          <a:bodyPr/>
          <a:lstStyle/>
          <a:p>
            <a:r>
              <a:rPr lang="en-US" b="1" dirty="0"/>
              <a:t>💻 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63795-59C2-C8C4-42AB-E1A39BBA0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92224"/>
            <a:ext cx="12192000" cy="5065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Tools:</a:t>
            </a:r>
            <a:endParaRPr lang="en-US" sz="1500" dirty="0"/>
          </a:p>
          <a:p>
            <a:r>
              <a:rPr lang="en-US" sz="1500" b="1" dirty="0"/>
              <a:t>Microsoft Excel</a:t>
            </a:r>
            <a:endParaRPr lang="en-US" sz="1500" dirty="0"/>
          </a:p>
          <a:p>
            <a:pPr lvl="1"/>
            <a:r>
              <a:rPr lang="en-US" sz="1500" dirty="0"/>
              <a:t>Data cleaning &amp; preprocessing</a:t>
            </a:r>
          </a:p>
          <a:p>
            <a:pPr lvl="1"/>
            <a:r>
              <a:rPr lang="en-US" sz="1500" dirty="0"/>
              <a:t>Pivot Tables for aggregation</a:t>
            </a:r>
          </a:p>
          <a:p>
            <a:pPr lvl="1"/>
            <a:r>
              <a:rPr lang="en-US" sz="1500" dirty="0"/>
              <a:t>Pivot Charts for visualizations</a:t>
            </a:r>
          </a:p>
          <a:p>
            <a:pPr lvl="1"/>
            <a:r>
              <a:rPr lang="en-US" sz="1500" dirty="0"/>
              <a:t>Slicers/filters for interactivity</a:t>
            </a:r>
          </a:p>
          <a:p>
            <a:pPr lvl="1"/>
            <a:r>
              <a:rPr lang="en-US" sz="1500" dirty="0"/>
              <a:t>Dashboard creation</a:t>
            </a:r>
          </a:p>
          <a:p>
            <a:pPr marL="457200" lvl="1" indent="0">
              <a:buNone/>
            </a:pPr>
            <a:endParaRPr lang="en-US" sz="1500" dirty="0"/>
          </a:p>
          <a:p>
            <a:r>
              <a:rPr lang="en-US" sz="1500" b="1" dirty="0"/>
              <a:t>PowerPoint</a:t>
            </a:r>
          </a:p>
          <a:p>
            <a:pPr lvl="1"/>
            <a:r>
              <a:rPr lang="en-US" sz="1500" dirty="0"/>
              <a:t>Presentation and final dashboard snapshots</a:t>
            </a:r>
          </a:p>
        </p:txBody>
      </p:sp>
    </p:spTree>
    <p:extLst>
      <p:ext uri="{BB962C8B-B14F-4D97-AF65-F5344CB8AC3E}">
        <p14:creationId xmlns:p14="http://schemas.microsoft.com/office/powerpoint/2010/main" val="397254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AB8A-5CFE-CCAC-E69D-C447432B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142999"/>
          </a:xfrm>
        </p:spPr>
        <p:txBody>
          <a:bodyPr/>
          <a:lstStyle/>
          <a:p>
            <a:r>
              <a:rPr lang="en-US" b="1" dirty="0"/>
              <a:t>📈 Methodology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B5D1F-81FB-50DF-A327-090C1827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4480"/>
            <a:ext cx="12192000" cy="530351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500" b="1" dirty="0"/>
              <a:t>Prepare, Process &amp; Analytical Approach:</a:t>
            </a:r>
          </a:p>
          <a:p>
            <a:pPr lvl="1"/>
            <a:r>
              <a:rPr lang="en-US" sz="1500" b="1" dirty="0"/>
              <a:t>Data Cleaning:</a:t>
            </a:r>
            <a:r>
              <a:rPr lang="en-US" sz="1500" dirty="0"/>
              <a:t> Standardized missing values (e.g., gender blanks in Brazil).</a:t>
            </a:r>
          </a:p>
          <a:p>
            <a:pPr lvl="1"/>
            <a:endParaRPr lang="en-US" sz="1500" b="1" dirty="0"/>
          </a:p>
          <a:p>
            <a:pPr lvl="1"/>
            <a:r>
              <a:rPr lang="en-US" sz="1500" b="1" dirty="0"/>
              <a:t>Aggregation:</a:t>
            </a:r>
            <a:r>
              <a:rPr lang="en-US" sz="1500" dirty="0"/>
              <a:t> Calculated total and gender-wise salaries across sports.</a:t>
            </a:r>
          </a:p>
          <a:p>
            <a:pPr lvl="1"/>
            <a:endParaRPr lang="en-US" sz="1500" b="1" dirty="0"/>
          </a:p>
          <a:p>
            <a:pPr lvl="1"/>
            <a:r>
              <a:rPr lang="en-US" sz="1500" b="1" dirty="0"/>
              <a:t>Segmentation:</a:t>
            </a:r>
            <a:r>
              <a:rPr lang="en-US" sz="1500" dirty="0"/>
              <a:t> Categorized by Country and Sport for participation distribution.</a:t>
            </a:r>
          </a:p>
          <a:p>
            <a:pPr lvl="1"/>
            <a:endParaRPr lang="en-US" sz="1500" b="1" dirty="0"/>
          </a:p>
          <a:p>
            <a:pPr lvl="1"/>
            <a:r>
              <a:rPr lang="en-US" sz="1500" b="1" dirty="0"/>
              <a:t>Visualization:</a:t>
            </a:r>
            <a:r>
              <a:rPr lang="en-US" sz="1500" dirty="0"/>
              <a:t> Created stacked column visuals for gender participation and salary contribution.</a:t>
            </a:r>
          </a:p>
          <a:p>
            <a:pPr lvl="1"/>
            <a:endParaRPr lang="en-US" sz="1500" b="1" dirty="0"/>
          </a:p>
          <a:p>
            <a:pPr lvl="1"/>
            <a:r>
              <a:rPr lang="en-US" sz="1500" b="1" dirty="0"/>
              <a:t>Comparison Metrics:</a:t>
            </a:r>
            <a:r>
              <a:rPr lang="en-US" sz="1500" dirty="0"/>
              <a:t> Derived ratio of </a:t>
            </a:r>
            <a:r>
              <a:rPr lang="en-US" sz="1500" dirty="0" err="1"/>
              <a:t>Male:Female</a:t>
            </a:r>
            <a:r>
              <a:rPr lang="en-US" sz="1500" dirty="0"/>
              <a:t> salary and participation per sport.</a:t>
            </a:r>
          </a:p>
          <a:p>
            <a:pPr lvl="1"/>
            <a:endParaRPr lang="en-US" sz="1500" b="1" dirty="0"/>
          </a:p>
          <a:p>
            <a:pPr lvl="1"/>
            <a:r>
              <a:rPr lang="en-US" sz="1500" b="1" dirty="0"/>
              <a:t>Validation:</a:t>
            </a:r>
            <a:r>
              <a:rPr lang="en-US" sz="1500" dirty="0"/>
              <a:t> Ensured total athlete count = 50, total salary balance validated.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0222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3364-0492-B600-B71D-7308CF39F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07007"/>
          </a:xfrm>
        </p:spPr>
        <p:txBody>
          <a:bodyPr/>
          <a:lstStyle/>
          <a:p>
            <a:r>
              <a:rPr lang="en-US" dirty="0"/>
              <a:t>❓ </a:t>
            </a:r>
            <a:r>
              <a:rPr lang="en-US" b="1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8891A-E906-1C31-DD82-A1AE72E57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880"/>
            <a:ext cx="12192000" cy="5532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Without consolidated insights, it becomes difficult to identify performance gaps or guide effectively.</a:t>
            </a:r>
          </a:p>
          <a:p>
            <a:pPr marL="0" indent="0">
              <a:buNone/>
            </a:pPr>
            <a:endParaRPr lang="en-US" sz="1500" b="1" dirty="0"/>
          </a:p>
          <a:p>
            <a:pPr marL="0" indent="0">
              <a:buNone/>
            </a:pPr>
            <a:r>
              <a:rPr lang="en-US" sz="1600" b="1" dirty="0"/>
              <a:t>Key Questions:</a:t>
            </a:r>
            <a:endParaRPr lang="en-US" sz="1600" dirty="0"/>
          </a:p>
          <a:p>
            <a:pPr lvl="1"/>
            <a:r>
              <a:rPr lang="en-US" sz="1500" dirty="0"/>
              <a:t>What is the overall </a:t>
            </a:r>
            <a:r>
              <a:rPr lang="en-US" sz="1500" b="1" dirty="0"/>
              <a:t>gender representation</a:t>
            </a:r>
            <a:r>
              <a:rPr lang="en-US" sz="1500" dirty="0"/>
              <a:t> in </a:t>
            </a:r>
            <a:r>
              <a:rPr lang="en-US" sz="1500" dirty="0" err="1"/>
              <a:t>Kevaro’s</a:t>
            </a:r>
            <a:r>
              <a:rPr lang="en-US" sz="1500" dirty="0"/>
              <a:t> global selection pool?</a:t>
            </a:r>
          </a:p>
          <a:p>
            <a:pPr lvl="1"/>
            <a:r>
              <a:rPr lang="en-US" sz="1500" dirty="0"/>
              <a:t>Which </a:t>
            </a:r>
            <a:r>
              <a:rPr lang="en-US" sz="1500" b="1" dirty="0"/>
              <a:t>sports offer the highest total and average salaries</a:t>
            </a:r>
            <a:r>
              <a:rPr lang="en-US" sz="1500" dirty="0"/>
              <a:t>?</a:t>
            </a:r>
          </a:p>
          <a:p>
            <a:pPr lvl="1"/>
            <a:r>
              <a:rPr lang="en-US" sz="1500" dirty="0"/>
              <a:t>Is there a significant </a:t>
            </a:r>
            <a:r>
              <a:rPr lang="en-US" sz="1500" b="1" dirty="0"/>
              <a:t>gender pay gap</a:t>
            </a:r>
            <a:r>
              <a:rPr lang="en-US" sz="1500" dirty="0"/>
              <a:t> across specific sports?</a:t>
            </a:r>
          </a:p>
          <a:p>
            <a:pPr lvl="1"/>
            <a:r>
              <a:rPr lang="en-US" sz="1500" dirty="0"/>
              <a:t>Which </a:t>
            </a:r>
            <a:r>
              <a:rPr lang="en-US" sz="1500" b="1" dirty="0"/>
              <a:t>countries</a:t>
            </a:r>
            <a:r>
              <a:rPr lang="en-US" sz="1500" dirty="0"/>
              <a:t> contribute the most athletes and salary volume?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2107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5B95-A278-B684-4FC9-8094BB856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7551"/>
          </a:xfrm>
        </p:spPr>
        <p:txBody>
          <a:bodyPr/>
          <a:lstStyle/>
          <a:p>
            <a:r>
              <a:rPr lang="en-US" dirty="0"/>
              <a:t>💡 </a:t>
            </a:r>
            <a:r>
              <a:rPr lang="en-US" b="1" dirty="0"/>
              <a:t>Key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B5318A-12FB-991F-94CA-32590DF9D4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2254376"/>
            <a:ext cx="12192000" cy="3524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600" b="1" dirty="0"/>
              <a:t>Top Findings:</a:t>
            </a:r>
            <a:endParaRPr lang="en-US" sz="1600" dirty="0"/>
          </a:p>
          <a:p>
            <a:pPr lvl="1"/>
            <a:r>
              <a:rPr lang="en-US" sz="1500" b="1" dirty="0"/>
              <a:t>Balanced Gender Participation:</a:t>
            </a:r>
            <a:r>
              <a:rPr lang="en-US" sz="1500" dirty="0"/>
              <a:t> 25 Male &amp; 25 Female athletes selected globally.</a:t>
            </a:r>
          </a:p>
          <a:p>
            <a:pPr lvl="1"/>
            <a:r>
              <a:rPr lang="en-US" sz="1500" b="1" dirty="0"/>
              <a:t>High-Salary Sports:</a:t>
            </a:r>
            <a:r>
              <a:rPr lang="en-US" sz="1500" dirty="0"/>
              <a:t> Cycling Road, Volleyball, Alpine Skiing, and Triathlon show top salary aggregates.</a:t>
            </a:r>
          </a:p>
          <a:p>
            <a:pPr lvl="1"/>
            <a:r>
              <a:rPr lang="en-US" sz="1500" b="1" dirty="0"/>
              <a:t>Pay Disparity Exists:</a:t>
            </a:r>
            <a:r>
              <a:rPr lang="en-US" sz="1500" dirty="0"/>
              <a:t> Males dominate higher-paying sports like Biathlon, Cycling Road, and Triathlon.</a:t>
            </a:r>
          </a:p>
          <a:p>
            <a:pPr lvl="1"/>
            <a:r>
              <a:rPr lang="en-US" sz="1500" b="1" dirty="0"/>
              <a:t>Female Salary Dominance:</a:t>
            </a:r>
            <a:r>
              <a:rPr lang="en-US" sz="1500" dirty="0"/>
              <a:t> Notable in Volleyball, Equestrian, and Shooting, indicating strong female representation.</a:t>
            </a:r>
          </a:p>
          <a:p>
            <a:pPr lvl="1"/>
            <a:r>
              <a:rPr lang="en-US" sz="1500" b="1" dirty="0"/>
              <a:t>Country Representation:</a:t>
            </a:r>
            <a:r>
              <a:rPr lang="en-US" sz="1500" dirty="0"/>
              <a:t> France, Australia, and USA lead in total candidates and salary share.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Supporting Metrics:</a:t>
            </a:r>
            <a:endParaRPr lang="en-US" sz="1600" dirty="0"/>
          </a:p>
          <a:p>
            <a:pPr lvl="1"/>
            <a:r>
              <a:rPr lang="en-US" sz="1500" dirty="0"/>
              <a:t>Highest Male Salary Sport: </a:t>
            </a:r>
            <a:r>
              <a:rPr lang="en-US" sz="1500" b="1" dirty="0"/>
              <a:t>Cycling Road – $9.6M</a:t>
            </a:r>
            <a:endParaRPr lang="en-US" sz="1500" dirty="0"/>
          </a:p>
          <a:p>
            <a:pPr lvl="1"/>
            <a:r>
              <a:rPr lang="en-US" sz="1500" dirty="0"/>
              <a:t>Highest Female Salary Sport: </a:t>
            </a:r>
            <a:r>
              <a:rPr lang="en-US" sz="1500" b="1" dirty="0"/>
              <a:t>Volleyball – $8.6M</a:t>
            </a:r>
            <a:endParaRPr lang="en-US" sz="1500" dirty="0"/>
          </a:p>
          <a:p>
            <a:pPr lvl="1"/>
            <a:r>
              <a:rPr lang="en-US" sz="1500" dirty="0"/>
              <a:t>Countries with maximum athletes: </a:t>
            </a:r>
            <a:r>
              <a:rPr lang="en-US" sz="1500" b="1" dirty="0"/>
              <a:t>France (9), Australia (8), USA (7)</a:t>
            </a: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7724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FEF6-FBC2-8C2D-E94E-C7D519DB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377"/>
            <a:ext cx="12192000" cy="1623311"/>
          </a:xfrm>
        </p:spPr>
        <p:txBody>
          <a:bodyPr/>
          <a:lstStyle/>
          <a:p>
            <a:r>
              <a:rPr lang="en-US" dirty="0"/>
              <a:t>📍 </a:t>
            </a:r>
            <a:r>
              <a:rPr lang="en-US" b="1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61E653-64CA-2200-6F6E-3D1AE5426C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2777328"/>
            <a:ext cx="12191998" cy="158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600" b="1" dirty="0"/>
              <a:t>Summary:</a:t>
            </a:r>
            <a:br>
              <a:rPr lang="en-US" sz="1600" dirty="0"/>
            </a:br>
            <a:endParaRPr lang="en-US" sz="1600" dirty="0"/>
          </a:p>
          <a:p>
            <a:r>
              <a:rPr lang="en-US" sz="1500" dirty="0" err="1"/>
              <a:t>Kevaro</a:t>
            </a:r>
            <a:r>
              <a:rPr lang="en-US" sz="1500" dirty="0"/>
              <a:t> Athletics demonstrates an encouraging </a:t>
            </a:r>
            <a:r>
              <a:rPr lang="en-US" sz="1500" b="1" dirty="0"/>
              <a:t>gender balance</a:t>
            </a:r>
            <a:r>
              <a:rPr lang="en-US" sz="1500" dirty="0"/>
              <a:t> in athlete participation but shows </a:t>
            </a:r>
            <a:r>
              <a:rPr lang="en-US" sz="1500" b="1" dirty="0"/>
              <a:t>uneven salary distribution</a:t>
            </a:r>
            <a:r>
              <a:rPr lang="en-US" sz="1500" dirty="0"/>
              <a:t> across disciplines.</a:t>
            </a:r>
          </a:p>
          <a:p>
            <a:r>
              <a:rPr lang="en-US" sz="1500" dirty="0"/>
              <a:t>While certain sports reflect female leadership in earnings, others maintain a significant male bias.</a:t>
            </a:r>
          </a:p>
          <a:p>
            <a:r>
              <a:rPr lang="en-US" sz="1500" dirty="0"/>
              <a:t>The data highlights the need for </a:t>
            </a:r>
            <a:r>
              <a:rPr lang="en-US" sz="1500" b="1" dirty="0"/>
              <a:t>targeted parity initiatives</a:t>
            </a:r>
            <a:r>
              <a:rPr lang="en-US" sz="1500" dirty="0"/>
              <a:t>, </a:t>
            </a:r>
            <a:r>
              <a:rPr lang="en-US" sz="1500" b="1" dirty="0"/>
              <a:t>performance-linked pay reviews</a:t>
            </a:r>
            <a:r>
              <a:rPr lang="en-US" sz="1500" dirty="0"/>
              <a:t>, and </a:t>
            </a:r>
            <a:r>
              <a:rPr lang="en-US" sz="1500" b="1" dirty="0"/>
              <a:t>inclusive sponsorship strategies</a:t>
            </a:r>
            <a:r>
              <a:rPr lang="en-US" sz="1500" dirty="0"/>
              <a:t>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2778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7994</TotalTime>
  <Words>830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Kevaro Athletics &amp; Co. Membership Systemization Analysis</vt:lpstr>
      <vt:lpstr>🎯 Objective</vt:lpstr>
      <vt:lpstr>📘 Project Overview</vt:lpstr>
      <vt:lpstr>🗂️ Data Overview &amp; Schema</vt:lpstr>
      <vt:lpstr>💻 Tech Stack</vt:lpstr>
      <vt:lpstr>📈 Methodology &amp; Analysis</vt:lpstr>
      <vt:lpstr>❓ Problem Statement</vt:lpstr>
      <vt:lpstr>💡 Key Insights</vt:lpstr>
      <vt:lpstr>📍 Conclusion</vt:lpstr>
      <vt:lpstr>🖥️Dashboard Overview</vt:lpstr>
      <vt:lpstr>✅ Business Impact &amp; Use Cases</vt:lpstr>
      <vt:lpstr>🙏 Acknowledgement &amp; Contact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 Chakraborty</dc:creator>
  <cp:lastModifiedBy>Anik Chakraborty</cp:lastModifiedBy>
  <cp:revision>41</cp:revision>
  <dcterms:created xsi:type="dcterms:W3CDTF">2025-09-09T12:03:39Z</dcterms:created>
  <dcterms:modified xsi:type="dcterms:W3CDTF">2025-10-31T10:29:42Z</dcterms:modified>
</cp:coreProperties>
</file>