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657b2709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657b2709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657b27095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657b27095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2241d3d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2241d3d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270d346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270d346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270d346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270d346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270d346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270d346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8813945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8813945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2241d3d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2241d3d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657b2709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657b2709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8813945d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8813945d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7c9b6e013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7c9b6e013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2241d3d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2241d3d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23feb533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23feb533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3feb53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3feb53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2241d3d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2241d3d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2982e8b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2982e8b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57b2709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657b270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2241d3d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2241d3d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drive.google.com/file/d/11kVnHKTqHQHpNS8nAQzroLyMSi4tV6Sz/view"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SPhh1G49a-Nle1vIMz7ZPXhfGk8HL248/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3940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5300">
                <a:latin typeface="Courier New"/>
                <a:ea typeface="Courier New"/>
                <a:cs typeface="Courier New"/>
                <a:sym typeface="Courier New"/>
              </a:rPr>
              <a:t>Ingenion Telemetry Web Server</a:t>
            </a:r>
            <a:br>
              <a:rPr b="0" lang="en" sz="5300">
                <a:latin typeface="Courier New"/>
                <a:ea typeface="Courier New"/>
                <a:cs typeface="Courier New"/>
                <a:sym typeface="Courier New"/>
              </a:rPr>
            </a:br>
            <a:r>
              <a:rPr b="0" lang="en" sz="1200">
                <a:latin typeface="Courier New"/>
                <a:ea typeface="Courier New"/>
                <a:cs typeface="Courier New"/>
                <a:sym typeface="Courier New"/>
              </a:rPr>
              <a:t>Ryan Flinchum, Hamilton Henneberg, Jack Capuano, Ricky Nelson, Conrad Prisby, Thomas Swenson, Morgan Smith</a:t>
            </a:r>
            <a:endParaRPr b="0" sz="1200">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7650" y="58122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GPIO Module</a:t>
            </a:r>
            <a:endParaRPr/>
          </a:p>
        </p:txBody>
      </p:sp>
      <p:pic>
        <p:nvPicPr>
          <p:cNvPr id="141" name="Google Shape;141;p22"/>
          <p:cNvPicPr preferRelativeResize="0"/>
          <p:nvPr/>
        </p:nvPicPr>
        <p:blipFill>
          <a:blip r:embed="rId3">
            <a:alphaModFix/>
          </a:blip>
          <a:stretch>
            <a:fillRect/>
          </a:stretch>
        </p:blipFill>
        <p:spPr>
          <a:xfrm>
            <a:off x="5602350" y="2571750"/>
            <a:ext cx="3541650" cy="2571750"/>
          </a:xfrm>
          <a:prstGeom prst="rect">
            <a:avLst/>
          </a:prstGeom>
          <a:noFill/>
          <a:ln>
            <a:noFill/>
          </a:ln>
        </p:spPr>
      </p:pic>
      <p:sp>
        <p:nvSpPr>
          <p:cNvPr id="142" name="Google Shape;142;p22"/>
          <p:cNvSpPr txBox="1"/>
          <p:nvPr/>
        </p:nvSpPr>
        <p:spPr>
          <a:xfrm>
            <a:off x="675950" y="1605375"/>
            <a:ext cx="4499100" cy="3168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Utilize GPIO for seamless data transfer between HTML and hardware.</a:t>
            </a:r>
            <a:endParaRPr>
              <a:solidFill>
                <a:schemeClr val="accent1"/>
              </a:solidFill>
              <a:latin typeface="Lato"/>
              <a:ea typeface="Lato"/>
              <a:cs typeface="Lato"/>
              <a:sym typeface="Lato"/>
            </a:endParaRPr>
          </a:p>
          <a:p>
            <a:pPr indent="0" lvl="0" marL="45720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Integrate switches for interactive control and data I/O.</a:t>
            </a:r>
            <a:endParaRPr>
              <a:solidFill>
                <a:schemeClr val="accent1"/>
              </a:solidFill>
              <a:latin typeface="Lato"/>
              <a:ea typeface="Lato"/>
              <a:cs typeface="Lato"/>
              <a:sym typeface="Lato"/>
            </a:endParaRPr>
          </a:p>
          <a:p>
            <a:pPr indent="0" lvl="0" marL="45720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Enable real-time interaction using GPIO for responsive functionality.</a:t>
            </a:r>
            <a:endParaRPr>
              <a:solidFill>
                <a:schemeClr val="accent1"/>
              </a:solidFill>
              <a:latin typeface="Lato"/>
              <a:ea typeface="Lato"/>
              <a:cs typeface="Lato"/>
              <a:sym typeface="Lato"/>
            </a:endParaRPr>
          </a:p>
          <a:p>
            <a:pPr indent="0" lvl="0" marL="457200" rtl="0" algn="l">
              <a:spcBef>
                <a:spcPts val="0"/>
              </a:spcBef>
              <a:spcAft>
                <a:spcPts val="0"/>
              </a:spcAft>
              <a:buNone/>
            </a:pPr>
            <a:r>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Implement a user-friendly HTML interface for intuitive hardware control.</a:t>
            </a:r>
            <a:endParaRPr>
              <a:solidFill>
                <a:schemeClr val="accent1"/>
              </a:solidFill>
              <a:latin typeface="Lato"/>
              <a:ea typeface="Lato"/>
              <a:cs typeface="Lato"/>
              <a:sym typeface="Lato"/>
            </a:endParaRPr>
          </a:p>
          <a:p>
            <a:pPr indent="0" lvl="0" marL="457200" rtl="0" algn="l">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IP Added / MicroBlaze Connection In-Progress</a:t>
            </a:r>
            <a:endParaRPr>
              <a:solidFill>
                <a:schemeClr val="accent1"/>
              </a:solidFill>
              <a:latin typeface="Lato"/>
              <a:ea typeface="Lato"/>
              <a:cs typeface="Lato"/>
              <a:sym typeface="Lato"/>
            </a:endParaRPr>
          </a:p>
          <a:p>
            <a:pPr indent="0" lvl="0" marL="45720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413950"/>
            <a:ext cx="7688700" cy="600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FreeRTOS</a:t>
            </a:r>
            <a:endParaRPr sz="3000">
              <a:latin typeface="Times New Roman"/>
              <a:ea typeface="Times New Roman"/>
              <a:cs typeface="Times New Roman"/>
              <a:sym typeface="Times New Roman"/>
            </a:endParaRPr>
          </a:p>
        </p:txBody>
      </p:sp>
      <p:sp>
        <p:nvSpPr>
          <p:cNvPr id="148" name="Google Shape;148;p23"/>
          <p:cNvSpPr txBox="1"/>
          <p:nvPr>
            <p:ph idx="1" type="body"/>
          </p:nvPr>
        </p:nvSpPr>
        <p:spPr>
          <a:xfrm>
            <a:off x="456175" y="1441200"/>
            <a:ext cx="3654300" cy="3459600"/>
          </a:xfrm>
          <a:prstGeom prst="rect">
            <a:avLst/>
          </a:prstGeom>
        </p:spPr>
        <p:txBody>
          <a:bodyPr anchorCtr="0" anchor="t" bIns="91425" lIns="91425" spcFirstLastPara="1" rIns="91425" wrap="square" tIns="91425">
            <a:noAutofit/>
          </a:bodyPr>
          <a:lstStyle/>
          <a:p>
            <a:pPr indent="-317658" lvl="0" marL="457200" rtl="0" algn="l">
              <a:lnSpc>
                <a:spcPct val="130000"/>
              </a:lnSpc>
              <a:spcBef>
                <a:spcPts val="0"/>
              </a:spcBef>
              <a:spcAft>
                <a:spcPts val="0"/>
              </a:spcAft>
              <a:buSzPts val="1403"/>
              <a:buFont typeface="Raleway"/>
              <a:buChar char="●"/>
            </a:pPr>
            <a:r>
              <a:rPr b="1" lang="en" sz="1402">
                <a:latin typeface="Raleway"/>
                <a:ea typeface="Raleway"/>
                <a:cs typeface="Raleway"/>
                <a:sym typeface="Raleway"/>
              </a:rPr>
              <a:t>Successfully Built and Ran FreeRTOS ‘hello world’ Program in Simulation</a:t>
            </a:r>
            <a:endParaRPr b="1" sz="1402">
              <a:latin typeface="Raleway"/>
              <a:ea typeface="Raleway"/>
              <a:cs typeface="Raleway"/>
              <a:sym typeface="Raleway"/>
            </a:endParaRPr>
          </a:p>
          <a:p>
            <a:pPr indent="0" lvl="0" marL="457200" rtl="0" algn="l">
              <a:lnSpc>
                <a:spcPct val="130000"/>
              </a:lnSpc>
              <a:spcBef>
                <a:spcPts val="1200"/>
              </a:spcBef>
              <a:spcAft>
                <a:spcPts val="0"/>
              </a:spcAft>
              <a:buNone/>
            </a:pPr>
            <a:r>
              <a:t/>
            </a:r>
            <a:endParaRPr b="1" sz="1402">
              <a:latin typeface="Raleway"/>
              <a:ea typeface="Raleway"/>
              <a:cs typeface="Raleway"/>
              <a:sym typeface="Raleway"/>
            </a:endParaRPr>
          </a:p>
          <a:p>
            <a:pPr indent="-317658" lvl="0" marL="457200" rtl="0" algn="l">
              <a:lnSpc>
                <a:spcPct val="130000"/>
              </a:lnSpc>
              <a:spcBef>
                <a:spcPts val="1200"/>
              </a:spcBef>
              <a:spcAft>
                <a:spcPts val="0"/>
              </a:spcAft>
              <a:buSzPts val="1403"/>
              <a:buFont typeface="Raleway"/>
              <a:buChar char="●"/>
            </a:pPr>
            <a:r>
              <a:rPr b="1" lang="en" sz="1402">
                <a:latin typeface="Raleway"/>
                <a:ea typeface="Raleway"/>
                <a:cs typeface="Raleway"/>
                <a:sym typeface="Raleway"/>
              </a:rPr>
              <a:t>Have Successfully Rebuilt LWIP Webserver Demo in SDK</a:t>
            </a:r>
            <a:endParaRPr b="1" sz="1402">
              <a:latin typeface="Raleway"/>
              <a:ea typeface="Raleway"/>
              <a:cs typeface="Raleway"/>
              <a:sym typeface="Raleway"/>
            </a:endParaRPr>
          </a:p>
          <a:p>
            <a:pPr indent="0" lvl="0" marL="457200" rtl="0" algn="l">
              <a:lnSpc>
                <a:spcPct val="130000"/>
              </a:lnSpc>
              <a:spcBef>
                <a:spcPts val="1200"/>
              </a:spcBef>
              <a:spcAft>
                <a:spcPts val="0"/>
              </a:spcAft>
              <a:buNone/>
            </a:pPr>
            <a:r>
              <a:rPr b="1" lang="en" sz="1402">
                <a:latin typeface="Raleway"/>
                <a:ea typeface="Raleway"/>
                <a:cs typeface="Raleway"/>
                <a:sym typeface="Raleway"/>
              </a:rPr>
              <a:t> </a:t>
            </a:r>
            <a:endParaRPr b="1" sz="1402">
              <a:latin typeface="Raleway"/>
              <a:ea typeface="Raleway"/>
              <a:cs typeface="Raleway"/>
              <a:sym typeface="Raleway"/>
            </a:endParaRPr>
          </a:p>
          <a:p>
            <a:pPr indent="-317658" lvl="0" marL="457200" rtl="0" algn="l">
              <a:lnSpc>
                <a:spcPct val="130000"/>
              </a:lnSpc>
              <a:spcBef>
                <a:spcPts val="1200"/>
              </a:spcBef>
              <a:spcAft>
                <a:spcPts val="0"/>
              </a:spcAft>
              <a:buSzPts val="1403"/>
              <a:buFont typeface="Raleway"/>
              <a:buChar char="●"/>
            </a:pPr>
            <a:r>
              <a:rPr b="1" lang="en" sz="1402">
                <a:latin typeface="Raleway"/>
                <a:ea typeface="Raleway"/>
                <a:cs typeface="Raleway"/>
                <a:sym typeface="Raleway"/>
              </a:rPr>
              <a:t>Have yet to </a:t>
            </a:r>
            <a:r>
              <a:rPr b="1" lang="en" sz="1402">
                <a:latin typeface="Raleway"/>
                <a:ea typeface="Raleway"/>
                <a:cs typeface="Raleway"/>
                <a:sym typeface="Raleway"/>
              </a:rPr>
              <a:t>receive</a:t>
            </a:r>
            <a:r>
              <a:rPr b="1" lang="en" sz="1402">
                <a:latin typeface="Raleway"/>
                <a:ea typeface="Raleway"/>
                <a:cs typeface="Raleway"/>
                <a:sym typeface="Raleway"/>
              </a:rPr>
              <a:t> output through actual hardware / still debugging</a:t>
            </a:r>
            <a:endParaRPr b="1" sz="1402">
              <a:latin typeface="Raleway"/>
              <a:ea typeface="Raleway"/>
              <a:cs typeface="Raleway"/>
              <a:sym typeface="Raleway"/>
            </a:endParaRPr>
          </a:p>
        </p:txBody>
      </p:sp>
      <p:pic>
        <p:nvPicPr>
          <p:cNvPr id="149" name="Google Shape;149;p23"/>
          <p:cNvPicPr preferRelativeResize="0"/>
          <p:nvPr/>
        </p:nvPicPr>
        <p:blipFill>
          <a:blip r:embed="rId3">
            <a:alphaModFix/>
          </a:blip>
          <a:stretch>
            <a:fillRect/>
          </a:stretch>
        </p:blipFill>
        <p:spPr>
          <a:xfrm>
            <a:off x="4326100" y="1209935"/>
            <a:ext cx="1609375" cy="2025340"/>
          </a:xfrm>
          <a:prstGeom prst="rect">
            <a:avLst/>
          </a:prstGeom>
          <a:noFill/>
          <a:ln cap="flat" cmpd="sng" w="9525">
            <a:solidFill>
              <a:schemeClr val="dk2"/>
            </a:solidFill>
            <a:prstDash val="solid"/>
            <a:round/>
            <a:headEnd len="sm" w="sm" type="none"/>
            <a:tailEnd len="sm" w="sm" type="none"/>
          </a:ln>
        </p:spPr>
      </p:pic>
      <p:pic>
        <p:nvPicPr>
          <p:cNvPr id="150" name="Google Shape;150;p23"/>
          <p:cNvPicPr preferRelativeResize="0"/>
          <p:nvPr/>
        </p:nvPicPr>
        <p:blipFill rotWithShape="1">
          <a:blip r:embed="rId4">
            <a:alphaModFix/>
          </a:blip>
          <a:srcRect b="40105" l="0" r="0" t="0"/>
          <a:stretch/>
        </p:blipFill>
        <p:spPr>
          <a:xfrm>
            <a:off x="4311075" y="3347625"/>
            <a:ext cx="1540125" cy="1709375"/>
          </a:xfrm>
          <a:prstGeom prst="rect">
            <a:avLst/>
          </a:prstGeom>
          <a:noFill/>
          <a:ln cap="flat" cmpd="sng" w="9525">
            <a:solidFill>
              <a:schemeClr val="dk2"/>
            </a:solidFill>
            <a:prstDash val="solid"/>
            <a:round/>
            <a:headEnd len="sm" w="sm" type="none"/>
            <a:tailEnd len="sm" w="sm" type="none"/>
          </a:ln>
        </p:spPr>
      </p:pic>
      <p:pic>
        <p:nvPicPr>
          <p:cNvPr id="151" name="Google Shape;151;p23"/>
          <p:cNvPicPr preferRelativeResize="0"/>
          <p:nvPr/>
        </p:nvPicPr>
        <p:blipFill>
          <a:blip r:embed="rId5">
            <a:alphaModFix/>
          </a:blip>
          <a:stretch>
            <a:fillRect/>
          </a:stretch>
        </p:blipFill>
        <p:spPr>
          <a:xfrm>
            <a:off x="5935475" y="1077175"/>
            <a:ext cx="3003025" cy="2204699"/>
          </a:xfrm>
          <a:prstGeom prst="rect">
            <a:avLst/>
          </a:prstGeom>
          <a:noFill/>
          <a:ln cap="flat" cmpd="sng" w="9525">
            <a:solidFill>
              <a:schemeClr val="dk2"/>
            </a:solidFill>
            <a:prstDash val="solid"/>
            <a:round/>
            <a:headEnd len="sm" w="sm" type="none"/>
            <a:tailEnd len="sm" w="sm" type="none"/>
          </a:ln>
        </p:spPr>
      </p:pic>
      <p:pic>
        <p:nvPicPr>
          <p:cNvPr id="152" name="Google Shape;152;p23"/>
          <p:cNvPicPr preferRelativeResize="0"/>
          <p:nvPr/>
        </p:nvPicPr>
        <p:blipFill>
          <a:blip r:embed="rId6">
            <a:alphaModFix/>
          </a:blip>
          <a:stretch>
            <a:fillRect/>
          </a:stretch>
        </p:blipFill>
        <p:spPr>
          <a:xfrm>
            <a:off x="5846300" y="3347625"/>
            <a:ext cx="3181400" cy="1709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55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HTML Web Pages</a:t>
            </a:r>
            <a:endParaRPr/>
          </a:p>
        </p:txBody>
      </p:sp>
      <p:sp>
        <p:nvSpPr>
          <p:cNvPr id="158" name="Google Shape;158;p24"/>
          <p:cNvSpPr txBox="1"/>
          <p:nvPr>
            <p:ph idx="1" type="body"/>
          </p:nvPr>
        </p:nvSpPr>
        <p:spPr>
          <a:xfrm>
            <a:off x="729450" y="1465625"/>
            <a:ext cx="7688700" cy="2874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Font typeface="Raleway"/>
              <a:buChar char="●"/>
            </a:pPr>
            <a:r>
              <a:rPr lang="en">
                <a:latin typeface="Raleway"/>
                <a:ea typeface="Raleway"/>
                <a:cs typeface="Raleway"/>
                <a:sym typeface="Raleway"/>
              </a:rPr>
              <a:t>Renovated outdated web-server tutorial</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en">
                <a:latin typeface="Raleway"/>
                <a:ea typeface="Raleway"/>
                <a:cs typeface="Raleway"/>
                <a:sym typeface="Raleway"/>
              </a:rPr>
              <a:t>Interfaces to the FPGA I/O through js which handles asynchronous XMLHttpRequest(s)</a:t>
            </a:r>
            <a:endParaRPr>
              <a:latin typeface="Raleway"/>
              <a:ea typeface="Raleway"/>
              <a:cs typeface="Raleway"/>
              <a:sym typeface="Raleway"/>
            </a:endParaRPr>
          </a:p>
          <a:p>
            <a:pPr indent="-298450" lvl="1" marL="914400" rtl="0" algn="l">
              <a:lnSpc>
                <a:spcPct val="150000"/>
              </a:lnSpc>
              <a:spcBef>
                <a:spcPts val="0"/>
              </a:spcBef>
              <a:spcAft>
                <a:spcPts val="0"/>
              </a:spcAft>
              <a:buSzPts val="1100"/>
              <a:buFont typeface="Raleway"/>
              <a:buChar char="○"/>
            </a:pPr>
            <a:r>
              <a:rPr lang="en">
                <a:latin typeface="Raleway"/>
                <a:ea typeface="Raleway"/>
                <a:cs typeface="Raleway"/>
                <a:sym typeface="Raleway"/>
              </a:rPr>
              <a:t>Uses</a:t>
            </a:r>
            <a:r>
              <a:rPr lang="en" sz="1300">
                <a:latin typeface="Raleway"/>
                <a:ea typeface="Raleway"/>
                <a:cs typeface="Raleway"/>
                <a:sym typeface="Raleway"/>
              </a:rPr>
              <a:t> ActiveXObject("Microsoft.XMLHTTP") for older browsers</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en">
                <a:latin typeface="Raleway"/>
                <a:ea typeface="Raleway"/>
                <a:cs typeface="Raleway"/>
                <a:sym typeface="Raleway"/>
              </a:rPr>
              <a:t>Uses a dynamic interaction with a server where different LED tests can be triggered based on user input</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en">
                <a:latin typeface="Raleway"/>
                <a:ea typeface="Raleway"/>
                <a:cs typeface="Raleway"/>
                <a:sym typeface="Raleway"/>
              </a:rPr>
              <a:t>Update images with each button press</a:t>
            </a:r>
            <a:endParaRPr>
              <a:latin typeface="Raleway"/>
              <a:ea typeface="Raleway"/>
              <a:cs typeface="Raleway"/>
              <a:sym typeface="Raleway"/>
            </a:endParaRPr>
          </a:p>
          <a:p>
            <a:pPr indent="-311150" lvl="0" marL="457200" rtl="0" algn="l">
              <a:lnSpc>
                <a:spcPct val="150000"/>
              </a:lnSpc>
              <a:spcBef>
                <a:spcPts val="0"/>
              </a:spcBef>
              <a:spcAft>
                <a:spcPts val="0"/>
              </a:spcAft>
              <a:buSzPts val="1300"/>
              <a:buFont typeface="Raleway"/>
              <a:buChar char="●"/>
            </a:pPr>
            <a:r>
              <a:rPr lang="en">
                <a:latin typeface="Raleway"/>
                <a:ea typeface="Raleway"/>
                <a:cs typeface="Raleway"/>
                <a:sym typeface="Raleway"/>
              </a:rPr>
              <a:t>The script uses states to handle a variety of incoming requests and responses</a:t>
            </a:r>
            <a:endParaRPr>
              <a:latin typeface="Raleway"/>
              <a:ea typeface="Raleway"/>
              <a:cs typeface="Raleway"/>
              <a:sym typeface="Raleway"/>
            </a:endParaRPr>
          </a:p>
          <a:p>
            <a:pPr indent="-298450" lvl="1" marL="914400" rtl="0" algn="l">
              <a:lnSpc>
                <a:spcPct val="150000"/>
              </a:lnSpc>
              <a:spcBef>
                <a:spcPts val="0"/>
              </a:spcBef>
              <a:spcAft>
                <a:spcPts val="0"/>
              </a:spcAft>
              <a:buSzPts val="1100"/>
              <a:buFont typeface="Raleway"/>
              <a:buChar char="○"/>
            </a:pPr>
            <a:r>
              <a:rPr lang="en" sz="1300">
                <a:latin typeface="Raleway"/>
                <a:ea typeface="Raleway"/>
                <a:cs typeface="Raleway"/>
                <a:sym typeface="Raleway"/>
              </a:rPr>
              <a:t>“readystate”</a:t>
            </a:r>
            <a:endParaRPr sz="1300">
              <a:latin typeface="Raleway"/>
              <a:ea typeface="Raleway"/>
              <a:cs typeface="Raleway"/>
              <a:sym typeface="Raleway"/>
            </a:endParaRPr>
          </a:p>
          <a:p>
            <a:pPr indent="-311150" lvl="1" marL="914400" rtl="0" algn="l">
              <a:lnSpc>
                <a:spcPct val="150000"/>
              </a:lnSpc>
              <a:spcBef>
                <a:spcPts val="0"/>
              </a:spcBef>
              <a:spcAft>
                <a:spcPts val="0"/>
              </a:spcAft>
              <a:buSzPts val="1300"/>
              <a:buFont typeface="Raleway"/>
              <a:buChar char="○"/>
            </a:pPr>
            <a:r>
              <a:rPr lang="en" sz="1300">
                <a:latin typeface="Raleway"/>
                <a:ea typeface="Raleway"/>
                <a:cs typeface="Raleway"/>
                <a:sym typeface="Raleway"/>
              </a:rPr>
              <a:t>“onreadystatechange”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55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Original HTML Template Design</a:t>
            </a:r>
            <a:endParaRPr/>
          </a:p>
        </p:txBody>
      </p:sp>
      <p:pic>
        <p:nvPicPr>
          <p:cNvPr id="164" name="Google Shape;164;p25"/>
          <p:cNvPicPr preferRelativeResize="0"/>
          <p:nvPr/>
        </p:nvPicPr>
        <p:blipFill>
          <a:blip r:embed="rId3">
            <a:alphaModFix/>
          </a:blip>
          <a:stretch>
            <a:fillRect/>
          </a:stretch>
        </p:blipFill>
        <p:spPr>
          <a:xfrm>
            <a:off x="729450" y="1580533"/>
            <a:ext cx="7688702" cy="252286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55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New </a:t>
            </a:r>
            <a:r>
              <a:rPr lang="en"/>
              <a:t>HTML Design</a:t>
            </a:r>
            <a:endParaRPr/>
          </a:p>
        </p:txBody>
      </p:sp>
      <p:pic>
        <p:nvPicPr>
          <p:cNvPr id="170" name="Google Shape;170;p26"/>
          <p:cNvPicPr preferRelativeResize="0"/>
          <p:nvPr/>
        </p:nvPicPr>
        <p:blipFill>
          <a:blip r:embed="rId3">
            <a:alphaModFix/>
          </a:blip>
          <a:stretch>
            <a:fillRect/>
          </a:stretch>
        </p:blipFill>
        <p:spPr>
          <a:xfrm>
            <a:off x="765062" y="1458000"/>
            <a:ext cx="7617475" cy="338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553575"/>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HTML Demo</a:t>
            </a:r>
            <a:endParaRPr/>
          </a:p>
          <a:p>
            <a:pPr indent="0" lvl="0" marL="0" rtl="0" algn="l">
              <a:spcBef>
                <a:spcPts val="0"/>
              </a:spcBef>
              <a:spcAft>
                <a:spcPts val="0"/>
              </a:spcAft>
              <a:buNone/>
            </a:pPr>
            <a:r>
              <a:t/>
            </a:r>
            <a:endParaRPr/>
          </a:p>
        </p:txBody>
      </p:sp>
      <p:pic>
        <p:nvPicPr>
          <p:cNvPr id="176" name="Google Shape;176;p27" title="Desktop 2023.10.05 - 12.49.55.04 - Trim.mp4">
            <a:hlinkClick r:id="rId3"/>
          </p:cNvPr>
          <p:cNvPicPr preferRelativeResize="0"/>
          <p:nvPr/>
        </p:nvPicPr>
        <p:blipFill>
          <a:blip r:embed="rId4">
            <a:alphaModFix/>
          </a:blip>
          <a:stretch>
            <a:fillRect/>
          </a:stretch>
        </p:blipFill>
        <p:spPr>
          <a:xfrm>
            <a:off x="1364225" y="1175200"/>
            <a:ext cx="6645998" cy="3738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7650" y="617750"/>
            <a:ext cx="7688700" cy="5352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990"/>
              <a:buNone/>
            </a:pPr>
            <a:r>
              <a:rPr lang="en" sz="3140"/>
              <a:t>Challenges</a:t>
            </a:r>
            <a:endParaRPr sz="3740">
              <a:latin typeface="Courier New"/>
              <a:ea typeface="Courier New"/>
              <a:cs typeface="Courier New"/>
              <a:sym typeface="Courier New"/>
            </a:endParaRPr>
          </a:p>
        </p:txBody>
      </p:sp>
      <p:sp>
        <p:nvSpPr>
          <p:cNvPr id="182" name="Google Shape;182;p28"/>
          <p:cNvSpPr txBox="1"/>
          <p:nvPr>
            <p:ph idx="1" type="body"/>
          </p:nvPr>
        </p:nvSpPr>
        <p:spPr>
          <a:xfrm>
            <a:off x="790725" y="1485600"/>
            <a:ext cx="7688700" cy="3206700"/>
          </a:xfrm>
          <a:prstGeom prst="rect">
            <a:avLst/>
          </a:prstGeom>
        </p:spPr>
        <p:txBody>
          <a:bodyPr anchorCtr="0" anchor="t" bIns="91425" lIns="91425" spcFirstLastPara="1" rIns="91425" wrap="square" tIns="91425">
            <a:noAutofit/>
          </a:bodyPr>
          <a:lstStyle/>
          <a:p>
            <a:pPr indent="-324167" lvl="0" marL="457200" rtl="0" algn="l">
              <a:lnSpc>
                <a:spcPct val="95000"/>
              </a:lnSpc>
              <a:spcBef>
                <a:spcPts val="0"/>
              </a:spcBef>
              <a:spcAft>
                <a:spcPts val="0"/>
              </a:spcAft>
              <a:buSzPts val="1505"/>
              <a:buChar char="●"/>
            </a:pPr>
            <a:r>
              <a:rPr lang="en" sz="1505"/>
              <a:t>Technical difficulties (Mac, old laptop)	</a:t>
            </a:r>
            <a:endParaRPr sz="1505"/>
          </a:p>
          <a:p>
            <a:pPr indent="0" lvl="0" marL="457200" rtl="0" algn="l">
              <a:lnSpc>
                <a:spcPct val="95000"/>
              </a:lnSpc>
              <a:spcBef>
                <a:spcPts val="1200"/>
              </a:spcBef>
              <a:spcAft>
                <a:spcPts val="0"/>
              </a:spcAft>
              <a:buSzPts val="935"/>
              <a:buNone/>
            </a:pPr>
            <a:r>
              <a:t/>
            </a:r>
            <a:endParaRPr sz="1505"/>
          </a:p>
          <a:p>
            <a:pPr indent="-324167" lvl="0" marL="457200" rtl="0" algn="l">
              <a:lnSpc>
                <a:spcPct val="95000"/>
              </a:lnSpc>
              <a:spcBef>
                <a:spcPts val="1200"/>
              </a:spcBef>
              <a:spcAft>
                <a:spcPts val="0"/>
              </a:spcAft>
              <a:buSzPts val="1505"/>
              <a:buChar char="●"/>
            </a:pPr>
            <a:r>
              <a:rPr lang="en" sz="1505"/>
              <a:t>Steep learning curve for Xilinx SDK and FPGA IP Block Connections</a:t>
            </a:r>
            <a:endParaRPr sz="1505"/>
          </a:p>
          <a:p>
            <a:pPr indent="0" lvl="0" marL="457200" rtl="0" algn="l">
              <a:lnSpc>
                <a:spcPct val="95000"/>
              </a:lnSpc>
              <a:spcBef>
                <a:spcPts val="1200"/>
              </a:spcBef>
              <a:spcAft>
                <a:spcPts val="0"/>
              </a:spcAft>
              <a:buSzPts val="935"/>
              <a:buNone/>
            </a:pPr>
            <a:r>
              <a:t/>
            </a:r>
            <a:endParaRPr sz="1505"/>
          </a:p>
          <a:p>
            <a:pPr indent="-324167" lvl="0" marL="457200" rtl="0" algn="l">
              <a:lnSpc>
                <a:spcPct val="95000"/>
              </a:lnSpc>
              <a:spcBef>
                <a:spcPts val="1200"/>
              </a:spcBef>
              <a:spcAft>
                <a:spcPts val="0"/>
              </a:spcAft>
              <a:buSzPts val="1505"/>
              <a:buChar char="●"/>
            </a:pPr>
            <a:r>
              <a:rPr lang="en" sz="1505"/>
              <a:t>Large backlog items/tasks</a:t>
            </a:r>
            <a:endParaRPr sz="1505"/>
          </a:p>
          <a:p>
            <a:pPr indent="0" lvl="0" marL="457200" rtl="0" algn="l">
              <a:lnSpc>
                <a:spcPct val="95000"/>
              </a:lnSpc>
              <a:spcBef>
                <a:spcPts val="1200"/>
              </a:spcBef>
              <a:spcAft>
                <a:spcPts val="0"/>
              </a:spcAft>
              <a:buSzPts val="935"/>
              <a:buNone/>
            </a:pPr>
            <a:r>
              <a:t/>
            </a:r>
            <a:endParaRPr sz="1505"/>
          </a:p>
          <a:p>
            <a:pPr indent="-324167" lvl="0" marL="457200" rtl="0" algn="l">
              <a:lnSpc>
                <a:spcPct val="95000"/>
              </a:lnSpc>
              <a:spcBef>
                <a:spcPts val="1200"/>
              </a:spcBef>
              <a:spcAft>
                <a:spcPts val="0"/>
              </a:spcAft>
              <a:buSzPts val="1505"/>
              <a:buChar char="●"/>
            </a:pPr>
            <a:r>
              <a:rPr lang="en" sz="1505"/>
              <a:t>Communication</a:t>
            </a:r>
            <a:endParaRPr sz="150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66325" y="516700"/>
            <a:ext cx="7688700" cy="6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40"/>
              <a:t>Lessons </a:t>
            </a:r>
            <a:r>
              <a:rPr lang="en" sz="3140"/>
              <a:t>Learned From This Semester</a:t>
            </a:r>
            <a:endParaRPr sz="3140"/>
          </a:p>
        </p:txBody>
      </p:sp>
      <p:sp>
        <p:nvSpPr>
          <p:cNvPr id="188" name="Google Shape;188;p29"/>
          <p:cNvSpPr txBox="1"/>
          <p:nvPr>
            <p:ph idx="1" type="body"/>
          </p:nvPr>
        </p:nvSpPr>
        <p:spPr>
          <a:xfrm>
            <a:off x="727650" y="1396775"/>
            <a:ext cx="7688700" cy="3267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Need for active communication from customer</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Requirements should be more specific and thorough</a:t>
            </a:r>
            <a:endParaRPr sz="1500"/>
          </a:p>
          <a:p>
            <a:pPr indent="0" lvl="0" marL="457200" rtl="0" algn="l">
              <a:spcBef>
                <a:spcPts val="1200"/>
              </a:spcBef>
              <a:spcAft>
                <a:spcPts val="0"/>
              </a:spcAft>
              <a:buNone/>
            </a:pPr>
            <a:r>
              <a:rPr lang="en" sz="1500"/>
              <a:t> </a:t>
            </a:r>
            <a:endParaRPr sz="1500"/>
          </a:p>
          <a:p>
            <a:pPr indent="-323850" lvl="0" marL="457200" rtl="0" algn="l">
              <a:spcBef>
                <a:spcPts val="1200"/>
              </a:spcBef>
              <a:spcAft>
                <a:spcPts val="0"/>
              </a:spcAft>
              <a:buSzPts val="1500"/>
              <a:buChar char="●"/>
            </a:pPr>
            <a:r>
              <a:rPr lang="en" sz="1500"/>
              <a:t>Strong encouragement is needed to meet deadlines / more effective scheduling</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Large overarching Backlog Items should be broken into smaller actionable tasks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7650" y="488525"/>
            <a:ext cx="7688700" cy="838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990"/>
              <a:buNone/>
            </a:pPr>
            <a:r>
              <a:rPr lang="en" sz="3140"/>
              <a:t>Next</a:t>
            </a:r>
            <a:r>
              <a:rPr lang="en" sz="3740">
                <a:latin typeface="Courier New"/>
                <a:ea typeface="Courier New"/>
                <a:cs typeface="Courier New"/>
                <a:sym typeface="Courier New"/>
              </a:rPr>
              <a:t> </a:t>
            </a:r>
            <a:r>
              <a:rPr lang="en" sz="3140"/>
              <a:t>Semester</a:t>
            </a:r>
            <a:r>
              <a:rPr lang="en" sz="3740">
                <a:latin typeface="Courier New"/>
                <a:ea typeface="Courier New"/>
                <a:cs typeface="Courier New"/>
                <a:sym typeface="Courier New"/>
              </a:rPr>
              <a:t> </a:t>
            </a:r>
            <a:r>
              <a:rPr lang="en" sz="3140"/>
              <a:t>Backlog</a:t>
            </a:r>
            <a:endParaRPr sz="3740">
              <a:latin typeface="Courier New"/>
              <a:ea typeface="Courier New"/>
              <a:cs typeface="Courier New"/>
              <a:sym typeface="Courier New"/>
            </a:endParaRPr>
          </a:p>
        </p:txBody>
      </p:sp>
      <p:sp>
        <p:nvSpPr>
          <p:cNvPr id="194" name="Google Shape;194;p30"/>
          <p:cNvSpPr txBox="1"/>
          <p:nvPr>
            <p:ph idx="1" type="body"/>
          </p:nvPr>
        </p:nvSpPr>
        <p:spPr>
          <a:xfrm>
            <a:off x="727650" y="1511700"/>
            <a:ext cx="7688700" cy="2875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Test </a:t>
            </a:r>
            <a:r>
              <a:rPr lang="en" sz="1500"/>
              <a:t>RTOS and code on Microblaze design</a:t>
            </a:r>
            <a:br>
              <a:rPr lang="en" sz="1500"/>
            </a:br>
            <a:endParaRPr sz="1500"/>
          </a:p>
          <a:p>
            <a:pPr indent="-323850" lvl="0" marL="457200" rtl="0" algn="l">
              <a:spcBef>
                <a:spcPts val="0"/>
              </a:spcBef>
              <a:spcAft>
                <a:spcPts val="0"/>
              </a:spcAft>
              <a:buSzPts val="1500"/>
              <a:buChar char="●"/>
            </a:pPr>
            <a:r>
              <a:rPr lang="en" sz="1500"/>
              <a:t>Implement command telemetry interface and display telemetry on </a:t>
            </a:r>
            <a:r>
              <a:rPr lang="en" sz="1500"/>
              <a:t>web server</a:t>
            </a:r>
            <a:br>
              <a:rPr lang="en" sz="1500"/>
            </a:br>
            <a:endParaRPr sz="1500"/>
          </a:p>
          <a:p>
            <a:pPr indent="-323850" lvl="0" marL="457200" rtl="0" algn="l">
              <a:spcBef>
                <a:spcPts val="0"/>
              </a:spcBef>
              <a:spcAft>
                <a:spcPts val="0"/>
              </a:spcAft>
              <a:buSzPts val="1500"/>
              <a:buChar char="●"/>
            </a:pPr>
            <a:r>
              <a:rPr lang="en" sz="1500"/>
              <a:t>Write an RTOS task for parsing ethernet packets</a:t>
            </a:r>
            <a:br>
              <a:rPr lang="en" sz="1500"/>
            </a:br>
            <a:endParaRPr sz="1500"/>
          </a:p>
          <a:p>
            <a:pPr indent="-323850" lvl="0" marL="457200" rtl="0" algn="l">
              <a:spcBef>
                <a:spcPts val="0"/>
              </a:spcBef>
              <a:spcAft>
                <a:spcPts val="0"/>
              </a:spcAft>
              <a:buSzPts val="1500"/>
              <a:buChar char="●"/>
            </a:pPr>
            <a:r>
              <a:rPr lang="en" sz="1500"/>
              <a:t>Test AXI control over GPIO</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1162650" y="1848150"/>
            <a:ext cx="6818700" cy="14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9600"/>
              <a:t>Questions?</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565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Vision</a:t>
            </a:r>
            <a:endParaRPr/>
          </a:p>
        </p:txBody>
      </p:sp>
      <p:sp>
        <p:nvSpPr>
          <p:cNvPr id="92" name="Google Shape;92;p14"/>
          <p:cNvSpPr txBox="1"/>
          <p:nvPr>
            <p:ph idx="1" type="body"/>
          </p:nvPr>
        </p:nvSpPr>
        <p:spPr>
          <a:xfrm>
            <a:off x="729450" y="1483100"/>
            <a:ext cx="7688700" cy="3150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b="1" lang="en" sz="1500">
                <a:solidFill>
                  <a:srgbClr val="0E1116"/>
                </a:solidFill>
                <a:latin typeface="Raleway"/>
                <a:ea typeface="Raleway"/>
                <a:cs typeface="Raleway"/>
                <a:sym typeface="Raleway"/>
              </a:rPr>
              <a:t>Our goal for this project is to lay the groundwork for the enhancement of Ingenion's Total Verification System (TVS), a specialized piece of testing equipment used by NASA's Goddard Space Flight Center to simulate, test, and verify the functionality of s</a:t>
            </a:r>
            <a:r>
              <a:rPr b="1" lang="en" sz="1500">
                <a:solidFill>
                  <a:srgbClr val="0E1116"/>
                </a:solidFill>
                <a:latin typeface="Raleway"/>
                <a:ea typeface="Raleway"/>
                <a:cs typeface="Raleway"/>
                <a:sym typeface="Raleway"/>
              </a:rPr>
              <a:t>atellite</a:t>
            </a:r>
            <a:r>
              <a:rPr b="1" lang="en" sz="1500">
                <a:solidFill>
                  <a:srgbClr val="0E1116"/>
                </a:solidFill>
                <a:latin typeface="Raleway"/>
                <a:ea typeface="Raleway"/>
                <a:cs typeface="Raleway"/>
                <a:sym typeface="Raleway"/>
              </a:rPr>
              <a:t> hardware components. We plan to add features and functionality to this system by implementing a Xilinx MicroBlaze soft-core CPU on top of the onboard Artix 7 FPGA, running FreeRTOS, an open-source real-time operating system, which will host an interactive web server, which will be able to connect to an external computer using TCP over Ethernet, which will have the capabilities of reading and displaying telemetry from the onboard AXI bus and other peripherals, as well as send various commands to the CPU. This system will first be implemented on the Digilent Nexys A7 development board, and then ported over to the TVS in the form of a plug-and-play package.</a:t>
            </a:r>
            <a:endParaRPr b="1" sz="1500">
              <a:solidFill>
                <a:srgbClr val="0E1116"/>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a:blip r:embed="rId3">
            <a:alphaModFix/>
          </a:blip>
          <a:stretch>
            <a:fillRect/>
          </a:stretch>
        </p:blipFill>
        <p:spPr>
          <a:xfrm>
            <a:off x="152400" y="1067700"/>
            <a:ext cx="8839197" cy="30081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81900" y="6291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540"/>
              <a:t>Customer needs</a:t>
            </a:r>
            <a:endParaRPr sz="2540"/>
          </a:p>
        </p:txBody>
      </p:sp>
      <p:sp>
        <p:nvSpPr>
          <p:cNvPr id="103" name="Google Shape;103;p16"/>
          <p:cNvSpPr txBox="1"/>
          <p:nvPr>
            <p:ph idx="1" type="body"/>
          </p:nvPr>
        </p:nvSpPr>
        <p:spPr>
          <a:xfrm>
            <a:off x="729450" y="1465625"/>
            <a:ext cx="7688700" cy="28743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Font typeface="Raleway"/>
              <a:buChar char="●"/>
            </a:pPr>
            <a:r>
              <a:rPr lang="en" sz="1400">
                <a:solidFill>
                  <a:srgbClr val="000000"/>
                </a:solidFill>
                <a:latin typeface="Arial"/>
                <a:ea typeface="Arial"/>
                <a:cs typeface="Arial"/>
                <a:sym typeface="Arial"/>
              </a:rPr>
              <a:t>Develop HDL for AXI control over additional peripherals </a:t>
            </a:r>
            <a:endParaRPr sz="14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Display AXI packet data within HTML server</a:t>
            </a:r>
            <a:endParaRPr sz="1400">
              <a:solidFill>
                <a:srgbClr val="000000"/>
              </a:solidFill>
              <a:latin typeface="Arial"/>
              <a:ea typeface="Arial"/>
              <a:cs typeface="Arial"/>
              <a:sym typeface="Arial"/>
            </a:endParaRPr>
          </a:p>
          <a:p>
            <a:pPr indent="0" lvl="0" marL="45720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Command Telemetry Interface (Software control over AXI peripherals)</a:t>
            </a:r>
            <a:br>
              <a:rPr lang="en"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Server needs to be hosted on FreeRTOS Operating System and MicroBlaze soft-core CPU.</a:t>
            </a:r>
            <a:endParaRPr sz="1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81900" y="629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HDL Block Design</a:t>
            </a:r>
            <a:endParaRPr/>
          </a:p>
        </p:txBody>
      </p:sp>
      <p:pic>
        <p:nvPicPr>
          <p:cNvPr id="109" name="Google Shape;109;p17"/>
          <p:cNvPicPr preferRelativeResize="0"/>
          <p:nvPr/>
        </p:nvPicPr>
        <p:blipFill>
          <a:blip r:embed="rId3">
            <a:alphaModFix/>
          </a:blip>
          <a:stretch>
            <a:fillRect/>
          </a:stretch>
        </p:blipFill>
        <p:spPr>
          <a:xfrm>
            <a:off x="1265725" y="1267375"/>
            <a:ext cx="6612541" cy="36743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729450" y="516725"/>
            <a:ext cx="76887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40"/>
              <a:t>MicroBlaze</a:t>
            </a:r>
            <a:endParaRPr sz="2940"/>
          </a:p>
        </p:txBody>
      </p:sp>
      <p:pic>
        <p:nvPicPr>
          <p:cNvPr id="115" name="Google Shape;115;p18"/>
          <p:cNvPicPr preferRelativeResize="0"/>
          <p:nvPr/>
        </p:nvPicPr>
        <p:blipFill>
          <a:blip r:embed="rId3">
            <a:alphaModFix/>
          </a:blip>
          <a:stretch>
            <a:fillRect/>
          </a:stretch>
        </p:blipFill>
        <p:spPr>
          <a:xfrm>
            <a:off x="4132175" y="1364225"/>
            <a:ext cx="4776950" cy="3474476"/>
          </a:xfrm>
          <a:prstGeom prst="rect">
            <a:avLst/>
          </a:prstGeom>
          <a:noFill/>
          <a:ln>
            <a:noFill/>
          </a:ln>
        </p:spPr>
      </p:pic>
      <p:sp>
        <p:nvSpPr>
          <p:cNvPr id="116" name="Google Shape;116;p18"/>
          <p:cNvSpPr txBox="1"/>
          <p:nvPr/>
        </p:nvSpPr>
        <p:spPr>
          <a:xfrm>
            <a:off x="304175" y="1520925"/>
            <a:ext cx="3779400" cy="3235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Softcore Processor that sits  on top of the Artix 7 FPGA</a:t>
            </a:r>
            <a:endParaRPr>
              <a:solidFill>
                <a:schemeClr val="accent1"/>
              </a:solidFill>
              <a:latin typeface="Lato"/>
              <a:ea typeface="Lato"/>
              <a:cs typeface="Lato"/>
              <a:sym typeface="Lato"/>
            </a:endParaRPr>
          </a:p>
          <a:p>
            <a:pPr indent="0" lvl="0" marL="457200" rtl="0" algn="l">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Successfully built Nexys A7 Microblaze Bitfile and programmed FPGA</a:t>
            </a:r>
            <a:endParaRPr>
              <a:solidFill>
                <a:schemeClr val="accent1"/>
              </a:solidFill>
              <a:latin typeface="Lato"/>
              <a:ea typeface="Lato"/>
              <a:cs typeface="Lato"/>
              <a:sym typeface="Lato"/>
            </a:endParaRPr>
          </a:p>
          <a:p>
            <a:pPr indent="0" lvl="0" marL="457200" rtl="0" algn="l">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Implementation Complete as far as  base CPU and </a:t>
            </a:r>
            <a:r>
              <a:rPr lang="en">
                <a:solidFill>
                  <a:schemeClr val="accent1"/>
                </a:solidFill>
                <a:latin typeface="Lato"/>
                <a:ea typeface="Lato"/>
                <a:cs typeface="Lato"/>
                <a:sym typeface="Lato"/>
              </a:rPr>
              <a:t>necessary</a:t>
            </a:r>
            <a:r>
              <a:rPr lang="en">
                <a:solidFill>
                  <a:schemeClr val="accent1"/>
                </a:solidFill>
                <a:latin typeface="Lato"/>
                <a:ea typeface="Lato"/>
                <a:cs typeface="Lato"/>
                <a:sym typeface="Lato"/>
              </a:rPr>
              <a:t> IP Cores </a:t>
            </a:r>
            <a:endParaRPr>
              <a:solidFill>
                <a:schemeClr val="accent1"/>
              </a:solidFill>
              <a:latin typeface="Lato"/>
              <a:ea typeface="Lato"/>
              <a:cs typeface="Lato"/>
              <a:sym typeface="Lato"/>
            </a:endParaRPr>
          </a:p>
          <a:p>
            <a:pPr indent="0" lvl="0" marL="457200" rtl="0" algn="l">
              <a:spcBef>
                <a:spcPts val="0"/>
              </a:spcBef>
              <a:spcAft>
                <a:spcPts val="0"/>
              </a:spcAft>
              <a:buNone/>
            </a:pPr>
            <a:r>
              <a:rPr lang="en">
                <a:solidFill>
                  <a:schemeClr val="accent1"/>
                </a:solidFill>
                <a:latin typeface="Lato"/>
                <a:ea typeface="Lato"/>
                <a:cs typeface="Lato"/>
                <a:sym typeface="Lato"/>
              </a:rPr>
              <a:t> </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Lato"/>
                <a:ea typeface="Lato"/>
                <a:cs typeface="Lato"/>
                <a:sym typeface="Lato"/>
              </a:rPr>
              <a:t>Need to integrate other additional IP cores and integrate them into current MicroBlaze Design</a:t>
            </a:r>
            <a:endParaRPr>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7650" y="5075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Verilog (HDL) Coding</a:t>
            </a:r>
            <a:r>
              <a:rPr lang="en"/>
              <a:t> </a:t>
            </a:r>
            <a:endParaRPr/>
          </a:p>
        </p:txBody>
      </p:sp>
      <p:sp>
        <p:nvSpPr>
          <p:cNvPr id="122" name="Google Shape;122;p19"/>
          <p:cNvSpPr txBox="1"/>
          <p:nvPr>
            <p:ph idx="1" type="body"/>
          </p:nvPr>
        </p:nvSpPr>
        <p:spPr>
          <a:xfrm>
            <a:off x="727650" y="1539300"/>
            <a:ext cx="7688700" cy="7191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Example of Verilog (HDL - Hardware design language) code </a:t>
            </a:r>
            <a:endParaRPr sz="1305"/>
          </a:p>
          <a:p>
            <a:pPr indent="-311467" lvl="0" marL="457200" rtl="0" algn="l">
              <a:lnSpc>
                <a:spcPct val="95000"/>
              </a:lnSpc>
              <a:spcBef>
                <a:spcPts val="0"/>
              </a:spcBef>
              <a:spcAft>
                <a:spcPts val="0"/>
              </a:spcAft>
              <a:buSzPts val="1305"/>
              <a:buChar char="●"/>
            </a:pPr>
            <a:r>
              <a:rPr lang="en" sz="1305"/>
              <a:t>Uses wires, registers, runs off of clock edges</a:t>
            </a:r>
            <a:endParaRPr sz="1305"/>
          </a:p>
          <a:p>
            <a:pPr indent="-311467" lvl="0" marL="457200" rtl="0" algn="l">
              <a:lnSpc>
                <a:spcPct val="95000"/>
              </a:lnSpc>
              <a:spcBef>
                <a:spcPts val="0"/>
              </a:spcBef>
              <a:spcAft>
                <a:spcPts val="0"/>
              </a:spcAft>
              <a:buSzPts val="1305"/>
              <a:buChar char="●"/>
            </a:pPr>
            <a:r>
              <a:rPr lang="en" sz="1305"/>
              <a:t>Directly defines the board’s hardware configuration, setting bits to 0 or 1, etc</a:t>
            </a:r>
            <a:endParaRPr sz="1305"/>
          </a:p>
        </p:txBody>
      </p:sp>
      <p:pic>
        <p:nvPicPr>
          <p:cNvPr id="123" name="Google Shape;123;p19"/>
          <p:cNvPicPr preferRelativeResize="0"/>
          <p:nvPr/>
        </p:nvPicPr>
        <p:blipFill>
          <a:blip r:embed="rId3">
            <a:alphaModFix/>
          </a:blip>
          <a:stretch>
            <a:fillRect/>
          </a:stretch>
        </p:blipFill>
        <p:spPr>
          <a:xfrm>
            <a:off x="984750" y="2258400"/>
            <a:ext cx="4729114" cy="288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650" y="50750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1 PPS </a:t>
            </a:r>
            <a:r>
              <a:rPr lang="en"/>
              <a:t>“Heartbeat”</a:t>
            </a:r>
            <a:r>
              <a:rPr lang="en"/>
              <a:t> Module </a:t>
            </a:r>
            <a:endParaRPr/>
          </a:p>
        </p:txBody>
      </p:sp>
      <p:sp>
        <p:nvSpPr>
          <p:cNvPr id="129" name="Google Shape;129;p20"/>
          <p:cNvSpPr txBox="1"/>
          <p:nvPr>
            <p:ph idx="1" type="body"/>
          </p:nvPr>
        </p:nvSpPr>
        <p:spPr>
          <a:xfrm>
            <a:off x="470225" y="1530725"/>
            <a:ext cx="5049000" cy="34857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n" sz="1305"/>
              <a:t>Module designed to visually show the uptime of the program</a:t>
            </a:r>
            <a:endParaRPr sz="1305"/>
          </a:p>
          <a:p>
            <a:pPr indent="0" lvl="0" marL="457200" rtl="0" algn="l">
              <a:lnSpc>
                <a:spcPct val="95000"/>
              </a:lnSpc>
              <a:spcBef>
                <a:spcPts val="1200"/>
              </a:spcBef>
              <a:spcAft>
                <a:spcPts val="0"/>
              </a:spcAft>
              <a:buSzPts val="935"/>
              <a:buNone/>
            </a:pPr>
            <a:r>
              <a:rPr lang="en" sz="1305"/>
              <a:t> </a:t>
            </a:r>
            <a:endParaRPr sz="1305"/>
          </a:p>
          <a:p>
            <a:pPr indent="-311467" lvl="0" marL="457200" rtl="0" algn="l">
              <a:lnSpc>
                <a:spcPct val="95000"/>
              </a:lnSpc>
              <a:spcBef>
                <a:spcPts val="1200"/>
              </a:spcBef>
              <a:spcAft>
                <a:spcPts val="0"/>
              </a:spcAft>
              <a:buSzPts val="1305"/>
              <a:buChar char="●"/>
            </a:pPr>
            <a:r>
              <a:rPr lang="en" sz="1305"/>
              <a:t>Achieved via LED pulsing for 1 second on, 1 second off</a:t>
            </a:r>
            <a:endParaRPr sz="1305"/>
          </a:p>
          <a:p>
            <a:pPr indent="0" lvl="0" marL="457200" rtl="0" algn="l">
              <a:lnSpc>
                <a:spcPct val="95000"/>
              </a:lnSpc>
              <a:spcBef>
                <a:spcPts val="1200"/>
              </a:spcBef>
              <a:spcAft>
                <a:spcPts val="0"/>
              </a:spcAft>
              <a:buSzPts val="935"/>
              <a:buNone/>
            </a:pPr>
            <a:r>
              <a:t/>
            </a:r>
            <a:endParaRPr sz="1305"/>
          </a:p>
          <a:p>
            <a:pPr indent="-311467" lvl="0" marL="457200" rtl="0" algn="l">
              <a:lnSpc>
                <a:spcPct val="95000"/>
              </a:lnSpc>
              <a:spcBef>
                <a:spcPts val="1200"/>
              </a:spcBef>
              <a:spcAft>
                <a:spcPts val="0"/>
              </a:spcAft>
              <a:buSzPts val="1305"/>
              <a:buChar char="●"/>
            </a:pPr>
            <a:r>
              <a:rPr lang="en" sz="1305"/>
              <a:t>Uses the system clock for timing</a:t>
            </a:r>
            <a:endParaRPr sz="1305"/>
          </a:p>
          <a:p>
            <a:pPr indent="0" lvl="0" marL="457200" rtl="0" algn="l">
              <a:lnSpc>
                <a:spcPct val="95000"/>
              </a:lnSpc>
              <a:spcBef>
                <a:spcPts val="1200"/>
              </a:spcBef>
              <a:spcAft>
                <a:spcPts val="0"/>
              </a:spcAft>
              <a:buSzPts val="935"/>
              <a:buNone/>
            </a:pPr>
            <a:r>
              <a:t/>
            </a:r>
            <a:endParaRPr sz="1305"/>
          </a:p>
          <a:p>
            <a:pPr indent="-311467" lvl="0" marL="457200" rtl="0" algn="l">
              <a:lnSpc>
                <a:spcPct val="95000"/>
              </a:lnSpc>
              <a:spcBef>
                <a:spcPts val="1200"/>
              </a:spcBef>
              <a:spcAft>
                <a:spcPts val="0"/>
              </a:spcAft>
              <a:buSzPts val="1305"/>
              <a:buChar char="●"/>
            </a:pPr>
            <a:r>
              <a:rPr lang="en" sz="1305"/>
              <a:t>Connects to board </a:t>
            </a:r>
            <a:r>
              <a:rPr lang="en" sz="1305"/>
              <a:t>hardware</a:t>
            </a:r>
            <a:r>
              <a:rPr lang="en" sz="1305"/>
              <a:t> via external outputs:</a:t>
            </a:r>
            <a:endParaRPr sz="1305"/>
          </a:p>
          <a:p>
            <a:pPr indent="-311467" lvl="1" marL="914400" rtl="0" algn="l">
              <a:lnSpc>
                <a:spcPct val="95000"/>
              </a:lnSpc>
              <a:spcBef>
                <a:spcPts val="0"/>
              </a:spcBef>
              <a:spcAft>
                <a:spcPts val="0"/>
              </a:spcAft>
              <a:buSzPts val="1305"/>
              <a:buChar char="○"/>
            </a:pPr>
            <a:r>
              <a:rPr lang="en" sz="1305"/>
              <a:t>Output connects to the register that directly      controls the board’s LEDS </a:t>
            </a:r>
            <a:endParaRPr sz="1305"/>
          </a:p>
        </p:txBody>
      </p:sp>
      <p:pic>
        <p:nvPicPr>
          <p:cNvPr id="130" name="Google Shape;130;p20"/>
          <p:cNvPicPr preferRelativeResize="0"/>
          <p:nvPr/>
        </p:nvPicPr>
        <p:blipFill>
          <a:blip r:embed="rId3">
            <a:alphaModFix/>
          </a:blip>
          <a:stretch>
            <a:fillRect/>
          </a:stretch>
        </p:blipFill>
        <p:spPr>
          <a:xfrm>
            <a:off x="5209476" y="2053125"/>
            <a:ext cx="3875250" cy="284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title="IMG_1591.mov">
            <a:hlinkClick r:id="rId3"/>
          </p:cNvPr>
          <p:cNvPicPr preferRelativeResize="0"/>
          <p:nvPr/>
        </p:nvPicPr>
        <p:blipFill>
          <a:blip r:embed="rId4">
            <a:alphaModFix/>
          </a:blip>
          <a:stretch>
            <a:fillRect/>
          </a:stretch>
        </p:blipFill>
        <p:spPr>
          <a:xfrm>
            <a:off x="1894125" y="347175"/>
            <a:ext cx="6161326" cy="462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