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66" r:id="rId3"/>
    <p:sldId id="265" r:id="rId4"/>
    <p:sldId id="257" r:id="rId5"/>
    <p:sldId id="260" r:id="rId6"/>
    <p:sldId id="271" r:id="rId7"/>
    <p:sldId id="273" r:id="rId8"/>
    <p:sldId id="272" r:id="rId9"/>
    <p:sldId id="275" r:id="rId10"/>
    <p:sldId id="276" r:id="rId11"/>
    <p:sldId id="277" r:id="rId12"/>
    <p:sldId id="261" r:id="rId13"/>
    <p:sldId id="262" r:id="rId14"/>
    <p:sldId id="267" r:id="rId15"/>
    <p:sldId id="280" r:id="rId16"/>
    <p:sldId id="278" r:id="rId17"/>
    <p:sldId id="270" r:id="rId18"/>
    <p:sldId id="274"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D51A57-9D74-41C4-AE76-45CB4070BE32}" type="datetimeFigureOut">
              <a:rPr lang="es-AR" smtClean="0"/>
              <a:t>20/5/2024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469505-7362-49EE-BF5B-430708A99DA2}" type="slidenum">
              <a:rPr lang="es-AR" smtClean="0"/>
              <a:t>‹Nº›</a:t>
            </a:fld>
            <a:endParaRPr lang="es-AR"/>
          </a:p>
        </p:txBody>
      </p:sp>
    </p:spTree>
    <p:extLst>
      <p:ext uri="{BB962C8B-B14F-4D97-AF65-F5344CB8AC3E}">
        <p14:creationId xmlns:p14="http://schemas.microsoft.com/office/powerpoint/2010/main" val="531359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EE6C90C-C078-44FC-A308-201C296464EB}" type="datetimeFigureOut">
              <a:rPr lang="es-AR" smtClean="0"/>
              <a:t>20/5/2024</a:t>
            </a:fld>
            <a:endParaRPr lang="es-AR"/>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s-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4B84B38-1124-473B-9CC7-F73021003D0B}" type="slidenum">
              <a:rPr lang="es-AR" smtClean="0"/>
              <a:t>‹Nº›</a:t>
            </a:fld>
            <a:endParaRPr lang="es-AR"/>
          </a:p>
        </p:txBody>
      </p:sp>
    </p:spTree>
    <p:extLst>
      <p:ext uri="{BB962C8B-B14F-4D97-AF65-F5344CB8AC3E}">
        <p14:creationId xmlns:p14="http://schemas.microsoft.com/office/powerpoint/2010/main" val="2096687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EE6C90C-C078-44FC-A308-201C296464EB}" type="datetimeFigureOut">
              <a:rPr lang="es-AR" smtClean="0"/>
              <a:t>20/5/2024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C4B84B38-1124-473B-9CC7-F73021003D0B}" type="slidenum">
              <a:rPr lang="es-AR" smtClean="0"/>
              <a:t>‹Nº›</a:t>
            </a:fld>
            <a:endParaRPr lang="es-AR"/>
          </a:p>
        </p:txBody>
      </p:sp>
    </p:spTree>
    <p:extLst>
      <p:ext uri="{BB962C8B-B14F-4D97-AF65-F5344CB8AC3E}">
        <p14:creationId xmlns:p14="http://schemas.microsoft.com/office/powerpoint/2010/main" val="1141215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EE6C90C-C078-44FC-A308-201C296464EB}" type="datetimeFigureOut">
              <a:rPr lang="es-AR" smtClean="0"/>
              <a:t>20/5/2024</a:t>
            </a:fld>
            <a:endParaRPr lang="es-AR"/>
          </a:p>
        </p:txBody>
      </p:sp>
      <p:sp>
        <p:nvSpPr>
          <p:cNvPr id="5" name="Footer Placeholder 4"/>
          <p:cNvSpPr>
            <a:spLocks noGrp="1"/>
          </p:cNvSpPr>
          <p:nvPr>
            <p:ph type="ftr" sz="quarter" idx="11"/>
          </p:nvPr>
        </p:nvSpPr>
        <p:spPr>
          <a:xfrm>
            <a:off x="774923" y="5951811"/>
            <a:ext cx="7896279" cy="365125"/>
          </a:xfrm>
        </p:spPr>
        <p:txBody>
          <a:bodyPr/>
          <a:lstStyle/>
          <a:p>
            <a:endParaRPr lang="es-A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4B84B38-1124-473B-9CC7-F73021003D0B}" type="slidenum">
              <a:rPr lang="es-AR" smtClean="0"/>
              <a:t>‹Nº›</a:t>
            </a:fld>
            <a:endParaRPr lang="es-AR"/>
          </a:p>
        </p:txBody>
      </p:sp>
    </p:spTree>
    <p:extLst>
      <p:ext uri="{BB962C8B-B14F-4D97-AF65-F5344CB8AC3E}">
        <p14:creationId xmlns:p14="http://schemas.microsoft.com/office/powerpoint/2010/main" val="544510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EE6C90C-C078-44FC-A308-201C296464EB}" type="datetimeFigureOut">
              <a:rPr lang="es-AR" smtClean="0"/>
              <a:t>20/5/2024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a:xfrm>
            <a:off x="10558300" y="5956137"/>
            <a:ext cx="1052508" cy="365125"/>
          </a:xfrm>
        </p:spPr>
        <p:txBody>
          <a:bodyPr/>
          <a:lstStyle/>
          <a:p>
            <a:fld id="{C4B84B38-1124-473B-9CC7-F73021003D0B}" type="slidenum">
              <a:rPr lang="es-AR" smtClean="0"/>
              <a:t>‹Nº›</a:t>
            </a:fld>
            <a:endParaRPr lang="es-AR"/>
          </a:p>
        </p:txBody>
      </p:sp>
    </p:spTree>
    <p:extLst>
      <p:ext uri="{BB962C8B-B14F-4D97-AF65-F5344CB8AC3E}">
        <p14:creationId xmlns:p14="http://schemas.microsoft.com/office/powerpoint/2010/main" val="315172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EE6C90C-C078-44FC-A308-201C296464EB}" type="datetimeFigureOut">
              <a:rPr lang="es-AR" smtClean="0"/>
              <a:t>20/5/2024</a:t>
            </a:fld>
            <a:endParaRPr lang="es-A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s-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4B84B38-1124-473B-9CC7-F73021003D0B}" type="slidenum">
              <a:rPr lang="es-AR" smtClean="0"/>
              <a:t>‹Nº›</a:t>
            </a:fld>
            <a:endParaRPr lang="es-AR"/>
          </a:p>
        </p:txBody>
      </p:sp>
    </p:spTree>
    <p:extLst>
      <p:ext uri="{BB962C8B-B14F-4D97-AF65-F5344CB8AC3E}">
        <p14:creationId xmlns:p14="http://schemas.microsoft.com/office/powerpoint/2010/main" val="2414848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EE6C90C-C078-44FC-A308-201C296464EB}" type="datetimeFigureOut">
              <a:rPr lang="es-AR" smtClean="0"/>
              <a:t>20/5/2024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C4B84B38-1124-473B-9CC7-F73021003D0B}" type="slidenum">
              <a:rPr lang="es-AR" smtClean="0"/>
              <a:t>‹Nº›</a:t>
            </a:fld>
            <a:endParaRPr lang="es-AR"/>
          </a:p>
        </p:txBody>
      </p:sp>
    </p:spTree>
    <p:extLst>
      <p:ext uri="{BB962C8B-B14F-4D97-AF65-F5344CB8AC3E}">
        <p14:creationId xmlns:p14="http://schemas.microsoft.com/office/powerpoint/2010/main" val="933007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EE6C90C-C078-44FC-A308-201C296464EB}" type="datetimeFigureOut">
              <a:rPr lang="es-AR" smtClean="0"/>
              <a:t>20/5/2024</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C4B84B38-1124-473B-9CC7-F73021003D0B}" type="slidenum">
              <a:rPr lang="es-AR" smtClean="0"/>
              <a:t>‹Nº›</a:t>
            </a:fld>
            <a:endParaRPr lang="es-AR"/>
          </a:p>
        </p:txBody>
      </p:sp>
    </p:spTree>
    <p:extLst>
      <p:ext uri="{BB962C8B-B14F-4D97-AF65-F5344CB8AC3E}">
        <p14:creationId xmlns:p14="http://schemas.microsoft.com/office/powerpoint/2010/main" val="3940350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EE6C90C-C078-44FC-A308-201C296464EB}" type="datetimeFigureOut">
              <a:rPr lang="es-AR" smtClean="0"/>
              <a:t>20/5/2024</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C4B84B38-1124-473B-9CC7-F73021003D0B}" type="slidenum">
              <a:rPr lang="es-AR" smtClean="0"/>
              <a:t>‹Nº›</a:t>
            </a:fld>
            <a:endParaRPr lang="es-AR"/>
          </a:p>
        </p:txBody>
      </p:sp>
    </p:spTree>
    <p:extLst>
      <p:ext uri="{BB962C8B-B14F-4D97-AF65-F5344CB8AC3E}">
        <p14:creationId xmlns:p14="http://schemas.microsoft.com/office/powerpoint/2010/main" val="4190589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E6C90C-C078-44FC-A308-201C296464EB}" type="datetimeFigureOut">
              <a:rPr lang="es-AR" smtClean="0"/>
              <a:t>20/5/2024</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C4B84B38-1124-473B-9CC7-F73021003D0B}" type="slidenum">
              <a:rPr lang="es-AR" smtClean="0"/>
              <a:t>‹Nº›</a:t>
            </a:fld>
            <a:endParaRPr lang="es-AR"/>
          </a:p>
        </p:txBody>
      </p:sp>
    </p:spTree>
    <p:extLst>
      <p:ext uri="{BB962C8B-B14F-4D97-AF65-F5344CB8AC3E}">
        <p14:creationId xmlns:p14="http://schemas.microsoft.com/office/powerpoint/2010/main" val="3496719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EE6C90C-C078-44FC-A308-201C296464EB}" type="datetimeFigureOut">
              <a:rPr lang="es-AR" smtClean="0"/>
              <a:t>20/5/2024</a:t>
            </a:fld>
            <a:endParaRPr lang="es-A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s-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4B84B38-1124-473B-9CC7-F73021003D0B}" type="slidenum">
              <a:rPr lang="es-AR" smtClean="0"/>
              <a:t>‹Nº›</a:t>
            </a:fld>
            <a:endParaRPr lang="es-AR"/>
          </a:p>
        </p:txBody>
      </p:sp>
    </p:spTree>
    <p:extLst>
      <p:ext uri="{BB962C8B-B14F-4D97-AF65-F5344CB8AC3E}">
        <p14:creationId xmlns:p14="http://schemas.microsoft.com/office/powerpoint/2010/main" val="3411575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EE6C90C-C078-44FC-A308-201C296464EB}" type="datetimeFigureOut">
              <a:rPr lang="es-AR" smtClean="0"/>
              <a:t>20/5/2024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C4B84B38-1124-473B-9CC7-F73021003D0B}" type="slidenum">
              <a:rPr lang="es-AR" smtClean="0"/>
              <a:t>‹Nº›</a:t>
            </a:fld>
            <a:endParaRPr lang="es-AR"/>
          </a:p>
        </p:txBody>
      </p:sp>
    </p:spTree>
    <p:extLst>
      <p:ext uri="{BB962C8B-B14F-4D97-AF65-F5344CB8AC3E}">
        <p14:creationId xmlns:p14="http://schemas.microsoft.com/office/powerpoint/2010/main" val="3361464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EE6C90C-C078-44FC-A308-201C296464EB}" type="datetimeFigureOut">
              <a:rPr lang="es-AR" smtClean="0"/>
              <a:t>20/5/2024</a:t>
            </a:fld>
            <a:endParaRPr lang="es-AR"/>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s-A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4B84B38-1124-473B-9CC7-F73021003D0B}" type="slidenum">
              <a:rPr lang="es-AR" smtClean="0"/>
              <a:t>‹Nº›</a:t>
            </a:fld>
            <a:endParaRPr lang="es-A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41384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trabajosocial.unlp.edu.ar/uploads/docs/ley_19587__sobre_higiene_y_seguridad_en_el_trabajo.pdf" TargetMode="External"/><Relationship Id="rId2" Type="http://schemas.openxmlformats.org/officeDocument/2006/relationships/hyperlink" Target="https://normas-apa.org/estructura/"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6A73E-42BD-B817-6EA5-A270FD7C8322}"/>
              </a:ext>
            </a:extLst>
          </p:cNvPr>
          <p:cNvSpPr>
            <a:spLocks noGrp="1"/>
          </p:cNvSpPr>
          <p:nvPr>
            <p:ph type="ctrTitle"/>
          </p:nvPr>
        </p:nvSpPr>
        <p:spPr>
          <a:xfrm>
            <a:off x="450376" y="655094"/>
            <a:ext cx="11232108" cy="2115402"/>
          </a:xfrm>
        </p:spPr>
        <p:txBody>
          <a:bodyPr>
            <a:noAutofit/>
          </a:bodyPr>
          <a:lstStyle/>
          <a:p>
            <a:r>
              <a:rPr lang="es-ES" sz="6000" dirty="0">
                <a:latin typeface="Times New Roman" panose="02020603050405020304" pitchFamily="18" charset="0"/>
                <a:cs typeface="Times New Roman" panose="02020603050405020304" pitchFamily="18" charset="0"/>
              </a:rPr>
              <a:t>Ley 19587: Higiene  y seguridad en el trabajo</a:t>
            </a:r>
            <a:endParaRPr lang="es-AR" sz="6000" dirty="0">
              <a:latin typeface="Times New Roman" panose="02020603050405020304" pitchFamily="18" charset="0"/>
              <a:cs typeface="Times New Roman" panose="02020603050405020304" pitchFamily="18" charset="0"/>
            </a:endParaRPr>
          </a:p>
        </p:txBody>
      </p:sp>
      <p:sp>
        <p:nvSpPr>
          <p:cNvPr id="3" name="Subtítulo 2">
            <a:extLst>
              <a:ext uri="{FF2B5EF4-FFF2-40B4-BE49-F238E27FC236}">
                <a16:creationId xmlns:a16="http://schemas.microsoft.com/office/drawing/2014/main" id="{EBE3C2CC-D2ED-F96E-61AB-2F359B5767E8}"/>
              </a:ext>
            </a:extLst>
          </p:cNvPr>
          <p:cNvSpPr>
            <a:spLocks noGrp="1"/>
          </p:cNvSpPr>
          <p:nvPr>
            <p:ph type="subTitle" idx="1"/>
          </p:nvPr>
        </p:nvSpPr>
        <p:spPr>
          <a:xfrm>
            <a:off x="661278" y="5871829"/>
            <a:ext cx="10810301" cy="467437"/>
          </a:xfrm>
        </p:spPr>
        <p:txBody>
          <a:bodyPr>
            <a:normAutofit fontScale="92500" lnSpcReduction="10000"/>
          </a:bodyPr>
          <a:lstStyle/>
          <a:p>
            <a:pPr algn="ctr"/>
            <a:r>
              <a:rPr lang="es-ES" sz="2800" dirty="0">
                <a:solidFill>
                  <a:schemeClr val="bg1"/>
                </a:solidFill>
                <a:latin typeface="Times New Roman" panose="02020603050405020304" pitchFamily="18" charset="0"/>
                <a:cs typeface="Times New Roman" panose="02020603050405020304" pitchFamily="18" charset="0"/>
              </a:rPr>
              <a:t>(CAPÍTULOS 12, 14, 18, 19, 20, 21)</a:t>
            </a:r>
            <a:endParaRPr lang="es-AR" dirty="0">
              <a:solidFill>
                <a:schemeClr val="bg1"/>
              </a:solidFill>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53BAE3F6-9952-1C82-1E2B-6A6EAACE8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5040" y="3353937"/>
            <a:ext cx="7542776" cy="2517892"/>
          </a:xfrm>
          <a:prstGeom prst="rect">
            <a:avLst/>
          </a:prstGeom>
        </p:spPr>
      </p:pic>
    </p:spTree>
    <p:extLst>
      <p:ext uri="{BB962C8B-B14F-4D97-AF65-F5344CB8AC3E}">
        <p14:creationId xmlns:p14="http://schemas.microsoft.com/office/powerpoint/2010/main" val="4717059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F8462-7376-7A7E-07B2-1D19038EA4D7}"/>
              </a:ext>
            </a:extLst>
          </p:cNvPr>
          <p:cNvSpPr>
            <a:spLocks noGrp="1"/>
          </p:cNvSpPr>
          <p:nvPr>
            <p:ph type="title"/>
          </p:nvPr>
        </p:nvSpPr>
        <p:spPr/>
        <p:txBody>
          <a:bodyPr>
            <a:normAutofit fontScale="90000"/>
          </a:bodyPr>
          <a:lstStyle/>
          <a:p>
            <a:r>
              <a:rPr lang="es-ES" sz="4000" dirty="0">
                <a:latin typeface="Times New Roman" panose="02020603050405020304" pitchFamily="18" charset="0"/>
                <a:cs typeface="Times New Roman" panose="02020603050405020304" pitchFamily="18" charset="0"/>
              </a:rPr>
              <a:t>Capítulo </a:t>
            </a:r>
            <a:r>
              <a:rPr lang="es-ES" sz="4000" dirty="0">
                <a:latin typeface="Times New Roman" panose="02020603050405020304" pitchFamily="18" charset="0"/>
                <a:cs typeface="Times New Roman" panose="02020603050405020304" pitchFamily="18" charset="0"/>
              </a:rPr>
              <a:t>18: protección contra incendios</a:t>
            </a:r>
            <a:endParaRPr lang="es-AR" sz="4000" dirty="0">
              <a:latin typeface="Times New Roman" panose="02020603050405020304" pitchFamily="18" charset="0"/>
              <a:cs typeface="Times New Roman" panose="02020603050405020304" pitchFamily="18"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16" y="2166425"/>
            <a:ext cx="4501661" cy="3924885"/>
          </a:xfrm>
          <a:prstGeom prst="rect">
            <a:avLst/>
          </a:prstGeom>
        </p:spPr>
      </p:pic>
      <p:sp>
        <p:nvSpPr>
          <p:cNvPr id="7" name="Marcador de contenido 6">
            <a:extLst>
              <a:ext uri="{FF2B5EF4-FFF2-40B4-BE49-F238E27FC236}">
                <a16:creationId xmlns:a16="http://schemas.microsoft.com/office/drawing/2014/main" id="{0191FFA4-C764-BB5F-9133-8DF41F627AD3}"/>
              </a:ext>
            </a:extLst>
          </p:cNvPr>
          <p:cNvSpPr>
            <a:spLocks noGrp="1"/>
          </p:cNvSpPr>
          <p:nvPr>
            <p:ph idx="1"/>
          </p:nvPr>
        </p:nvSpPr>
        <p:spPr>
          <a:xfrm>
            <a:off x="4276577" y="2025748"/>
            <a:ext cx="7737231" cy="4958862"/>
          </a:xfrm>
        </p:spPr>
        <p:txBody>
          <a:bodyPr>
            <a:normAutofit fontScale="92500" lnSpcReduction="10000"/>
          </a:bodyPr>
          <a:lstStyle/>
          <a:p>
            <a:pPr marL="0" indent="0">
              <a:buNone/>
            </a:pPr>
            <a:r>
              <a:rPr lang="es-ES" sz="1400" b="1" dirty="0">
                <a:latin typeface="Gill Sans MT" panose="020B0502020104020203" pitchFamily="34" charset="0"/>
                <a:cs typeface="Times New Roman" panose="02020603050405020304" pitchFamily="18" charset="0"/>
              </a:rPr>
              <a:t>		</a:t>
            </a:r>
          </a:p>
          <a:p>
            <a:pPr marL="0" indent="0">
              <a:buNone/>
            </a:pPr>
            <a:r>
              <a:rPr lang="es-ES" sz="1400" dirty="0">
                <a:latin typeface="Gill Sans MT" panose="020B0502020104020203" pitchFamily="34" charset="0"/>
                <a:cs typeface="Times New Roman" panose="02020603050405020304" pitchFamily="18" charset="0"/>
              </a:rPr>
              <a:t>Art. 169 - En todos los lugares en que se depositen, acumulen, manipulen o industrialicen explosivos o materiales combustibles e inflamables, queda terminantemente prohibido fumar, encender o llevar fósforos, encendedores de cigarrillos y otros artefactos que produzcan llama. el personal que trabaje o circule por estos lugares tendrá la obligación de utilizar calzado con suela y taco de goma sin clavar y sólo se permitirá fumar en lugares autorizados</a:t>
            </a:r>
            <a:r>
              <a:rPr lang="es-ES" sz="1400" dirty="0" smtClean="0">
                <a:latin typeface="Gill Sans MT" panose="020B0502020104020203" pitchFamily="34" charset="0"/>
                <a:cs typeface="Times New Roman" panose="02020603050405020304" pitchFamily="18" charset="0"/>
              </a:rPr>
              <a:t>.</a:t>
            </a:r>
            <a:endParaRPr lang="es-ES" sz="1400" dirty="0">
              <a:latin typeface="Gill Sans MT" panose="020B0502020104020203" pitchFamily="34" charset="0"/>
              <a:cs typeface="Times New Roman" panose="02020603050405020304" pitchFamily="18" charset="0"/>
            </a:endParaRPr>
          </a:p>
          <a:p>
            <a:pPr marL="0" indent="0">
              <a:buNone/>
            </a:pPr>
            <a:r>
              <a:rPr lang="es-ES" sz="1400" dirty="0">
                <a:latin typeface="Gill Sans MT" panose="020B0502020104020203" pitchFamily="34" charset="0"/>
                <a:cs typeface="Times New Roman" panose="02020603050405020304" pitchFamily="18" charset="0"/>
              </a:rPr>
              <a:t>Art. 173 - Las condiciones de situación, que constituyen requerimientos específicos de emplazamiento y acceso a los edificios, conforme a las características del riesgo de los mismos, se cumplimentarán según lo establecido en el Anexo VII</a:t>
            </a:r>
            <a:r>
              <a:rPr lang="es-ES" sz="1400" dirty="0" smtClean="0">
                <a:latin typeface="Gill Sans MT" panose="020B0502020104020203" pitchFamily="34" charset="0"/>
                <a:cs typeface="Times New Roman" panose="02020603050405020304" pitchFamily="18" charset="0"/>
              </a:rPr>
              <a:t>.</a:t>
            </a:r>
            <a:endParaRPr lang="es-ES" sz="1400" dirty="0">
              <a:latin typeface="Gill Sans MT" panose="020B0502020104020203" pitchFamily="34" charset="0"/>
              <a:cs typeface="Times New Roman" panose="02020603050405020304" pitchFamily="18" charset="0"/>
            </a:endParaRPr>
          </a:p>
          <a:p>
            <a:pPr marL="0" indent="0">
              <a:buNone/>
            </a:pPr>
            <a:r>
              <a:rPr lang="es-ES" sz="1400" dirty="0">
                <a:latin typeface="Gill Sans MT" panose="020B0502020104020203" pitchFamily="34" charset="0"/>
                <a:cs typeface="Times New Roman" panose="02020603050405020304" pitchFamily="18" charset="0"/>
              </a:rPr>
              <a:t>Art. 174 - Las condiciones de </a:t>
            </a:r>
            <a:r>
              <a:rPr lang="es-ES" sz="1400" dirty="0" smtClean="0">
                <a:latin typeface="Gill Sans MT" panose="020B0502020104020203" pitchFamily="34" charset="0"/>
                <a:cs typeface="Times New Roman" panose="02020603050405020304" pitchFamily="18" charset="0"/>
              </a:rPr>
              <a:t>construcción</a:t>
            </a:r>
            <a:r>
              <a:rPr lang="es-ES" sz="1400" dirty="0">
                <a:latin typeface="Gill Sans MT" panose="020B0502020104020203" pitchFamily="34" charset="0"/>
                <a:cs typeface="Times New Roman" panose="02020603050405020304" pitchFamily="18" charset="0"/>
              </a:rPr>
              <a:t>, que constituyen requerimientos constructivos que se relacionan con las características del riesgo de los sectores de incendio, se cumplimentarán según lo establecido en el Anexo VII</a:t>
            </a:r>
            <a:r>
              <a:rPr lang="es-ES" sz="1400" dirty="0" smtClean="0">
                <a:latin typeface="Gill Sans MT" panose="020B0502020104020203" pitchFamily="34" charset="0"/>
                <a:cs typeface="Times New Roman" panose="02020603050405020304" pitchFamily="18" charset="0"/>
              </a:rPr>
              <a:t>.</a:t>
            </a:r>
            <a:endParaRPr lang="es-ES" sz="1400" dirty="0">
              <a:latin typeface="Gill Sans MT" panose="020B0502020104020203" pitchFamily="34" charset="0"/>
              <a:cs typeface="Times New Roman" panose="02020603050405020304" pitchFamily="18" charset="0"/>
            </a:endParaRPr>
          </a:p>
          <a:p>
            <a:pPr marL="0" indent="0">
              <a:buNone/>
            </a:pPr>
            <a:r>
              <a:rPr lang="es-ES" sz="1400" dirty="0">
                <a:latin typeface="Gill Sans MT" panose="020B0502020104020203" pitchFamily="34" charset="0"/>
                <a:cs typeface="Times New Roman" panose="02020603050405020304" pitchFamily="18" charset="0"/>
              </a:rPr>
              <a:t>Art. 176 - La cantidad de matafuegos necesarios en los lugares de trabajo se determinará según las características y áreas de los mismos, importancia del riesgo, carga de fuego, clases de fuegos involucrados y distancia a recorrer para alcanzarlos</a:t>
            </a:r>
            <a:r>
              <a:rPr lang="es-ES" sz="1400" dirty="0" smtClean="0">
                <a:latin typeface="Gill Sans MT" panose="020B0502020104020203" pitchFamily="34" charset="0"/>
                <a:cs typeface="Times New Roman" panose="02020603050405020304" pitchFamily="18" charset="0"/>
              </a:rPr>
              <a:t>.</a:t>
            </a:r>
            <a:endParaRPr lang="es-ES" sz="1400" dirty="0">
              <a:latin typeface="Gill Sans MT" panose="020B0502020104020203" pitchFamily="34" charset="0"/>
              <a:cs typeface="Times New Roman" panose="02020603050405020304" pitchFamily="18" charset="0"/>
            </a:endParaRPr>
          </a:p>
          <a:p>
            <a:pPr marL="0" indent="0">
              <a:buNone/>
            </a:pPr>
            <a:r>
              <a:rPr lang="es-ES" sz="1400" dirty="0">
                <a:latin typeface="Gill Sans MT" panose="020B0502020104020203" pitchFamily="34" charset="0"/>
                <a:cs typeface="Times New Roman" panose="02020603050405020304" pitchFamily="18" charset="0"/>
              </a:rPr>
              <a:t>Las clases de fuego se designarán con las letras A, B, C y D y son las siguientes</a:t>
            </a:r>
            <a:r>
              <a:rPr lang="es-ES" sz="1400" dirty="0" smtClean="0">
                <a:latin typeface="Gill Sans MT" panose="020B0502020104020203" pitchFamily="34" charset="0"/>
                <a:cs typeface="Times New Roman" panose="02020603050405020304" pitchFamily="18" charset="0"/>
              </a:rPr>
              <a:t>:</a:t>
            </a:r>
            <a:endParaRPr lang="es-ES" sz="1400" dirty="0">
              <a:latin typeface="Gill Sans MT" panose="020B0502020104020203" pitchFamily="34" charset="0"/>
              <a:cs typeface="Times New Roman" panose="02020603050405020304" pitchFamily="18" charset="0"/>
            </a:endParaRPr>
          </a:p>
          <a:p>
            <a:pPr marL="0" indent="0">
              <a:buNone/>
            </a:pPr>
            <a:r>
              <a:rPr lang="es-ES" sz="1400" dirty="0">
                <a:latin typeface="Gill Sans MT" panose="020B0502020104020203" pitchFamily="34" charset="0"/>
                <a:cs typeface="Times New Roman" panose="02020603050405020304" pitchFamily="18" charset="0"/>
              </a:rPr>
              <a:t>1. Clase A: Fuegos que se desarrollan sobre combustibles sólidos, como ser madera, papel, telas, gomas, plásticos y otros</a:t>
            </a:r>
            <a:r>
              <a:rPr lang="es-ES" sz="1400" dirty="0" smtClean="0">
                <a:latin typeface="Gill Sans MT" panose="020B0502020104020203" pitchFamily="34" charset="0"/>
                <a:cs typeface="Times New Roman" panose="02020603050405020304" pitchFamily="18" charset="0"/>
              </a:rPr>
              <a:t>.</a:t>
            </a:r>
            <a:endParaRPr lang="es-ES" sz="1400" dirty="0">
              <a:latin typeface="Gill Sans MT" panose="020B0502020104020203" pitchFamily="34" charset="0"/>
              <a:cs typeface="Times New Roman" panose="02020603050405020304" pitchFamily="18" charset="0"/>
            </a:endParaRPr>
          </a:p>
          <a:p>
            <a:pPr marL="0" indent="0">
              <a:buNone/>
            </a:pPr>
            <a:r>
              <a:rPr lang="es-ES" sz="1400" dirty="0">
                <a:latin typeface="Gill Sans MT" panose="020B0502020104020203" pitchFamily="34" charset="0"/>
                <a:cs typeface="Times New Roman" panose="02020603050405020304" pitchFamily="18" charset="0"/>
              </a:rPr>
              <a:t>2. Clase B: Fuegos sobre líquidos inflamables, grasas, pinturas, ceras, gases y otros</a:t>
            </a:r>
            <a:r>
              <a:rPr lang="es-ES" sz="1400" dirty="0" smtClean="0">
                <a:latin typeface="Gill Sans MT" panose="020B0502020104020203" pitchFamily="34" charset="0"/>
                <a:cs typeface="Times New Roman" panose="02020603050405020304" pitchFamily="18" charset="0"/>
              </a:rPr>
              <a:t>.</a:t>
            </a:r>
            <a:endParaRPr lang="es-ES" sz="1400" dirty="0">
              <a:latin typeface="Gill Sans MT" panose="020B0502020104020203" pitchFamily="34" charset="0"/>
              <a:cs typeface="Times New Roman" panose="02020603050405020304" pitchFamily="18" charset="0"/>
            </a:endParaRPr>
          </a:p>
          <a:p>
            <a:pPr marL="0" indent="0">
              <a:buNone/>
            </a:pPr>
            <a:r>
              <a:rPr lang="es-ES" sz="1400" dirty="0">
                <a:latin typeface="Gill Sans MT" panose="020B0502020104020203" pitchFamily="34" charset="0"/>
                <a:cs typeface="Times New Roman" panose="02020603050405020304" pitchFamily="18" charset="0"/>
              </a:rPr>
              <a:t>3. Clase C: Fuegos sobre materiales, instalaciones o equipos sometidos a la acción de la corriente eléctrica</a:t>
            </a:r>
            <a:r>
              <a:rPr lang="es-ES" sz="1400" dirty="0" smtClean="0">
                <a:latin typeface="Gill Sans MT" panose="020B0502020104020203" pitchFamily="34" charset="0"/>
                <a:cs typeface="Times New Roman" panose="02020603050405020304" pitchFamily="18" charset="0"/>
              </a:rPr>
              <a:t>.</a:t>
            </a:r>
            <a:endParaRPr lang="es-ES" sz="1400" dirty="0">
              <a:latin typeface="Gill Sans MT" panose="020B0502020104020203" pitchFamily="34" charset="0"/>
              <a:cs typeface="Times New Roman" panose="02020603050405020304" pitchFamily="18" charset="0"/>
            </a:endParaRPr>
          </a:p>
          <a:p>
            <a:pPr marL="0" indent="0">
              <a:buNone/>
            </a:pPr>
            <a:r>
              <a:rPr lang="es-ES" sz="1400" dirty="0">
                <a:latin typeface="Gill Sans MT" panose="020B0502020104020203" pitchFamily="34" charset="0"/>
                <a:cs typeface="Times New Roman" panose="02020603050405020304" pitchFamily="18" charset="0"/>
              </a:rPr>
              <a:t>4. Clase D: Fuegos sobre materiales combustibles, como ser el magnesio, titanio, potasio, sodio y otros.</a:t>
            </a:r>
            <a:endParaRPr lang="es-ES" sz="1200" dirty="0">
              <a:latin typeface="Times New Roman" panose="02020603050405020304" pitchFamily="18" charset="0"/>
              <a:cs typeface="Times New Roman" panose="02020603050405020304" pitchFamily="18" charset="0"/>
            </a:endParaRPr>
          </a:p>
          <a:p>
            <a:pPr marL="0" indent="0">
              <a:buNone/>
            </a:pPr>
            <a:endParaRPr lang="es-ES" sz="1200" dirty="0">
              <a:latin typeface="Times New Roman" panose="02020603050405020304" pitchFamily="18" charset="0"/>
              <a:cs typeface="Times New Roman" panose="02020603050405020304" pitchFamily="18" charset="0"/>
            </a:endParaRPr>
          </a:p>
          <a:p>
            <a:pPr marL="0" indent="0">
              <a:buNone/>
            </a:pPr>
            <a:endParaRPr lang="es-ES" sz="1200" dirty="0">
              <a:latin typeface="Times New Roman" panose="02020603050405020304" pitchFamily="18" charset="0"/>
              <a:cs typeface="Times New Roman" panose="02020603050405020304" pitchFamily="18" charset="0"/>
            </a:endParaRPr>
          </a:p>
          <a:p>
            <a:pPr marL="0" indent="0">
              <a:buNone/>
            </a:pPr>
            <a:endParaRPr lang="es-AR"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22853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F8462-7376-7A7E-07B2-1D19038EA4D7}"/>
              </a:ext>
            </a:extLst>
          </p:cNvPr>
          <p:cNvSpPr>
            <a:spLocks noGrp="1"/>
          </p:cNvSpPr>
          <p:nvPr>
            <p:ph type="title"/>
          </p:nvPr>
        </p:nvSpPr>
        <p:spPr/>
        <p:txBody>
          <a:bodyPr>
            <a:normAutofit fontScale="90000"/>
          </a:bodyPr>
          <a:lstStyle/>
          <a:p>
            <a:r>
              <a:rPr lang="es-ES" sz="4000" dirty="0">
                <a:latin typeface="Times New Roman" panose="02020603050405020304" pitchFamily="18" charset="0"/>
                <a:cs typeface="Times New Roman" panose="02020603050405020304" pitchFamily="18" charset="0"/>
              </a:rPr>
              <a:t>Capítulo </a:t>
            </a:r>
            <a:r>
              <a:rPr lang="es-ES" sz="4000" dirty="0">
                <a:latin typeface="Times New Roman" panose="02020603050405020304" pitchFamily="18" charset="0"/>
                <a:cs typeface="Times New Roman" panose="02020603050405020304" pitchFamily="18" charset="0"/>
              </a:rPr>
              <a:t>18: protección contra incendios</a:t>
            </a:r>
            <a:endParaRPr lang="es-AR" sz="4000" dirty="0">
              <a:latin typeface="Times New Roman" panose="02020603050405020304" pitchFamily="18" charset="0"/>
              <a:cs typeface="Times New Roman" panose="02020603050405020304" pitchFamily="18" charset="0"/>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20837" y="1959429"/>
            <a:ext cx="9650437" cy="4726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9524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F8462-7376-7A7E-07B2-1D19038EA4D7}"/>
              </a:ext>
            </a:extLst>
          </p:cNvPr>
          <p:cNvSpPr>
            <a:spLocks noGrp="1"/>
          </p:cNvSpPr>
          <p:nvPr>
            <p:ph type="title"/>
          </p:nvPr>
        </p:nvSpPr>
        <p:spPr/>
        <p:txBody>
          <a:bodyPr>
            <a:normAutofit fontScale="90000"/>
          </a:bodyPr>
          <a:lstStyle/>
          <a:p>
            <a:r>
              <a:rPr lang="es-ES" sz="4000" dirty="0">
                <a:latin typeface="Times New Roman" panose="02020603050405020304" pitchFamily="18" charset="0"/>
                <a:cs typeface="Times New Roman" panose="02020603050405020304" pitchFamily="18" charset="0"/>
              </a:rPr>
              <a:t>Capítulo </a:t>
            </a:r>
            <a:r>
              <a:rPr lang="es-ES" sz="4000" dirty="0" smtClean="0">
                <a:latin typeface="Times New Roman" panose="02020603050405020304" pitchFamily="18" charset="0"/>
                <a:cs typeface="Times New Roman" panose="02020603050405020304" pitchFamily="18" charset="0"/>
              </a:rPr>
              <a:t>19: equipos y elementos de protección personal</a:t>
            </a:r>
            <a:endParaRPr lang="es-AR" sz="4000" dirty="0">
              <a:latin typeface="Times New Roman" panose="02020603050405020304" pitchFamily="18" charset="0"/>
              <a:cs typeface="Times New Roman" panose="02020603050405020304" pitchFamily="18" charset="0"/>
            </a:endParaRPr>
          </a:p>
        </p:txBody>
      </p:sp>
      <p:sp>
        <p:nvSpPr>
          <p:cNvPr id="7" name="Marcador de contenido 6">
            <a:extLst>
              <a:ext uri="{FF2B5EF4-FFF2-40B4-BE49-F238E27FC236}">
                <a16:creationId xmlns:a16="http://schemas.microsoft.com/office/drawing/2014/main" id="{0191FFA4-C764-BB5F-9133-8DF41F627AD3}"/>
              </a:ext>
            </a:extLst>
          </p:cNvPr>
          <p:cNvSpPr>
            <a:spLocks noGrp="1"/>
          </p:cNvSpPr>
          <p:nvPr>
            <p:ph idx="1"/>
          </p:nvPr>
        </p:nvSpPr>
        <p:spPr>
          <a:xfrm>
            <a:off x="446804" y="2037146"/>
            <a:ext cx="7270034" cy="5123793"/>
          </a:xfrm>
        </p:spPr>
        <p:txBody>
          <a:bodyPr>
            <a:normAutofit/>
          </a:bodyPr>
          <a:lstStyle/>
          <a:p>
            <a:pPr marL="0" indent="0">
              <a:buNone/>
            </a:pPr>
            <a:r>
              <a:rPr lang="es-ES" sz="1200" b="1" dirty="0">
                <a:latin typeface="Times New Roman" panose="02020603050405020304" pitchFamily="18" charset="0"/>
                <a:cs typeface="Times New Roman" panose="02020603050405020304" pitchFamily="18" charset="0"/>
              </a:rPr>
              <a:t>		</a:t>
            </a:r>
            <a:r>
              <a:rPr lang="es-ES" sz="1200" dirty="0">
                <a:latin typeface="Times New Roman" pitchFamily="18" charset="0"/>
                <a:cs typeface="Times New Roman" pitchFamily="18" charset="0"/>
              </a:rPr>
              <a:t>Art. 188.- Todo fabricante de equipos y elementos de protección personal del trabajador, deberá estar inscripto en el registro que a tal efecto habilitará el Ministerio de Trabajo. Sin dicho requisito, no podrán fabricarse ni comercializarse equipos y elementos de protección personal que hagan al cumplimiento de la presente Reglamentación. Estos responderán en su fabricación y ensayo a las recomendaciones técnicas vigentes según lo establecido en el artículo 5º. </a:t>
            </a:r>
            <a:r>
              <a:rPr lang="es-ES" sz="1200" dirty="0" smtClean="0">
                <a:latin typeface="Times New Roman" pitchFamily="18" charset="0"/>
                <a:cs typeface="Times New Roman" pitchFamily="18" charset="0"/>
              </a:rPr>
              <a:t>pintados </a:t>
            </a:r>
            <a:r>
              <a:rPr lang="es-ES" sz="1200" dirty="0">
                <a:latin typeface="Times New Roman" pitchFamily="18" charset="0"/>
                <a:cs typeface="Times New Roman" pitchFamily="18" charset="0"/>
              </a:rPr>
              <a:t>en colores intensos y contrastantes con la superficie que los contenga, para evitar confusiones</a:t>
            </a:r>
            <a:r>
              <a:rPr lang="es-ES" sz="1200" dirty="0" smtClean="0">
                <a:latin typeface="Times New Roman" pitchFamily="18" charset="0"/>
                <a:cs typeface="Times New Roman" pitchFamily="18" charset="0"/>
              </a:rPr>
              <a:t>.</a:t>
            </a:r>
          </a:p>
          <a:p>
            <a:pPr marL="0" indent="0">
              <a:buNone/>
            </a:pPr>
            <a:r>
              <a:rPr lang="es-ES" sz="1200" dirty="0" smtClean="0">
                <a:latin typeface="Times New Roman" pitchFamily="18" charset="0"/>
                <a:cs typeface="Times New Roman" pitchFamily="18" charset="0"/>
              </a:rPr>
              <a:t>		Art</a:t>
            </a:r>
            <a:r>
              <a:rPr lang="es-ES" sz="1200" dirty="0">
                <a:latin typeface="Times New Roman" pitchFamily="18" charset="0"/>
                <a:cs typeface="Times New Roman" pitchFamily="18" charset="0"/>
              </a:rPr>
              <a:t>. 189.- Los equipos y elementos de protección personal, serán de uso individual y no intercambiables cuando razones de higiene y practicidad así lo aconsejen. Queda prohibida la comercialización de equipos y elementos recuperados o usados, los que deberán ser destruidos al término de su vida útil. </a:t>
            </a:r>
          </a:p>
          <a:p>
            <a:pPr marL="0" indent="0">
              <a:buNone/>
            </a:pPr>
            <a:r>
              <a:rPr lang="es-ES" sz="1200" dirty="0">
                <a:latin typeface="Times New Roman" pitchFamily="18" charset="0"/>
                <a:cs typeface="Times New Roman" pitchFamily="18" charset="0"/>
              </a:rPr>
              <a:t>		Art. 191.- La ropa de trabajo cumplirá lo siguiente: </a:t>
            </a:r>
            <a:endParaRPr lang="es-ES" sz="1200" dirty="0" smtClean="0">
              <a:latin typeface="Times New Roman" pitchFamily="18" charset="0"/>
              <a:cs typeface="Times New Roman" pitchFamily="18" charset="0"/>
            </a:endParaRPr>
          </a:p>
          <a:p>
            <a:pPr marL="228600" indent="-228600">
              <a:buAutoNum type="arabicPeriod"/>
            </a:pPr>
            <a:r>
              <a:rPr lang="es-ES" sz="1200" dirty="0" smtClean="0">
                <a:latin typeface="Times New Roman" pitchFamily="18" charset="0"/>
                <a:cs typeface="Times New Roman" pitchFamily="18" charset="0"/>
              </a:rPr>
              <a:t>Será </a:t>
            </a:r>
            <a:r>
              <a:rPr lang="es-ES" sz="1200" dirty="0">
                <a:latin typeface="Times New Roman" pitchFamily="18" charset="0"/>
                <a:cs typeface="Times New Roman" pitchFamily="18" charset="0"/>
              </a:rPr>
              <a:t>de tela flexible, que permita una fácil limpieza y desinfección y adecuada a las condiciones del puesto de trabajo. </a:t>
            </a:r>
            <a:endParaRPr lang="es-ES" sz="1200" dirty="0" smtClean="0">
              <a:latin typeface="Times New Roman" pitchFamily="18" charset="0"/>
              <a:cs typeface="Times New Roman" pitchFamily="18" charset="0"/>
            </a:endParaRPr>
          </a:p>
          <a:p>
            <a:pPr marL="228600" indent="-228600">
              <a:buAutoNum type="arabicPeriod"/>
            </a:pPr>
            <a:r>
              <a:rPr lang="es-ES" sz="1200" dirty="0" smtClean="0">
                <a:latin typeface="Times New Roman" pitchFamily="18" charset="0"/>
                <a:cs typeface="Times New Roman" pitchFamily="18" charset="0"/>
              </a:rPr>
              <a:t>. </a:t>
            </a:r>
            <a:r>
              <a:rPr lang="es-ES" sz="1200" dirty="0">
                <a:latin typeface="Times New Roman" pitchFamily="18" charset="0"/>
                <a:cs typeface="Times New Roman" pitchFamily="18" charset="0"/>
              </a:rPr>
              <a:t>Ajustará bien al cuerpo del trabajador, sin perjuicio de su comodidad y facilidad de movimientos. </a:t>
            </a:r>
            <a:endParaRPr lang="es-ES" sz="1200" dirty="0" smtClean="0">
              <a:latin typeface="Times New Roman" pitchFamily="18" charset="0"/>
              <a:cs typeface="Times New Roman" pitchFamily="18" charset="0"/>
            </a:endParaRPr>
          </a:p>
          <a:p>
            <a:pPr marL="228600" indent="-228600">
              <a:buAutoNum type="arabicPeriod"/>
            </a:pPr>
            <a:r>
              <a:rPr lang="es-ES" sz="1200" dirty="0" smtClean="0">
                <a:latin typeface="Times New Roman" pitchFamily="18" charset="0"/>
                <a:cs typeface="Times New Roman" pitchFamily="18" charset="0"/>
              </a:rPr>
              <a:t>Siempre </a:t>
            </a:r>
            <a:r>
              <a:rPr lang="es-ES" sz="1200" dirty="0">
                <a:latin typeface="Times New Roman" pitchFamily="18" charset="0"/>
                <a:cs typeface="Times New Roman" pitchFamily="18" charset="0"/>
              </a:rPr>
              <a:t>que las circunstancias lo permitan, las mangas serán cortas y cuando sean largas, ajustarán adecuadamente. </a:t>
            </a:r>
          </a:p>
          <a:p>
            <a:pPr marL="228600" indent="-228600">
              <a:buAutoNum type="arabicPeriod"/>
            </a:pPr>
            <a:r>
              <a:rPr lang="es-ES" sz="1200" dirty="0" smtClean="0">
                <a:latin typeface="Times New Roman" pitchFamily="18" charset="0"/>
                <a:cs typeface="Times New Roman" pitchFamily="18" charset="0"/>
              </a:rPr>
              <a:t>Se </a:t>
            </a:r>
            <a:r>
              <a:rPr lang="es-ES" sz="1200" dirty="0">
                <a:latin typeface="Times New Roman" pitchFamily="18" charset="0"/>
                <a:cs typeface="Times New Roman" pitchFamily="18" charset="0"/>
              </a:rPr>
              <a:t>eliminarán o reducirán en lo posible, elementos adicionales como bolsillos, bocamangas, botones, partes vueltas hacia arriba, cordones y otros, por razones higiénicas y para evitar enganches. </a:t>
            </a:r>
            <a:endParaRPr lang="es-ES" sz="1200" dirty="0" smtClean="0">
              <a:latin typeface="Times New Roman" pitchFamily="18" charset="0"/>
              <a:cs typeface="Times New Roman" pitchFamily="18" charset="0"/>
            </a:endParaRPr>
          </a:p>
          <a:p>
            <a:pPr marL="0" indent="0">
              <a:buNone/>
            </a:pPr>
            <a:endParaRPr lang="es-ES" sz="1200" dirty="0">
              <a:latin typeface="Times New Roman" panose="02020603050405020304" pitchFamily="18" charset="0"/>
              <a:cs typeface="Times New Roman" panose="02020603050405020304" pitchFamily="18" charset="0"/>
            </a:endParaRPr>
          </a:p>
          <a:p>
            <a:pPr marL="0" indent="0">
              <a:buNone/>
            </a:pPr>
            <a:endParaRPr lang="es-ES" sz="1200" dirty="0">
              <a:latin typeface="Times New Roman" panose="02020603050405020304" pitchFamily="18" charset="0"/>
              <a:cs typeface="Times New Roman" panose="02020603050405020304" pitchFamily="18" charset="0"/>
            </a:endParaRPr>
          </a:p>
          <a:p>
            <a:pPr marL="0" indent="0">
              <a:buNone/>
            </a:pPr>
            <a:endParaRPr lang="es-ES" sz="1200" dirty="0">
              <a:latin typeface="Times New Roman" panose="02020603050405020304" pitchFamily="18" charset="0"/>
              <a:cs typeface="Times New Roman" panose="02020603050405020304" pitchFamily="18" charset="0"/>
            </a:endParaRPr>
          </a:p>
          <a:p>
            <a:pPr marL="0" indent="0">
              <a:buNone/>
            </a:pPr>
            <a:endParaRPr lang="es-AR" sz="12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6838" y="1890713"/>
            <a:ext cx="4052067" cy="434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9256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F8462-7376-7A7E-07B2-1D19038EA4D7}"/>
              </a:ext>
            </a:extLst>
          </p:cNvPr>
          <p:cNvSpPr>
            <a:spLocks noGrp="1"/>
          </p:cNvSpPr>
          <p:nvPr>
            <p:ph type="title"/>
          </p:nvPr>
        </p:nvSpPr>
        <p:spPr/>
        <p:txBody>
          <a:bodyPr>
            <a:normAutofit fontScale="90000"/>
          </a:bodyPr>
          <a:lstStyle/>
          <a:p>
            <a:r>
              <a:rPr lang="es-ES" sz="4000" dirty="0">
                <a:latin typeface="Times New Roman" panose="02020603050405020304" pitchFamily="18" charset="0"/>
                <a:cs typeface="Times New Roman" panose="02020603050405020304" pitchFamily="18" charset="0"/>
              </a:rPr>
              <a:t>Capítulo </a:t>
            </a:r>
            <a:r>
              <a:rPr lang="es-ES" sz="4000" dirty="0" smtClean="0">
                <a:latin typeface="Times New Roman" panose="02020603050405020304" pitchFamily="18" charset="0"/>
                <a:cs typeface="Times New Roman" panose="02020603050405020304" pitchFamily="18" charset="0"/>
              </a:rPr>
              <a:t>19: equipos y elementos de protección personal (ART. 5)</a:t>
            </a:r>
            <a:endParaRPr lang="es-AR" sz="4000" dirty="0">
              <a:latin typeface="Times New Roman" panose="02020603050405020304" pitchFamily="18" charset="0"/>
              <a:cs typeface="Times New Roman" panose="02020603050405020304" pitchFamily="18" charset="0"/>
            </a:endParaRPr>
          </a:p>
        </p:txBody>
      </p:sp>
      <p:sp>
        <p:nvSpPr>
          <p:cNvPr id="7" name="Marcador de contenido 6">
            <a:extLst>
              <a:ext uri="{FF2B5EF4-FFF2-40B4-BE49-F238E27FC236}">
                <a16:creationId xmlns:a16="http://schemas.microsoft.com/office/drawing/2014/main" id="{0191FFA4-C764-BB5F-9133-8DF41F627AD3}"/>
              </a:ext>
            </a:extLst>
          </p:cNvPr>
          <p:cNvSpPr>
            <a:spLocks noGrp="1"/>
          </p:cNvSpPr>
          <p:nvPr>
            <p:ph idx="1"/>
          </p:nvPr>
        </p:nvSpPr>
        <p:spPr>
          <a:xfrm>
            <a:off x="305892" y="2086633"/>
            <a:ext cx="11413142" cy="5123793"/>
          </a:xfrm>
        </p:spPr>
        <p:txBody>
          <a:bodyPr>
            <a:normAutofit fontScale="92500" lnSpcReduction="20000"/>
          </a:bodyPr>
          <a:lstStyle/>
          <a:p>
            <a:pPr marL="0" indent="0">
              <a:buNone/>
            </a:pPr>
            <a:r>
              <a:rPr lang="es-ES" sz="1200" b="1" dirty="0">
                <a:latin typeface="Times New Roman" panose="02020603050405020304" pitchFamily="18" charset="0"/>
                <a:cs typeface="Times New Roman" panose="02020603050405020304" pitchFamily="18" charset="0"/>
              </a:rPr>
              <a:t>		</a:t>
            </a:r>
            <a:r>
              <a:rPr lang="es-ES" sz="1200" dirty="0"/>
              <a:t>Art. 5- A los fines de la aplicación de esta ley </a:t>
            </a:r>
            <a:r>
              <a:rPr lang="es-ES" sz="1200" dirty="0" smtClean="0"/>
              <a:t>considérense </a:t>
            </a:r>
            <a:r>
              <a:rPr lang="es-ES" sz="1200" dirty="0"/>
              <a:t>como básicos los siguientes principios y métodos de ejecución</a:t>
            </a:r>
            <a:r>
              <a:rPr lang="es-ES" sz="1200" dirty="0" smtClean="0"/>
              <a:t>:</a:t>
            </a:r>
          </a:p>
          <a:p>
            <a:pPr marL="0" indent="0">
              <a:buNone/>
            </a:pPr>
            <a:r>
              <a:rPr lang="es-ES" sz="1200" dirty="0" smtClean="0"/>
              <a:t>a</a:t>
            </a:r>
            <a:r>
              <a:rPr lang="es-ES" sz="1200" dirty="0"/>
              <a:t>) Creación de servicios de higiene y seguridad en el trabajo, y de medicina del trabajo de carácter preventivo y asistencial</a:t>
            </a:r>
            <a:r>
              <a:rPr lang="es-ES" sz="1200" dirty="0" smtClean="0"/>
              <a:t>;</a:t>
            </a:r>
          </a:p>
          <a:p>
            <a:pPr marL="0" indent="0">
              <a:buNone/>
            </a:pPr>
            <a:r>
              <a:rPr lang="es-ES" sz="1200" dirty="0" smtClean="0"/>
              <a:t>b</a:t>
            </a:r>
            <a:r>
              <a:rPr lang="es-ES" sz="1200" dirty="0"/>
              <a:t>) Institucionalización gradual de un sistema de reglamentaciones, generales o particulares, atendiendo a condiciones ambientales o factores ecológicos y a la incidencia de las áreas o factores de riesgo; </a:t>
            </a:r>
            <a:endParaRPr lang="es-ES" sz="1200" dirty="0" smtClean="0"/>
          </a:p>
          <a:p>
            <a:pPr marL="0" indent="0">
              <a:buNone/>
            </a:pPr>
            <a:r>
              <a:rPr lang="es-ES" sz="1200" dirty="0" smtClean="0"/>
              <a:t>c</a:t>
            </a:r>
            <a:r>
              <a:rPr lang="es-ES" sz="1200" dirty="0"/>
              <a:t>) </a:t>
            </a:r>
            <a:r>
              <a:rPr lang="es-ES" sz="1200" dirty="0" smtClean="0"/>
              <a:t>Sectorialización </a:t>
            </a:r>
            <a:r>
              <a:rPr lang="es-ES" sz="1200" dirty="0"/>
              <a:t>de los reglamentos en función de ramas de actividad, especialidades profesionales y dimensión de las </a:t>
            </a:r>
            <a:r>
              <a:rPr lang="es-ES" sz="1200" dirty="0" smtClean="0"/>
              <a:t>empresas;</a:t>
            </a:r>
          </a:p>
          <a:p>
            <a:pPr marL="0" indent="0">
              <a:buNone/>
            </a:pPr>
            <a:r>
              <a:rPr lang="es-ES" sz="1200" dirty="0" smtClean="0"/>
              <a:t>d</a:t>
            </a:r>
            <a:r>
              <a:rPr lang="es-ES" sz="1200" dirty="0"/>
              <a:t>) Distinción a todos los efectos de esta ley entre actividades normales, penosas, riesgosas o determinantes de vejez o agotamiento prematuros y/o las desarrolladas en lugares o ambientes insalubres; </a:t>
            </a:r>
            <a:endParaRPr lang="es-ES" sz="1200" dirty="0" smtClean="0"/>
          </a:p>
          <a:p>
            <a:pPr marL="0" indent="0">
              <a:buNone/>
            </a:pPr>
            <a:r>
              <a:rPr lang="es-ES" sz="1200" dirty="0" smtClean="0"/>
              <a:t>e</a:t>
            </a:r>
            <a:r>
              <a:rPr lang="es-ES" sz="1200" dirty="0"/>
              <a:t>) Normalización de los términos utilizados en higiene y seguridad, estableciéndose definiciones concretas y uniformes para la clasificación de los accidentes, lesiones y enfermedades del trabajo; </a:t>
            </a:r>
            <a:endParaRPr lang="es-ES" sz="1200" dirty="0" smtClean="0"/>
          </a:p>
          <a:p>
            <a:pPr marL="0" indent="0">
              <a:buNone/>
            </a:pPr>
            <a:r>
              <a:rPr lang="es-ES" sz="1200" dirty="0" smtClean="0"/>
              <a:t>f</a:t>
            </a:r>
            <a:r>
              <a:rPr lang="es-ES" sz="1200" dirty="0"/>
              <a:t>) Investigación de los factores determinantes de los accidentes y enfermedades del trabajo especialmente de los físicos, fisiológicos y sociológicos </a:t>
            </a:r>
            <a:endParaRPr lang="es-ES" sz="1200" dirty="0" smtClean="0"/>
          </a:p>
          <a:p>
            <a:pPr marL="0" indent="0">
              <a:buNone/>
            </a:pPr>
            <a:r>
              <a:rPr lang="es-ES" sz="1200" dirty="0" smtClean="0"/>
              <a:t>g</a:t>
            </a:r>
            <a:r>
              <a:rPr lang="es-ES" sz="1200" dirty="0"/>
              <a:t>) Realización y centralización de estadísticas normalizadas sobre accidentes y enfermedades del trabajo como antecedentes para el estudio de las causas determinantes y los modos de prevención; </a:t>
            </a:r>
            <a:endParaRPr lang="es-ES" sz="1200" dirty="0" smtClean="0"/>
          </a:p>
          <a:p>
            <a:pPr marL="0" indent="0">
              <a:buNone/>
            </a:pPr>
            <a:r>
              <a:rPr lang="es-ES" sz="1200" dirty="0" smtClean="0"/>
              <a:t>h</a:t>
            </a:r>
            <a:r>
              <a:rPr lang="es-ES" sz="1200" dirty="0"/>
              <a:t>) Estudio y adopción de medidas para proteger la salud y la vida del trabajador en el ámbito de sus ocupaciones, especialmente en lo que atañe a los servicios prestados en tareas penosas, riesgosas o determinantes de vejez o agotamientos prematuros y/o las desarrolladas en lugares o ambientes insalubres; </a:t>
            </a:r>
            <a:endParaRPr lang="es-ES" sz="1200" dirty="0" smtClean="0"/>
          </a:p>
          <a:p>
            <a:pPr marL="0" indent="0">
              <a:buNone/>
            </a:pPr>
            <a:r>
              <a:rPr lang="es-ES" sz="1200" dirty="0" smtClean="0"/>
              <a:t>i) Aplicación </a:t>
            </a:r>
            <a:r>
              <a:rPr lang="es-ES" sz="1200" dirty="0"/>
              <a:t>de técnicas de corrección de los ambientes de trabajo en los casos en que los niveles de los elementos agresores, nocivos para la salud, sean permanentes durante la jornada de labor; </a:t>
            </a:r>
            <a:endParaRPr lang="es-ES" sz="1200" dirty="0" smtClean="0"/>
          </a:p>
          <a:p>
            <a:pPr marL="0" indent="0">
              <a:buNone/>
            </a:pPr>
            <a:r>
              <a:rPr lang="es-ES" sz="1200" dirty="0" smtClean="0"/>
              <a:t>j</a:t>
            </a:r>
            <a:r>
              <a:rPr lang="es-ES" sz="1200" dirty="0"/>
              <a:t>) Fijación de principios orientadores en materia de selección e ingreso de personal en función de los riesgos a que den lugar las respectivas tareas, operaciones y manualidades profesionales; </a:t>
            </a:r>
            <a:endParaRPr lang="es-ES" sz="1200" dirty="0" smtClean="0"/>
          </a:p>
          <a:p>
            <a:pPr marL="0" indent="0">
              <a:buNone/>
            </a:pPr>
            <a:r>
              <a:rPr lang="es-ES" sz="1200" dirty="0" smtClean="0"/>
              <a:t>k</a:t>
            </a:r>
            <a:r>
              <a:rPr lang="es-ES" sz="1200" dirty="0"/>
              <a:t>) Determinación de condiciones mínimas de higiene y seguridad para autorizar el funcionamiento de las empresas o establecimientos</a:t>
            </a:r>
            <a:r>
              <a:rPr lang="es-ES" sz="1200" dirty="0" smtClean="0"/>
              <a:t>;</a:t>
            </a:r>
          </a:p>
          <a:p>
            <a:pPr marL="0" indent="0">
              <a:buNone/>
            </a:pPr>
            <a:r>
              <a:rPr lang="es-ES" sz="1200" dirty="0" smtClean="0"/>
              <a:t>l</a:t>
            </a:r>
            <a:r>
              <a:rPr lang="es-ES" sz="1200" dirty="0"/>
              <a:t>) Adopción y aplicación, por intermedio de la autoridad competente, de los medios científicos y técnicos adecuados y actualizados que hagan a los objetivos de esta ley; </a:t>
            </a:r>
            <a:endParaRPr lang="es-ES" sz="1200" dirty="0" smtClean="0"/>
          </a:p>
          <a:p>
            <a:pPr marL="0" indent="0">
              <a:buNone/>
            </a:pPr>
            <a:r>
              <a:rPr lang="es-ES" sz="1200" dirty="0" smtClean="0"/>
              <a:t>m</a:t>
            </a:r>
            <a:r>
              <a:rPr lang="es-ES" sz="1200" dirty="0"/>
              <a:t>) Participación en todos los programas de higiene y seguridad de las instituciones especializadas, públicas y privadas, y de las asociaciones profesionales de empleadores, y de trabajadores con personería gremial; </a:t>
            </a:r>
            <a:endParaRPr lang="es-ES" sz="1200" dirty="0" smtClean="0"/>
          </a:p>
          <a:p>
            <a:pPr marL="0" indent="0">
              <a:buNone/>
            </a:pPr>
            <a:r>
              <a:rPr lang="es-ES" sz="1200" dirty="0" smtClean="0"/>
              <a:t>n</a:t>
            </a:r>
            <a:r>
              <a:rPr lang="es-ES" sz="1200" dirty="0"/>
              <a:t>) Observancia de las recomendaciones internacionales en cuanto se adapten a las características propias del país y ratificación, en las condiciones previstas precedentemente, de los convenios internacionales en la materia; </a:t>
            </a:r>
            <a:endParaRPr lang="es-ES" sz="1200" dirty="0" smtClean="0"/>
          </a:p>
          <a:p>
            <a:pPr marL="0" indent="0">
              <a:buNone/>
            </a:pPr>
            <a:r>
              <a:rPr lang="es-ES" sz="1200" dirty="0" smtClean="0"/>
              <a:t>ñ</a:t>
            </a:r>
            <a:r>
              <a:rPr lang="es-ES" sz="1200" dirty="0"/>
              <a:t>) difusión y publicidad de las recomendaciones y técnicas de prevención que resultan universalmente aconsejables o adecuadas; </a:t>
            </a:r>
            <a:endParaRPr lang="es-ES" sz="1200" dirty="0" smtClean="0"/>
          </a:p>
          <a:p>
            <a:pPr marL="0" indent="0">
              <a:buNone/>
            </a:pPr>
            <a:r>
              <a:rPr lang="es-ES" sz="1200" dirty="0" smtClean="0"/>
              <a:t>o</a:t>
            </a:r>
            <a:r>
              <a:rPr lang="es-ES" sz="1200" dirty="0"/>
              <a:t>) Realización de exámenes médicos pre-ocupacionales y periódicos, de acuerdo a las normas que se establezcan en las respectivas reglamentaciones. </a:t>
            </a:r>
            <a:endParaRPr lang="es-ES" sz="1200" dirty="0">
              <a:latin typeface="Times New Roman" panose="02020603050405020304" pitchFamily="18" charset="0"/>
              <a:cs typeface="Times New Roman" panose="02020603050405020304" pitchFamily="18" charset="0"/>
            </a:endParaRPr>
          </a:p>
          <a:p>
            <a:pPr marL="0" indent="0">
              <a:buNone/>
            </a:pPr>
            <a:endParaRPr lang="es-ES" sz="1200" dirty="0">
              <a:latin typeface="Times New Roman" panose="02020603050405020304" pitchFamily="18" charset="0"/>
              <a:cs typeface="Times New Roman" panose="02020603050405020304" pitchFamily="18" charset="0"/>
            </a:endParaRPr>
          </a:p>
          <a:p>
            <a:pPr marL="0" indent="0">
              <a:buNone/>
            </a:pPr>
            <a:endParaRPr lang="es-ES" sz="1200" dirty="0">
              <a:latin typeface="Times New Roman" panose="02020603050405020304" pitchFamily="18" charset="0"/>
              <a:cs typeface="Times New Roman" panose="02020603050405020304" pitchFamily="18" charset="0"/>
            </a:endParaRPr>
          </a:p>
          <a:p>
            <a:pPr marL="0" indent="0">
              <a:buNone/>
            </a:pPr>
            <a:endParaRPr lang="es-AR"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9127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F8462-7376-7A7E-07B2-1D19038EA4D7}"/>
              </a:ext>
            </a:extLst>
          </p:cNvPr>
          <p:cNvSpPr>
            <a:spLocks noGrp="1"/>
          </p:cNvSpPr>
          <p:nvPr>
            <p:ph type="title"/>
          </p:nvPr>
        </p:nvSpPr>
        <p:spPr>
          <a:xfrm>
            <a:off x="581192" y="737782"/>
            <a:ext cx="11029616" cy="1013800"/>
          </a:xfrm>
        </p:spPr>
        <p:txBody>
          <a:bodyPr>
            <a:normAutofit fontScale="90000"/>
          </a:bodyPr>
          <a:lstStyle/>
          <a:p>
            <a:r>
              <a:rPr lang="es-ES" sz="4000" dirty="0">
                <a:latin typeface="Times New Roman" panose="02020603050405020304" pitchFamily="18" charset="0"/>
                <a:cs typeface="Times New Roman" panose="02020603050405020304" pitchFamily="18" charset="0"/>
              </a:rPr>
              <a:t>Capítulo </a:t>
            </a:r>
            <a:r>
              <a:rPr lang="es-ES" sz="4000" dirty="0" smtClean="0">
                <a:latin typeface="Times New Roman" panose="02020603050405020304" pitchFamily="18" charset="0"/>
                <a:cs typeface="Times New Roman" panose="02020603050405020304" pitchFamily="18" charset="0"/>
              </a:rPr>
              <a:t>19</a:t>
            </a:r>
            <a:r>
              <a:rPr lang="es-ES" sz="4000" dirty="0">
                <a:latin typeface="Times New Roman" panose="02020603050405020304" pitchFamily="18" charset="0"/>
                <a:cs typeface="Times New Roman" panose="02020603050405020304" pitchFamily="18" charset="0"/>
              </a:rPr>
              <a:t>: </a:t>
            </a:r>
            <a:r>
              <a:rPr lang="es-ES" sz="4000" dirty="0" smtClean="0">
                <a:latin typeface="Times New Roman" panose="02020603050405020304" pitchFamily="18" charset="0"/>
                <a:cs typeface="Times New Roman" panose="02020603050405020304" pitchFamily="18" charset="0"/>
              </a:rPr>
              <a:t>equipos </a:t>
            </a:r>
            <a:r>
              <a:rPr lang="es-ES" sz="4000" dirty="0">
                <a:latin typeface="Times New Roman" panose="02020603050405020304" pitchFamily="18" charset="0"/>
                <a:cs typeface="Times New Roman" panose="02020603050405020304" pitchFamily="18" charset="0"/>
              </a:rPr>
              <a:t>y elementos de protección personal </a:t>
            </a:r>
            <a:endParaRPr lang="es-AR" sz="40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06931"/>
            <a:ext cx="6602680" cy="4645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2681" y="2006931"/>
            <a:ext cx="5165766" cy="4465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7074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F8462-7376-7A7E-07B2-1D19038EA4D7}"/>
              </a:ext>
            </a:extLst>
          </p:cNvPr>
          <p:cNvSpPr>
            <a:spLocks noGrp="1"/>
          </p:cNvSpPr>
          <p:nvPr>
            <p:ph type="title"/>
          </p:nvPr>
        </p:nvSpPr>
        <p:spPr/>
        <p:txBody>
          <a:bodyPr>
            <a:normAutofit fontScale="90000"/>
          </a:bodyPr>
          <a:lstStyle/>
          <a:p>
            <a:r>
              <a:rPr lang="es-ES" sz="4000" dirty="0">
                <a:latin typeface="Times New Roman" panose="02020603050405020304" pitchFamily="18" charset="0"/>
                <a:cs typeface="Times New Roman" panose="02020603050405020304" pitchFamily="18" charset="0"/>
              </a:rPr>
              <a:t>Capítulo </a:t>
            </a:r>
            <a:r>
              <a:rPr lang="es-ES" sz="4000" dirty="0" smtClean="0">
                <a:latin typeface="Times New Roman" panose="02020603050405020304" pitchFamily="18" charset="0"/>
                <a:cs typeface="Times New Roman" panose="02020603050405020304" pitchFamily="18" charset="0"/>
              </a:rPr>
              <a:t>20: selección y capacitación del personal</a:t>
            </a:r>
            <a:endParaRPr lang="es-AR" sz="4000" dirty="0">
              <a:latin typeface="Times New Roman" panose="02020603050405020304" pitchFamily="18" charset="0"/>
              <a:cs typeface="Times New Roman" panose="02020603050405020304" pitchFamily="18" charset="0"/>
            </a:endParaRPr>
          </a:p>
        </p:txBody>
      </p:sp>
      <p:sp>
        <p:nvSpPr>
          <p:cNvPr id="7" name="Marcador de contenido 6">
            <a:extLst>
              <a:ext uri="{FF2B5EF4-FFF2-40B4-BE49-F238E27FC236}">
                <a16:creationId xmlns:a16="http://schemas.microsoft.com/office/drawing/2014/main" id="{0191FFA4-C764-BB5F-9133-8DF41F627AD3}"/>
              </a:ext>
            </a:extLst>
          </p:cNvPr>
          <p:cNvSpPr>
            <a:spLocks noGrp="1"/>
          </p:cNvSpPr>
          <p:nvPr>
            <p:ph idx="1"/>
          </p:nvPr>
        </p:nvSpPr>
        <p:spPr>
          <a:xfrm>
            <a:off x="379829" y="2286000"/>
            <a:ext cx="6724356" cy="5123793"/>
          </a:xfrm>
        </p:spPr>
        <p:txBody>
          <a:bodyPr>
            <a:normAutofit/>
          </a:bodyPr>
          <a:lstStyle/>
          <a:p>
            <a:pPr marL="0" indent="0">
              <a:buNone/>
            </a:pPr>
            <a:r>
              <a:rPr lang="es-ES" sz="1500" dirty="0">
                <a:latin typeface="Gill Sans MT" panose="020B0502020104020203" pitchFamily="34" charset="0"/>
                <a:cs typeface="Times New Roman" panose="02020603050405020304" pitchFamily="18" charset="0"/>
              </a:rPr>
              <a:t>El Capítulo </a:t>
            </a:r>
            <a:r>
              <a:rPr lang="es-ES" sz="1500" dirty="0" smtClean="0">
                <a:latin typeface="Gill Sans MT" panose="020B0502020104020203" pitchFamily="34" charset="0"/>
                <a:cs typeface="Times New Roman" panose="02020603050405020304" pitchFamily="18" charset="0"/>
              </a:rPr>
              <a:t>20 </a:t>
            </a:r>
            <a:r>
              <a:rPr lang="es-ES" sz="1500" dirty="0">
                <a:latin typeface="Gill Sans MT" panose="020B0502020104020203" pitchFamily="34" charset="0"/>
                <a:cs typeface="Times New Roman" panose="02020603050405020304" pitchFamily="18" charset="0"/>
              </a:rPr>
              <a:t>de la Ley 19587 de Higiene y Seguridad en el Trabajo trata sobre la </a:t>
            </a:r>
            <a:r>
              <a:rPr lang="es-ES" sz="1500" dirty="0" smtClean="0">
                <a:latin typeface="Gill Sans MT" panose="020B0502020104020203" pitchFamily="34" charset="0"/>
                <a:cs typeface="Times New Roman" panose="02020603050405020304" pitchFamily="18" charset="0"/>
              </a:rPr>
              <a:t>selección </a:t>
            </a:r>
            <a:r>
              <a:rPr lang="es-ES" sz="1500" dirty="0">
                <a:latin typeface="Gill Sans MT" panose="020B0502020104020203" pitchFamily="34" charset="0"/>
                <a:cs typeface="Times New Roman" panose="02020603050405020304" pitchFamily="18" charset="0"/>
              </a:rPr>
              <a:t>y capacitación del personal, no tiene anexos relacionados</a:t>
            </a:r>
            <a:r>
              <a:rPr lang="es-ES" sz="1500" dirty="0" smtClean="0">
                <a:latin typeface="Gill Sans MT" panose="020B0502020104020203" pitchFamily="34" charset="0"/>
                <a:cs typeface="Times New Roman" panose="02020603050405020304" pitchFamily="18" charset="0"/>
              </a:rPr>
              <a:t>:</a:t>
            </a:r>
            <a:endParaRPr lang="es-ES" sz="1500" dirty="0">
              <a:latin typeface="Gill Sans MT" panose="020B0502020104020203" pitchFamily="34" charset="0"/>
              <a:cs typeface="Times New Roman" panose="02020603050405020304" pitchFamily="18" charset="0"/>
            </a:endParaRPr>
          </a:p>
          <a:p>
            <a:pPr marL="0" indent="0">
              <a:buNone/>
            </a:pPr>
            <a:r>
              <a:rPr lang="es-ES" sz="1500" dirty="0">
                <a:latin typeface="Gill Sans MT" panose="020B0502020104020203" pitchFamily="34" charset="0"/>
                <a:cs typeface="Times New Roman" panose="02020603050405020304" pitchFamily="18" charset="0"/>
              </a:rPr>
              <a:t>Artículo 204: Establece que la selección e ingreso de personal en relación con los riesgos laborales debe realizarse a través de los Servicios de Medicina, Higiene y Seguridad, y otras dependencias relacionadas, actuando de manera conjunta y coordinada.</a:t>
            </a:r>
          </a:p>
          <a:p>
            <a:pPr marL="0" indent="0">
              <a:buNone/>
            </a:pPr>
            <a:r>
              <a:rPr lang="es-ES" sz="1500" dirty="0">
                <a:latin typeface="Gill Sans MT" panose="020B0502020104020203" pitchFamily="34" charset="0"/>
                <a:cs typeface="Times New Roman" panose="02020603050405020304" pitchFamily="18" charset="0"/>
              </a:rPr>
              <a:t>Artículo 205: Indica que el Servicio de Medicina del Trabajo debe extender un certificado de aptitud antes del ingreso del trabajador, en relación con la tarea que desempeñará.</a:t>
            </a:r>
          </a:p>
          <a:p>
            <a:pPr marL="0" indent="0">
              <a:buNone/>
            </a:pPr>
            <a:r>
              <a:rPr lang="es-ES" sz="1500" dirty="0">
                <a:latin typeface="Gill Sans MT" panose="020B0502020104020203" pitchFamily="34" charset="0"/>
                <a:cs typeface="Times New Roman" panose="02020603050405020304" pitchFamily="18" charset="0"/>
              </a:rPr>
              <a:t>Artículo 206: Se refiere a que las modificaciones en las exigencias y técnicas laborales deben dar lugar a un nuevo examen médico del trabajador para verificar si posee las aptitudes requeridas por las nuevas tareas.</a:t>
            </a:r>
          </a:p>
          <a:p>
            <a:pPr marL="0" indent="0">
              <a:buNone/>
            </a:pPr>
            <a:r>
              <a:rPr lang="es-ES" sz="1500" dirty="0">
                <a:latin typeface="Gill Sans MT" panose="020B0502020104020203" pitchFamily="34" charset="0"/>
                <a:cs typeface="Times New Roman" panose="02020603050405020304" pitchFamily="18" charset="0"/>
              </a:rPr>
              <a:t>Artículo 207: Establece que el trabajador o postulante está obligado a someterse a los exámenes preocupacionales y periódicos que disponga el servicio médico de la empresa.</a:t>
            </a:r>
            <a:endParaRPr lang="es-ES" sz="1400" dirty="0">
              <a:latin typeface="Gill Sans MT" panose="020B0502020104020203" pitchFamily="34" charset="0"/>
              <a:cs typeface="Times New Roman" panose="02020603050405020304" pitchFamily="18" charset="0"/>
            </a:endParaRPr>
          </a:p>
          <a:p>
            <a:pPr marL="0" indent="0">
              <a:buNone/>
            </a:pPr>
            <a:endParaRPr lang="es-ES" sz="1200" dirty="0">
              <a:latin typeface="Times New Roman" panose="02020603050405020304" pitchFamily="18" charset="0"/>
              <a:cs typeface="Times New Roman" panose="02020603050405020304" pitchFamily="18" charset="0"/>
            </a:endParaRPr>
          </a:p>
          <a:p>
            <a:pPr marL="0" indent="0">
              <a:buNone/>
            </a:pPr>
            <a:endParaRPr lang="es-ES" sz="1200" dirty="0">
              <a:latin typeface="Times New Roman" panose="02020603050405020304" pitchFamily="18" charset="0"/>
              <a:cs typeface="Times New Roman" panose="02020603050405020304" pitchFamily="18" charset="0"/>
            </a:endParaRPr>
          </a:p>
          <a:p>
            <a:pPr marL="0" indent="0">
              <a:buNone/>
            </a:pPr>
            <a:endParaRPr lang="es-ES" sz="1200" dirty="0">
              <a:latin typeface="Times New Roman" panose="02020603050405020304" pitchFamily="18" charset="0"/>
              <a:cs typeface="Times New Roman" panose="02020603050405020304" pitchFamily="18" charset="0"/>
            </a:endParaRPr>
          </a:p>
          <a:p>
            <a:pPr marL="0" indent="0">
              <a:buNone/>
            </a:pPr>
            <a:endParaRPr lang="es-AR" sz="1200" dirty="0">
              <a:latin typeface="Times New Roman" panose="02020603050405020304" pitchFamily="18" charset="0"/>
              <a:cs typeface="Times New Roman" panose="02020603050405020304" pitchFamily="18" charset="0"/>
            </a:endParaRPr>
          </a:p>
        </p:txBody>
      </p:sp>
      <p:pic>
        <p:nvPicPr>
          <p:cNvPr id="9" name="Marcador de contenido 4">
            <a:extLst>
              <a:ext uri="{FF2B5EF4-FFF2-40B4-BE49-F238E27FC236}">
                <a16:creationId xmlns:a16="http://schemas.microsoft.com/office/drawing/2014/main" id="{FF3CADB5-696B-C855-D68D-3D1409123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1470" y="2285999"/>
            <a:ext cx="4346917" cy="3875649"/>
          </a:xfrm>
          <a:prstGeom prst="rect">
            <a:avLst/>
          </a:prstGeom>
        </p:spPr>
      </p:pic>
    </p:spTree>
    <p:extLst>
      <p:ext uri="{BB962C8B-B14F-4D97-AF65-F5344CB8AC3E}">
        <p14:creationId xmlns:p14="http://schemas.microsoft.com/office/powerpoint/2010/main" val="3013548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F8462-7376-7A7E-07B2-1D19038EA4D7}"/>
              </a:ext>
            </a:extLst>
          </p:cNvPr>
          <p:cNvSpPr>
            <a:spLocks noGrp="1"/>
          </p:cNvSpPr>
          <p:nvPr>
            <p:ph type="title"/>
          </p:nvPr>
        </p:nvSpPr>
        <p:spPr/>
        <p:txBody>
          <a:bodyPr>
            <a:normAutofit fontScale="90000"/>
          </a:bodyPr>
          <a:lstStyle/>
          <a:p>
            <a:r>
              <a:rPr lang="es-ES" sz="4000" dirty="0">
                <a:latin typeface="Times New Roman" panose="02020603050405020304" pitchFamily="18" charset="0"/>
                <a:cs typeface="Times New Roman" panose="02020603050405020304" pitchFamily="18" charset="0"/>
              </a:rPr>
              <a:t>Capítulo </a:t>
            </a:r>
            <a:r>
              <a:rPr lang="es-ES" sz="4000" dirty="0" smtClean="0">
                <a:latin typeface="Times New Roman" panose="02020603050405020304" pitchFamily="18" charset="0"/>
                <a:cs typeface="Times New Roman" panose="02020603050405020304" pitchFamily="18" charset="0"/>
              </a:rPr>
              <a:t>20: </a:t>
            </a:r>
            <a:r>
              <a:rPr lang="es-ES" sz="4000" dirty="0">
                <a:latin typeface="Times New Roman" panose="02020603050405020304" pitchFamily="18" charset="0"/>
                <a:cs typeface="Times New Roman" panose="02020603050405020304" pitchFamily="18" charset="0"/>
              </a:rPr>
              <a:t>selección y capacitación del personal</a:t>
            </a:r>
            <a:endParaRPr lang="es-AR" sz="4000" dirty="0">
              <a:latin typeface="Times New Roman" panose="02020603050405020304" pitchFamily="18" charset="0"/>
              <a:cs typeface="Times New Roman" panose="02020603050405020304" pitchFamily="18" charset="0"/>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1192" y="1959430"/>
            <a:ext cx="11193466" cy="4680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07673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F8462-7376-7A7E-07B2-1D19038EA4D7}"/>
              </a:ext>
            </a:extLst>
          </p:cNvPr>
          <p:cNvSpPr>
            <a:spLocks noGrp="1"/>
          </p:cNvSpPr>
          <p:nvPr>
            <p:ph type="title"/>
          </p:nvPr>
        </p:nvSpPr>
        <p:spPr/>
        <p:txBody>
          <a:bodyPr>
            <a:normAutofit/>
          </a:bodyPr>
          <a:lstStyle/>
          <a:p>
            <a:r>
              <a:rPr lang="es-ES" sz="4000" dirty="0">
                <a:latin typeface="Times New Roman" panose="02020603050405020304" pitchFamily="18" charset="0"/>
                <a:cs typeface="Times New Roman" panose="02020603050405020304" pitchFamily="18" charset="0"/>
              </a:rPr>
              <a:t>Capítulo </a:t>
            </a:r>
            <a:r>
              <a:rPr lang="es-ES" sz="4000" dirty="0" smtClean="0">
                <a:latin typeface="Times New Roman" panose="02020603050405020304" pitchFamily="18" charset="0"/>
                <a:cs typeface="Times New Roman" panose="02020603050405020304" pitchFamily="18" charset="0"/>
              </a:rPr>
              <a:t>21</a:t>
            </a:r>
            <a:r>
              <a:rPr lang="es-ES" sz="4000" dirty="0" smtClean="0">
                <a:latin typeface="Times New Roman" panose="02020603050405020304" pitchFamily="18" charset="0"/>
                <a:cs typeface="Times New Roman" panose="02020603050405020304" pitchFamily="18" charset="0"/>
              </a:rPr>
              <a:t>: CAPACITACIÓN	</a:t>
            </a:r>
            <a:endParaRPr lang="es-AR" sz="40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27742" y="2037146"/>
            <a:ext cx="4431323" cy="396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Marcador de contenido 6">
            <a:extLst>
              <a:ext uri="{FF2B5EF4-FFF2-40B4-BE49-F238E27FC236}">
                <a16:creationId xmlns:a16="http://schemas.microsoft.com/office/drawing/2014/main" id="{0191FFA4-C764-BB5F-9133-8DF41F627AD3}"/>
              </a:ext>
            </a:extLst>
          </p:cNvPr>
          <p:cNvSpPr>
            <a:spLocks noGrp="1"/>
          </p:cNvSpPr>
          <p:nvPr>
            <p:ph idx="1"/>
          </p:nvPr>
        </p:nvSpPr>
        <p:spPr>
          <a:xfrm>
            <a:off x="446804" y="1896469"/>
            <a:ext cx="7234156" cy="5123793"/>
          </a:xfrm>
        </p:spPr>
        <p:txBody>
          <a:bodyPr>
            <a:normAutofit/>
          </a:bodyPr>
          <a:lstStyle/>
          <a:p>
            <a:pPr marL="0" indent="0">
              <a:buNone/>
            </a:pPr>
            <a:r>
              <a:rPr lang="es-ES" sz="1400" b="1" dirty="0">
                <a:latin typeface="Gill Sans MT" panose="020B0502020104020203" pitchFamily="34" charset="0"/>
                <a:cs typeface="Times New Roman" panose="02020603050405020304" pitchFamily="18" charset="0"/>
              </a:rPr>
              <a:t>		</a:t>
            </a:r>
            <a:r>
              <a:rPr lang="es-ES" sz="1400" dirty="0">
                <a:latin typeface="Gill Sans MT" panose="020B0502020104020203" pitchFamily="34" charset="0"/>
                <a:cs typeface="Times New Roman" panose="02020603050405020304" pitchFamily="18" charset="0"/>
              </a:rPr>
              <a:t>Capítulo 21 - Capacitación</a:t>
            </a:r>
            <a:r>
              <a:rPr lang="es-ES" sz="1400" dirty="0" smtClean="0">
                <a:latin typeface="Gill Sans MT" panose="020B0502020104020203" pitchFamily="34" charset="0"/>
                <a:cs typeface="Times New Roman" panose="02020603050405020304" pitchFamily="18" charset="0"/>
              </a:rPr>
              <a:t>.</a:t>
            </a:r>
            <a:endParaRPr lang="es-ES" sz="1400" dirty="0">
              <a:latin typeface="Gill Sans MT" panose="020B0502020104020203" pitchFamily="34" charset="0"/>
              <a:cs typeface="Times New Roman" panose="02020603050405020304" pitchFamily="18" charset="0"/>
            </a:endParaRPr>
          </a:p>
          <a:p>
            <a:pPr marL="0" indent="0">
              <a:buNone/>
            </a:pPr>
            <a:r>
              <a:rPr lang="es-ES" sz="1400" dirty="0">
                <a:latin typeface="Gill Sans MT" panose="020B0502020104020203" pitchFamily="34" charset="0"/>
                <a:cs typeface="Times New Roman" panose="02020603050405020304" pitchFamily="18" charset="0"/>
              </a:rPr>
              <a:t>Art. 208 - Todo establecimiento estará obligado a capacitar a su personal en materia de higiene y seguridad, en prevención de enfermedades profesionales y accidentes del trabajo, de acuerdo a las características y riesgos propios, generales y específicos de las tareas que desempeña</a:t>
            </a:r>
            <a:r>
              <a:rPr lang="es-ES" sz="1400" dirty="0" smtClean="0">
                <a:latin typeface="Gill Sans MT" panose="020B0502020104020203" pitchFamily="34" charset="0"/>
                <a:cs typeface="Times New Roman" panose="02020603050405020304" pitchFamily="18" charset="0"/>
              </a:rPr>
              <a:t>.</a:t>
            </a:r>
            <a:endParaRPr lang="es-ES" sz="1400" dirty="0">
              <a:latin typeface="Gill Sans MT" panose="020B0502020104020203" pitchFamily="34" charset="0"/>
              <a:cs typeface="Times New Roman" panose="02020603050405020304" pitchFamily="18" charset="0"/>
            </a:endParaRPr>
          </a:p>
          <a:p>
            <a:pPr marL="0" indent="0">
              <a:buNone/>
            </a:pPr>
            <a:r>
              <a:rPr lang="es-ES" sz="1400" dirty="0">
                <a:latin typeface="Gill Sans MT" panose="020B0502020104020203" pitchFamily="34" charset="0"/>
                <a:cs typeface="Times New Roman" panose="02020603050405020304" pitchFamily="18" charset="0"/>
              </a:rPr>
              <a:t>Art. 209 - La capacitación del personal deberá efectuarse, por medio de conferencias, cursos, seminarios, clases y se complementarán con el material educativo gráfico, medios audiovisuales, avisos y carteles que indiquen medidas de higiene y seguridad</a:t>
            </a:r>
            <a:r>
              <a:rPr lang="es-ES" sz="1400" dirty="0" smtClean="0">
                <a:latin typeface="Gill Sans MT" panose="020B0502020104020203" pitchFamily="34" charset="0"/>
                <a:cs typeface="Times New Roman" panose="02020603050405020304" pitchFamily="18" charset="0"/>
              </a:rPr>
              <a:t>.</a:t>
            </a:r>
            <a:endParaRPr lang="es-ES" sz="1400" dirty="0">
              <a:latin typeface="Gill Sans MT" panose="020B0502020104020203" pitchFamily="34" charset="0"/>
              <a:cs typeface="Times New Roman" panose="02020603050405020304" pitchFamily="18" charset="0"/>
            </a:endParaRPr>
          </a:p>
          <a:p>
            <a:pPr marL="0" indent="0">
              <a:buNone/>
            </a:pPr>
            <a:r>
              <a:rPr lang="es-ES" sz="1400" dirty="0">
                <a:latin typeface="Gill Sans MT" panose="020B0502020104020203" pitchFamily="34" charset="0"/>
                <a:cs typeface="Times New Roman" panose="02020603050405020304" pitchFamily="18" charset="0"/>
              </a:rPr>
              <a:t>Art. 210 - Recibirán capacitación en materia de higiene y seguridad y medicina del trabajo todos los sectores del establecimiento en sus distintos niveles</a:t>
            </a:r>
            <a:r>
              <a:rPr lang="es-ES" sz="1400" dirty="0" smtClean="0">
                <a:latin typeface="Gill Sans MT" panose="020B0502020104020203" pitchFamily="34" charset="0"/>
                <a:cs typeface="Times New Roman" panose="02020603050405020304" pitchFamily="18" charset="0"/>
              </a:rPr>
              <a:t>:</a:t>
            </a:r>
            <a:endParaRPr lang="es-ES" sz="1400" dirty="0">
              <a:latin typeface="Gill Sans MT" panose="020B0502020104020203" pitchFamily="34" charset="0"/>
              <a:cs typeface="Times New Roman" panose="02020603050405020304" pitchFamily="18" charset="0"/>
            </a:endParaRPr>
          </a:p>
          <a:p>
            <a:pPr marL="0" indent="0">
              <a:buNone/>
            </a:pPr>
            <a:r>
              <a:rPr lang="es-ES" sz="1400" dirty="0">
                <a:latin typeface="Gill Sans MT" panose="020B0502020104020203" pitchFamily="34" charset="0"/>
                <a:cs typeface="Times New Roman" panose="02020603050405020304" pitchFamily="18" charset="0"/>
              </a:rPr>
              <a:t>1. Nivel superior (dirección, gerencias y jefaturas</a:t>
            </a:r>
            <a:r>
              <a:rPr lang="es-ES" sz="1400" dirty="0" smtClean="0">
                <a:latin typeface="Gill Sans MT" panose="020B0502020104020203" pitchFamily="34" charset="0"/>
                <a:cs typeface="Times New Roman" panose="02020603050405020304" pitchFamily="18" charset="0"/>
              </a:rPr>
              <a:t>).</a:t>
            </a:r>
            <a:endParaRPr lang="es-ES" sz="1400" dirty="0">
              <a:latin typeface="Gill Sans MT" panose="020B0502020104020203" pitchFamily="34" charset="0"/>
              <a:cs typeface="Times New Roman" panose="02020603050405020304" pitchFamily="18" charset="0"/>
            </a:endParaRPr>
          </a:p>
          <a:p>
            <a:pPr marL="0" indent="0">
              <a:buNone/>
            </a:pPr>
            <a:r>
              <a:rPr lang="es-ES" sz="1400" dirty="0">
                <a:latin typeface="Gill Sans MT" panose="020B0502020104020203" pitchFamily="34" charset="0"/>
                <a:cs typeface="Times New Roman" panose="02020603050405020304" pitchFamily="18" charset="0"/>
              </a:rPr>
              <a:t>2. Nivel intermedio (supervisión de línea y encargados</a:t>
            </a:r>
            <a:r>
              <a:rPr lang="es-ES" sz="1400" dirty="0" smtClean="0">
                <a:latin typeface="Gill Sans MT" panose="020B0502020104020203" pitchFamily="34" charset="0"/>
                <a:cs typeface="Times New Roman" panose="02020603050405020304" pitchFamily="18" charset="0"/>
              </a:rPr>
              <a:t>).</a:t>
            </a:r>
            <a:endParaRPr lang="es-ES" sz="1400" dirty="0">
              <a:latin typeface="Gill Sans MT" panose="020B0502020104020203" pitchFamily="34" charset="0"/>
              <a:cs typeface="Times New Roman" panose="02020603050405020304" pitchFamily="18" charset="0"/>
            </a:endParaRPr>
          </a:p>
          <a:p>
            <a:pPr marL="0" indent="0">
              <a:buNone/>
            </a:pPr>
            <a:r>
              <a:rPr lang="es-ES" sz="1400" dirty="0">
                <a:latin typeface="Gill Sans MT" panose="020B0502020104020203" pitchFamily="34" charset="0"/>
                <a:cs typeface="Times New Roman" panose="02020603050405020304" pitchFamily="18" charset="0"/>
              </a:rPr>
              <a:t>3. Nivel operativo (trabajadores de productos y administrativos</a:t>
            </a:r>
            <a:r>
              <a:rPr lang="es-ES" sz="1400" dirty="0" smtClean="0">
                <a:latin typeface="Gill Sans MT" panose="020B0502020104020203" pitchFamily="34" charset="0"/>
                <a:cs typeface="Times New Roman" panose="02020603050405020304" pitchFamily="18" charset="0"/>
              </a:rPr>
              <a:t>).</a:t>
            </a:r>
            <a:endParaRPr lang="es-ES" sz="1400" dirty="0">
              <a:latin typeface="Gill Sans MT" panose="020B0502020104020203" pitchFamily="34" charset="0"/>
              <a:cs typeface="Times New Roman" panose="02020603050405020304" pitchFamily="18" charset="0"/>
            </a:endParaRPr>
          </a:p>
          <a:p>
            <a:pPr marL="0" indent="0">
              <a:buNone/>
            </a:pPr>
            <a:endParaRPr lang="es-ES" sz="1200" dirty="0">
              <a:latin typeface="Times New Roman" panose="02020603050405020304" pitchFamily="18" charset="0"/>
              <a:cs typeface="Times New Roman" panose="02020603050405020304" pitchFamily="18" charset="0"/>
            </a:endParaRPr>
          </a:p>
          <a:p>
            <a:pPr marL="0" indent="0">
              <a:buNone/>
            </a:pPr>
            <a:endParaRPr lang="es-ES" sz="1200" dirty="0">
              <a:latin typeface="Times New Roman" panose="02020603050405020304" pitchFamily="18" charset="0"/>
              <a:cs typeface="Times New Roman" panose="02020603050405020304" pitchFamily="18" charset="0"/>
            </a:endParaRPr>
          </a:p>
          <a:p>
            <a:pPr marL="0" indent="0">
              <a:buNone/>
            </a:pPr>
            <a:endParaRPr lang="es-AR"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00727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F8462-7376-7A7E-07B2-1D19038EA4D7}"/>
              </a:ext>
            </a:extLst>
          </p:cNvPr>
          <p:cNvSpPr>
            <a:spLocks noGrp="1"/>
          </p:cNvSpPr>
          <p:nvPr>
            <p:ph type="title"/>
          </p:nvPr>
        </p:nvSpPr>
        <p:spPr/>
        <p:txBody>
          <a:bodyPr>
            <a:normAutofit/>
          </a:bodyPr>
          <a:lstStyle/>
          <a:p>
            <a:r>
              <a:rPr lang="es-ES" sz="4000" dirty="0">
                <a:latin typeface="Times New Roman" panose="02020603050405020304" pitchFamily="18" charset="0"/>
                <a:cs typeface="Times New Roman" panose="02020603050405020304" pitchFamily="18" charset="0"/>
              </a:rPr>
              <a:t>Capítulo </a:t>
            </a:r>
            <a:r>
              <a:rPr lang="es-ES" sz="4000" dirty="0" smtClean="0">
                <a:latin typeface="Times New Roman" panose="02020603050405020304" pitchFamily="18" charset="0"/>
                <a:cs typeface="Times New Roman" panose="02020603050405020304" pitchFamily="18" charset="0"/>
              </a:rPr>
              <a:t>21</a:t>
            </a:r>
            <a:r>
              <a:rPr lang="es-ES" sz="4000" dirty="0" smtClean="0">
                <a:latin typeface="Times New Roman" panose="02020603050405020304" pitchFamily="18" charset="0"/>
                <a:cs typeface="Times New Roman" panose="02020603050405020304" pitchFamily="18" charset="0"/>
              </a:rPr>
              <a:t>: CAPACITACIÓN	</a:t>
            </a:r>
            <a:endParaRPr lang="es-AR" sz="4000" dirty="0">
              <a:latin typeface="Times New Roman" panose="02020603050405020304" pitchFamily="18" charset="0"/>
              <a:cs typeface="Times New Roman" panose="02020603050405020304" pitchFamily="18" charset="0"/>
            </a:endParaRPr>
          </a:p>
        </p:txBody>
      </p:sp>
      <p:sp>
        <p:nvSpPr>
          <p:cNvPr id="7" name="Marcador de contenido 6">
            <a:extLst>
              <a:ext uri="{FF2B5EF4-FFF2-40B4-BE49-F238E27FC236}">
                <a16:creationId xmlns:a16="http://schemas.microsoft.com/office/drawing/2014/main" id="{0191FFA4-C764-BB5F-9133-8DF41F627AD3}"/>
              </a:ext>
            </a:extLst>
          </p:cNvPr>
          <p:cNvSpPr>
            <a:spLocks noGrp="1"/>
          </p:cNvSpPr>
          <p:nvPr>
            <p:ph idx="1"/>
          </p:nvPr>
        </p:nvSpPr>
        <p:spPr>
          <a:xfrm>
            <a:off x="5365807" y="1851597"/>
            <a:ext cx="6826193" cy="5123793"/>
          </a:xfrm>
        </p:spPr>
        <p:txBody>
          <a:bodyPr>
            <a:normAutofit/>
          </a:bodyPr>
          <a:lstStyle/>
          <a:p>
            <a:pPr marL="0" indent="0">
              <a:buNone/>
            </a:pPr>
            <a:r>
              <a:rPr lang="es-ES" sz="1400" dirty="0" smtClean="0">
                <a:latin typeface="Gill Sans MT" panose="020B0502020104020203" pitchFamily="34" charset="0"/>
                <a:cs typeface="Times New Roman" panose="02020603050405020304" pitchFamily="18" charset="0"/>
              </a:rPr>
              <a:t>Art</a:t>
            </a:r>
            <a:r>
              <a:rPr lang="es-ES" sz="1400" dirty="0">
                <a:latin typeface="Gill Sans MT" panose="020B0502020104020203" pitchFamily="34" charset="0"/>
                <a:cs typeface="Times New Roman" panose="02020603050405020304" pitchFamily="18" charset="0"/>
              </a:rPr>
              <a:t>. 211 - Todo establecimiento planificará en forma anual programas de capacitación para distintos niveles, los cuales deberán ser presentados a la Autoridad de Aplicación, a su solicitud</a:t>
            </a:r>
            <a:r>
              <a:rPr lang="es-ES" sz="1400" dirty="0" smtClean="0">
                <a:latin typeface="Gill Sans MT" panose="020B0502020104020203" pitchFamily="34" charset="0"/>
                <a:cs typeface="Times New Roman" panose="02020603050405020304" pitchFamily="18" charset="0"/>
              </a:rPr>
              <a:t>.</a:t>
            </a:r>
            <a:endParaRPr lang="es-ES" sz="1400" dirty="0">
              <a:latin typeface="Gill Sans MT" panose="020B0502020104020203" pitchFamily="34" charset="0"/>
              <a:cs typeface="Times New Roman" panose="02020603050405020304" pitchFamily="18" charset="0"/>
            </a:endParaRPr>
          </a:p>
          <a:p>
            <a:pPr marL="0" indent="0">
              <a:buNone/>
            </a:pPr>
            <a:r>
              <a:rPr lang="es-ES" sz="1400" dirty="0">
                <a:latin typeface="Gill Sans MT" panose="020B0502020104020203" pitchFamily="34" charset="0"/>
                <a:cs typeface="Times New Roman" panose="02020603050405020304" pitchFamily="18" charset="0"/>
              </a:rPr>
              <a:t>Art. 212 - Los planes anuales de capacitación serán programados y desarrollados por los Servicios de Medicina, Higiene y Seguridad en el Trabajo en las áreas de su competencia</a:t>
            </a:r>
            <a:r>
              <a:rPr lang="es-ES" sz="1400" dirty="0" smtClean="0">
                <a:latin typeface="Gill Sans MT" panose="020B0502020104020203" pitchFamily="34" charset="0"/>
                <a:cs typeface="Times New Roman" panose="02020603050405020304" pitchFamily="18" charset="0"/>
              </a:rPr>
              <a:t>.</a:t>
            </a:r>
            <a:endParaRPr lang="es-ES" sz="1400" dirty="0">
              <a:latin typeface="Gill Sans MT" panose="020B0502020104020203" pitchFamily="34" charset="0"/>
              <a:cs typeface="Times New Roman" panose="02020603050405020304" pitchFamily="18" charset="0"/>
            </a:endParaRPr>
          </a:p>
          <a:p>
            <a:pPr marL="0" indent="0">
              <a:buNone/>
            </a:pPr>
            <a:r>
              <a:rPr lang="es-ES" sz="1400" dirty="0">
                <a:latin typeface="Gill Sans MT" panose="020B0502020104020203" pitchFamily="34" charset="0"/>
                <a:cs typeface="Times New Roman" panose="02020603050405020304" pitchFamily="18" charset="0"/>
              </a:rPr>
              <a:t>Art. 213 - Todo establecimiento deberá entregar por escrito a su personal las medidas preventivas tendientes a evitar las enfermedades profesionales y accidentes del trabajo</a:t>
            </a:r>
            <a:r>
              <a:rPr lang="es-ES" sz="1400" dirty="0" smtClean="0">
                <a:latin typeface="Gill Sans MT" panose="020B0502020104020203" pitchFamily="34" charset="0"/>
                <a:cs typeface="Times New Roman" panose="02020603050405020304" pitchFamily="18" charset="0"/>
              </a:rPr>
              <a:t>.</a:t>
            </a:r>
            <a:endParaRPr lang="es-ES" sz="1400" dirty="0">
              <a:latin typeface="Gill Sans MT" panose="020B0502020104020203" pitchFamily="34" charset="0"/>
              <a:cs typeface="Times New Roman" panose="02020603050405020304" pitchFamily="18" charset="0"/>
            </a:endParaRPr>
          </a:p>
          <a:p>
            <a:pPr marL="0" indent="0">
              <a:buNone/>
            </a:pPr>
            <a:r>
              <a:rPr lang="es-ES" sz="1400" dirty="0">
                <a:latin typeface="Gill Sans MT" panose="020B0502020104020203" pitchFamily="34" charset="0"/>
                <a:cs typeface="Times New Roman" panose="02020603050405020304" pitchFamily="18" charset="0"/>
              </a:rPr>
              <a:t>Art. 214 - La autoridad nacional competente podrá, en los establecimientos y fuera de ellos y por los diferentes medios de difusión, realizar campañas educativas e </a:t>
            </a:r>
            <a:r>
              <a:rPr lang="es-ES" sz="1400" dirty="0" smtClean="0">
                <a:latin typeface="Gill Sans MT" panose="020B0502020104020203" pitchFamily="34" charset="0"/>
                <a:cs typeface="Times New Roman" panose="02020603050405020304" pitchFamily="18" charset="0"/>
              </a:rPr>
              <a:t>informar</a:t>
            </a:r>
            <a:endParaRPr lang="es-ES" sz="1400" dirty="0">
              <a:latin typeface="Gill Sans MT" panose="020B0502020104020203" pitchFamily="34" charset="0"/>
              <a:cs typeface="Times New Roman" panose="02020603050405020304" pitchFamily="18" charset="0"/>
            </a:endParaRPr>
          </a:p>
          <a:p>
            <a:pPr marL="0" indent="0">
              <a:buNone/>
            </a:pPr>
            <a:endParaRPr lang="es-ES" sz="1200" dirty="0">
              <a:latin typeface="Times New Roman" panose="02020603050405020304" pitchFamily="18" charset="0"/>
              <a:cs typeface="Times New Roman" panose="02020603050405020304" pitchFamily="18" charset="0"/>
            </a:endParaRPr>
          </a:p>
          <a:p>
            <a:pPr marL="0" indent="0">
              <a:buNone/>
            </a:pPr>
            <a:endParaRPr lang="es-ES" sz="1200" dirty="0">
              <a:latin typeface="Times New Roman" panose="02020603050405020304" pitchFamily="18" charset="0"/>
              <a:cs typeface="Times New Roman" panose="02020603050405020304" pitchFamily="18" charset="0"/>
            </a:endParaRPr>
          </a:p>
          <a:p>
            <a:pPr marL="0" indent="0">
              <a:buNone/>
            </a:pPr>
            <a:endParaRPr lang="es-AR" sz="1200" dirty="0">
              <a:latin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489" y="1854266"/>
            <a:ext cx="5056317" cy="4851334"/>
          </a:xfrm>
          <a:prstGeom prst="rect">
            <a:avLst/>
          </a:prstGeom>
        </p:spPr>
      </p:pic>
    </p:spTree>
    <p:extLst>
      <p:ext uri="{BB962C8B-B14F-4D97-AF65-F5344CB8AC3E}">
        <p14:creationId xmlns:p14="http://schemas.microsoft.com/office/powerpoint/2010/main" val="3768739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F8462-7376-7A7E-07B2-1D19038EA4D7}"/>
              </a:ext>
            </a:extLst>
          </p:cNvPr>
          <p:cNvSpPr>
            <a:spLocks noGrp="1"/>
          </p:cNvSpPr>
          <p:nvPr>
            <p:ph type="title"/>
          </p:nvPr>
        </p:nvSpPr>
        <p:spPr>
          <a:xfrm>
            <a:off x="581192" y="737782"/>
            <a:ext cx="11029616" cy="1013800"/>
          </a:xfrm>
        </p:spPr>
        <p:txBody>
          <a:bodyPr>
            <a:normAutofit/>
          </a:bodyPr>
          <a:lstStyle/>
          <a:p>
            <a:r>
              <a:rPr lang="es-ES" sz="4000" dirty="0">
                <a:latin typeface="Times New Roman" panose="02020603050405020304" pitchFamily="18" charset="0"/>
                <a:cs typeface="Times New Roman" panose="02020603050405020304" pitchFamily="18" charset="0"/>
              </a:rPr>
              <a:t>Capítulo </a:t>
            </a:r>
            <a:r>
              <a:rPr lang="es-ES" sz="4000" dirty="0" smtClean="0">
                <a:latin typeface="Times New Roman" panose="02020603050405020304" pitchFamily="18" charset="0"/>
                <a:cs typeface="Times New Roman" panose="02020603050405020304" pitchFamily="18" charset="0"/>
              </a:rPr>
              <a:t>21: CAPACITACIÓN	</a:t>
            </a:r>
            <a:endParaRPr lang="es-AR" sz="40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81192" y="2194560"/>
            <a:ext cx="6021488" cy="4277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02681" y="2163499"/>
            <a:ext cx="5165766" cy="430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2128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44500" y="876300"/>
            <a:ext cx="10960100" cy="2862322"/>
          </a:xfrm>
          <a:prstGeom prst="rect">
            <a:avLst/>
          </a:prstGeom>
          <a:noFill/>
        </p:spPr>
        <p:txBody>
          <a:bodyPr wrap="square" rtlCol="0">
            <a:spAutoFit/>
          </a:bodyPr>
          <a:lstStyle/>
          <a:p>
            <a:r>
              <a:rPr lang="es-ES" sz="1200" dirty="0" smtClean="0">
                <a:latin typeface="Times New Roman" pitchFamily="18" charset="0"/>
                <a:cs typeface="Times New Roman" pitchFamily="18" charset="0"/>
              </a:rPr>
              <a:t>	</a:t>
            </a:r>
            <a:endParaRPr lang="es-ES" sz="1200" dirty="0">
              <a:latin typeface="Times New Roman" pitchFamily="18" charset="0"/>
              <a:cs typeface="Times New Roman" pitchFamily="18" charset="0"/>
            </a:endParaRPr>
          </a:p>
          <a:p>
            <a:r>
              <a:rPr lang="es-ES" sz="1200" dirty="0">
                <a:latin typeface="Times New Roman" pitchFamily="18" charset="0"/>
                <a:cs typeface="Times New Roman" pitchFamily="18" charset="0"/>
              </a:rPr>
              <a:t>	</a:t>
            </a:r>
            <a:r>
              <a:rPr lang="es-ES" sz="1200" u="sng" dirty="0">
                <a:latin typeface="Times New Roman" pitchFamily="18" charset="0"/>
                <a:cs typeface="Times New Roman" pitchFamily="18" charset="0"/>
              </a:rPr>
              <a:t>Curso:</a:t>
            </a:r>
            <a:r>
              <a:rPr lang="es-ES" sz="1200" dirty="0">
                <a:latin typeface="Times New Roman" pitchFamily="18" charset="0"/>
                <a:cs typeface="Times New Roman" pitchFamily="18" charset="0"/>
              </a:rPr>
              <a:t> 7mo 4ta	</a:t>
            </a:r>
            <a:endParaRPr lang="es-ES" sz="1200" dirty="0" smtClean="0">
              <a:latin typeface="Times New Roman" pitchFamily="18" charset="0"/>
              <a:cs typeface="Times New Roman" pitchFamily="18" charset="0"/>
            </a:endParaRPr>
          </a:p>
          <a:p>
            <a:r>
              <a:rPr lang="es-ES" sz="1200" dirty="0">
                <a:latin typeface="Times New Roman" pitchFamily="18" charset="0"/>
                <a:cs typeface="Times New Roman" pitchFamily="18" charset="0"/>
              </a:rPr>
              <a:t>	</a:t>
            </a:r>
            <a:endParaRPr lang="es-ES" sz="1200" dirty="0" smtClean="0">
              <a:latin typeface="Times New Roman" pitchFamily="18" charset="0"/>
              <a:cs typeface="Times New Roman" pitchFamily="18" charset="0"/>
            </a:endParaRPr>
          </a:p>
          <a:p>
            <a:r>
              <a:rPr lang="es-ES" sz="1200" dirty="0">
                <a:latin typeface="Times New Roman" pitchFamily="18" charset="0"/>
                <a:cs typeface="Times New Roman" pitchFamily="18" charset="0"/>
              </a:rPr>
              <a:t>	</a:t>
            </a:r>
            <a:r>
              <a:rPr lang="es-ES" sz="1200" u="sng" dirty="0" smtClean="0">
                <a:latin typeface="Times New Roman" pitchFamily="18" charset="0"/>
                <a:cs typeface="Times New Roman" pitchFamily="18" charset="0"/>
              </a:rPr>
              <a:t>Profesor:</a:t>
            </a:r>
            <a:r>
              <a:rPr lang="es-ES" sz="1200" dirty="0" smtClean="0">
                <a:latin typeface="Times New Roman" pitchFamily="18" charset="0"/>
                <a:cs typeface="Times New Roman" pitchFamily="18" charset="0"/>
              </a:rPr>
              <a:t> Leandro Doubik</a:t>
            </a:r>
          </a:p>
          <a:p>
            <a:endParaRPr lang="es-ES" sz="1200" u="sng" dirty="0">
              <a:latin typeface="Times New Roman" pitchFamily="18" charset="0"/>
              <a:cs typeface="Times New Roman" pitchFamily="18" charset="0"/>
            </a:endParaRPr>
          </a:p>
          <a:p>
            <a:r>
              <a:rPr lang="es-ES" sz="1200" dirty="0" smtClean="0">
                <a:latin typeface="Times New Roman" pitchFamily="18" charset="0"/>
                <a:cs typeface="Times New Roman" pitchFamily="18" charset="0"/>
              </a:rPr>
              <a:t>	</a:t>
            </a:r>
            <a:r>
              <a:rPr lang="es-ES" sz="1200" u="sng" dirty="0" smtClean="0">
                <a:latin typeface="Times New Roman" pitchFamily="18" charset="0"/>
                <a:cs typeface="Times New Roman" pitchFamily="18" charset="0"/>
              </a:rPr>
              <a:t>Integrantes:</a:t>
            </a:r>
          </a:p>
          <a:p>
            <a:r>
              <a:rPr lang="es-ES" sz="1200" dirty="0" smtClean="0">
                <a:latin typeface="Times New Roman" pitchFamily="18" charset="0"/>
                <a:cs typeface="Times New Roman" pitchFamily="18" charset="0"/>
              </a:rPr>
              <a:t>		- Micaela Mejia Vargas</a:t>
            </a:r>
          </a:p>
          <a:p>
            <a:r>
              <a:rPr lang="es-ES" sz="1200" dirty="0">
                <a:latin typeface="Times New Roman" pitchFamily="18" charset="0"/>
                <a:cs typeface="Times New Roman" pitchFamily="18" charset="0"/>
              </a:rPr>
              <a:t>	</a:t>
            </a:r>
            <a:r>
              <a:rPr lang="es-ES" sz="1200" dirty="0" smtClean="0">
                <a:latin typeface="Times New Roman" pitchFamily="18" charset="0"/>
                <a:cs typeface="Times New Roman" pitchFamily="18" charset="0"/>
              </a:rPr>
              <a:t>	- Sol Mejia Sile</a:t>
            </a:r>
          </a:p>
          <a:p>
            <a:r>
              <a:rPr lang="es-ES" sz="1200" dirty="0">
                <a:latin typeface="Times New Roman" pitchFamily="18" charset="0"/>
                <a:cs typeface="Times New Roman" pitchFamily="18" charset="0"/>
              </a:rPr>
              <a:t>	</a:t>
            </a:r>
            <a:r>
              <a:rPr lang="es-ES" sz="1200" dirty="0" smtClean="0">
                <a:latin typeface="Times New Roman" pitchFamily="18" charset="0"/>
                <a:cs typeface="Times New Roman" pitchFamily="18" charset="0"/>
              </a:rPr>
              <a:t>	- Candela Sosa</a:t>
            </a:r>
          </a:p>
          <a:p>
            <a:endParaRPr lang="es-ES" sz="1200" dirty="0" smtClean="0">
              <a:latin typeface="Times New Roman" pitchFamily="18" charset="0"/>
              <a:cs typeface="Times New Roman" pitchFamily="18" charset="0"/>
            </a:endParaRPr>
          </a:p>
          <a:p>
            <a:r>
              <a:rPr lang="es-ES" sz="1200" dirty="0" smtClean="0">
                <a:latin typeface="Times New Roman" pitchFamily="18" charset="0"/>
                <a:cs typeface="Times New Roman" pitchFamily="18" charset="0"/>
              </a:rPr>
              <a:t>	</a:t>
            </a:r>
            <a:r>
              <a:rPr lang="es-ES" sz="1200" u="sng" dirty="0" smtClean="0">
                <a:latin typeface="Times New Roman" pitchFamily="18" charset="0"/>
                <a:cs typeface="Times New Roman" pitchFamily="18" charset="0"/>
              </a:rPr>
              <a:t>Materia:</a:t>
            </a:r>
            <a:r>
              <a:rPr lang="es-ES" sz="1200" dirty="0" smtClean="0">
                <a:latin typeface="Times New Roman" pitchFamily="18" charset="0"/>
                <a:cs typeface="Times New Roman" pitchFamily="18" charset="0"/>
              </a:rPr>
              <a:t> Organización y Métodos</a:t>
            </a:r>
          </a:p>
          <a:p>
            <a:endParaRPr lang="es-ES" sz="1200" dirty="0" smtClean="0">
              <a:latin typeface="Times New Roman" pitchFamily="18" charset="0"/>
              <a:cs typeface="Times New Roman" pitchFamily="18" charset="0"/>
            </a:endParaRPr>
          </a:p>
          <a:p>
            <a:r>
              <a:rPr lang="es-ES" sz="1200" dirty="0" smtClean="0">
                <a:latin typeface="Times New Roman" pitchFamily="18" charset="0"/>
                <a:cs typeface="Times New Roman" pitchFamily="18" charset="0"/>
              </a:rPr>
              <a:t>	</a:t>
            </a:r>
            <a:r>
              <a:rPr lang="es-ES" sz="1200" u="sng" dirty="0" smtClean="0">
                <a:latin typeface="Times New Roman" pitchFamily="18" charset="0"/>
                <a:cs typeface="Times New Roman" pitchFamily="18" charset="0"/>
              </a:rPr>
              <a:t>Colegio:</a:t>
            </a:r>
            <a:r>
              <a:rPr lang="es-ES" sz="1200" dirty="0" smtClean="0">
                <a:latin typeface="Times New Roman" pitchFamily="18" charset="0"/>
                <a:cs typeface="Times New Roman" pitchFamily="18" charset="0"/>
              </a:rPr>
              <a:t> E.E.S.T N°4 «Ricardo Alberto López»</a:t>
            </a:r>
            <a:endParaRPr lang="es-ES" sz="1200" u="sng" dirty="0">
              <a:latin typeface="Times New Roman" pitchFamily="18" charset="0"/>
              <a:cs typeface="Times New Roman" pitchFamily="18" charset="0"/>
            </a:endParaRPr>
          </a:p>
          <a:p>
            <a:endParaRPr lang="es-ES" sz="1200" dirty="0" smtClean="0">
              <a:latin typeface="Times New Roman" pitchFamily="18" charset="0"/>
              <a:cs typeface="Times New Roman" pitchFamily="18" charset="0"/>
            </a:endParaRPr>
          </a:p>
          <a:p>
            <a:r>
              <a:rPr lang="es-ES" sz="1200" dirty="0">
                <a:latin typeface="Times New Roman" pitchFamily="18" charset="0"/>
                <a:cs typeface="Times New Roman" pitchFamily="18" charset="0"/>
              </a:rPr>
              <a:t>	</a:t>
            </a:r>
            <a:r>
              <a:rPr lang="es-ES" sz="1200" u="sng" dirty="0">
                <a:latin typeface="Times New Roman" pitchFamily="18" charset="0"/>
                <a:cs typeface="Times New Roman" pitchFamily="18" charset="0"/>
              </a:rPr>
              <a:t> </a:t>
            </a:r>
            <a:r>
              <a:rPr lang="es-ES" sz="1200" dirty="0" smtClean="0">
                <a:latin typeface="Times New Roman" pitchFamily="18" charset="0"/>
                <a:cs typeface="Times New Roman" pitchFamily="18" charset="0"/>
              </a:rPr>
              <a:t>	</a:t>
            </a:r>
            <a:endParaRPr lang="es-ES" sz="1200" dirty="0">
              <a:latin typeface="Times New Roman" pitchFamily="18" charset="0"/>
              <a:cs typeface="Times New Roman" pitchFamily="18" charset="0"/>
            </a:endParaRPr>
          </a:p>
        </p:txBody>
      </p:sp>
    </p:spTree>
    <p:extLst>
      <p:ext uri="{BB962C8B-B14F-4D97-AF65-F5344CB8AC3E}">
        <p14:creationId xmlns:p14="http://schemas.microsoft.com/office/powerpoint/2010/main" val="1826969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34014" y="830659"/>
            <a:ext cx="10209125" cy="2862322"/>
          </a:xfrm>
          <a:prstGeom prst="rect">
            <a:avLst/>
          </a:prstGeom>
          <a:noFill/>
        </p:spPr>
        <p:txBody>
          <a:bodyPr wrap="square" rtlCol="0">
            <a:spAutoFit/>
          </a:bodyPr>
          <a:lstStyle/>
          <a:p>
            <a:pPr algn="ctr"/>
            <a:r>
              <a:rPr lang="es-ES" sz="1200" u="sng" dirty="0" smtClean="0">
                <a:latin typeface="Times New Roman" pitchFamily="18" charset="0"/>
                <a:cs typeface="Times New Roman" pitchFamily="18" charset="0"/>
              </a:rPr>
              <a:t>Resumen</a:t>
            </a:r>
          </a:p>
          <a:p>
            <a:endParaRPr lang="es-ES" sz="1200" dirty="0" smtClean="0">
              <a:latin typeface="Times New Roman" pitchFamily="18" charset="0"/>
              <a:cs typeface="Times New Roman" pitchFamily="18" charset="0"/>
            </a:endParaRPr>
          </a:p>
          <a:p>
            <a:r>
              <a:rPr lang="es-ES" sz="1200" dirty="0" smtClean="0">
                <a:latin typeface="Times New Roman" pitchFamily="18" charset="0"/>
                <a:cs typeface="Times New Roman" pitchFamily="18" charset="0"/>
              </a:rPr>
              <a:t>	En el transcurso del documento se presentarán distintas dispositivas, comentando cada uno de los capítulos incluidos en la ley 19587, sobre higiene y seguridad en el trabajo. Los capítulos presentados serán: 12, 14, 18, 19, 20 y 21.</a:t>
            </a:r>
          </a:p>
          <a:p>
            <a:r>
              <a:rPr lang="es-ES" sz="1200" dirty="0" smtClean="0">
                <a:latin typeface="Times New Roman" pitchFamily="18" charset="0"/>
                <a:cs typeface="Times New Roman" pitchFamily="18" charset="0"/>
              </a:rPr>
              <a:t>	El equipo presentará cada dispositiva con sus respectivos artículos y anexos, al final del mismo. Acompañado de los mismos, se demostrarán animaciones, visualizando una situación incorrecta del capítulo y una correcta del mismo.</a:t>
            </a:r>
          </a:p>
          <a:p>
            <a:r>
              <a:rPr lang="es-ES" sz="1200" dirty="0">
                <a:latin typeface="Times New Roman" pitchFamily="18" charset="0"/>
                <a:cs typeface="Times New Roman" pitchFamily="18" charset="0"/>
              </a:rPr>
              <a:t>	</a:t>
            </a:r>
            <a:r>
              <a:rPr lang="es-ES" sz="1200" dirty="0" smtClean="0">
                <a:latin typeface="Times New Roman" pitchFamily="18" charset="0"/>
                <a:cs typeface="Times New Roman" pitchFamily="18" charset="0"/>
              </a:rPr>
              <a:t>En su mayoría, las dispositivas fueron creadas con normas APA, a excepción de los titulos de cada capitulo, los cuales fueron creados con un tamaño superior al reglamentado. </a:t>
            </a:r>
          </a:p>
          <a:p>
            <a:r>
              <a:rPr lang="es-ES" sz="1200" dirty="0">
                <a:latin typeface="Times New Roman" pitchFamily="18" charset="0"/>
                <a:cs typeface="Times New Roman" pitchFamily="18" charset="0"/>
              </a:rPr>
              <a:t>	</a:t>
            </a:r>
            <a:r>
              <a:rPr lang="es-ES" sz="1200" dirty="0" smtClean="0">
                <a:latin typeface="Times New Roman" pitchFamily="18" charset="0"/>
                <a:cs typeface="Times New Roman" pitchFamily="18" charset="0"/>
              </a:rPr>
              <a:t> </a:t>
            </a:r>
          </a:p>
          <a:p>
            <a:endParaRPr lang="es-ES" sz="1200" dirty="0">
              <a:latin typeface="Times New Roman" pitchFamily="18" charset="0"/>
              <a:cs typeface="Times New Roman" pitchFamily="18" charset="0"/>
            </a:endParaRPr>
          </a:p>
          <a:p>
            <a:pPr algn="ctr"/>
            <a:r>
              <a:rPr lang="es-ES" sz="1200" u="sng" dirty="0" smtClean="0">
                <a:latin typeface="Times New Roman" pitchFamily="18" charset="0"/>
                <a:cs typeface="Times New Roman" pitchFamily="18" charset="0"/>
              </a:rPr>
              <a:t>Referencias</a:t>
            </a:r>
            <a:endParaRPr lang="es-ES" sz="1200" u="sng" dirty="0">
              <a:latin typeface="Times New Roman" pitchFamily="18" charset="0"/>
              <a:cs typeface="Times New Roman" pitchFamily="18" charset="0"/>
            </a:endParaRPr>
          </a:p>
          <a:p>
            <a:endParaRPr lang="es-ES" sz="1200" dirty="0">
              <a:latin typeface="Times New Roman" pitchFamily="18" charset="0"/>
              <a:cs typeface="Times New Roman" pitchFamily="18" charset="0"/>
            </a:endParaRPr>
          </a:p>
          <a:p>
            <a:r>
              <a:rPr lang="es-ES" sz="1200" dirty="0">
                <a:latin typeface="Times New Roman" pitchFamily="18" charset="0"/>
                <a:cs typeface="Times New Roman" pitchFamily="18" charset="0"/>
              </a:rPr>
              <a:t>	</a:t>
            </a:r>
            <a:r>
              <a:rPr lang="es-ES" sz="1200" dirty="0">
                <a:latin typeface="Times New Roman" pitchFamily="18" charset="0"/>
                <a:cs typeface="Times New Roman" pitchFamily="18" charset="0"/>
                <a:hlinkClick r:id="rId2"/>
              </a:rPr>
              <a:t>https://normas-apa.org/estructura</a:t>
            </a:r>
            <a:r>
              <a:rPr lang="es-ES" sz="1200" dirty="0" smtClean="0">
                <a:latin typeface="Times New Roman" pitchFamily="18" charset="0"/>
                <a:cs typeface="Times New Roman" pitchFamily="18" charset="0"/>
                <a:hlinkClick r:id="rId2"/>
              </a:rPr>
              <a:t>/</a:t>
            </a:r>
            <a:endParaRPr lang="es-ES" sz="1200" dirty="0" smtClean="0">
              <a:latin typeface="Times New Roman" pitchFamily="18" charset="0"/>
              <a:cs typeface="Times New Roman" pitchFamily="18" charset="0"/>
            </a:endParaRPr>
          </a:p>
          <a:p>
            <a:r>
              <a:rPr lang="es-ES" sz="1200" dirty="0" smtClean="0">
                <a:latin typeface="Times New Roman" pitchFamily="18" charset="0"/>
                <a:cs typeface="Times New Roman" pitchFamily="18" charset="0"/>
              </a:rPr>
              <a:t>	</a:t>
            </a:r>
            <a:r>
              <a:rPr lang="es-ES" sz="1200" dirty="0" smtClean="0">
                <a:latin typeface="Times New Roman" pitchFamily="18" charset="0"/>
                <a:cs typeface="Times New Roman" pitchFamily="18" charset="0"/>
                <a:hlinkClick r:id="rId3"/>
              </a:rPr>
              <a:t>https</a:t>
            </a:r>
            <a:r>
              <a:rPr lang="es-ES" sz="1200" dirty="0">
                <a:latin typeface="Times New Roman" pitchFamily="18" charset="0"/>
                <a:cs typeface="Times New Roman" pitchFamily="18" charset="0"/>
                <a:hlinkClick r:id="rId3"/>
              </a:rPr>
              <a:t>://www.trabajosocial.unlp.edu.ar/uploads/docs/ley_19587__</a:t>
            </a:r>
            <a:r>
              <a:rPr lang="es-ES" sz="1200" dirty="0" smtClean="0">
                <a:latin typeface="Times New Roman" pitchFamily="18" charset="0"/>
                <a:cs typeface="Times New Roman" pitchFamily="18" charset="0"/>
                <a:hlinkClick r:id="rId3"/>
              </a:rPr>
              <a:t>sobre_higiene_y_seguridad_en_el_trabajo.pdf</a:t>
            </a:r>
            <a:endParaRPr lang="es-ES" sz="1200" dirty="0" smtClean="0">
              <a:latin typeface="Times New Roman" pitchFamily="18" charset="0"/>
              <a:cs typeface="Times New Roman" pitchFamily="18" charset="0"/>
            </a:endParaRPr>
          </a:p>
          <a:p>
            <a:endParaRPr lang="es-ES" sz="1200" dirty="0">
              <a:latin typeface="Times New Roman" pitchFamily="18" charset="0"/>
              <a:cs typeface="Times New Roman" pitchFamily="18" charset="0"/>
            </a:endParaRPr>
          </a:p>
        </p:txBody>
      </p:sp>
    </p:spTree>
    <p:extLst>
      <p:ext uri="{BB962C8B-B14F-4D97-AF65-F5344CB8AC3E}">
        <p14:creationId xmlns:p14="http://schemas.microsoft.com/office/powerpoint/2010/main" val="3418780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F8462-7376-7A7E-07B2-1D19038EA4D7}"/>
              </a:ext>
            </a:extLst>
          </p:cNvPr>
          <p:cNvSpPr>
            <a:spLocks noGrp="1"/>
          </p:cNvSpPr>
          <p:nvPr>
            <p:ph type="title"/>
          </p:nvPr>
        </p:nvSpPr>
        <p:spPr/>
        <p:txBody>
          <a:bodyPr>
            <a:normAutofit/>
          </a:bodyPr>
          <a:lstStyle/>
          <a:p>
            <a:r>
              <a:rPr lang="es-ES" sz="4000" dirty="0">
                <a:latin typeface="Times New Roman" panose="02020603050405020304" pitchFamily="18" charset="0"/>
                <a:cs typeface="Times New Roman" panose="02020603050405020304" pitchFamily="18" charset="0"/>
              </a:rPr>
              <a:t>Capítulo 12:  iluminación y color</a:t>
            </a:r>
            <a:endParaRPr lang="es-AR" sz="4000" dirty="0">
              <a:latin typeface="Times New Roman" panose="02020603050405020304" pitchFamily="18" charset="0"/>
              <a:cs typeface="Times New Roman" panose="02020603050405020304" pitchFamily="18" charset="0"/>
            </a:endParaRPr>
          </a:p>
        </p:txBody>
      </p:sp>
      <p:sp>
        <p:nvSpPr>
          <p:cNvPr id="7" name="Marcador de contenido 6">
            <a:extLst>
              <a:ext uri="{FF2B5EF4-FFF2-40B4-BE49-F238E27FC236}">
                <a16:creationId xmlns:a16="http://schemas.microsoft.com/office/drawing/2014/main" id="{0191FFA4-C764-BB5F-9133-8DF41F627AD3}"/>
              </a:ext>
            </a:extLst>
          </p:cNvPr>
          <p:cNvSpPr>
            <a:spLocks noGrp="1"/>
          </p:cNvSpPr>
          <p:nvPr>
            <p:ph idx="1"/>
          </p:nvPr>
        </p:nvSpPr>
        <p:spPr>
          <a:xfrm>
            <a:off x="392007" y="2286001"/>
            <a:ext cx="7270034" cy="5123793"/>
          </a:xfrm>
        </p:spPr>
        <p:txBody>
          <a:bodyPr>
            <a:normAutofit lnSpcReduction="10000"/>
          </a:bodyPr>
          <a:lstStyle/>
          <a:p>
            <a:pPr marL="0" indent="0">
              <a:buNone/>
            </a:pPr>
            <a:r>
              <a:rPr lang="es-ES" sz="1200" b="1" dirty="0">
                <a:latin typeface="Times New Roman" panose="02020603050405020304" pitchFamily="18" charset="0"/>
                <a:cs typeface="Times New Roman" panose="02020603050405020304" pitchFamily="18" charset="0"/>
              </a:rPr>
              <a:t>		</a:t>
            </a:r>
          </a:p>
          <a:p>
            <a:pPr marL="0" indent="0">
              <a:buNone/>
            </a:pPr>
            <a:r>
              <a:rPr lang="es-ES" sz="1200" b="1" dirty="0">
                <a:latin typeface="Times New Roman" panose="02020603050405020304" pitchFamily="18" charset="0"/>
                <a:cs typeface="Times New Roman" panose="02020603050405020304" pitchFamily="18" charset="0"/>
              </a:rPr>
              <a:t>		</a:t>
            </a:r>
            <a:r>
              <a:rPr lang="es-ES" sz="1200" dirty="0">
                <a:latin typeface="Times New Roman" panose="02020603050405020304" pitchFamily="18" charset="0"/>
                <a:cs typeface="Times New Roman" panose="02020603050405020304" pitchFamily="18" charset="0"/>
              </a:rPr>
              <a:t>Art. 71.- La iluminación en los lugares de trabajo deberá cumplimentar lo siguiente: </a:t>
            </a:r>
          </a:p>
          <a:p>
            <a:pPr marL="228600" indent="-228600">
              <a:buFont typeface="+mj-lt"/>
              <a:buAutoNum type="arabicPeriod"/>
            </a:pPr>
            <a:r>
              <a:rPr lang="es-ES" sz="1200" dirty="0">
                <a:latin typeface="Times New Roman" panose="02020603050405020304" pitchFamily="18" charset="0"/>
                <a:cs typeface="Times New Roman" panose="02020603050405020304" pitchFamily="18" charset="0"/>
              </a:rPr>
              <a:t>La composición espectral de la luz deberá ser adecuada a la tarea a realizar, de modo que permita observar o reproducir los colores en la medida que sea necesario. </a:t>
            </a:r>
          </a:p>
          <a:p>
            <a:pPr marL="228600" indent="-228600">
              <a:buFont typeface="+mj-lt"/>
              <a:buAutoNum type="arabicPeriod"/>
            </a:pPr>
            <a:r>
              <a:rPr lang="es-ES" sz="1200" dirty="0">
                <a:latin typeface="Times New Roman" panose="02020603050405020304" pitchFamily="18" charset="0"/>
                <a:cs typeface="Times New Roman" panose="02020603050405020304" pitchFamily="18" charset="0"/>
              </a:rPr>
              <a:t>El efecto estroboscópico, será evitado. </a:t>
            </a:r>
          </a:p>
          <a:p>
            <a:pPr marL="228600" indent="-228600">
              <a:buFont typeface="+mj-lt"/>
              <a:buAutoNum type="arabicPeriod"/>
            </a:pPr>
            <a:r>
              <a:rPr lang="es-ES" sz="1200" dirty="0">
                <a:latin typeface="Times New Roman" panose="02020603050405020304" pitchFamily="18" charset="0"/>
                <a:cs typeface="Times New Roman" panose="02020603050405020304" pitchFamily="18" charset="0"/>
              </a:rPr>
              <a:t>La iluminancia será adecuada a la tarea a efectuar, teniendo en cuenta el mínimo tamaño a percibir, la reflexión de los elementos, el contraste y el movimiento.</a:t>
            </a:r>
          </a:p>
          <a:p>
            <a:pPr marL="228600" indent="-228600">
              <a:buFont typeface="+mj-lt"/>
              <a:buAutoNum type="arabicPeriod"/>
            </a:pPr>
            <a:r>
              <a:rPr lang="es-ES" sz="1200" dirty="0">
                <a:latin typeface="Times New Roman" panose="02020603050405020304" pitchFamily="18" charset="0"/>
                <a:cs typeface="Times New Roman" panose="02020603050405020304" pitchFamily="18" charset="0"/>
              </a:rPr>
              <a:t>Las fuentes de iluminación no deberán producir deslumbramiento, directo o reflejado, para lo que se distribuirán y orientarán convenientemente las luminarias y superficies reflectantes existentes en el local. </a:t>
            </a:r>
          </a:p>
          <a:p>
            <a:pPr marL="228600" indent="-228600">
              <a:buFont typeface="+mj-lt"/>
              <a:buAutoNum type="arabicPeriod"/>
            </a:pPr>
            <a:r>
              <a:rPr lang="es-ES" sz="1200" dirty="0">
                <a:latin typeface="Times New Roman" panose="02020603050405020304" pitchFamily="18" charset="0"/>
                <a:cs typeface="Times New Roman" panose="02020603050405020304" pitchFamily="18" charset="0"/>
              </a:rPr>
              <a:t>La uniformidad de la iluminación, así como las sombras y contrastes serán adecuados a la tarea que se realice. </a:t>
            </a:r>
          </a:p>
          <a:p>
            <a:pPr marL="0" indent="0">
              <a:buNone/>
            </a:pPr>
            <a:r>
              <a:rPr lang="es-ES" sz="1200" dirty="0">
                <a:latin typeface="Times New Roman" panose="02020603050405020304" pitchFamily="18" charset="0"/>
                <a:cs typeface="Times New Roman" panose="02020603050405020304" pitchFamily="18" charset="0"/>
              </a:rPr>
              <a:t>		Art. 77.- Se utilizarán colores de seguridad para identificar personas, lugares y objetos, a los efectos de prevenir accidentes. </a:t>
            </a:r>
          </a:p>
          <a:p>
            <a:pPr marL="0" indent="0">
              <a:buNone/>
            </a:pPr>
            <a:r>
              <a:rPr lang="es-ES" sz="1200" dirty="0">
                <a:latin typeface="Times New Roman" panose="02020603050405020304" pitchFamily="18" charset="0"/>
                <a:cs typeface="Times New Roman" panose="02020603050405020304" pitchFamily="18" charset="0"/>
              </a:rPr>
              <a:t>		Art. 83.- Todas las señalizaciones deberán conservarse en buenas condiciones de visibilidad, limpiándolas o repintándolas periódicamente. Las pinturas a utilizar deberán ser resistentes y durables.</a:t>
            </a:r>
          </a:p>
          <a:p>
            <a:pPr marL="0" indent="0">
              <a:buNone/>
            </a:pPr>
            <a:r>
              <a:rPr lang="es-ES" sz="1200" dirty="0">
                <a:latin typeface="Times New Roman" panose="02020603050405020304" pitchFamily="18" charset="0"/>
                <a:cs typeface="Times New Roman" panose="02020603050405020304" pitchFamily="18" charset="0"/>
              </a:rPr>
              <a:t>		 Art. 84.- Los carteles e indicadores serán pintados en colores intensos y contrastantes con la superficie que los contenga, para evitar confusiones. </a:t>
            </a:r>
          </a:p>
          <a:p>
            <a:pPr marL="0" indent="0">
              <a:buNone/>
            </a:pPr>
            <a:r>
              <a:rPr lang="es-ES" sz="1200" dirty="0">
                <a:latin typeface="Times New Roman" panose="02020603050405020304" pitchFamily="18" charset="0"/>
                <a:cs typeface="Times New Roman" panose="02020603050405020304" pitchFamily="18" charset="0"/>
              </a:rPr>
              <a:t>		Anexo IV: Por lo general, en el anexo IV, habla de protecciones con tensiones acorde a trabajo y como se instalaran las conexiones eléctricas, dependiendo a su estado, es decir, si es un cable “desnudo” debe de estar a 1,80 metros de la tierra para evitar accidentes. En su mayoría se habla de conexiones y como deben de ir cada uno, acorde a su situación. Por otro lado, en el área de iluminación, debe de ir en forma vertical, sin generar sombras ni efectos de deslumbramiento por reflexión.</a:t>
            </a:r>
          </a:p>
          <a:p>
            <a:pPr marL="0" indent="0">
              <a:buNone/>
            </a:pPr>
            <a:endParaRPr lang="es-ES" sz="1200" dirty="0">
              <a:latin typeface="Times New Roman" panose="02020603050405020304" pitchFamily="18" charset="0"/>
              <a:cs typeface="Times New Roman" panose="02020603050405020304" pitchFamily="18" charset="0"/>
            </a:endParaRPr>
          </a:p>
          <a:p>
            <a:pPr marL="0" indent="0">
              <a:buNone/>
            </a:pPr>
            <a:endParaRPr lang="es-ES" sz="1200" dirty="0">
              <a:latin typeface="Times New Roman" panose="02020603050405020304" pitchFamily="18" charset="0"/>
              <a:cs typeface="Times New Roman" panose="02020603050405020304" pitchFamily="18" charset="0"/>
            </a:endParaRPr>
          </a:p>
          <a:p>
            <a:pPr marL="0" indent="0">
              <a:buNone/>
            </a:pPr>
            <a:endParaRPr lang="es-ES" sz="1200" dirty="0">
              <a:latin typeface="Times New Roman" panose="02020603050405020304" pitchFamily="18" charset="0"/>
              <a:cs typeface="Times New Roman" panose="02020603050405020304" pitchFamily="18" charset="0"/>
            </a:endParaRPr>
          </a:p>
          <a:p>
            <a:pPr marL="0" indent="0">
              <a:buNone/>
            </a:pPr>
            <a:endParaRPr lang="es-ES" sz="1200" dirty="0">
              <a:latin typeface="Times New Roman" panose="02020603050405020304" pitchFamily="18" charset="0"/>
              <a:cs typeface="Times New Roman" panose="02020603050405020304" pitchFamily="18" charset="0"/>
            </a:endParaRPr>
          </a:p>
          <a:p>
            <a:pPr marL="0" indent="0">
              <a:buNone/>
            </a:pPr>
            <a:endParaRPr lang="es-AR" sz="1200" dirty="0">
              <a:latin typeface="Times New Roman" panose="02020603050405020304" pitchFamily="18" charset="0"/>
              <a:cs typeface="Times New Roman" panose="02020603050405020304" pitchFamily="18" charset="0"/>
            </a:endParaRPr>
          </a:p>
        </p:txBody>
      </p:sp>
      <p:pic>
        <p:nvPicPr>
          <p:cNvPr id="9" name="Marcador de contenido 4">
            <a:extLst>
              <a:ext uri="{FF2B5EF4-FFF2-40B4-BE49-F238E27FC236}">
                <a16:creationId xmlns:a16="http://schemas.microsoft.com/office/drawing/2014/main" id="{FF3CADB5-696B-C855-D68D-3D14091235C9}"/>
              </a:ext>
            </a:extLst>
          </p:cNvPr>
          <p:cNvPicPr>
            <a:picLocks noChangeAspect="1"/>
          </p:cNvPicPr>
          <p:nvPr/>
        </p:nvPicPr>
        <p:blipFill rotWithShape="1">
          <a:blip r:embed="rId2">
            <a:extLst>
              <a:ext uri="{28A0092B-C50C-407E-A947-70E740481C1C}">
                <a14:useLocalDpi xmlns:a14="http://schemas.microsoft.com/office/drawing/2010/main" val="0"/>
              </a:ext>
            </a:extLst>
          </a:blip>
          <a:srcRect r="66925"/>
          <a:stretch/>
        </p:blipFill>
        <p:spPr>
          <a:xfrm>
            <a:off x="7670519" y="1897446"/>
            <a:ext cx="4059025" cy="4718207"/>
          </a:xfrm>
          <a:prstGeom prst="rect">
            <a:avLst/>
          </a:prstGeom>
        </p:spPr>
      </p:pic>
    </p:spTree>
    <p:extLst>
      <p:ext uri="{BB962C8B-B14F-4D97-AF65-F5344CB8AC3E}">
        <p14:creationId xmlns:p14="http://schemas.microsoft.com/office/powerpoint/2010/main" val="2431215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F8462-7376-7A7E-07B2-1D19038EA4D7}"/>
              </a:ext>
            </a:extLst>
          </p:cNvPr>
          <p:cNvSpPr>
            <a:spLocks noGrp="1"/>
          </p:cNvSpPr>
          <p:nvPr>
            <p:ph type="title"/>
          </p:nvPr>
        </p:nvSpPr>
        <p:spPr/>
        <p:txBody>
          <a:bodyPr>
            <a:normAutofit/>
          </a:bodyPr>
          <a:lstStyle/>
          <a:p>
            <a:r>
              <a:rPr lang="es-ES" sz="4000" dirty="0">
                <a:latin typeface="Times New Roman" panose="02020603050405020304" pitchFamily="18" charset="0"/>
                <a:cs typeface="Times New Roman" panose="02020603050405020304" pitchFamily="18" charset="0"/>
              </a:rPr>
              <a:t>Capítulo 12:  iluminación y color</a:t>
            </a:r>
            <a:endParaRPr lang="es-AR" sz="4000" dirty="0">
              <a:latin typeface="Times New Roman" panose="02020603050405020304" pitchFamily="18" charset="0"/>
              <a:cs typeface="Times New Roman" panose="02020603050405020304" pitchFamily="18" charset="0"/>
            </a:endParaRPr>
          </a:p>
        </p:txBody>
      </p:sp>
      <p:pic>
        <p:nvPicPr>
          <p:cNvPr id="1029"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1677"/>
          <a:stretch/>
        </p:blipFill>
        <p:spPr bwMode="auto">
          <a:xfrm>
            <a:off x="356259" y="1959429"/>
            <a:ext cx="11400311" cy="4726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4609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F8462-7376-7A7E-07B2-1D19038EA4D7}"/>
              </a:ext>
            </a:extLst>
          </p:cNvPr>
          <p:cNvSpPr>
            <a:spLocks noGrp="1"/>
          </p:cNvSpPr>
          <p:nvPr>
            <p:ph type="title"/>
          </p:nvPr>
        </p:nvSpPr>
        <p:spPr/>
        <p:txBody>
          <a:bodyPr>
            <a:normAutofit/>
          </a:bodyPr>
          <a:lstStyle/>
          <a:p>
            <a:r>
              <a:rPr lang="es-ES" sz="4000" dirty="0">
                <a:latin typeface="Times New Roman" panose="02020603050405020304" pitchFamily="18" charset="0"/>
                <a:cs typeface="Times New Roman" panose="02020603050405020304" pitchFamily="18" charset="0"/>
              </a:rPr>
              <a:t>Capítulo </a:t>
            </a:r>
            <a:r>
              <a:rPr lang="es-ES" sz="4000" dirty="0" smtClean="0">
                <a:latin typeface="Times New Roman" panose="02020603050405020304" pitchFamily="18" charset="0"/>
                <a:cs typeface="Times New Roman" panose="02020603050405020304" pitchFamily="18" charset="0"/>
              </a:rPr>
              <a:t>14</a:t>
            </a:r>
            <a:r>
              <a:rPr lang="es-ES" sz="4000" dirty="0">
                <a:latin typeface="Times New Roman" panose="02020603050405020304" pitchFamily="18" charset="0"/>
                <a:cs typeface="Times New Roman" panose="02020603050405020304" pitchFamily="18" charset="0"/>
              </a:rPr>
              <a:t>:  </a:t>
            </a:r>
            <a:r>
              <a:rPr lang="es-ES" sz="4000" dirty="0" smtClean="0">
                <a:latin typeface="Times New Roman" panose="02020603050405020304" pitchFamily="18" charset="0"/>
                <a:cs typeface="Times New Roman" panose="02020603050405020304" pitchFamily="18" charset="0"/>
              </a:rPr>
              <a:t>instalaciones eléctricas</a:t>
            </a:r>
            <a:endParaRPr lang="es-AR" sz="4000" dirty="0">
              <a:latin typeface="Times New Roman" panose="02020603050405020304" pitchFamily="18" charset="0"/>
              <a:cs typeface="Times New Roman" panose="02020603050405020304" pitchFamily="18" charset="0"/>
            </a:endParaRPr>
          </a:p>
        </p:txBody>
      </p:sp>
      <p:sp>
        <p:nvSpPr>
          <p:cNvPr id="7" name="Marcador de contenido 6">
            <a:extLst>
              <a:ext uri="{FF2B5EF4-FFF2-40B4-BE49-F238E27FC236}">
                <a16:creationId xmlns:a16="http://schemas.microsoft.com/office/drawing/2014/main" id="{0191FFA4-C764-BB5F-9133-8DF41F627AD3}"/>
              </a:ext>
            </a:extLst>
          </p:cNvPr>
          <p:cNvSpPr>
            <a:spLocks noGrp="1"/>
          </p:cNvSpPr>
          <p:nvPr>
            <p:ph idx="1"/>
          </p:nvPr>
        </p:nvSpPr>
        <p:spPr>
          <a:xfrm>
            <a:off x="392007" y="2286000"/>
            <a:ext cx="7270034" cy="5123793"/>
          </a:xfrm>
        </p:spPr>
        <p:txBody>
          <a:bodyPr>
            <a:normAutofit/>
          </a:bodyPr>
          <a:lstStyle/>
          <a:p>
            <a:pPr marL="0" indent="0">
              <a:buNone/>
            </a:pPr>
            <a:r>
              <a:rPr lang="es-ES" sz="1400" b="1" dirty="0">
                <a:latin typeface="Gill Sans MT" panose="020B0502020104020203" pitchFamily="34" charset="0"/>
                <a:cs typeface="Times New Roman" panose="02020603050405020304" pitchFamily="18" charset="0"/>
              </a:rPr>
              <a:t>		</a:t>
            </a:r>
          </a:p>
          <a:p>
            <a:pPr marL="0" indent="0">
              <a:buNone/>
            </a:pPr>
            <a:r>
              <a:rPr lang="es-ES" sz="1400" dirty="0" smtClean="0">
                <a:latin typeface="Gill Sans MT" panose="020B0502020104020203" pitchFamily="34" charset="0"/>
                <a:cs typeface="Times New Roman" panose="02020603050405020304" pitchFamily="18" charset="0"/>
              </a:rPr>
              <a:t>El </a:t>
            </a:r>
            <a:r>
              <a:rPr lang="es-ES" sz="1400" dirty="0">
                <a:latin typeface="Gill Sans MT" panose="020B0502020104020203" pitchFamily="34" charset="0"/>
                <a:cs typeface="Times New Roman" panose="02020603050405020304" pitchFamily="18" charset="0"/>
              </a:rPr>
              <a:t>Capítulo 14 de la Ley 19587 de Higiene y Seguridad en el Trabajo trata sobre las instalaciones eléctricas en los establecimientos</a:t>
            </a:r>
            <a:r>
              <a:rPr lang="es-ES" sz="1400" dirty="0" smtClean="0">
                <a:latin typeface="Gill Sans MT" panose="020B0502020104020203" pitchFamily="34" charset="0"/>
                <a:cs typeface="Times New Roman" panose="02020603050405020304" pitchFamily="18" charset="0"/>
              </a:rPr>
              <a:t>:</a:t>
            </a:r>
            <a:endParaRPr lang="es-ES" sz="1400" dirty="0">
              <a:latin typeface="Gill Sans MT" panose="020B0502020104020203" pitchFamily="34" charset="0"/>
              <a:cs typeface="Times New Roman" panose="02020603050405020304" pitchFamily="18" charset="0"/>
            </a:endParaRPr>
          </a:p>
          <a:p>
            <a:pPr marL="0" indent="0">
              <a:buNone/>
            </a:pPr>
            <a:r>
              <a:rPr lang="es-ES" sz="1400" dirty="0">
                <a:latin typeface="Gill Sans MT" panose="020B0502020104020203" pitchFamily="34" charset="0"/>
                <a:cs typeface="Times New Roman" panose="02020603050405020304" pitchFamily="18" charset="0"/>
              </a:rPr>
              <a:t>Artículo 95: Las instalaciones y equipos eléctricos de los establecimientos deben cumplir con las prescripciones de la reglamentación preventiva</a:t>
            </a:r>
            <a:r>
              <a:rPr lang="es-ES" sz="1400" dirty="0" smtClean="0">
                <a:latin typeface="Gill Sans MT" panose="020B0502020104020203" pitchFamily="34" charset="0"/>
                <a:cs typeface="Times New Roman" panose="02020603050405020304" pitchFamily="18" charset="0"/>
              </a:rPr>
              <a:t>.</a:t>
            </a:r>
            <a:endParaRPr lang="es-ES" sz="1400" dirty="0">
              <a:latin typeface="Gill Sans MT" panose="020B0502020104020203" pitchFamily="34" charset="0"/>
              <a:cs typeface="Times New Roman" panose="02020603050405020304" pitchFamily="18" charset="0"/>
            </a:endParaRPr>
          </a:p>
          <a:p>
            <a:pPr marL="0" indent="0">
              <a:buNone/>
            </a:pPr>
            <a:r>
              <a:rPr lang="es-ES" sz="1400" dirty="0">
                <a:latin typeface="Gill Sans MT" panose="020B0502020104020203" pitchFamily="34" charset="0"/>
                <a:cs typeface="Times New Roman" panose="02020603050405020304" pitchFamily="18" charset="0"/>
              </a:rPr>
              <a:t>Artículo 96: Menciona que los materiales y equipos utilizados en las instalaciones eléctricas deben cumplir con las normas técnicas correspondientes. En caso de no estar normalizados, deben asegurar las prescripciones previstas en el Capítulo 14 de la ley</a:t>
            </a:r>
            <a:r>
              <a:rPr lang="es-ES" sz="1400" dirty="0" smtClean="0">
                <a:latin typeface="Gill Sans MT" panose="020B0502020104020203" pitchFamily="34" charset="0"/>
                <a:cs typeface="Times New Roman" panose="02020603050405020304" pitchFamily="18" charset="0"/>
              </a:rPr>
              <a:t>.</a:t>
            </a:r>
            <a:endParaRPr lang="es-ES" sz="1400" dirty="0">
              <a:latin typeface="Gill Sans MT" panose="020B0502020104020203" pitchFamily="34" charset="0"/>
              <a:cs typeface="Times New Roman" panose="02020603050405020304" pitchFamily="18" charset="0"/>
            </a:endParaRPr>
          </a:p>
          <a:p>
            <a:pPr marL="0" indent="0">
              <a:buNone/>
            </a:pPr>
            <a:r>
              <a:rPr lang="es-ES" sz="1400" dirty="0">
                <a:latin typeface="Gill Sans MT" panose="020B0502020104020203" pitchFamily="34" charset="0"/>
                <a:cs typeface="Times New Roman" panose="02020603050405020304" pitchFamily="18" charset="0"/>
              </a:rPr>
              <a:t>Artículo 97: Aborda los proyectos de instalaciones y equipos eléctricos, indicando que deben responder a los anexos correspondientes del reglamento. Además, los proyectos con más de 1000 voltios de tensión deben estar aprobados por el responsable del Servicio de Higiene y Seguridad en el Trabajo de cada establecimiento. También se detallan las disposiciones para el mantenimiento de las instalaciones eléctricas y la habilitación del personal para realizar trabajos con tensión</a:t>
            </a:r>
            <a:r>
              <a:rPr lang="es-ES" sz="1400" dirty="0" smtClean="0">
                <a:latin typeface="Gill Sans MT" panose="020B0502020104020203" pitchFamily="34" charset="0"/>
                <a:cs typeface="Times New Roman" panose="02020603050405020304" pitchFamily="18" charset="0"/>
              </a:rPr>
              <a:t>.</a:t>
            </a:r>
          </a:p>
          <a:p>
            <a:pPr marL="0" indent="0">
              <a:buNone/>
            </a:pPr>
            <a:r>
              <a:rPr lang="es-ES" sz="1400" dirty="0">
                <a:latin typeface="Gill Sans MT" panose="020B0502020104020203" pitchFamily="34" charset="0"/>
                <a:cs typeface="Times New Roman" panose="02020603050405020304" pitchFamily="18" charset="0"/>
              </a:rPr>
              <a:t>Artículo 98: Este artículo establece que los trabajos de mantenimiento en instalaciones eléctricas deben ser realizados exclusivamente por personal capacitado y debidamente autorizado por la empresa. Las empresas deben efectuar el mantenimiento periódico de las instalaciones y verificar su estado, registrando los resultados.</a:t>
            </a:r>
          </a:p>
          <a:p>
            <a:pPr marL="0" indent="0">
              <a:buNone/>
            </a:pPr>
            <a:endParaRPr lang="es-ES" sz="1400" dirty="0">
              <a:latin typeface="Gill Sans MT" panose="020B0502020104020203" pitchFamily="34" charset="0"/>
              <a:cs typeface="Times New Roman" panose="02020603050405020304" pitchFamily="18" charset="0"/>
            </a:endParaRPr>
          </a:p>
          <a:p>
            <a:pPr marL="0" indent="0">
              <a:buNone/>
            </a:pPr>
            <a:endParaRPr lang="es-ES" sz="1200" dirty="0">
              <a:latin typeface="Times New Roman" panose="02020603050405020304" pitchFamily="18" charset="0"/>
              <a:cs typeface="Times New Roman" panose="02020603050405020304" pitchFamily="18" charset="0"/>
            </a:endParaRPr>
          </a:p>
          <a:p>
            <a:pPr marL="0" indent="0">
              <a:buNone/>
            </a:pPr>
            <a:endParaRPr lang="es-ES" sz="1200" dirty="0">
              <a:latin typeface="Times New Roman" panose="02020603050405020304" pitchFamily="18" charset="0"/>
              <a:cs typeface="Times New Roman" panose="02020603050405020304" pitchFamily="18" charset="0"/>
            </a:endParaRPr>
          </a:p>
          <a:p>
            <a:pPr marL="0" indent="0">
              <a:buNone/>
            </a:pPr>
            <a:endParaRPr lang="es-ES" sz="1200" dirty="0">
              <a:latin typeface="Times New Roman" panose="02020603050405020304" pitchFamily="18" charset="0"/>
              <a:cs typeface="Times New Roman" panose="02020603050405020304" pitchFamily="18" charset="0"/>
            </a:endParaRPr>
          </a:p>
          <a:p>
            <a:pPr marL="0" indent="0">
              <a:buNone/>
            </a:pPr>
            <a:endParaRPr lang="es-AR" sz="1200" dirty="0">
              <a:latin typeface="Times New Roman" panose="02020603050405020304" pitchFamily="18" charset="0"/>
              <a:cs typeface="Times New Roman" panose="02020603050405020304" pitchFamily="18" charset="0"/>
            </a:endParaRPr>
          </a:p>
        </p:txBody>
      </p:sp>
      <p:pic>
        <p:nvPicPr>
          <p:cNvPr id="9" name="Marcador de contenido 4">
            <a:extLst>
              <a:ext uri="{FF2B5EF4-FFF2-40B4-BE49-F238E27FC236}">
                <a16:creationId xmlns:a16="http://schemas.microsoft.com/office/drawing/2014/main" id="{FF3CADB5-696B-C855-D68D-3D1409123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2041" y="2286000"/>
            <a:ext cx="4182956" cy="4016325"/>
          </a:xfrm>
          <a:prstGeom prst="rect">
            <a:avLst/>
          </a:prstGeom>
        </p:spPr>
      </p:pic>
    </p:spTree>
    <p:extLst>
      <p:ext uri="{BB962C8B-B14F-4D97-AF65-F5344CB8AC3E}">
        <p14:creationId xmlns:p14="http://schemas.microsoft.com/office/powerpoint/2010/main" val="6680843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F8462-7376-7A7E-07B2-1D19038EA4D7}"/>
              </a:ext>
            </a:extLst>
          </p:cNvPr>
          <p:cNvSpPr>
            <a:spLocks noGrp="1"/>
          </p:cNvSpPr>
          <p:nvPr>
            <p:ph type="title"/>
          </p:nvPr>
        </p:nvSpPr>
        <p:spPr/>
        <p:txBody>
          <a:bodyPr>
            <a:normAutofit/>
          </a:bodyPr>
          <a:lstStyle/>
          <a:p>
            <a:r>
              <a:rPr lang="es-ES" sz="4000" dirty="0">
                <a:latin typeface="Times New Roman" panose="02020603050405020304" pitchFamily="18" charset="0"/>
                <a:cs typeface="Times New Roman" panose="02020603050405020304" pitchFamily="18" charset="0"/>
              </a:rPr>
              <a:t>Capítulo </a:t>
            </a:r>
            <a:r>
              <a:rPr lang="es-ES" sz="4000" dirty="0" smtClean="0">
                <a:latin typeface="Times New Roman" panose="02020603050405020304" pitchFamily="18" charset="0"/>
                <a:cs typeface="Times New Roman" panose="02020603050405020304" pitchFamily="18" charset="0"/>
              </a:rPr>
              <a:t>14</a:t>
            </a:r>
            <a:r>
              <a:rPr lang="es-ES" sz="4000" dirty="0">
                <a:latin typeface="Times New Roman" panose="02020603050405020304" pitchFamily="18" charset="0"/>
                <a:cs typeface="Times New Roman" panose="02020603050405020304" pitchFamily="18" charset="0"/>
              </a:rPr>
              <a:t>:  </a:t>
            </a:r>
            <a:r>
              <a:rPr lang="es-ES" sz="4000" dirty="0" smtClean="0">
                <a:latin typeface="Times New Roman" panose="02020603050405020304" pitchFamily="18" charset="0"/>
                <a:cs typeface="Times New Roman" panose="02020603050405020304" pitchFamily="18" charset="0"/>
              </a:rPr>
              <a:t>instalaciones eléctricas</a:t>
            </a:r>
            <a:endParaRPr lang="es-AR" sz="4000" dirty="0">
              <a:latin typeface="Times New Roman" panose="02020603050405020304" pitchFamily="18" charset="0"/>
              <a:cs typeface="Times New Roman" panose="02020603050405020304" pitchFamily="18"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5748"/>
            <a:ext cx="5247249" cy="4389120"/>
          </a:xfrm>
          <a:prstGeom prst="rect">
            <a:avLst/>
          </a:prstGeom>
        </p:spPr>
      </p:pic>
      <p:sp>
        <p:nvSpPr>
          <p:cNvPr id="7" name="Marcador de contenido 6">
            <a:extLst>
              <a:ext uri="{FF2B5EF4-FFF2-40B4-BE49-F238E27FC236}">
                <a16:creationId xmlns:a16="http://schemas.microsoft.com/office/drawing/2014/main" id="{0191FFA4-C764-BB5F-9133-8DF41F627AD3}"/>
              </a:ext>
            </a:extLst>
          </p:cNvPr>
          <p:cNvSpPr>
            <a:spLocks noGrp="1"/>
          </p:cNvSpPr>
          <p:nvPr>
            <p:ph idx="1"/>
          </p:nvPr>
        </p:nvSpPr>
        <p:spPr>
          <a:xfrm>
            <a:off x="4276578" y="2152358"/>
            <a:ext cx="7334230" cy="4832252"/>
          </a:xfrm>
        </p:spPr>
        <p:txBody>
          <a:bodyPr>
            <a:normAutofit/>
          </a:bodyPr>
          <a:lstStyle/>
          <a:p>
            <a:pPr marL="0" indent="0">
              <a:buNone/>
            </a:pPr>
            <a:r>
              <a:rPr lang="es-ES" sz="1400" b="1" dirty="0">
                <a:latin typeface="Gill Sans MT" panose="020B0502020104020203" pitchFamily="34" charset="0"/>
                <a:cs typeface="Times New Roman" panose="02020603050405020304" pitchFamily="18" charset="0"/>
              </a:rPr>
              <a:t>		</a:t>
            </a:r>
          </a:p>
          <a:p>
            <a:pPr marL="0" indent="0">
              <a:buNone/>
            </a:pPr>
            <a:r>
              <a:rPr lang="es-ES" sz="1400" dirty="0" smtClean="0">
                <a:latin typeface="Gill Sans MT" panose="020B0502020104020203" pitchFamily="34" charset="0"/>
                <a:cs typeface="Times New Roman" panose="02020603050405020304" pitchFamily="18" charset="0"/>
              </a:rPr>
              <a:t>Artículo </a:t>
            </a:r>
            <a:r>
              <a:rPr lang="es-ES" sz="1400" dirty="0">
                <a:latin typeface="Gill Sans MT" panose="020B0502020104020203" pitchFamily="34" charset="0"/>
                <a:cs typeface="Times New Roman" panose="02020603050405020304" pitchFamily="18" charset="0"/>
              </a:rPr>
              <a:t>100: Se refiere a los trabajos y maniobras en instalaciones eléctricas. Establece que cada equipo de trabajo debe contar con el material de seguridad necesario para la tarea a realizar, equipos de salvataje y un botiquín de primeros auxilios en caso de accidentes. Además, se destaca la importancia de disponer de todo el material de seguridad requerido para garantizar la protección de los trabajadores durante las operaciones en instalaciones eléctricas</a:t>
            </a:r>
            <a:r>
              <a:rPr lang="es-ES" sz="1400" dirty="0" smtClean="0">
                <a:latin typeface="Gill Sans MT" panose="020B0502020104020203" pitchFamily="34" charset="0"/>
                <a:cs typeface="Times New Roman" panose="02020603050405020304" pitchFamily="18" charset="0"/>
              </a:rPr>
              <a:t>.</a:t>
            </a:r>
            <a:endParaRPr lang="es-ES" sz="1400" dirty="0">
              <a:latin typeface="Gill Sans MT" panose="020B0502020104020203" pitchFamily="34" charset="0"/>
              <a:cs typeface="Times New Roman" panose="02020603050405020304" pitchFamily="18" charset="0"/>
            </a:endParaRPr>
          </a:p>
          <a:p>
            <a:pPr marL="0" indent="0">
              <a:buNone/>
            </a:pPr>
            <a:r>
              <a:rPr lang="es-ES" sz="1400" dirty="0">
                <a:latin typeface="Gill Sans MT" panose="020B0502020104020203" pitchFamily="34" charset="0"/>
                <a:cs typeface="Times New Roman" panose="02020603050405020304" pitchFamily="18" charset="0"/>
              </a:rPr>
              <a:t>Artículo 101: Habrá medidas en caso de riesgos de incendio o atmosferas explosivas</a:t>
            </a:r>
            <a:r>
              <a:rPr lang="es-ES" sz="1400" dirty="0" smtClean="0">
                <a:latin typeface="Gill Sans MT" panose="020B0502020104020203" pitchFamily="34" charset="0"/>
                <a:cs typeface="Times New Roman" panose="02020603050405020304" pitchFamily="18" charset="0"/>
              </a:rPr>
              <a:t>.</a:t>
            </a:r>
            <a:endParaRPr lang="es-ES" sz="1400" dirty="0">
              <a:latin typeface="Gill Sans MT" panose="020B0502020104020203" pitchFamily="34" charset="0"/>
              <a:cs typeface="Times New Roman" panose="02020603050405020304" pitchFamily="18" charset="0"/>
            </a:endParaRPr>
          </a:p>
          <a:p>
            <a:pPr marL="0" indent="0">
              <a:buNone/>
            </a:pPr>
            <a:r>
              <a:rPr lang="es-ES" sz="1400" dirty="0">
                <a:latin typeface="Gill Sans MT" panose="020B0502020104020203" pitchFamily="34" charset="0"/>
                <a:cs typeface="Times New Roman" panose="02020603050405020304" pitchFamily="18" charset="0"/>
              </a:rPr>
              <a:t>Artículo 102: Los establecimientos e instalaciones expuestos a descargas atmosféricas deben contar con un sistema de protección contra las sobretensiones producidas por rayos. Al exigir la instalación de sistemas de protección contra sobretensiones, se busca minimizar estos peligros y garantizar condiciones más seguras en el lugar de trabajo</a:t>
            </a:r>
            <a:r>
              <a:rPr lang="es-ES" sz="1400" dirty="0" smtClean="0">
                <a:latin typeface="Gill Sans MT" panose="020B0502020104020203" pitchFamily="34" charset="0"/>
                <a:cs typeface="Times New Roman" panose="02020603050405020304" pitchFamily="18" charset="0"/>
              </a:rPr>
              <a:t>.</a:t>
            </a:r>
            <a:endParaRPr lang="es-ES" sz="1400" dirty="0">
              <a:latin typeface="Gill Sans MT" panose="020B0502020104020203" pitchFamily="34" charset="0"/>
              <a:cs typeface="Times New Roman" panose="02020603050405020304" pitchFamily="18" charset="0"/>
            </a:endParaRPr>
          </a:p>
          <a:p>
            <a:pPr marL="0" indent="0">
              <a:buNone/>
            </a:pPr>
            <a:r>
              <a:rPr lang="es-ES" sz="1400" dirty="0">
                <a:latin typeface="Gill Sans MT" panose="020B0502020104020203" pitchFamily="34" charset="0"/>
                <a:cs typeface="Times New Roman" panose="02020603050405020304" pitchFamily="18" charset="0"/>
              </a:rPr>
              <a:t>El Anexo VI del Capítulo 14 de la Ley 19.587 de Higiene y Seguridad en el Trabajo establece disposiciones específicas relacionadas con las tareas de montaje, maniobra o mantenimiento en instalaciones eléctricas. Este anexo regula las acciones a seguir en dichas actividades, tanto sin tensión como con tensión, con el objetivo de garantizar la seguridad de los trabajadores y la integridad de las instalaciones eléctricas. Además, detalla los requisitos y procedimientos que deben cumplirse durante estas operaciones para prevenir accidentes y riesgos laborales en el entorno eléctrico.</a:t>
            </a:r>
            <a:endParaRPr lang="es-ES" sz="1400" dirty="0">
              <a:latin typeface="Gill Sans MT" panose="020B0502020104020203" pitchFamily="34" charset="0"/>
              <a:cs typeface="Times New Roman" panose="02020603050405020304" pitchFamily="18" charset="0"/>
            </a:endParaRPr>
          </a:p>
          <a:p>
            <a:pPr marL="0" indent="0">
              <a:buNone/>
            </a:pPr>
            <a:endParaRPr lang="es-ES" sz="1200" dirty="0">
              <a:latin typeface="Times New Roman" panose="02020603050405020304" pitchFamily="18" charset="0"/>
              <a:cs typeface="Times New Roman" panose="02020603050405020304" pitchFamily="18" charset="0"/>
            </a:endParaRPr>
          </a:p>
          <a:p>
            <a:pPr marL="0" indent="0">
              <a:buNone/>
            </a:pPr>
            <a:endParaRPr lang="es-ES" sz="1200" dirty="0">
              <a:latin typeface="Times New Roman" panose="02020603050405020304" pitchFamily="18" charset="0"/>
              <a:cs typeface="Times New Roman" panose="02020603050405020304" pitchFamily="18" charset="0"/>
            </a:endParaRPr>
          </a:p>
          <a:p>
            <a:pPr marL="0" indent="0">
              <a:buNone/>
            </a:pPr>
            <a:endParaRPr lang="es-ES" sz="1200" dirty="0">
              <a:latin typeface="Times New Roman" panose="02020603050405020304" pitchFamily="18" charset="0"/>
              <a:cs typeface="Times New Roman" panose="02020603050405020304" pitchFamily="18" charset="0"/>
            </a:endParaRPr>
          </a:p>
          <a:p>
            <a:pPr marL="0" indent="0">
              <a:buNone/>
            </a:pPr>
            <a:endParaRPr lang="es-AR"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239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F8462-7376-7A7E-07B2-1D19038EA4D7}"/>
              </a:ext>
            </a:extLst>
          </p:cNvPr>
          <p:cNvSpPr>
            <a:spLocks noGrp="1"/>
          </p:cNvSpPr>
          <p:nvPr>
            <p:ph type="title"/>
          </p:nvPr>
        </p:nvSpPr>
        <p:spPr/>
        <p:txBody>
          <a:bodyPr>
            <a:normAutofit/>
          </a:bodyPr>
          <a:lstStyle/>
          <a:p>
            <a:r>
              <a:rPr lang="es-ES" sz="4000" dirty="0">
                <a:latin typeface="Times New Roman" panose="02020603050405020304" pitchFamily="18" charset="0"/>
                <a:cs typeface="Times New Roman" panose="02020603050405020304" pitchFamily="18" charset="0"/>
              </a:rPr>
              <a:t>Capítulo </a:t>
            </a:r>
            <a:r>
              <a:rPr lang="es-ES" sz="4000" dirty="0" smtClean="0">
                <a:latin typeface="Times New Roman" panose="02020603050405020304" pitchFamily="18" charset="0"/>
                <a:cs typeface="Times New Roman" panose="02020603050405020304" pitchFamily="18" charset="0"/>
              </a:rPr>
              <a:t>14: instalaciones eléctricas</a:t>
            </a:r>
            <a:endParaRPr lang="es-AR" sz="4000" dirty="0">
              <a:latin typeface="Times New Roman" panose="02020603050405020304" pitchFamily="18" charset="0"/>
              <a:cs typeface="Times New Roman" panose="02020603050405020304" pitchFamily="18" charset="0"/>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28251" y="1959429"/>
            <a:ext cx="8056327" cy="4726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3779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F8462-7376-7A7E-07B2-1D19038EA4D7}"/>
              </a:ext>
            </a:extLst>
          </p:cNvPr>
          <p:cNvSpPr>
            <a:spLocks noGrp="1"/>
          </p:cNvSpPr>
          <p:nvPr>
            <p:ph type="title"/>
          </p:nvPr>
        </p:nvSpPr>
        <p:spPr/>
        <p:txBody>
          <a:bodyPr>
            <a:normAutofit fontScale="90000"/>
          </a:bodyPr>
          <a:lstStyle/>
          <a:p>
            <a:r>
              <a:rPr lang="es-ES" sz="4000" dirty="0">
                <a:latin typeface="Times New Roman" panose="02020603050405020304" pitchFamily="18" charset="0"/>
                <a:cs typeface="Times New Roman" panose="02020603050405020304" pitchFamily="18" charset="0"/>
              </a:rPr>
              <a:t>Capítulo </a:t>
            </a:r>
            <a:r>
              <a:rPr lang="es-ES" sz="4000" dirty="0" smtClean="0">
                <a:latin typeface="Times New Roman" panose="02020603050405020304" pitchFamily="18" charset="0"/>
                <a:cs typeface="Times New Roman" panose="02020603050405020304" pitchFamily="18" charset="0"/>
              </a:rPr>
              <a:t>18</a:t>
            </a:r>
            <a:r>
              <a:rPr lang="es-ES" sz="4000" dirty="0" smtClean="0">
                <a:latin typeface="Times New Roman" panose="02020603050405020304" pitchFamily="18" charset="0"/>
                <a:cs typeface="Times New Roman" panose="02020603050405020304" pitchFamily="18" charset="0"/>
              </a:rPr>
              <a:t>:  protección contra incendios</a:t>
            </a:r>
            <a:endParaRPr lang="es-AR" sz="4000" dirty="0">
              <a:latin typeface="Times New Roman" panose="02020603050405020304" pitchFamily="18" charset="0"/>
              <a:cs typeface="Times New Roman" panose="02020603050405020304" pitchFamily="18" charset="0"/>
            </a:endParaRPr>
          </a:p>
        </p:txBody>
      </p:sp>
      <p:sp>
        <p:nvSpPr>
          <p:cNvPr id="7" name="Marcador de contenido 6">
            <a:extLst>
              <a:ext uri="{FF2B5EF4-FFF2-40B4-BE49-F238E27FC236}">
                <a16:creationId xmlns:a16="http://schemas.microsoft.com/office/drawing/2014/main" id="{0191FFA4-C764-BB5F-9133-8DF41F627AD3}"/>
              </a:ext>
            </a:extLst>
          </p:cNvPr>
          <p:cNvSpPr>
            <a:spLocks noGrp="1"/>
          </p:cNvSpPr>
          <p:nvPr>
            <p:ph idx="1"/>
          </p:nvPr>
        </p:nvSpPr>
        <p:spPr>
          <a:xfrm>
            <a:off x="379829" y="2286000"/>
            <a:ext cx="6724356" cy="5123793"/>
          </a:xfrm>
        </p:spPr>
        <p:txBody>
          <a:bodyPr>
            <a:normAutofit/>
          </a:bodyPr>
          <a:lstStyle/>
          <a:p>
            <a:pPr marL="0" indent="0">
              <a:buNone/>
            </a:pPr>
            <a:r>
              <a:rPr lang="es-ES" sz="1500" dirty="0">
                <a:latin typeface="Gill Sans MT" panose="020B0502020104020203" pitchFamily="34" charset="0"/>
                <a:cs typeface="Times New Roman" panose="02020603050405020304" pitchFamily="18" charset="0"/>
              </a:rPr>
              <a:t>Art. 160 - La protección contra incendios comprende el conjunto de condiciones de construcción, instalación y equipamiento que se deben observar tanto para los ambientes como para los edificios, aun para trabajos fuera de éstos y en la medida en que las tareas lo requieran. Los objetivos a cumplimentar son</a:t>
            </a:r>
            <a:r>
              <a:rPr lang="es-ES" sz="1500" dirty="0" smtClean="0">
                <a:latin typeface="Gill Sans MT" panose="020B0502020104020203" pitchFamily="34" charset="0"/>
                <a:cs typeface="Times New Roman" panose="02020603050405020304" pitchFamily="18" charset="0"/>
              </a:rPr>
              <a:t>:</a:t>
            </a:r>
            <a:endParaRPr lang="es-ES" sz="1500" dirty="0">
              <a:latin typeface="Gill Sans MT" panose="020B0502020104020203" pitchFamily="34" charset="0"/>
              <a:cs typeface="Times New Roman" panose="02020603050405020304" pitchFamily="18" charset="0"/>
            </a:endParaRPr>
          </a:p>
          <a:p>
            <a:pPr marL="0" indent="0">
              <a:buNone/>
            </a:pPr>
            <a:r>
              <a:rPr lang="es-ES" sz="1500" dirty="0">
                <a:latin typeface="Gill Sans MT" panose="020B0502020104020203" pitchFamily="34" charset="0"/>
                <a:cs typeface="Times New Roman" panose="02020603050405020304" pitchFamily="18" charset="0"/>
              </a:rPr>
              <a:t>1) Dificultar la iniciación de incendios</a:t>
            </a:r>
            <a:r>
              <a:rPr lang="es-ES" sz="1500" dirty="0" smtClean="0">
                <a:latin typeface="Gill Sans MT" panose="020B0502020104020203" pitchFamily="34" charset="0"/>
                <a:cs typeface="Times New Roman" panose="02020603050405020304" pitchFamily="18" charset="0"/>
              </a:rPr>
              <a:t>.</a:t>
            </a:r>
            <a:endParaRPr lang="es-ES" sz="1500" dirty="0">
              <a:latin typeface="Gill Sans MT" panose="020B0502020104020203" pitchFamily="34" charset="0"/>
              <a:cs typeface="Times New Roman" panose="02020603050405020304" pitchFamily="18" charset="0"/>
            </a:endParaRPr>
          </a:p>
          <a:p>
            <a:pPr marL="0" indent="0">
              <a:buNone/>
            </a:pPr>
            <a:r>
              <a:rPr lang="es-ES" sz="1500" dirty="0">
                <a:latin typeface="Gill Sans MT" panose="020B0502020104020203" pitchFamily="34" charset="0"/>
                <a:cs typeface="Times New Roman" panose="02020603050405020304" pitchFamily="18" charset="0"/>
              </a:rPr>
              <a:t>2) Evitar la propagación del fuego y los efectos de gases tóxicos</a:t>
            </a:r>
            <a:r>
              <a:rPr lang="es-ES" sz="1500" dirty="0" smtClean="0">
                <a:latin typeface="Gill Sans MT" panose="020B0502020104020203" pitchFamily="34" charset="0"/>
                <a:cs typeface="Times New Roman" panose="02020603050405020304" pitchFamily="18" charset="0"/>
              </a:rPr>
              <a:t>.</a:t>
            </a:r>
            <a:endParaRPr lang="es-ES" sz="1500" dirty="0">
              <a:latin typeface="Gill Sans MT" panose="020B0502020104020203" pitchFamily="34" charset="0"/>
              <a:cs typeface="Times New Roman" panose="02020603050405020304" pitchFamily="18" charset="0"/>
            </a:endParaRPr>
          </a:p>
          <a:p>
            <a:pPr marL="0" indent="0">
              <a:buNone/>
            </a:pPr>
            <a:r>
              <a:rPr lang="es-ES" sz="1500" dirty="0">
                <a:latin typeface="Gill Sans MT" panose="020B0502020104020203" pitchFamily="34" charset="0"/>
                <a:cs typeface="Times New Roman" panose="02020603050405020304" pitchFamily="18" charset="0"/>
              </a:rPr>
              <a:t>3) Asegurar la evacuación de las personas</a:t>
            </a:r>
            <a:r>
              <a:rPr lang="es-ES" sz="1500" dirty="0" smtClean="0">
                <a:latin typeface="Gill Sans MT" panose="020B0502020104020203" pitchFamily="34" charset="0"/>
                <a:cs typeface="Times New Roman" panose="02020603050405020304" pitchFamily="18" charset="0"/>
              </a:rPr>
              <a:t>.</a:t>
            </a:r>
            <a:endParaRPr lang="es-ES" sz="1500" dirty="0">
              <a:latin typeface="Gill Sans MT" panose="020B0502020104020203" pitchFamily="34" charset="0"/>
              <a:cs typeface="Times New Roman" panose="02020603050405020304" pitchFamily="18" charset="0"/>
            </a:endParaRPr>
          </a:p>
          <a:p>
            <a:pPr marL="0" indent="0">
              <a:buNone/>
            </a:pPr>
            <a:r>
              <a:rPr lang="es-ES" sz="1500" dirty="0">
                <a:latin typeface="Gill Sans MT" panose="020B0502020104020203" pitchFamily="34" charset="0"/>
                <a:cs typeface="Times New Roman" panose="02020603050405020304" pitchFamily="18" charset="0"/>
              </a:rPr>
              <a:t>4) Facilitar el acceso y las tareas de extinción del personal de bomberos</a:t>
            </a:r>
            <a:r>
              <a:rPr lang="es-ES" sz="1500" dirty="0" smtClean="0">
                <a:latin typeface="Gill Sans MT" panose="020B0502020104020203" pitchFamily="34" charset="0"/>
                <a:cs typeface="Times New Roman" panose="02020603050405020304" pitchFamily="18" charset="0"/>
              </a:rPr>
              <a:t>.</a:t>
            </a:r>
            <a:endParaRPr lang="es-ES" sz="1500" dirty="0">
              <a:latin typeface="Gill Sans MT" panose="020B0502020104020203" pitchFamily="34" charset="0"/>
              <a:cs typeface="Times New Roman" panose="02020603050405020304" pitchFamily="18" charset="0"/>
            </a:endParaRPr>
          </a:p>
          <a:p>
            <a:pPr marL="0" indent="0">
              <a:buNone/>
            </a:pPr>
            <a:r>
              <a:rPr lang="es-ES" sz="1500" dirty="0">
                <a:latin typeface="Gill Sans MT" panose="020B0502020104020203" pitchFamily="34" charset="0"/>
                <a:cs typeface="Times New Roman" panose="02020603050405020304" pitchFamily="18" charset="0"/>
              </a:rPr>
              <a:t>5) Proveer las instalaciones de detención y extinción</a:t>
            </a:r>
            <a:r>
              <a:rPr lang="es-ES" sz="1500" dirty="0" smtClean="0">
                <a:latin typeface="Gill Sans MT" panose="020B0502020104020203" pitchFamily="34" charset="0"/>
                <a:cs typeface="Times New Roman" panose="02020603050405020304" pitchFamily="18" charset="0"/>
              </a:rPr>
              <a:t>.</a:t>
            </a:r>
            <a:endParaRPr lang="es-ES" sz="1500" dirty="0">
              <a:latin typeface="Gill Sans MT" panose="020B0502020104020203" pitchFamily="34" charset="0"/>
              <a:cs typeface="Times New Roman" panose="02020603050405020304" pitchFamily="18" charset="0"/>
            </a:endParaRPr>
          </a:p>
          <a:p>
            <a:pPr marL="0" indent="0">
              <a:buNone/>
            </a:pPr>
            <a:r>
              <a:rPr lang="es-ES" sz="1500" dirty="0">
                <a:latin typeface="Gill Sans MT" panose="020B0502020104020203" pitchFamily="34" charset="0"/>
                <a:cs typeface="Times New Roman" panose="02020603050405020304" pitchFamily="18" charset="0"/>
              </a:rPr>
              <a:t>Art. 168 - La equivalencias entre distintos tipos de líquidos inflamables es la siguiente: 1 litro de inflamable de primera categoría, no miscible en agua, es igual a 2 litros de igual categoría miscible en agua y, a su vez, cada una de estas cantidades equivale a 3 litros de inflamable similar de segunda categoría.</a:t>
            </a:r>
          </a:p>
          <a:p>
            <a:pPr marL="0" indent="0">
              <a:buNone/>
            </a:pPr>
            <a:endParaRPr lang="es-ES" sz="1400" dirty="0">
              <a:latin typeface="Gill Sans MT" panose="020B0502020104020203" pitchFamily="34" charset="0"/>
              <a:cs typeface="Times New Roman" panose="02020603050405020304" pitchFamily="18" charset="0"/>
            </a:endParaRPr>
          </a:p>
          <a:p>
            <a:pPr marL="0" indent="0">
              <a:buNone/>
            </a:pPr>
            <a:endParaRPr lang="es-ES" sz="1200" dirty="0">
              <a:latin typeface="Times New Roman" panose="02020603050405020304" pitchFamily="18" charset="0"/>
              <a:cs typeface="Times New Roman" panose="02020603050405020304" pitchFamily="18" charset="0"/>
            </a:endParaRPr>
          </a:p>
          <a:p>
            <a:pPr marL="0" indent="0">
              <a:buNone/>
            </a:pPr>
            <a:endParaRPr lang="es-ES" sz="1200" dirty="0">
              <a:latin typeface="Times New Roman" panose="02020603050405020304" pitchFamily="18" charset="0"/>
              <a:cs typeface="Times New Roman" panose="02020603050405020304" pitchFamily="18" charset="0"/>
            </a:endParaRPr>
          </a:p>
          <a:p>
            <a:pPr marL="0" indent="0">
              <a:buNone/>
            </a:pPr>
            <a:endParaRPr lang="es-ES" sz="1200" dirty="0">
              <a:latin typeface="Times New Roman" panose="02020603050405020304" pitchFamily="18" charset="0"/>
              <a:cs typeface="Times New Roman" panose="02020603050405020304" pitchFamily="18" charset="0"/>
            </a:endParaRPr>
          </a:p>
          <a:p>
            <a:pPr marL="0" indent="0">
              <a:buNone/>
            </a:pPr>
            <a:endParaRPr lang="es-AR" sz="1200" dirty="0">
              <a:latin typeface="Times New Roman" panose="02020603050405020304" pitchFamily="18" charset="0"/>
              <a:cs typeface="Times New Roman" panose="02020603050405020304" pitchFamily="18" charset="0"/>
            </a:endParaRPr>
          </a:p>
        </p:txBody>
      </p:sp>
      <p:pic>
        <p:nvPicPr>
          <p:cNvPr id="9" name="Marcador de contenido 4">
            <a:extLst>
              <a:ext uri="{FF2B5EF4-FFF2-40B4-BE49-F238E27FC236}">
                <a16:creationId xmlns:a16="http://schemas.microsoft.com/office/drawing/2014/main" id="{FF3CADB5-696B-C855-D68D-3D1409123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2041" y="2286000"/>
            <a:ext cx="4182956" cy="3580228"/>
          </a:xfrm>
          <a:prstGeom prst="rect">
            <a:avLst/>
          </a:prstGeom>
        </p:spPr>
      </p:pic>
    </p:spTree>
    <p:extLst>
      <p:ext uri="{BB962C8B-B14F-4D97-AF65-F5344CB8AC3E}">
        <p14:creationId xmlns:p14="http://schemas.microsoft.com/office/powerpoint/2010/main" val="4094190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TM03457464[[fn=Dividendo]]</Template>
  <TotalTime>374</TotalTime>
  <Words>590</Words>
  <Application>Microsoft Office PowerPoint</Application>
  <PresentationFormat>Panorámica</PresentationFormat>
  <Paragraphs>142</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Calibri</vt:lpstr>
      <vt:lpstr>Gill Sans MT</vt:lpstr>
      <vt:lpstr>Times New Roman</vt:lpstr>
      <vt:lpstr>Wingdings 2</vt:lpstr>
      <vt:lpstr>Dividendo</vt:lpstr>
      <vt:lpstr>Ley 19587: Higiene  y seguridad en el trabajo</vt:lpstr>
      <vt:lpstr>Presentación de PowerPoint</vt:lpstr>
      <vt:lpstr>Presentación de PowerPoint</vt:lpstr>
      <vt:lpstr>Capítulo 12:  iluminación y color</vt:lpstr>
      <vt:lpstr>Capítulo 12:  iluminación y color</vt:lpstr>
      <vt:lpstr>Capítulo 14:  instalaciones eléctricas</vt:lpstr>
      <vt:lpstr>Capítulo 14:  instalaciones eléctricas</vt:lpstr>
      <vt:lpstr>Capítulo 14: instalaciones eléctricas</vt:lpstr>
      <vt:lpstr>Capítulo 18:  protección contra incendios</vt:lpstr>
      <vt:lpstr>Capítulo 18: protección contra incendios</vt:lpstr>
      <vt:lpstr>Capítulo 18: protección contra incendios</vt:lpstr>
      <vt:lpstr>Capítulo 19: equipos y elementos de protección personal</vt:lpstr>
      <vt:lpstr>Capítulo 19: equipos y elementos de protección personal (ART. 5)</vt:lpstr>
      <vt:lpstr>Capítulo 19: equipos y elementos de protección personal </vt:lpstr>
      <vt:lpstr>Capítulo 20: selección y capacitación del personal</vt:lpstr>
      <vt:lpstr>Capítulo 20: selección y capacitación del personal</vt:lpstr>
      <vt:lpstr>Capítulo 21: CAPACITACIÓN </vt:lpstr>
      <vt:lpstr>Capítulo 21: CAPACITACIÓN </vt:lpstr>
      <vt:lpstr>Capítulo 21: CAPACITACIÓN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Ley 19587: Higiene  y seguridad en el trabajo</dc:title>
  <dc:creator>Micaela Mejia</dc:creator>
  <cp:lastModifiedBy>Candela Godoy</cp:lastModifiedBy>
  <cp:revision>17</cp:revision>
  <dcterms:created xsi:type="dcterms:W3CDTF">2024-05-13T00:14:05Z</dcterms:created>
  <dcterms:modified xsi:type="dcterms:W3CDTF">2024-05-20T21:55:33Z</dcterms:modified>
</cp:coreProperties>
</file>