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6" r:id="rId3"/>
    <p:sldId id="265" r:id="rId4"/>
    <p:sldId id="257" r:id="rId5"/>
    <p:sldId id="260" r:id="rId6"/>
    <p:sldId id="261" r:id="rId7"/>
    <p:sldId id="262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-342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51A57-9D74-41C4-AE76-45CB4070BE32}" type="datetimeFigureOut">
              <a:rPr lang="es-AR" smtClean="0"/>
              <a:t>19/5/2024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69505-7362-49EE-BF5B-430708A99DA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1359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E6C90C-C078-44FC-A308-201C296464EB}" type="datetimeFigureOut">
              <a:rPr lang="es-AR" smtClean="0"/>
              <a:t>19/5/2024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4B84B38-1124-473B-9CC7-F73021003D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668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C90C-C078-44FC-A308-201C296464EB}" type="datetimeFigureOut">
              <a:rPr lang="es-AR" smtClean="0"/>
              <a:t>19/5/2024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4B38-1124-473B-9CC7-F73021003D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121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E6C90C-C078-44FC-A308-201C296464EB}" type="datetimeFigureOut">
              <a:rPr lang="es-AR" smtClean="0"/>
              <a:t>19/5/2024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4B84B38-1124-473B-9CC7-F73021003D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451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C90C-C078-44FC-A308-201C296464EB}" type="datetimeFigureOut">
              <a:rPr lang="es-AR" smtClean="0"/>
              <a:t>19/5/2024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4B84B38-1124-473B-9CC7-F73021003D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172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E6C90C-C078-44FC-A308-201C296464EB}" type="datetimeFigureOut">
              <a:rPr lang="es-AR" smtClean="0"/>
              <a:t>19/5/2024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4B84B38-1124-473B-9CC7-F73021003D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484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C90C-C078-44FC-A308-201C296464EB}" type="datetimeFigureOut">
              <a:rPr lang="es-AR" smtClean="0"/>
              <a:t>19/5/2024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4B38-1124-473B-9CC7-F73021003D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300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C90C-C078-44FC-A308-201C296464EB}" type="datetimeFigureOut">
              <a:rPr lang="es-AR" smtClean="0"/>
              <a:t>19/5/2024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4B38-1124-473B-9CC7-F73021003D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4035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C90C-C078-44FC-A308-201C296464EB}" type="datetimeFigureOut">
              <a:rPr lang="es-AR" smtClean="0"/>
              <a:t>19/5/2024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4B38-1124-473B-9CC7-F73021003D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9058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C90C-C078-44FC-A308-201C296464EB}" type="datetimeFigureOut">
              <a:rPr lang="es-AR" smtClean="0"/>
              <a:t>19/5/2024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4B38-1124-473B-9CC7-F73021003D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671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E6C90C-C078-44FC-A308-201C296464EB}" type="datetimeFigureOut">
              <a:rPr lang="es-AR" smtClean="0"/>
              <a:t>19/5/2024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4B84B38-1124-473B-9CC7-F73021003D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157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C90C-C078-44FC-A308-201C296464EB}" type="datetimeFigureOut">
              <a:rPr lang="es-AR" smtClean="0"/>
              <a:t>19/5/2024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4B38-1124-473B-9CC7-F73021003D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146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EE6C90C-C078-44FC-A308-201C296464EB}" type="datetimeFigureOut">
              <a:rPr lang="es-AR" smtClean="0"/>
              <a:t>19/5/2024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4B84B38-1124-473B-9CC7-F73021003D0B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138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bajosocial.unlp.edu.ar/uploads/docs/ley_19587__sobre_higiene_y_seguridad_en_el_trabajo.pdf" TargetMode="External"/><Relationship Id="rId2" Type="http://schemas.openxmlformats.org/officeDocument/2006/relationships/hyperlink" Target="https://normas-apa.org/estructura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7F6A73E-42BD-B817-6EA5-A270FD7C8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376" y="655094"/>
            <a:ext cx="11232108" cy="2115402"/>
          </a:xfrm>
        </p:spPr>
        <p:txBody>
          <a:bodyPr>
            <a:noAutofit/>
          </a:bodyPr>
          <a:lstStyle/>
          <a:p>
            <a:r>
              <a:rPr lang="es-E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Ley 19587: Higiene  y seguridad en el trabajo</a:t>
            </a:r>
            <a:endParaRPr lang="es-AR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BE3C2CC-D2ED-F96E-61AB-2F359B576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278" y="5871829"/>
            <a:ext cx="10810301" cy="467437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(CAPÍTULOS 12, 14, 18, 19, 20, 21)</a:t>
            </a:r>
            <a:endParaRPr lang="es-A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53BAE3F6-9952-1C82-1E2B-6A6EAACE8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40" y="3353937"/>
            <a:ext cx="7542776" cy="251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0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44500" y="876300"/>
            <a:ext cx="10960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s-E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ES" sz="1200" u="sng" dirty="0">
                <a:latin typeface="Times New Roman" pitchFamily="18" charset="0"/>
                <a:cs typeface="Times New Roman" pitchFamily="18" charset="0"/>
              </a:rPr>
              <a:t>Curso:</a:t>
            </a:r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7mo 4ta	</a:t>
            </a:r>
            <a:endParaRPr lang="es-E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s-E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ES" sz="1200" u="sng" dirty="0" smtClean="0">
                <a:latin typeface="Times New Roman" pitchFamily="18" charset="0"/>
                <a:cs typeface="Times New Roman" pitchFamily="18" charset="0"/>
              </a:rPr>
              <a:t>Profesor:</a:t>
            </a:r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 Leandro Doubik</a:t>
            </a:r>
          </a:p>
          <a:p>
            <a:endParaRPr lang="es-ES" sz="1200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ES" sz="1200" u="sng" dirty="0" smtClean="0">
                <a:latin typeface="Times New Roman" pitchFamily="18" charset="0"/>
                <a:cs typeface="Times New Roman" pitchFamily="18" charset="0"/>
              </a:rPr>
              <a:t>Integrantes:</a:t>
            </a:r>
          </a:p>
          <a:p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		- Micaela Mejia Vargas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	- Sol Mejia Sile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	- Candela Sosa</a:t>
            </a:r>
          </a:p>
          <a:p>
            <a:endParaRPr lang="es-E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ES" sz="1200" u="sng" dirty="0" smtClean="0">
                <a:latin typeface="Times New Roman" pitchFamily="18" charset="0"/>
                <a:cs typeface="Times New Roman" pitchFamily="18" charset="0"/>
              </a:rPr>
              <a:t>Materia:</a:t>
            </a:r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 Organización y Métodos</a:t>
            </a:r>
          </a:p>
          <a:p>
            <a:endParaRPr lang="es-E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ES" sz="1200" u="sng" dirty="0" smtClean="0">
                <a:latin typeface="Times New Roman" pitchFamily="18" charset="0"/>
                <a:cs typeface="Times New Roman" pitchFamily="18" charset="0"/>
              </a:rPr>
              <a:t>Colegio:</a:t>
            </a:r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 E.E.S.T N°4 «Ricardo Alberto López»</a:t>
            </a:r>
            <a:endParaRPr lang="es-ES" sz="1200" u="sng" dirty="0">
              <a:latin typeface="Times New Roman" pitchFamily="18" charset="0"/>
              <a:cs typeface="Times New Roman" pitchFamily="18" charset="0"/>
            </a:endParaRPr>
          </a:p>
          <a:p>
            <a:endParaRPr lang="es-E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ES" sz="12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s-E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96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34014" y="830659"/>
            <a:ext cx="102091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u="sng" dirty="0" smtClean="0">
                <a:latin typeface="Times New Roman" pitchFamily="18" charset="0"/>
                <a:cs typeface="Times New Roman" pitchFamily="18" charset="0"/>
              </a:rPr>
              <a:t>Resumen</a:t>
            </a:r>
          </a:p>
          <a:p>
            <a:endParaRPr lang="es-E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	En el transcurso del documento se presentarán distintas dispositivas, comentando cada uno de los capítulos incluidos en la ley 19587, sobre higiene y seguridad en el trabajo. Los capítulos presentados serán: 12, 14, 18, 19, 20 y 21.</a:t>
            </a:r>
          </a:p>
          <a:p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	El equipo presentará cada dispositiva con sus respectivos artículos y anexos, al final del mismo. Acompañado de los mismos, se demostrarán animaciones, visualizando una situación incorrecta del capítulo y una correcta del mismo.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En su mayoría, las dispositivas fueron creadas con normas APA, a excepción de los titulos de cada capitulo, los cuales fueron creados con un tamaño superior al reglamentado. 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s-ES" sz="1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ES" sz="1200" u="sng" dirty="0" smtClean="0">
                <a:latin typeface="Times New Roman" pitchFamily="18" charset="0"/>
                <a:cs typeface="Times New Roman" pitchFamily="18" charset="0"/>
              </a:rPr>
              <a:t>Referencias</a:t>
            </a:r>
            <a:endParaRPr lang="es-ES" sz="1200" u="sng" dirty="0">
              <a:latin typeface="Times New Roman" pitchFamily="18" charset="0"/>
              <a:cs typeface="Times New Roman" pitchFamily="18" charset="0"/>
            </a:endParaRPr>
          </a:p>
          <a:p>
            <a:endParaRPr lang="es-E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ES" sz="1200" dirty="0">
                <a:latin typeface="Times New Roman" pitchFamily="18" charset="0"/>
                <a:cs typeface="Times New Roman" pitchFamily="18" charset="0"/>
                <a:hlinkClick r:id="rId2"/>
              </a:rPr>
              <a:t>https://normas-apa.org/estructura</a:t>
            </a:r>
            <a:r>
              <a:rPr lang="es-ES" sz="1200" dirty="0" smtClean="0">
                <a:latin typeface="Times New Roman" pitchFamily="18" charset="0"/>
                <a:cs typeface="Times New Roman" pitchFamily="18" charset="0"/>
                <a:hlinkClick r:id="rId2"/>
              </a:rPr>
              <a:t>/</a:t>
            </a:r>
            <a:endParaRPr lang="es-E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ES" sz="12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</a:t>
            </a:r>
            <a:r>
              <a:rPr lang="es-ES" sz="1200" dirty="0">
                <a:latin typeface="Times New Roman" pitchFamily="18" charset="0"/>
                <a:cs typeface="Times New Roman" pitchFamily="18" charset="0"/>
                <a:hlinkClick r:id="rId3"/>
              </a:rPr>
              <a:t>://www.trabajosocial.unlp.edu.ar/uploads/docs/ley_19587__</a:t>
            </a:r>
            <a:r>
              <a:rPr lang="es-ES" sz="1200" dirty="0" smtClean="0">
                <a:latin typeface="Times New Roman" pitchFamily="18" charset="0"/>
                <a:cs typeface="Times New Roman" pitchFamily="18" charset="0"/>
                <a:hlinkClick r:id="rId3"/>
              </a:rPr>
              <a:t>sobre_higiene_y_seguridad_en_el_trabajo.pdf</a:t>
            </a:r>
            <a:endParaRPr lang="es-E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s-E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78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C0F8462-7376-7A7E-07B2-1D19038E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 12:  iluminación y color</a:t>
            </a:r>
            <a:endParaRPr lang="es-A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xmlns="" id="{0191FFA4-C764-BB5F-9133-8DF41F627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007" y="2286001"/>
            <a:ext cx="7270034" cy="51237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buNone/>
            </a:pPr>
            <a:r>
              <a: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Art. 71.- La iluminación en los lugares de trabajo deberá cumplimentar lo siguiente: 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composición espectral de la luz deberá ser adecuada a la tarea a realizar, de modo que permita observar o reproducir los colores en la medida que sea necesario. 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efecto estroboscópico, será evitado. 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iluminancia será adecuada a la tarea a efectuar, teniendo en cuenta el mínimo tamaño a percibir, la reflexión de los elementos, el contraste y el movimiento.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fuentes de iluminación no deberán producir deslumbramiento, directo o reflejado, para lo que se distribuirán y orientarán convenientemente las luminarias y superficies reflectantes existentes en el local. 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uniformidad de la iluminación, así como las sombras y contrastes serán adecuados a la tarea que se realice. </a:t>
            </a:r>
          </a:p>
          <a:p>
            <a:pPr marL="0" indent="0">
              <a:buNone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Art. 77.- Se utilizarán colores de seguridad para identificar personas, lugares y objetos, a los efectos de prevenir accidentes. </a:t>
            </a:r>
          </a:p>
          <a:p>
            <a:pPr marL="0" indent="0">
              <a:buNone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Art. 83.- Todas las señalizaciones deberán conservarse en buenas condiciones de visibilidad, limpiándolas o repintándolas periódicamente. Las pinturas a utilizar deberán ser resistentes y durables.</a:t>
            </a:r>
          </a:p>
          <a:p>
            <a:pPr marL="0" indent="0">
              <a:buNone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Art. 84.- Los carteles e indicadores serán pintados en colores intensos y contrastantes con la superficie que los contenga, para evitar confusiones. </a:t>
            </a:r>
          </a:p>
          <a:p>
            <a:pPr marL="0" indent="0">
              <a:buNone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Anexo IV: Por lo general, en el anexo IV, habla de protecciones con tensiones acorde a trabajo y como se instalaran las conexiones eléctricas, dependiendo a su estado, es decir, si es un cable “desnudo” debe de estar a 1,80 metros de la tierra para evitar accidentes. En su mayoría se habla de conexiones y como deben de ir cada uno, acorde a su situación. Por otro lado, en el área de iluminación, debe de ir en forma vertical, sin generar sombras ni efectos de deslumbramiento por reflexión.</a:t>
            </a: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A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Marcador de contenido 4">
            <a:extLst>
              <a:ext uri="{FF2B5EF4-FFF2-40B4-BE49-F238E27FC236}">
                <a16:creationId xmlns:a16="http://schemas.microsoft.com/office/drawing/2014/main" xmlns="" id="{FF3CADB5-696B-C855-D68D-3D14091235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25"/>
          <a:stretch/>
        </p:blipFill>
        <p:spPr>
          <a:xfrm>
            <a:off x="7670519" y="1897446"/>
            <a:ext cx="4059025" cy="471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1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C0F8462-7376-7A7E-07B2-1D19038E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 12:  iluminación y color</a:t>
            </a:r>
            <a:endParaRPr lang="es-A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"/>
          <a:stretch/>
        </p:blipFill>
        <p:spPr bwMode="auto">
          <a:xfrm>
            <a:off x="356259" y="1959429"/>
            <a:ext cx="11400311" cy="4726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46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C0F8462-7376-7A7E-07B2-1D19038E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 </a:t>
            </a:r>
            <a:r>
              <a:rPr lang="es-E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19: equipos y elementos de protección personal</a:t>
            </a:r>
            <a:endParaRPr lang="es-A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xmlns="" id="{0191FFA4-C764-BB5F-9133-8DF41F627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04" y="2037146"/>
            <a:ext cx="7270034" cy="5123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Art. 188.- Todo fabricante de equipos y elementos de protección personal del trabajador, deberá estar inscripto en el registro que a tal efecto habilitará el Ministerio de Trabajo. Sin dicho requisito, no podrán fabricarse ni comercializarse equipos y elementos de protección personal que hagan al cumplimiento de la presente Reglamentación. Estos responderán en su fabricación y ensayo a las recomendaciones técnicas vigentes según lo establecido en el artículo 5º. </a:t>
            </a:r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pintados </a:t>
            </a:r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en colores intensos y contrastantes con la superficie que los contenga, para evitar confusiones</a:t>
            </a:r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		Art</a:t>
            </a:r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. 189.- Los equipos y elementos de protección personal, serán de uso individual y no intercambiables cuando razones de higiene y practicidad así lo aconsejen. Queda prohibida la comercialización de equipos y elementos recuperados o usados, los que deberán ser destruidos al término de su vida útil. </a:t>
            </a: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Art. 191.- La ropa de trabajo cumplirá lo siguiente: </a:t>
            </a:r>
            <a:endParaRPr lang="es-E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228600" indent="-228600">
              <a:buAutoNum type="arabicPeriod"/>
            </a:pPr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Será </a:t>
            </a:r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de tela flexible, que permita una fácil limpieza y desinfección y adecuada a las condiciones del puesto de trabajo. </a:t>
            </a:r>
            <a:endParaRPr lang="es-E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228600" indent="-228600">
              <a:buAutoNum type="arabicPeriod"/>
            </a:pPr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Ajustará bien al cuerpo del trabajador, sin perjuicio de su comodidad y facilidad de movimientos. </a:t>
            </a:r>
            <a:endParaRPr lang="es-E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228600" indent="-228600">
              <a:buAutoNum type="arabicPeriod"/>
            </a:pPr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Siempre </a:t>
            </a:r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que las circunstancias lo permitan, las mangas serán cortas y cuando sean largas, ajustarán adecuadamente. </a:t>
            </a:r>
          </a:p>
          <a:p>
            <a:pPr marL="228600" indent="-228600">
              <a:buAutoNum type="arabicPeriod"/>
            </a:pPr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Se </a:t>
            </a:r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eliminarán o reducirán en lo posible, elementos adicionales como bolsillos, bocamangas, botones, partes vueltas hacia arriba, cordones y otros, por razones higiénicas y para evitar enganches. </a:t>
            </a:r>
            <a:endParaRPr lang="es-E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A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838" y="1890713"/>
            <a:ext cx="4052067" cy="434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925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C0F8462-7376-7A7E-07B2-1D19038E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 </a:t>
            </a:r>
            <a:r>
              <a:rPr lang="es-E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19: equipos y elementos de protección personal (ART. 5)</a:t>
            </a:r>
            <a:endParaRPr lang="es-A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xmlns="" id="{0191FFA4-C764-BB5F-9133-8DF41F627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892" y="2086633"/>
            <a:ext cx="11413142" cy="51237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s-ES" sz="1200" dirty="0"/>
              <a:t>Art. 5- A los fines de la aplicación de esta ley </a:t>
            </a:r>
            <a:r>
              <a:rPr lang="es-ES" sz="1200" dirty="0" smtClean="0"/>
              <a:t>considérense </a:t>
            </a:r>
            <a:r>
              <a:rPr lang="es-ES" sz="1200" dirty="0"/>
              <a:t>como básicos los siguientes principios y métodos de ejecución</a:t>
            </a:r>
            <a:r>
              <a:rPr lang="es-ES" sz="1200" dirty="0" smtClean="0"/>
              <a:t>:</a:t>
            </a:r>
          </a:p>
          <a:p>
            <a:pPr marL="0" indent="0">
              <a:buNone/>
            </a:pPr>
            <a:r>
              <a:rPr lang="es-ES" sz="1200" dirty="0" smtClean="0"/>
              <a:t>a</a:t>
            </a:r>
            <a:r>
              <a:rPr lang="es-ES" sz="1200" dirty="0"/>
              <a:t>) Creación de servicios de higiene y seguridad en el trabajo, y de medicina del trabajo de carácter preventivo y asistencial</a:t>
            </a:r>
            <a:r>
              <a:rPr lang="es-ES" sz="1200" dirty="0" smtClean="0"/>
              <a:t>;</a:t>
            </a:r>
          </a:p>
          <a:p>
            <a:pPr marL="0" indent="0">
              <a:buNone/>
            </a:pPr>
            <a:r>
              <a:rPr lang="es-ES" sz="1200" dirty="0" smtClean="0"/>
              <a:t>b</a:t>
            </a:r>
            <a:r>
              <a:rPr lang="es-ES" sz="1200" dirty="0"/>
              <a:t>) Institucionalización gradual de un sistema de reglamentaciones, generales o particulares, atendiendo a condiciones ambientales o factores ecológicos y a la incidencia de las áreas o factores de riesgo; </a:t>
            </a:r>
            <a:endParaRPr lang="es-ES" sz="1200" dirty="0" smtClean="0"/>
          </a:p>
          <a:p>
            <a:pPr marL="0" indent="0">
              <a:buNone/>
            </a:pPr>
            <a:r>
              <a:rPr lang="es-ES" sz="1200" dirty="0" smtClean="0"/>
              <a:t>c</a:t>
            </a:r>
            <a:r>
              <a:rPr lang="es-ES" sz="1200" dirty="0"/>
              <a:t>) </a:t>
            </a:r>
            <a:r>
              <a:rPr lang="es-ES" sz="1200" dirty="0" smtClean="0"/>
              <a:t>Sectorialización </a:t>
            </a:r>
            <a:r>
              <a:rPr lang="es-ES" sz="1200" dirty="0"/>
              <a:t>de los reglamentos en función de ramas de actividad, especialidades profesionales y dimensión de las </a:t>
            </a:r>
            <a:r>
              <a:rPr lang="es-ES" sz="1200" dirty="0" smtClean="0"/>
              <a:t>empresas;</a:t>
            </a:r>
          </a:p>
          <a:p>
            <a:pPr marL="0" indent="0">
              <a:buNone/>
            </a:pPr>
            <a:r>
              <a:rPr lang="es-ES" sz="1200" dirty="0" smtClean="0"/>
              <a:t>d</a:t>
            </a:r>
            <a:r>
              <a:rPr lang="es-ES" sz="1200" dirty="0"/>
              <a:t>) Distinción a todos los efectos de esta ley entre actividades normales, penosas, riesgosas o determinantes de vejez o agotamiento prematuros y/o las desarrolladas en lugares o ambientes insalubres; </a:t>
            </a:r>
            <a:endParaRPr lang="es-ES" sz="1200" dirty="0" smtClean="0"/>
          </a:p>
          <a:p>
            <a:pPr marL="0" indent="0">
              <a:buNone/>
            </a:pPr>
            <a:r>
              <a:rPr lang="es-ES" sz="1200" dirty="0" smtClean="0"/>
              <a:t>e</a:t>
            </a:r>
            <a:r>
              <a:rPr lang="es-ES" sz="1200" dirty="0"/>
              <a:t>) Normalización de los términos utilizados en higiene y seguridad, estableciéndose definiciones concretas y uniformes para la clasificación de los accidentes, lesiones y enfermedades del trabajo; </a:t>
            </a:r>
            <a:endParaRPr lang="es-ES" sz="1200" dirty="0" smtClean="0"/>
          </a:p>
          <a:p>
            <a:pPr marL="0" indent="0">
              <a:buNone/>
            </a:pPr>
            <a:r>
              <a:rPr lang="es-ES" sz="1200" dirty="0" smtClean="0"/>
              <a:t>f</a:t>
            </a:r>
            <a:r>
              <a:rPr lang="es-ES" sz="1200" dirty="0"/>
              <a:t>) Investigación de los factores determinantes de los accidentes y enfermedades del trabajo especialmente de los físicos, fisiológicos y sociológicos </a:t>
            </a:r>
            <a:endParaRPr lang="es-ES" sz="1200" dirty="0" smtClean="0"/>
          </a:p>
          <a:p>
            <a:pPr marL="0" indent="0">
              <a:buNone/>
            </a:pPr>
            <a:r>
              <a:rPr lang="es-ES" sz="1200" dirty="0" smtClean="0"/>
              <a:t>g</a:t>
            </a:r>
            <a:r>
              <a:rPr lang="es-ES" sz="1200" dirty="0"/>
              <a:t>) Realización y centralización de estadísticas normalizadas sobre accidentes y enfermedades del trabajo como antecedentes para el estudio de las causas determinantes y los modos de prevención; </a:t>
            </a:r>
            <a:endParaRPr lang="es-ES" sz="1200" dirty="0" smtClean="0"/>
          </a:p>
          <a:p>
            <a:pPr marL="0" indent="0">
              <a:buNone/>
            </a:pPr>
            <a:r>
              <a:rPr lang="es-ES" sz="1200" dirty="0" smtClean="0"/>
              <a:t>h</a:t>
            </a:r>
            <a:r>
              <a:rPr lang="es-ES" sz="1200" dirty="0"/>
              <a:t>) Estudio y adopción de medidas para proteger la salud y la vida del trabajador en el ámbito de sus ocupaciones, especialmente en lo que atañe a los servicios prestados en tareas penosas, riesgosas o determinantes de vejez o agotamientos prematuros y/o las desarrolladas en lugares o ambientes insalubres; </a:t>
            </a:r>
            <a:endParaRPr lang="es-ES" sz="1200" dirty="0" smtClean="0"/>
          </a:p>
          <a:p>
            <a:pPr marL="0" indent="0">
              <a:buNone/>
            </a:pPr>
            <a:r>
              <a:rPr lang="es-ES" sz="1200" dirty="0" smtClean="0"/>
              <a:t>i) Aplicación </a:t>
            </a:r>
            <a:r>
              <a:rPr lang="es-ES" sz="1200" dirty="0"/>
              <a:t>de técnicas de corrección de los ambientes de trabajo en los casos en que los niveles de los elementos agresores, nocivos para la salud, sean permanentes durante la jornada de labor; </a:t>
            </a:r>
            <a:endParaRPr lang="es-ES" sz="1200" dirty="0" smtClean="0"/>
          </a:p>
          <a:p>
            <a:pPr marL="0" indent="0">
              <a:buNone/>
            </a:pPr>
            <a:r>
              <a:rPr lang="es-ES" sz="1200" dirty="0" smtClean="0"/>
              <a:t>j</a:t>
            </a:r>
            <a:r>
              <a:rPr lang="es-ES" sz="1200" dirty="0"/>
              <a:t>) Fijación de principios orientadores en materia de selección e ingreso de personal en función de los riesgos a que den lugar las respectivas tareas, operaciones y manualidades profesionales; </a:t>
            </a:r>
            <a:endParaRPr lang="es-ES" sz="1200" dirty="0" smtClean="0"/>
          </a:p>
          <a:p>
            <a:pPr marL="0" indent="0">
              <a:buNone/>
            </a:pPr>
            <a:r>
              <a:rPr lang="es-ES" sz="1200" dirty="0" smtClean="0"/>
              <a:t>k</a:t>
            </a:r>
            <a:r>
              <a:rPr lang="es-ES" sz="1200" dirty="0"/>
              <a:t>) Determinación de condiciones mínimas de higiene y seguridad para autorizar el funcionamiento de las empresas o establecimientos</a:t>
            </a:r>
            <a:r>
              <a:rPr lang="es-ES" sz="1200" dirty="0" smtClean="0"/>
              <a:t>;</a:t>
            </a:r>
          </a:p>
          <a:p>
            <a:pPr marL="0" indent="0">
              <a:buNone/>
            </a:pPr>
            <a:r>
              <a:rPr lang="es-ES" sz="1200" dirty="0" smtClean="0"/>
              <a:t>l</a:t>
            </a:r>
            <a:r>
              <a:rPr lang="es-ES" sz="1200" dirty="0"/>
              <a:t>) Adopción y aplicación, por intermedio de la autoridad competente, de los medios científicos y técnicos adecuados y actualizados que hagan a los objetivos de esta ley; </a:t>
            </a:r>
            <a:endParaRPr lang="es-ES" sz="1200" dirty="0" smtClean="0"/>
          </a:p>
          <a:p>
            <a:pPr marL="0" indent="0">
              <a:buNone/>
            </a:pPr>
            <a:r>
              <a:rPr lang="es-ES" sz="1200" dirty="0" smtClean="0"/>
              <a:t>m</a:t>
            </a:r>
            <a:r>
              <a:rPr lang="es-ES" sz="1200" dirty="0"/>
              <a:t>) Participación en todos los programas de higiene y seguridad de las instituciones especializadas, públicas y privadas, y de las asociaciones profesionales de empleadores, y de trabajadores con personería gremial; </a:t>
            </a:r>
            <a:endParaRPr lang="es-ES" sz="1200" dirty="0" smtClean="0"/>
          </a:p>
          <a:p>
            <a:pPr marL="0" indent="0">
              <a:buNone/>
            </a:pPr>
            <a:r>
              <a:rPr lang="es-ES" sz="1200" dirty="0" smtClean="0"/>
              <a:t>n</a:t>
            </a:r>
            <a:r>
              <a:rPr lang="es-ES" sz="1200" dirty="0"/>
              <a:t>) Observancia de las recomendaciones internacionales en cuanto se adapten a las características propias del país y ratificación, en las condiciones previstas precedentemente, de los convenios internacionales en la materia; </a:t>
            </a:r>
            <a:endParaRPr lang="es-ES" sz="1200" dirty="0" smtClean="0"/>
          </a:p>
          <a:p>
            <a:pPr marL="0" indent="0">
              <a:buNone/>
            </a:pPr>
            <a:r>
              <a:rPr lang="es-ES" sz="1200" dirty="0" smtClean="0"/>
              <a:t>ñ</a:t>
            </a:r>
            <a:r>
              <a:rPr lang="es-ES" sz="1200" dirty="0"/>
              <a:t>) difusión y publicidad de las recomendaciones y técnicas de prevención que resultan universalmente aconsejables o adecuadas; </a:t>
            </a:r>
            <a:endParaRPr lang="es-ES" sz="1200" dirty="0" smtClean="0"/>
          </a:p>
          <a:p>
            <a:pPr marL="0" indent="0">
              <a:buNone/>
            </a:pPr>
            <a:r>
              <a:rPr lang="es-ES" sz="1200" dirty="0" smtClean="0"/>
              <a:t>o</a:t>
            </a:r>
            <a:r>
              <a:rPr lang="es-ES" sz="1200" dirty="0"/>
              <a:t>) Realización de exámenes médicos pre-ocupacionales y periódicos, de acuerdo a las normas que se establezcan en las respectivas reglamentaciones. </a:t>
            </a: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A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12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C0F8462-7376-7A7E-07B2-1D19038EA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37782"/>
            <a:ext cx="11029616" cy="1013800"/>
          </a:xfrm>
        </p:spPr>
        <p:txBody>
          <a:bodyPr>
            <a:normAutofit fontScale="90000"/>
          </a:bodyPr>
          <a:lstStyle/>
          <a:p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 </a:t>
            </a:r>
            <a:r>
              <a:rPr lang="es-E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equipos </a:t>
            </a:r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elementos de protección personal </a:t>
            </a:r>
            <a:endParaRPr lang="es-A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6931"/>
            <a:ext cx="6602680" cy="4645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681" y="2006931"/>
            <a:ext cx="5165766" cy="4465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707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331</TotalTime>
  <Words>68</Words>
  <Application>Microsoft Office PowerPoint</Application>
  <PresentationFormat>Personalizado</PresentationFormat>
  <Paragraphs>74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Dividendo</vt:lpstr>
      <vt:lpstr>Ley 19587: Higiene  y seguridad en el trabajo</vt:lpstr>
      <vt:lpstr>Presentación de PowerPoint</vt:lpstr>
      <vt:lpstr>Presentación de PowerPoint</vt:lpstr>
      <vt:lpstr>Capítulo 12:  iluminación y color</vt:lpstr>
      <vt:lpstr>Capítulo 12:  iluminación y color</vt:lpstr>
      <vt:lpstr>Capítulo 19: equipos y elementos de protección personal</vt:lpstr>
      <vt:lpstr>Capítulo 19: equipos y elementos de protección personal (ART. 5)</vt:lpstr>
      <vt:lpstr>Capítulo 19: equipos y elementos de protección personal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Ley 19587: Higiene  y seguridad en el trabajo</dc:title>
  <dc:creator>Micaela Mejia</dc:creator>
  <cp:lastModifiedBy>Usuario</cp:lastModifiedBy>
  <cp:revision>12</cp:revision>
  <dcterms:created xsi:type="dcterms:W3CDTF">2024-05-13T00:14:05Z</dcterms:created>
  <dcterms:modified xsi:type="dcterms:W3CDTF">2024-05-20T03:56:13Z</dcterms:modified>
</cp:coreProperties>
</file>