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8C6AD-9279-432A-A5F9-2E000A3160F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1923C-CEAD-4F94-93A4-A3EBF868A9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A3F57B3-9F01-4FE5-8E43-5ED842BCBA36}" type="slidenum">
              <a:rPr lang="en-US" smtClean="0">
                <a:latin typeface="Times New Roman" pitchFamily="18" charset="0"/>
                <a:ea typeface="Microsoft YaHei" pitchFamily="34" charset="-122"/>
              </a:rPr>
              <a:pPr/>
              <a:t>1</a:t>
            </a:fld>
            <a:endParaRPr lang="en-US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5240" y="8690748"/>
            <a:ext cx="2969558" cy="4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9080" tIns="0" rIns="19080" bIns="0" anchor="b"/>
          <a:lstStyle/>
          <a:p>
            <a:pPr algn="r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72975CF-CAAE-4509-804A-409A4906DEF7}" type="slidenum">
              <a:rPr lang="en-US" sz="1000" i="1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3885240" y="8690747"/>
            <a:ext cx="2971160" cy="463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9080" tIns="0" rIns="1908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B65D7A9-6DC4-43CA-B9BB-F22A7FAAAFBF}" type="slidenum">
              <a:rPr lang="en-US" sz="1000" i="1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291" y="693038"/>
            <a:ext cx="4989819" cy="3418400"/>
          </a:xfrm>
          <a:solidFill>
            <a:srgbClr val="FFFFFF"/>
          </a:solidFill>
          <a:ln/>
        </p:spPr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14081" y="4343912"/>
            <a:ext cx="5028239" cy="4115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1656CFB-E4B4-41FB-B799-0406B32546FF}" type="slidenum">
              <a:rPr lang="en-US" smtClean="0">
                <a:latin typeface="Times New Roman" pitchFamily="18" charset="0"/>
                <a:ea typeface="Microsoft YaHei" pitchFamily="34" charset="-122"/>
              </a:rPr>
              <a:pPr/>
              <a:t>2</a:t>
            </a:fld>
            <a:endParaRPr lang="en-US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5240" y="8690748"/>
            <a:ext cx="2969558" cy="4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9080" tIns="0" rIns="19080" bIns="0" anchor="b"/>
          <a:lstStyle/>
          <a:p>
            <a:pPr algn="r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F6C046-6F9F-4DDD-91F3-1887A2919847}" type="slidenum">
              <a:rPr lang="en-US" sz="1000" i="1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4891" y="693038"/>
            <a:ext cx="4989820" cy="3418400"/>
          </a:xfrm>
          <a:solidFill>
            <a:srgbClr val="FFFFFF"/>
          </a:solidFill>
          <a:ln/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14081" y="4343912"/>
            <a:ext cx="5028239" cy="4115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Notes Placeholder 5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2552ECD-B6A8-419C-BD1C-016AAAEB9562}" type="slidenum">
              <a:rPr lang="en-US" smtClean="0">
                <a:latin typeface="Times New Roman" pitchFamily="18" charset="0"/>
                <a:ea typeface="Microsoft YaHei" pitchFamily="34" charset="-122"/>
              </a:rPr>
              <a:pPr/>
              <a:t>3</a:t>
            </a:fld>
            <a:endParaRPr lang="en-US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85240" y="8690748"/>
            <a:ext cx="2969558" cy="4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9080" tIns="0" rIns="19080" bIns="0" anchor="b"/>
          <a:lstStyle/>
          <a:p>
            <a:pPr algn="r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AD1A03-09E6-4CE6-B21F-E0A8F0D82320}" type="slidenum">
              <a:rPr lang="en-US" sz="1000" i="1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4891" y="693038"/>
            <a:ext cx="4989820" cy="3418400"/>
          </a:xfrm>
          <a:solidFill>
            <a:srgbClr val="FFFFFF"/>
          </a:solidFill>
          <a:ln/>
        </p:spPr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914081" y="4343912"/>
            <a:ext cx="5028239" cy="4115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Notes Placeholder 5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2CF53AA-08DE-44A3-9076-E2DAE730BB08}" type="slidenum">
              <a:rPr lang="en-US" smtClean="0">
                <a:latin typeface="Times New Roman" pitchFamily="18" charset="0"/>
                <a:ea typeface="Microsoft YaHei" pitchFamily="34" charset="-122"/>
              </a:rPr>
              <a:pPr/>
              <a:t>4</a:t>
            </a:fld>
            <a:endParaRPr lang="en-US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5240" y="8690748"/>
            <a:ext cx="2969558" cy="4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9080" tIns="0" rIns="19080" bIns="0" anchor="b"/>
          <a:lstStyle/>
          <a:p>
            <a:pPr algn="r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41788F2-6A01-4938-81DD-ADB387ABEF9D}" type="slidenum">
              <a:rPr lang="en-US" sz="1000" i="1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4891" y="693038"/>
            <a:ext cx="4989820" cy="3418400"/>
          </a:xfrm>
          <a:solidFill>
            <a:srgbClr val="FFFFFF"/>
          </a:solidFill>
          <a:ln/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14081" y="4343912"/>
            <a:ext cx="5028239" cy="4115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Notes Placeholder 5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4D9E-7FC1-42C1-ACC3-6E35B2DB8E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615C-151C-4EA8-9780-BBFAFE11C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686800" cy="304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CC0000"/>
                </a:solidFill>
                <a:latin typeface="Britannic Bold" pitchFamily="34" charset="0"/>
              </a:rPr>
              <a:t>Computer Organization and Architecture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CC0000"/>
                </a:solidFill>
                <a:latin typeface="Britannic Bold" pitchFamily="34" charset="0"/>
              </a:rPr>
              <a:t>CST 202</a:t>
            </a:r>
            <a:endParaRPr lang="en-US" sz="3200" b="1">
              <a:solidFill>
                <a:srgbClr val="0000FF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CC0000"/>
                </a:solidFill>
                <a:latin typeface="Californian FB" pitchFamily="18" charset="0"/>
              </a:rPr>
              <a:t>Basic Operational Concepts</a:t>
            </a:r>
          </a:p>
          <a:p>
            <a:pPr eaLnBrk="1" hangingPunct="1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chemeClr val="accent2"/>
                </a:solidFill>
                <a:latin typeface="Californian FB" pitchFamily="18" charset="0"/>
              </a:rPr>
              <a:t>Connection Between the Processor and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143000"/>
            <a:ext cx="7772400" cy="12519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Program consisting of a list of instructions is stored in the memory.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 Individual instructions are brought from the memory into the processor, which executes the specified operations. 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Data to be used as operands are also stored in the memory.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Examples: -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cs typeface="Times New Roman" pitchFamily="18" charset="0"/>
              </a:rPr>
              <a:t>Add LOCA, R0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This instruction adds the operand at memory location LOCA, to operand in register R0 &amp; places the sum into register. 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 steps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1. First the instruction is fetched from the memory into the processor.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2.The operand at LOCA is fetched and added to the contents of R0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3.Finally the resulting sum is stored in the register R0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cs typeface="Times New Roman" pitchFamily="18" charset="0"/>
              </a:rPr>
              <a:t> 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sz="2400" dirty="0">
                <a:latin typeface="Arial" charset="0"/>
              </a:rPr>
              <a:t> </a:t>
            </a:r>
            <a:endParaRPr lang="en-US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algn="just">
              <a:spcAft>
                <a:spcPts val="0"/>
              </a:spcAft>
              <a:defRPr/>
            </a:pPr>
            <a:endParaRPr lang="en-IN" sz="2400" dirty="0">
              <a:latin typeface="Arial" charset="0"/>
            </a:endParaRPr>
          </a:p>
          <a:p>
            <a:pPr marL="12700" algn="just">
              <a:lnSpc>
                <a:spcPct val="96000"/>
              </a:lnSpc>
              <a:spcBef>
                <a:spcPts val="1013"/>
              </a:spcBef>
              <a:defRPr/>
            </a:pPr>
            <a:r>
              <a:rPr lang="en-US" sz="12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tivity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computer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governed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instruction.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perform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given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task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appropriate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program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consisting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uctions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stored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memory.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Individual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instructions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brought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from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memory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processor,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which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executes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specified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operations.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stored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also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stored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memory.</a:t>
            </a:r>
          </a:p>
          <a:p>
            <a:pPr marL="12700">
              <a:spcBef>
                <a:spcPts val="38"/>
              </a:spcBef>
              <a:defRPr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defRPr/>
            </a:pPr>
            <a:r>
              <a:rPr lang="en-US" sz="1200" b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Examples: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Add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LOCA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operand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LOCA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fetched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added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contents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</a:t>
            </a:r>
            <a:r>
              <a:rPr lang="en-US" sz="1200" baseline="-100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0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Finally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resulting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sum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stored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register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</a:t>
            </a:r>
            <a:r>
              <a:rPr lang="en-US" sz="1200" baseline="-100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0</a:t>
            </a:r>
          </a:p>
          <a:p>
            <a:pPr marL="12700">
              <a:spcBef>
                <a:spcPts val="25"/>
              </a:spcBef>
              <a:defRPr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13"/>
              </a:lnSpc>
              <a:defRPr/>
            </a:pP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preceding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add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instruction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combines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memory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access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operation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with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ALU</a:t>
            </a:r>
          </a:p>
          <a:p>
            <a:pPr marL="12700" algn="just">
              <a:lnSpc>
                <a:spcPts val="1388"/>
              </a:lnSpc>
              <a:spcBef>
                <a:spcPts val="63"/>
              </a:spcBef>
              <a:defRPr/>
            </a:pP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Operations.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some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other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computers,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these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two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operations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performed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separate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instructions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performance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reasons.</a:t>
            </a:r>
          </a:p>
          <a:p>
            <a:pPr marL="12700">
              <a:lnSpc>
                <a:spcPts val="1288"/>
              </a:lnSpc>
              <a:defRPr/>
            </a:pP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Load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LOCA,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648575" cy="520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CC0000"/>
                </a:solidFill>
                <a:latin typeface="Californian FB" pitchFamily="18" charset="0"/>
              </a:rPr>
              <a:t>Basic Operational Concepts</a:t>
            </a:r>
          </a:p>
          <a:p>
            <a:pPr eaLnBrk="1" hangingPunct="1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chemeClr val="accent2"/>
                </a:solidFill>
                <a:latin typeface="Californian FB" pitchFamily="18" charset="0"/>
              </a:rPr>
              <a:t>Connection Between the Processor and Memory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CC0000"/>
                </a:solidFill>
                <a:latin typeface="Californian FB" pitchFamily="18" charset="0"/>
              </a:rPr>
              <a:t>Basic Operational Concepts</a:t>
            </a:r>
          </a:p>
          <a:p>
            <a:pPr eaLnBrk="1" hangingPunct="1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chemeClr val="accent2"/>
                </a:solidFill>
                <a:latin typeface="Californian FB" pitchFamily="18" charset="0"/>
              </a:rPr>
              <a:t>Connection Between the Processor and Memory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914400"/>
            <a:ext cx="7772400" cy="711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instruction register (IR)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:-  Holds the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instructions 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that is currently being executed.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control circuits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which generates the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timing signals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that control the various processing elements involved  in executing the instruction.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program counter(PC)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: This is another specialized register that keeps track of execution of a program. It contains the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memory address of the next instruction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to be fetched and executed.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There are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n-general purpose registers R0 through Rn-1.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other two registers which facilitate communication with memory are: -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MAR – (Memory Address Register)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:- It holds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address of the location 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to be accessed.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MDR – (Memory Data Register)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:- It contains </a:t>
            </a:r>
            <a:r>
              <a:rPr lang="en-US" sz="2400" dirty="0">
                <a:solidFill>
                  <a:srgbClr val="FF0000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the data to be written into or read out</a:t>
            </a:r>
            <a:r>
              <a:rPr lang="en-US" sz="2400" dirty="0">
                <a:solidFill>
                  <a:schemeClr val="tx1"/>
                </a:solidFill>
                <a:latin typeface="Californian FB" pitchFamily="18" charset="0"/>
                <a:ea typeface="Segoe UI Emoji" pitchFamily="34" charset="0"/>
                <a:cs typeface="Times New Roman" pitchFamily="18" charset="0"/>
              </a:rPr>
              <a:t> of the addressed location.	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Californian FB" pitchFamily="18" charset="0"/>
              <a:ea typeface="Segoe UI Emoji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Segoe UI Emoji" pitchFamily="34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Segoe UI Emoji" pitchFamily="34" charset="0"/>
                <a:cs typeface="Times New Roman" pitchFamily="18" charset="0"/>
              </a:rPr>
              <a:t> </a:t>
            </a:r>
            <a:endParaRPr lang="en-US" sz="1200" dirty="0">
              <a:latin typeface="Liberation Serif"/>
              <a:ea typeface="Segoe UI Emoj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Typical Operating Steps </a:t>
            </a:r>
            <a:r>
              <a:rPr lang="en-US" sz="3200" smtClean="0">
                <a:solidFill>
                  <a:srgbClr val="C00000"/>
                </a:solidFill>
              </a:rPr>
              <a:t>(Fetch Cycle)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Programs reside in the memory &amp; usually get these through the I/P unit.</a:t>
            </a:r>
            <a:endParaRPr lang="en-US" sz="2800" dirty="0" smtClean="0">
              <a:latin typeface="Californian FB" pitchFamily="18" charset="0"/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Execution of the program starts when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PC is set to point at the first instruction </a:t>
            </a:r>
            <a:r>
              <a:rPr lang="en-IN" sz="2800" dirty="0" smtClean="0">
                <a:latin typeface="Californian FB" pitchFamily="18" charset="0"/>
              </a:rPr>
              <a:t>of the program.</a:t>
            </a:r>
            <a:endParaRPr lang="en-US" sz="2800" dirty="0" smtClean="0">
              <a:latin typeface="Californian FB" pitchFamily="18" charset="0"/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Contents of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PC are transferred to MAR</a:t>
            </a:r>
            <a:r>
              <a:rPr lang="en-IN" sz="2800" dirty="0" smtClean="0">
                <a:latin typeface="Californian FB" pitchFamily="18" charset="0"/>
              </a:rPr>
              <a:t> and a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Read Control Signal</a:t>
            </a:r>
            <a:r>
              <a:rPr lang="en-IN" sz="2800" dirty="0" smtClean="0">
                <a:latin typeface="Californian FB" pitchFamily="18" charset="0"/>
              </a:rPr>
              <a:t> is sent to the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memory.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After the time required to access the memory elapses,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addressed word is read out of the memory and loaded into the MDR.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Now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contents of MDR are transferred to the IR</a:t>
            </a:r>
            <a:r>
              <a:rPr lang="en-IN" sz="2800" dirty="0" smtClean="0">
                <a:latin typeface="Californian FB" pitchFamily="18" charset="0"/>
              </a:rPr>
              <a:t> &amp; now the instruction is ready to be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decoded and executed.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IN" sz="2800" dirty="0" smtClean="0">
                <a:latin typeface="Californian FB" pitchFamily="18" charset="0"/>
              </a:rPr>
              <a:t>If the instruction involves an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operation by the ALU,</a:t>
            </a:r>
            <a:r>
              <a:rPr lang="en-IN" sz="2800" dirty="0" smtClean="0">
                <a:latin typeface="Californian FB" pitchFamily="18" charset="0"/>
              </a:rPr>
              <a:t> it is necessary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to obtain the required operands.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Typical Operating Steps </a:t>
            </a:r>
            <a:r>
              <a:rPr lang="en-US" sz="3200" smtClean="0">
                <a:solidFill>
                  <a:srgbClr val="C00000"/>
                </a:solidFill>
              </a:rPr>
              <a:t>(Fetch Cycle)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91600" cy="5410200"/>
          </a:xfrm>
        </p:spPr>
        <p:txBody>
          <a:bodyPr/>
          <a:lstStyle/>
          <a:p>
            <a:pPr marL="514350" indent="-514350" algn="just">
              <a:buFont typeface="Arial" pitchFamily="34" charset="0"/>
              <a:buNone/>
              <a:defRPr/>
            </a:pPr>
            <a:r>
              <a:rPr lang="en-IN" sz="2800" dirty="0" smtClean="0"/>
              <a:t>6. </a:t>
            </a:r>
            <a:r>
              <a:rPr lang="en-IN" sz="2800" dirty="0" smtClean="0">
                <a:latin typeface="Californian FB" pitchFamily="18" charset="0"/>
              </a:rPr>
              <a:t>When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operand </a:t>
            </a:r>
            <a:r>
              <a:rPr lang="en-IN" sz="2800" dirty="0" smtClean="0">
                <a:latin typeface="Californian FB" pitchFamily="18" charset="0"/>
              </a:rPr>
              <a:t>has been read from the memory to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MDR</a:t>
            </a:r>
            <a:r>
              <a:rPr lang="en-IN" sz="2800" dirty="0" smtClean="0">
                <a:latin typeface="Californian FB" pitchFamily="18" charset="0"/>
              </a:rPr>
              <a:t>, it is transferred from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MDR to the ALU.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  <a:p>
            <a:pPr marL="514350" indent="-514350" algn="just">
              <a:buFont typeface="Arial" pitchFamily="34" charset="0"/>
              <a:buNone/>
              <a:defRPr/>
            </a:pPr>
            <a:r>
              <a:rPr lang="en-US" sz="2800" dirty="0" smtClean="0">
                <a:latin typeface="Californian FB" pitchFamily="18" charset="0"/>
              </a:rPr>
              <a:t>7. </a:t>
            </a:r>
            <a:r>
              <a:rPr lang="en-IN" sz="2800" dirty="0" smtClean="0">
                <a:latin typeface="Californian FB" pitchFamily="18" charset="0"/>
              </a:rPr>
              <a:t>After one or two such repeated cycles,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ALU </a:t>
            </a:r>
            <a:r>
              <a:rPr lang="en-IN" sz="2800" dirty="0" smtClean="0">
                <a:latin typeface="Californian FB" pitchFamily="18" charset="0"/>
              </a:rPr>
              <a:t>can perform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desired operation</a:t>
            </a:r>
            <a:r>
              <a:rPr lang="en-IN" sz="2800" dirty="0" smtClean="0">
                <a:latin typeface="Californian FB" pitchFamily="18" charset="0"/>
              </a:rPr>
              <a:t>.</a:t>
            </a:r>
            <a:endParaRPr lang="en-US" sz="2800" dirty="0" smtClean="0">
              <a:latin typeface="Californian FB" pitchFamily="18" charset="0"/>
            </a:endParaRPr>
          </a:p>
          <a:p>
            <a:pPr marL="514350" indent="-514350" algn="just">
              <a:buFont typeface="Arial" pitchFamily="34" charset="0"/>
              <a:buNone/>
              <a:defRPr/>
            </a:pPr>
            <a:r>
              <a:rPr lang="en-US" sz="2800" dirty="0" smtClean="0">
                <a:latin typeface="Californian FB" pitchFamily="18" charset="0"/>
              </a:rPr>
              <a:t>8. </a:t>
            </a:r>
            <a:r>
              <a:rPr lang="en-IN" sz="2800" dirty="0" smtClean="0">
                <a:latin typeface="Californian FB" pitchFamily="18" charset="0"/>
              </a:rPr>
              <a:t>If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result</a:t>
            </a:r>
            <a:r>
              <a:rPr lang="en-IN" sz="2800" dirty="0" smtClean="0">
                <a:latin typeface="Californian FB" pitchFamily="18" charset="0"/>
              </a:rPr>
              <a:t> of this operation is to be stored in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memory</a:t>
            </a:r>
            <a:r>
              <a:rPr lang="en-IN" sz="2800" dirty="0" smtClean="0">
                <a:latin typeface="Californian FB" pitchFamily="18" charset="0"/>
              </a:rPr>
              <a:t>, the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result is sent to MDR.</a:t>
            </a:r>
            <a:endParaRPr lang="en-US" sz="2800" dirty="0" smtClean="0">
              <a:solidFill>
                <a:srgbClr val="FF0000"/>
              </a:solidFill>
              <a:latin typeface="Californian FB" pitchFamily="18" charset="0"/>
            </a:endParaRPr>
          </a:p>
          <a:p>
            <a:pPr marL="514350" indent="-514350" algn="just">
              <a:buFont typeface="Arial" pitchFamily="34" charset="0"/>
              <a:buNone/>
              <a:defRPr/>
            </a:pP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9. Address of location</a:t>
            </a:r>
            <a:r>
              <a:rPr lang="en-IN" sz="2800" dirty="0" smtClean="0">
                <a:latin typeface="Californian FB" pitchFamily="18" charset="0"/>
              </a:rPr>
              <a:t> where the result is stored is sent to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MAR </a:t>
            </a:r>
            <a:r>
              <a:rPr lang="en-IN" sz="2800" dirty="0" smtClean="0">
                <a:latin typeface="Californian FB" pitchFamily="18" charset="0"/>
              </a:rPr>
              <a:t>&amp; a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 write cycle is initiated</a:t>
            </a:r>
            <a:r>
              <a:rPr lang="en-IN" sz="2800" dirty="0" smtClean="0">
                <a:latin typeface="Californian FB" pitchFamily="18" charset="0"/>
              </a:rPr>
              <a:t>.</a:t>
            </a:r>
            <a:endParaRPr lang="en-US" sz="2800" dirty="0" smtClean="0">
              <a:latin typeface="Californian FB" pitchFamily="18" charset="0"/>
            </a:endParaRPr>
          </a:p>
          <a:p>
            <a:pPr marL="514350" indent="-514350" algn="just">
              <a:buFont typeface="Arial" pitchFamily="34" charset="0"/>
              <a:buNone/>
              <a:defRPr/>
            </a:pPr>
            <a:r>
              <a:rPr lang="en-IN" sz="2800" dirty="0" smtClean="0">
                <a:latin typeface="Californian FB" pitchFamily="18" charset="0"/>
              </a:rPr>
              <a:t>10.The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contents of PC are incremented </a:t>
            </a:r>
            <a:r>
              <a:rPr lang="en-IN" sz="2800" dirty="0" smtClean="0">
                <a:latin typeface="Californian FB" pitchFamily="18" charset="0"/>
              </a:rPr>
              <a:t>so that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PC </a:t>
            </a:r>
            <a:r>
              <a:rPr lang="en-IN" sz="2800" dirty="0" smtClean="0">
                <a:latin typeface="Californian FB" pitchFamily="18" charset="0"/>
              </a:rPr>
              <a:t>points to the </a:t>
            </a:r>
            <a:r>
              <a:rPr lang="en-IN" sz="2800" dirty="0" smtClean="0">
                <a:solidFill>
                  <a:srgbClr val="FF0000"/>
                </a:solidFill>
                <a:latin typeface="Californian FB" pitchFamily="18" charset="0"/>
              </a:rPr>
              <a:t>next instruction </a:t>
            </a:r>
            <a:r>
              <a:rPr lang="en-IN" sz="2800" dirty="0" smtClean="0">
                <a:latin typeface="Californian FB" pitchFamily="18" charset="0"/>
              </a:rPr>
              <a:t>that is to be executed.</a:t>
            </a:r>
            <a:endParaRPr lang="en-US" sz="2800" dirty="0" smtClean="0">
              <a:latin typeface="Californian FB" pitchFamily="18" charset="0"/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IN" sz="2800" dirty="0" smtClean="0">
                <a:latin typeface="Californian FB" pitchFamily="18" charset="0"/>
              </a:rPr>
              <a:t> </a:t>
            </a:r>
            <a:endParaRPr lang="en-US" sz="2800" dirty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482</Words>
  <Application>Microsoft Office PowerPoint</Application>
  <PresentationFormat>On-screen Show (4:3)</PresentationFormat>
  <Paragraphs>71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Typical Operating Steps (Fetch Cycle)</vt:lpstr>
      <vt:lpstr>Typical Operating Steps (Fetch Cycle)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Geemon</dc:creator>
  <cp:lastModifiedBy>Geemon</cp:lastModifiedBy>
  <cp:revision>1</cp:revision>
  <dcterms:created xsi:type="dcterms:W3CDTF">2021-04-29T05:39:48Z</dcterms:created>
  <dcterms:modified xsi:type="dcterms:W3CDTF">2021-04-29T05:41:17Z</dcterms:modified>
</cp:coreProperties>
</file>