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896" userDrawn="1">
          <p15:clr>
            <a:srgbClr val="A4A3A4"/>
          </p15:clr>
        </p15:guide>
        <p15:guide id="3" pos="10368" userDrawn="1">
          <p15:clr>
            <a:srgbClr val="A4A3A4"/>
          </p15:clr>
        </p15:guide>
        <p15:guide id="4" pos="10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4E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7" autoAdjust="0"/>
  </p:normalViewPr>
  <p:slideViewPr>
    <p:cSldViewPr snapToGrid="0" showGuides="1">
      <p:cViewPr varScale="1">
        <p:scale>
          <a:sx n="21" d="100"/>
          <a:sy n="21" d="100"/>
        </p:scale>
        <p:origin x="1044" y="48"/>
      </p:cViewPr>
      <p:guideLst>
        <p:guide orient="horz" pos="6912"/>
        <p:guide pos="10896"/>
        <p:guide pos="10368"/>
        <p:guide pos="10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1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6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673D-30F7-40F4-BBF5-E263F61423D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JPG"/><Relationship Id="rId4" Type="http://schemas.openxmlformats.org/officeDocument/2006/relationships/image" Target="../media/image1.emf"/><Relationship Id="rId9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93D1D8B-3E1E-40C2-9799-AF7A894043C5}"/>
              </a:ext>
            </a:extLst>
          </p:cNvPr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C69571-3999-4CB8-A30C-86D3AED0BBAF}"/>
              </a:ext>
            </a:extLst>
          </p:cNvPr>
          <p:cNvGrpSpPr/>
          <p:nvPr/>
        </p:nvGrpSpPr>
        <p:grpSpPr>
          <a:xfrm>
            <a:off x="19341968" y="2343751"/>
            <a:ext cx="13460930" cy="19438220"/>
            <a:chOff x="60960" y="7985760"/>
            <a:chExt cx="6321899" cy="758952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5CBF90-112C-44EE-988C-8E354F81AF88}"/>
                </a:ext>
              </a:extLst>
            </p:cNvPr>
            <p:cNvSpPr/>
            <p:nvPr/>
          </p:nvSpPr>
          <p:spPr>
            <a:xfrm>
              <a:off x="60960" y="7985760"/>
              <a:ext cx="6306377" cy="758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7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F1AD2-D3A4-4C89-992B-4F4B74DB37D7}"/>
                </a:ext>
              </a:extLst>
            </p:cNvPr>
            <p:cNvSpPr txBox="1"/>
            <p:nvPr/>
          </p:nvSpPr>
          <p:spPr>
            <a:xfrm>
              <a:off x="380143" y="8567213"/>
              <a:ext cx="6002716" cy="24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latin typeface="APL385 Unicode" panose="020B0709000202000203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73C21F-ACEC-4819-9803-4DFA398BCD67}"/>
              </a:ext>
            </a:extLst>
          </p:cNvPr>
          <p:cNvGrpSpPr/>
          <p:nvPr/>
        </p:nvGrpSpPr>
        <p:grpSpPr>
          <a:xfrm>
            <a:off x="12880207" y="13548360"/>
            <a:ext cx="6251073" cy="8243236"/>
            <a:chOff x="60960" y="7985760"/>
            <a:chExt cx="6321899" cy="7589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0CC064-0F51-4F9A-A96A-B69AC2CC26C9}"/>
                </a:ext>
              </a:extLst>
            </p:cNvPr>
            <p:cNvSpPr/>
            <p:nvPr/>
          </p:nvSpPr>
          <p:spPr>
            <a:xfrm>
              <a:off x="60960" y="7985760"/>
              <a:ext cx="6306377" cy="758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7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79EF62-9416-4486-A899-817B5A5F7144}"/>
                </a:ext>
              </a:extLst>
            </p:cNvPr>
            <p:cNvSpPr txBox="1"/>
            <p:nvPr/>
          </p:nvSpPr>
          <p:spPr>
            <a:xfrm>
              <a:off x="380143" y="8567213"/>
              <a:ext cx="6002716" cy="24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latin typeface="APL385 Unicode" panose="020B0709000202000203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1A9D07-0D26-405C-B903-EA3BD2120F73}"/>
              </a:ext>
            </a:extLst>
          </p:cNvPr>
          <p:cNvGrpSpPr/>
          <p:nvPr/>
        </p:nvGrpSpPr>
        <p:grpSpPr>
          <a:xfrm>
            <a:off x="152400" y="2282791"/>
            <a:ext cx="12527280" cy="19510409"/>
            <a:chOff x="60960" y="7985760"/>
            <a:chExt cx="6321899" cy="7589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11911E-C9BE-4BD0-B0CD-E65B5F644F46}"/>
                </a:ext>
              </a:extLst>
            </p:cNvPr>
            <p:cNvSpPr/>
            <p:nvPr/>
          </p:nvSpPr>
          <p:spPr>
            <a:xfrm>
              <a:off x="60960" y="7985760"/>
              <a:ext cx="6306377" cy="758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7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0A7F9D-E6E3-4F7D-95A5-036F1A8B54BD}"/>
                </a:ext>
              </a:extLst>
            </p:cNvPr>
            <p:cNvSpPr txBox="1"/>
            <p:nvPr/>
          </p:nvSpPr>
          <p:spPr>
            <a:xfrm>
              <a:off x="380143" y="8567213"/>
              <a:ext cx="6002716" cy="24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latin typeface="APL385 Unicode" panose="020B0709000202000203" pitchFamily="49" charset="0"/>
              </a:endParaRPr>
            </a:p>
          </p:txBody>
        </p:sp>
      </p:grp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9E6A4F46-200A-44EE-AFFB-159FEA804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300869"/>
              </p:ext>
            </p:extLst>
          </p:nvPr>
        </p:nvGraphicFramePr>
        <p:xfrm>
          <a:off x="19600543" y="6858001"/>
          <a:ext cx="12944049" cy="756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Acrobat Document" r:id="rId3" imgW="5028993" imgH="3886200" progId="AcroExch.Document.DC">
                  <p:embed/>
                </p:oleObj>
              </mc:Choice>
              <mc:Fallback>
                <p:oleObj name="Acrobat Document" r:id="rId3" imgW="5028993" imgH="3886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00543" y="6858001"/>
                        <a:ext cx="12944049" cy="756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22D26B07-C14A-4D19-B069-00BA73148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63250"/>
              </p:ext>
            </p:extLst>
          </p:nvPr>
        </p:nvGraphicFramePr>
        <p:xfrm>
          <a:off x="280987" y="6246410"/>
          <a:ext cx="12175173" cy="8043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Acrobat Document" r:id="rId5" imgW="5028993" imgH="3886200" progId="AcroExch.Document.DC">
                  <p:embed/>
                </p:oleObj>
              </mc:Choice>
              <mc:Fallback>
                <p:oleObj name="Acrobat Document" r:id="rId5" imgW="5028993" imgH="3886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987" y="6246410"/>
                        <a:ext cx="12175173" cy="8043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3FC00E6-A60F-4B2B-B015-39AA936E0BFC}"/>
              </a:ext>
            </a:extLst>
          </p:cNvPr>
          <p:cNvGrpSpPr/>
          <p:nvPr/>
        </p:nvGrpSpPr>
        <p:grpSpPr>
          <a:xfrm>
            <a:off x="12893040" y="2309496"/>
            <a:ext cx="6217920" cy="5429247"/>
            <a:chOff x="13350240" y="8012433"/>
            <a:chExt cx="6217920" cy="54292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4D6750-4C72-43D7-84AB-CFB6AA1A9E48}"/>
                </a:ext>
              </a:extLst>
            </p:cNvPr>
            <p:cNvSpPr/>
            <p:nvPr/>
          </p:nvSpPr>
          <p:spPr>
            <a:xfrm>
              <a:off x="13350240" y="8012433"/>
              <a:ext cx="6217920" cy="5429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7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E9305B-0D16-470B-A297-178A05C8762C}"/>
                </a:ext>
              </a:extLst>
            </p:cNvPr>
            <p:cNvSpPr txBox="1"/>
            <p:nvPr/>
          </p:nvSpPr>
          <p:spPr>
            <a:xfrm>
              <a:off x="13771721" y="8297358"/>
              <a:ext cx="5374958" cy="4639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6800" b="1" dirty="0"/>
                <a:t>Transferability</a:t>
              </a:r>
            </a:p>
            <a:p>
              <a:pPr algn="ctr">
                <a:lnSpc>
                  <a:spcPct val="150000"/>
                </a:lnSpc>
              </a:pPr>
              <a:r>
                <a:rPr lang="en-US" sz="6800" b="1" dirty="0"/>
                <a:t>Breadth</a:t>
              </a:r>
            </a:p>
            <a:p>
              <a:pPr algn="ctr">
                <a:lnSpc>
                  <a:spcPct val="150000"/>
                </a:lnSpc>
              </a:pPr>
              <a:r>
                <a:rPr lang="en-US" sz="6800" b="1" dirty="0"/>
                <a:t>Ownership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4BFE28-5259-4FF4-99D1-34C940C2AAEF}"/>
              </a:ext>
            </a:extLst>
          </p:cNvPr>
          <p:cNvGrpSpPr/>
          <p:nvPr/>
        </p:nvGrpSpPr>
        <p:grpSpPr>
          <a:xfrm>
            <a:off x="0" y="0"/>
            <a:ext cx="32918400" cy="2006116"/>
            <a:chOff x="0" y="0"/>
            <a:chExt cx="32918400" cy="20831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67AA86-08E5-4C39-A80F-669193DAB4DB}"/>
                </a:ext>
              </a:extLst>
            </p:cNvPr>
            <p:cNvSpPr/>
            <p:nvPr/>
          </p:nvSpPr>
          <p:spPr>
            <a:xfrm>
              <a:off x="0" y="0"/>
              <a:ext cx="32918400" cy="20831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7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7EB3AF-C151-43AB-AFD8-7FF9C35B8691}"/>
                </a:ext>
              </a:extLst>
            </p:cNvPr>
            <p:cNvSpPr txBox="1"/>
            <p:nvPr/>
          </p:nvSpPr>
          <p:spPr>
            <a:xfrm>
              <a:off x="4783454" y="412434"/>
              <a:ext cx="26671905" cy="125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60" dirty="0">
                  <a:solidFill>
                    <a:schemeClr val="bg1"/>
                  </a:solidFill>
                </a:rPr>
                <a:t>Iverson Languages’ Effect on Skill Metrics for Image-based Curricula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DB97BC-317A-4A8F-BA26-D1D218B1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306" y="0"/>
              <a:ext cx="2083118" cy="208311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4B11B7-0B6A-421A-8DB7-CCFA40EE8256}"/>
              </a:ext>
            </a:extLst>
          </p:cNvPr>
          <p:cNvSpPr txBox="1"/>
          <p:nvPr/>
        </p:nvSpPr>
        <p:spPr>
          <a:xfrm>
            <a:off x="20671518" y="14650949"/>
            <a:ext cx="941832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L385 Unicode" panose="020B0709000202000203" pitchFamily="49" charset="0"/>
              </a:rPr>
              <a:t>:Namespace S1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∆←#.gfx.∆ ⋄ Img←∆.Image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cir←{img←⍵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_←{yx r rgb←⍵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 img∘←rgb⊣@((⊂yx)+i⌿⍨r≥0.5*⍨+⌿¨×⍨r-i←,⍳0⌈(1+2×r r)⌊yx-⍨1↓⍴img)⍤¯1⊢img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 0}⍤1⊢⍺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img}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                                         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atan2←{y←⍺ ⋄ x←⍵ ⋄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x&gt;0:¯3○y÷x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(x&lt;0)∧y≥0:(¯3○y÷x)+○1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(x&lt;0)∧y&lt;0:(¯3○y÷x)-○1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(x=0)∧y&gt;0:○.5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(x=0)∧y&lt;0:-○.5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⎕SIGNAL 11}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step←{h w r s←⍺⍺ ⋄ age pos dir typ←⍵                       ⍝ State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age+←1                                                    ⍝ We age once per step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(m⌿dir)←(○¯1)+2×○?0⍴⍨+/m←(typ&gt;0)∧0=25|age                 ⍝ Change direction every 25 steps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typ⍪←z(m⌿pos)(z←0⍴⍨+⌿m)(-typ⌿⍨m)              ⍝ ...and clone sprites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(m⌿dir)←atan2/(0⌷pos)-⍤1⊢(m←typ&lt;0)⌿pos                    ⍝ Clones always chase the player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(0⌷dir)←(⊃{⊂⍋.5*⍨+/×⍨⍵}⌷atan2/)((typ=¯1)⌿pos)-⍤1⊢0⌷pos    ⍝ Player chases closest green clone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pos←h w|⍤1⌊0.5+pos+s×⍉1 2∘.○dir                           ⍝ Everybody moves s units each step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typ(⌿⍨)←⊂(typ≥0)∨(2×r)≤.5*⍨+/×⍨(0⌷pos)-⍤1⊢pos ⍝ Player eats overlapping clones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typ(⌿⍨)←⊂(typ≥0)∨age&lt;60                       ⍝ Clones die of old age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cs←(↓pos),r,⍪rgb[2+typ]                                   ⍝ Sprites are circles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_←⍺ Img 2 0 1⍉cs cir 3 h w⍴255                            ⍝ Draw State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rgb←(255 128 128)(128 255 128)(0 0 255)(0 255 0)(255 0 0)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time←200 ⋄ ws←1024 1024 75 15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initial←(3⍴0)(↑(0 0)(1023 0)(0 1023))(○¯.25 .25 ¯.75)(0 1 2)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run←{ws step ∆.Display{time≤⊃⊃⍺}initial}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:EndNamespace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18802-2737-4B3C-BC76-861FDC062306}"/>
              </a:ext>
            </a:extLst>
          </p:cNvPr>
          <p:cNvSpPr/>
          <p:nvPr/>
        </p:nvSpPr>
        <p:spPr>
          <a:xfrm>
            <a:off x="1168400" y="3021042"/>
            <a:ext cx="11551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PL385 Unicode" panose="020B0709000202000203" pitchFamily="49" charset="0"/>
              </a:rPr>
              <a:t>:Namespace H1∆Car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cir ← {img←⍵ ⋄ img⊣{yx r rgb←⍵ ⋄ img∘←rgb⊣@((⊂yx)+i⌿⍨r≥0.5*⍨+⌿¨×⍨r-i←,⍳0⌈(1+2×r r)⌊yx-⍨1↓⍴img)⍤¯1⊢img ⋄ 0}⍤1⊢⍺}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rec ← {img←⍵ ⋄ img⊣{yx hw rgb←⍵ ⋄ img∘←rgb⊣@((⊂yx)+⍳0⌈hw⌊yx-⍨1↓⍴img)⍤¯1⊢img ⋄ 0}⍤1⊢⍺}                          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body←2 3⍴(30 0)(50 200)(255 0 0)(0 50)(30 100)(255 0 0)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wheels←2 3⍴(50 25)25(0 0 0)(50 125)25(0 0 0)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car←{img←⍵ ⋄ ⍺←0 0 ⋄ y x←⍺ ⋄ my mx←0⌈105 200⌊⍺-⍨1↓⍴img ⋄ img[;i;j]←wheels cir body rec img[;i←y+⍳my;j←x+⍳mx] ⋄ img}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img←3 300 500⍴255 ⋄ img[0 1;250+⍳10;]←0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img←(200 337)(15)(0 255 0)cir(225 350)(25 5)(150 75 0)rec img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step←{_←⍺ #.gfx.∆.Image 2 0 1⍉150 ⍵ car img ⋄ _←⎕DL ⍵⍵ ⋄ ⍵+⍺⍺}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run←{⍺←0 ⋄ ⍵ step ⍺ #.gfx.∆.Display {⍺=490} 0}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:EndNamespace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80824F-18F3-4B77-89B1-A03305853A52}"/>
              </a:ext>
            </a:extLst>
          </p:cNvPr>
          <p:cNvSpPr txBox="1"/>
          <p:nvPr/>
        </p:nvSpPr>
        <p:spPr>
          <a:xfrm>
            <a:off x="1120897" y="14415701"/>
            <a:ext cx="5130800" cy="694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(require 2htdp/image)</a:t>
            </a:r>
          </a:p>
          <a:p>
            <a:r>
              <a:rPr lang="en-US" sz="1350" dirty="0"/>
              <a:t>(require 2htdp/universe)</a:t>
            </a:r>
          </a:p>
          <a:p>
            <a:r>
              <a:rPr lang="en-US" sz="1350" dirty="0"/>
              <a:t>(define WHEEL-RADIUS 5)</a:t>
            </a:r>
          </a:p>
          <a:p>
            <a:r>
              <a:rPr lang="en-US" sz="1350" dirty="0"/>
              <a:t>(define WHEEL-DISTANCE (* WHEEL-RADIUS 4))</a:t>
            </a:r>
          </a:p>
          <a:p>
            <a:r>
              <a:rPr lang="en-US" sz="1350" dirty="0"/>
              <a:t>(define WHEEL (circle WHEEL-RADIUS "solid" "black"))</a:t>
            </a:r>
          </a:p>
          <a:p>
            <a:r>
              <a:rPr lang="en-US" sz="1350" dirty="0"/>
              <a:t>(define BOTH-WHEELS</a:t>
            </a:r>
          </a:p>
          <a:p>
            <a:r>
              <a:rPr lang="en-US" sz="1350" dirty="0"/>
              <a:t>  (overlay/</a:t>
            </a:r>
            <a:r>
              <a:rPr lang="en-US" sz="1350" dirty="0" err="1"/>
              <a:t>xy</a:t>
            </a:r>
            <a:r>
              <a:rPr lang="en-US" sz="1350" dirty="0"/>
              <a:t> WHEEL  (* 4 WHEEL-RADIUS)</a:t>
            </a:r>
          </a:p>
          <a:p>
            <a:r>
              <a:rPr lang="en-US" sz="1350" dirty="0"/>
              <a:t>              0</a:t>
            </a:r>
          </a:p>
          <a:p>
            <a:r>
              <a:rPr lang="en-US" sz="1350" dirty="0"/>
              <a:t>              WHEEL))</a:t>
            </a:r>
          </a:p>
          <a:p>
            <a:r>
              <a:rPr lang="en-US" sz="1350" dirty="0"/>
              <a:t>(define CAR-MIDDLE</a:t>
            </a:r>
          </a:p>
          <a:p>
            <a:r>
              <a:rPr lang="en-US" sz="1350" dirty="0"/>
              <a:t>  (rectangle WHEEL-DISTANCE</a:t>
            </a:r>
          </a:p>
          <a:p>
            <a:r>
              <a:rPr lang="en-US" sz="1350" dirty="0"/>
              <a:t>             (* 3 WHEEL-RADIUS) "solid" "red"))</a:t>
            </a:r>
          </a:p>
          <a:p>
            <a:r>
              <a:rPr lang="en-US" sz="1350" dirty="0"/>
              <a:t>(define CAR-BOTTOM</a:t>
            </a:r>
          </a:p>
          <a:p>
            <a:r>
              <a:rPr lang="en-US" sz="1350" dirty="0"/>
              <a:t>  (rectangle (* 8 WHEEL-RADIUS)</a:t>
            </a:r>
          </a:p>
          <a:p>
            <a:r>
              <a:rPr lang="en-US" sz="1350" dirty="0"/>
              <a:t>             (* 2 WHEEL-RADIUS)</a:t>
            </a:r>
          </a:p>
          <a:p>
            <a:r>
              <a:rPr lang="en-US" sz="1350" dirty="0"/>
              <a:t>             "solid" "red"))</a:t>
            </a:r>
          </a:p>
          <a:p>
            <a:r>
              <a:rPr lang="en-US" sz="1350" dirty="0"/>
              <a:t>(define CAR-BODY</a:t>
            </a:r>
          </a:p>
          <a:p>
            <a:r>
              <a:rPr lang="en-US" sz="1350" dirty="0"/>
              <a:t>  (overlay/</a:t>
            </a:r>
            <a:r>
              <a:rPr lang="en-US" sz="1350" dirty="0" err="1"/>
              <a:t>xy</a:t>
            </a:r>
            <a:r>
              <a:rPr lang="en-US" sz="1350" dirty="0"/>
              <a:t> CAR-MIDDLE</a:t>
            </a:r>
          </a:p>
          <a:p>
            <a:r>
              <a:rPr lang="en-US" sz="1350" dirty="0"/>
              <a:t>           (- (* 2 WHEEL-RADIUS))</a:t>
            </a:r>
          </a:p>
          <a:p>
            <a:r>
              <a:rPr lang="en-US" sz="1350" dirty="0"/>
              <a:t>           WHEEL-RADIUS</a:t>
            </a:r>
          </a:p>
          <a:p>
            <a:r>
              <a:rPr lang="en-US" sz="1350" dirty="0"/>
              <a:t>           CAR-BOTTOM))</a:t>
            </a:r>
          </a:p>
          <a:p>
            <a:r>
              <a:rPr lang="en-US" sz="1350" dirty="0"/>
              <a:t>(define CAR</a:t>
            </a:r>
          </a:p>
          <a:p>
            <a:r>
              <a:rPr lang="en-US" sz="1350" dirty="0"/>
              <a:t>  (overlay/</a:t>
            </a:r>
            <a:r>
              <a:rPr lang="en-US" sz="1350" dirty="0" err="1"/>
              <a:t>xy</a:t>
            </a:r>
            <a:r>
              <a:rPr lang="en-US" sz="1350" dirty="0"/>
              <a:t> BOTH-WHEELS</a:t>
            </a:r>
          </a:p>
          <a:p>
            <a:r>
              <a:rPr lang="en-US" sz="1350" dirty="0"/>
              <a:t>              (- WHEEL-RADIUS)</a:t>
            </a:r>
          </a:p>
          <a:p>
            <a:r>
              <a:rPr lang="en-US" sz="1350" dirty="0"/>
              <a:t>              (- (* WHEEL-RADIUS 2))</a:t>
            </a:r>
          </a:p>
          <a:p>
            <a:r>
              <a:rPr lang="en-US" sz="1350" dirty="0"/>
              <a:t>              CAR-BODY))</a:t>
            </a:r>
          </a:p>
          <a:p>
            <a:r>
              <a:rPr lang="en-US" sz="1350" dirty="0"/>
              <a:t>(define TREE</a:t>
            </a:r>
          </a:p>
          <a:p>
            <a:r>
              <a:rPr lang="en-US" sz="1350" dirty="0"/>
              <a:t>  (underlay/</a:t>
            </a:r>
            <a:r>
              <a:rPr lang="en-US" sz="1350" dirty="0" err="1"/>
              <a:t>xy</a:t>
            </a:r>
            <a:r>
              <a:rPr lang="en-US" sz="1350" dirty="0"/>
              <a:t> (circle WHEEL-RADIUS "solid" "green")</a:t>
            </a:r>
          </a:p>
          <a:p>
            <a:r>
              <a:rPr lang="en-US" sz="1350" dirty="0"/>
              <a:t>               (* 9/10 WHEEL-RADIUS)</a:t>
            </a:r>
          </a:p>
          <a:p>
            <a:r>
              <a:rPr lang="en-US" sz="1350" dirty="0"/>
              <a:t>               (* 3/2 WHEEL-RADIUS)</a:t>
            </a:r>
          </a:p>
          <a:p>
            <a:r>
              <a:rPr lang="en-US" sz="1350" dirty="0"/>
              <a:t>               (rectangle</a:t>
            </a:r>
          </a:p>
          <a:p>
            <a:r>
              <a:rPr lang="en-US" sz="1350" dirty="0"/>
              <a:t>                (/ WHEEL-RADIUS 5) (* 2 WHEEL-RADIUS) "solid" "brown")))</a:t>
            </a:r>
          </a:p>
          <a:p>
            <a:endParaRPr 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4ED97-C39F-4C58-8537-1D2C40224F35}"/>
              </a:ext>
            </a:extLst>
          </p:cNvPr>
          <p:cNvSpPr txBox="1"/>
          <p:nvPr/>
        </p:nvSpPr>
        <p:spPr>
          <a:xfrm>
            <a:off x="7071064" y="14391071"/>
            <a:ext cx="489474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(define LAND</a:t>
            </a:r>
          </a:p>
          <a:p>
            <a:r>
              <a:rPr lang="en-US" sz="1200" dirty="0"/>
              <a:t>  (rectangle (* 50 WHEEL-RADIUS)</a:t>
            </a:r>
          </a:p>
          <a:p>
            <a:r>
              <a:rPr lang="en-US" sz="1200" dirty="0"/>
              <a:t>             (* 5 WHEEL-RADIUS)</a:t>
            </a:r>
          </a:p>
          <a:p>
            <a:r>
              <a:rPr lang="en-US" sz="1200" dirty="0"/>
              <a:t>             "outline" "black"))</a:t>
            </a:r>
          </a:p>
          <a:p>
            <a:r>
              <a:rPr lang="en-US" sz="1350" dirty="0"/>
              <a:t>(define BACKGROUND</a:t>
            </a:r>
          </a:p>
          <a:p>
            <a:r>
              <a:rPr lang="en-US" sz="1350" dirty="0"/>
              <a:t>  (overlay/</a:t>
            </a:r>
            <a:r>
              <a:rPr lang="en-US" sz="1350" dirty="0" err="1"/>
              <a:t>xy</a:t>
            </a:r>
            <a:r>
              <a:rPr lang="en-US" sz="1350" dirty="0"/>
              <a:t> TREE</a:t>
            </a:r>
          </a:p>
          <a:p>
            <a:r>
              <a:rPr lang="en-US" sz="1350" dirty="0"/>
              <a:t>              (- (* 2/3 (image-width LAND)))</a:t>
            </a:r>
          </a:p>
          <a:p>
            <a:r>
              <a:rPr lang="en-US" sz="1350" dirty="0"/>
              <a:t>              (- (- (image-height LAND) (image-height TREE)))</a:t>
            </a:r>
          </a:p>
          <a:p>
            <a:r>
              <a:rPr lang="en-US" sz="1350" dirty="0"/>
              <a:t>              LAND))         </a:t>
            </a:r>
          </a:p>
          <a:p>
            <a:r>
              <a:rPr lang="en-US" sz="1350" dirty="0"/>
              <a:t>(define Y-CAR (* 3 WHEEL-RADIUS))</a:t>
            </a:r>
          </a:p>
          <a:p>
            <a:r>
              <a:rPr lang="en-US" sz="1350" dirty="0"/>
              <a:t>(define SPEED 2)</a:t>
            </a:r>
          </a:p>
          <a:p>
            <a:r>
              <a:rPr lang="en-US" sz="1350" dirty="0"/>
              <a:t>(define (render ws)</a:t>
            </a:r>
          </a:p>
          <a:p>
            <a:r>
              <a:rPr lang="en-US" sz="1350" dirty="0"/>
              <a:t>  (place-image CAR ws Y-CAR BACKGROUND))</a:t>
            </a:r>
          </a:p>
          <a:p>
            <a:r>
              <a:rPr lang="en-US" sz="1350" dirty="0"/>
              <a:t>(define (tock ws)</a:t>
            </a:r>
          </a:p>
          <a:p>
            <a:r>
              <a:rPr lang="en-US" sz="1350" dirty="0"/>
              <a:t>  (+ SPEED ws))</a:t>
            </a:r>
          </a:p>
          <a:p>
            <a:r>
              <a:rPr lang="en-US" sz="1350" dirty="0"/>
              <a:t>(define LAND</a:t>
            </a:r>
          </a:p>
          <a:p>
            <a:r>
              <a:rPr lang="en-US" sz="1350" dirty="0"/>
              <a:t>  (rectangle (* 50 WHEEL-RADIUS)</a:t>
            </a:r>
          </a:p>
          <a:p>
            <a:r>
              <a:rPr lang="en-US" sz="1350" dirty="0"/>
              <a:t>             (* 5 WHEEL-RADIUS)</a:t>
            </a:r>
          </a:p>
          <a:p>
            <a:r>
              <a:rPr lang="en-US" sz="1350" dirty="0"/>
              <a:t>             "outline" "black"))</a:t>
            </a:r>
          </a:p>
          <a:p>
            <a:r>
              <a:rPr lang="en-US" sz="1350" dirty="0"/>
              <a:t>(define (stroke ws ke)</a:t>
            </a:r>
          </a:p>
          <a:p>
            <a:r>
              <a:rPr lang="en-US" sz="1350" dirty="0"/>
              <a:t>  0) (define (hyper x-coordinate x-mouse y-mouse me)</a:t>
            </a:r>
          </a:p>
          <a:p>
            <a:r>
              <a:rPr lang="en-US" sz="1350" dirty="0"/>
              <a:t>  (if (string=? me "button-down")</a:t>
            </a:r>
          </a:p>
          <a:p>
            <a:r>
              <a:rPr lang="en-US" sz="1350" dirty="0"/>
              <a:t>      x-mouse</a:t>
            </a:r>
          </a:p>
          <a:p>
            <a:r>
              <a:rPr lang="en-US" sz="1350" dirty="0"/>
              <a:t>      x-coordinate))</a:t>
            </a:r>
          </a:p>
          <a:p>
            <a:r>
              <a:rPr lang="en-US" sz="1350" dirty="0"/>
              <a:t>(define (end? ws)</a:t>
            </a:r>
          </a:p>
          <a:p>
            <a:r>
              <a:rPr lang="en-US" sz="1350" dirty="0"/>
              <a:t>  (&gt; (- ws (/ (image-width CAR) 2))</a:t>
            </a:r>
          </a:p>
          <a:p>
            <a:r>
              <a:rPr lang="en-US" sz="1350" dirty="0"/>
              <a:t>     (image-width BACKGROUND)))</a:t>
            </a:r>
          </a:p>
          <a:p>
            <a:r>
              <a:rPr lang="en-US" sz="1350" dirty="0"/>
              <a:t>(define (main ws)</a:t>
            </a:r>
          </a:p>
          <a:p>
            <a:r>
              <a:rPr lang="en-US" sz="1350" dirty="0"/>
              <a:t>  (big-bang ws</a:t>
            </a:r>
          </a:p>
          <a:p>
            <a:r>
              <a:rPr lang="en-US" sz="1350" dirty="0"/>
              <a:t>            [on-tick tock]</a:t>
            </a:r>
          </a:p>
          <a:p>
            <a:r>
              <a:rPr lang="en-US" sz="1350" dirty="0"/>
              <a:t>            [to-draw render]</a:t>
            </a:r>
          </a:p>
          <a:p>
            <a:r>
              <a:rPr lang="en-US" sz="1350" dirty="0"/>
              <a:t>            [on-key stroke]</a:t>
            </a:r>
          </a:p>
          <a:p>
            <a:r>
              <a:rPr lang="en-US" sz="1350" dirty="0"/>
              <a:t>            [on-mouse hyper]</a:t>
            </a:r>
          </a:p>
          <a:p>
            <a:r>
              <a:rPr lang="en-US" sz="1350" dirty="0"/>
              <a:t>            [stop-when end?]))</a:t>
            </a:r>
          </a:p>
          <a:p>
            <a:endParaRPr lang="en-US" sz="1350" dirty="0"/>
          </a:p>
          <a:p>
            <a:endParaRPr lang="en-US" sz="1350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C7AACA-F207-4DFC-8006-46C84C40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20451"/>
              </p:ext>
            </p:extLst>
          </p:nvPr>
        </p:nvGraphicFramePr>
        <p:xfrm>
          <a:off x="12989196" y="13684250"/>
          <a:ext cx="3311253" cy="7863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51">
                  <a:extLst>
                    <a:ext uri="{9D8B030D-6E8A-4147-A177-3AD203B41FA5}">
                      <a16:colId xmlns:a16="http://schemas.microsoft.com/office/drawing/2014/main" val="1614696048"/>
                    </a:ext>
                  </a:extLst>
                </a:gridCol>
                <a:gridCol w="1103751">
                  <a:extLst>
                    <a:ext uri="{9D8B030D-6E8A-4147-A177-3AD203B41FA5}">
                      <a16:colId xmlns:a16="http://schemas.microsoft.com/office/drawing/2014/main" val="134100142"/>
                    </a:ext>
                  </a:extLst>
                </a:gridCol>
                <a:gridCol w="1103751">
                  <a:extLst>
                    <a:ext uri="{9D8B030D-6E8A-4147-A177-3AD203B41FA5}">
                      <a16:colId xmlns:a16="http://schemas.microsoft.com/office/drawing/2014/main" val="4017456546"/>
                    </a:ext>
                  </a:extLst>
                </a:gridCol>
              </a:tblGrid>
              <a:tr h="464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Metric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Racket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Scratch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3772677824"/>
                  </a:ext>
                </a:extLst>
              </a:tr>
              <a:tr h="4339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LoC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11/107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30/42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1856068715"/>
                  </a:ext>
                </a:extLst>
              </a:tr>
              <a:tr h="6561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Chars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700/2799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2296490336"/>
                  </a:ext>
                </a:extLst>
              </a:tr>
              <a:tr h="4339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Tokens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361/229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519/86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1071948443"/>
                  </a:ext>
                </a:extLst>
              </a:tr>
              <a:tr h="4339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Nodes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170/200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347/48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4031969871"/>
                  </a:ext>
                </a:extLst>
              </a:tr>
              <a:tr h="4339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Vocab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30/26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33/20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474509645"/>
                  </a:ext>
                </a:extLst>
              </a:tr>
              <a:tr h="4339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Forms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5/20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3641241996"/>
                  </a:ext>
                </a:extLst>
              </a:tr>
              <a:tr h="4339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1/4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1/5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1707450773"/>
                  </a:ext>
                </a:extLst>
              </a:tr>
              <a:tr h="6561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Variables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17/29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25/4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1072509725"/>
                  </a:ext>
                </a:extLst>
              </a:tr>
              <a:tr h="4339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UDF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5/6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3897026682"/>
                  </a:ext>
                </a:extLst>
              </a:tr>
              <a:tr h="6561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GlobalVar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3/13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6/4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3948317399"/>
                  </a:ext>
                </a:extLst>
              </a:tr>
              <a:tr h="6561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Concepts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24/14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27/14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2691111595"/>
                  </a:ext>
                </a:extLst>
              </a:tr>
              <a:tr h="4339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Scaff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7/54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6/75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1504536020"/>
                  </a:ext>
                </a:extLst>
              </a:tr>
              <a:tr h="4339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Max-Dtu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5/33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2817695123"/>
                  </a:ext>
                </a:extLst>
              </a:tr>
              <a:tr h="4339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SemDen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85/54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96/100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3144766899"/>
                  </a:ext>
                </a:extLst>
              </a:tr>
              <a:tr h="4339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Depth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246888" marR="246888" marT="123444" marB="123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246888" marR="246888" marT="123444" marB="123444" anchor="ctr"/>
                </a:tc>
                <a:extLst>
                  <a:ext uri="{0D108BD9-81ED-4DB2-BD59-A6C34878D82A}">
                    <a16:rowId xmlns:a16="http://schemas.microsoft.com/office/drawing/2014/main" val="411461504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6773B53-D16D-4D14-86FD-BCF08A5450DC}"/>
              </a:ext>
            </a:extLst>
          </p:cNvPr>
          <p:cNvSpPr txBox="1"/>
          <p:nvPr/>
        </p:nvSpPr>
        <p:spPr>
          <a:xfrm>
            <a:off x="16421099" y="14606270"/>
            <a:ext cx="26035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Loc     -  Lines of Code </a:t>
            </a:r>
          </a:p>
          <a:p>
            <a:r>
              <a:rPr lang="en-US" sz="1400" dirty="0"/>
              <a:t>     Chars   - Character Count</a:t>
            </a:r>
          </a:p>
          <a:p>
            <a:r>
              <a:rPr lang="en-US" sz="1400" dirty="0"/>
              <a:t>    Tokens  - Token Count</a:t>
            </a:r>
          </a:p>
          <a:p>
            <a:r>
              <a:rPr lang="en-US" sz="1400" dirty="0"/>
              <a:t>    Nodes   - AST node count</a:t>
            </a:r>
          </a:p>
          <a:p>
            <a:r>
              <a:rPr lang="en-US" sz="1400" dirty="0"/>
              <a:t>    Vocab   - Primitive imported     </a:t>
            </a:r>
          </a:p>
          <a:p>
            <a:r>
              <a:rPr lang="en-US" sz="1400" dirty="0"/>
              <a:t>                     vocabulary count</a:t>
            </a:r>
          </a:p>
          <a:p>
            <a:r>
              <a:rPr lang="en-US" sz="1400" dirty="0"/>
              <a:t>    Forms   - Primitive imported    </a:t>
            </a:r>
          </a:p>
          <a:p>
            <a:r>
              <a:rPr lang="en-US" sz="1400" dirty="0"/>
              <a:t>                     syntax forms</a:t>
            </a:r>
          </a:p>
          <a:p>
            <a:r>
              <a:rPr lang="en-US" sz="1400" dirty="0"/>
              <a:t>      Data    - Datatypes used </a:t>
            </a:r>
          </a:p>
          <a:p>
            <a:r>
              <a:rPr lang="en-US" sz="1400" dirty="0"/>
              <a:t>                     in the solution</a:t>
            </a:r>
          </a:p>
          <a:p>
            <a:r>
              <a:rPr lang="en-US" sz="1400" dirty="0"/>
              <a:t> Variables - Variable </a:t>
            </a:r>
          </a:p>
          <a:p>
            <a:r>
              <a:rPr lang="en-US" sz="1400" dirty="0"/>
              <a:t>                     definitions</a:t>
            </a:r>
          </a:p>
          <a:p>
            <a:r>
              <a:rPr lang="en-US" sz="1400" dirty="0"/>
              <a:t>     UDF      - Named user-</a:t>
            </a:r>
          </a:p>
          <a:p>
            <a:r>
              <a:rPr lang="en-US" sz="1400" dirty="0"/>
              <a:t>                     defined functions</a:t>
            </a:r>
          </a:p>
          <a:p>
            <a:r>
              <a:rPr lang="en-US" sz="1400" dirty="0"/>
              <a:t>GlobalVar - Named Global </a:t>
            </a:r>
          </a:p>
          <a:p>
            <a:r>
              <a:rPr lang="en-US" sz="1400" dirty="0"/>
              <a:t>                     Variables</a:t>
            </a:r>
          </a:p>
          <a:p>
            <a:r>
              <a:rPr lang="en-US" sz="1400" dirty="0"/>
              <a:t>Concepts  - Unique Abstract </a:t>
            </a:r>
          </a:p>
          <a:p>
            <a:r>
              <a:rPr lang="en-US" sz="1400" dirty="0"/>
              <a:t>                     Concepts used</a:t>
            </a:r>
          </a:p>
          <a:p>
            <a:r>
              <a:rPr lang="en-US" sz="1400" dirty="0"/>
              <a:t>     Scaf      - Amount of  </a:t>
            </a:r>
          </a:p>
          <a:p>
            <a:r>
              <a:rPr lang="en-US" sz="1400" dirty="0"/>
              <a:t>                     scaffolding(%)</a:t>
            </a:r>
          </a:p>
          <a:p>
            <a:r>
              <a:rPr lang="en-US" sz="1400" dirty="0"/>
              <a:t>Max-</a:t>
            </a:r>
            <a:r>
              <a:rPr lang="en-US" sz="1400" dirty="0" err="1"/>
              <a:t>DtU</a:t>
            </a:r>
            <a:r>
              <a:rPr lang="en-US" sz="1400" dirty="0"/>
              <a:t>  - Maximum    </a:t>
            </a:r>
          </a:p>
          <a:p>
            <a:r>
              <a:rPr lang="en-US" sz="1400" dirty="0"/>
              <a:t>                     Distance from </a:t>
            </a:r>
          </a:p>
          <a:p>
            <a:r>
              <a:rPr lang="en-US" sz="1400" dirty="0"/>
              <a:t>                     Definition to Use </a:t>
            </a:r>
          </a:p>
          <a:p>
            <a:r>
              <a:rPr lang="en-US" sz="1400" dirty="0"/>
              <a:t>                     Site</a:t>
            </a:r>
          </a:p>
          <a:p>
            <a:r>
              <a:rPr lang="en-US" sz="1400" dirty="0"/>
              <a:t> SemDen  - Semantic Density</a:t>
            </a:r>
          </a:p>
          <a:p>
            <a:r>
              <a:rPr lang="en-US" sz="1400" dirty="0"/>
              <a:t>   Depth    - Depth of the AST</a:t>
            </a:r>
          </a:p>
          <a:p>
            <a:r>
              <a:rPr lang="en-US" sz="1400" dirty="0"/>
              <a:t> 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376A34-7886-4184-B108-6D7DDC63EF6B}"/>
              </a:ext>
            </a:extLst>
          </p:cNvPr>
          <p:cNvGrpSpPr/>
          <p:nvPr/>
        </p:nvGrpSpPr>
        <p:grpSpPr>
          <a:xfrm>
            <a:off x="12886267" y="7891111"/>
            <a:ext cx="6238239" cy="5532084"/>
            <a:chOff x="12880207" y="7891111"/>
            <a:chExt cx="6261233" cy="553208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52DE2D-2C40-43D5-912F-700471A76C78}"/>
                </a:ext>
              </a:extLst>
            </p:cNvPr>
            <p:cNvGrpSpPr/>
            <p:nvPr/>
          </p:nvGrpSpPr>
          <p:grpSpPr>
            <a:xfrm>
              <a:off x="12880207" y="7891111"/>
              <a:ext cx="6261233" cy="5520089"/>
              <a:chOff x="60960" y="7985760"/>
              <a:chExt cx="6321899" cy="758952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768C31F-6C9A-4C0C-9ADA-FFBDE50164CB}"/>
                  </a:ext>
                </a:extLst>
              </p:cNvPr>
              <p:cNvSpPr/>
              <p:nvPr/>
            </p:nvSpPr>
            <p:spPr>
              <a:xfrm>
                <a:off x="60960" y="7985760"/>
                <a:ext cx="6306377" cy="75895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997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B385E4-D0CA-4929-9F2E-782BC7DB04C1}"/>
                  </a:ext>
                </a:extLst>
              </p:cNvPr>
              <p:cNvSpPr txBox="1"/>
              <p:nvPr/>
            </p:nvSpPr>
            <p:spPr>
              <a:xfrm>
                <a:off x="380143" y="8567213"/>
                <a:ext cx="6002716" cy="24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latin typeface="APL385 Unicode" panose="020B0709000202000203" pitchFamily="49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873B6F-F6B1-4018-AF4B-066748443B0C}"/>
                </a:ext>
              </a:extLst>
            </p:cNvPr>
            <p:cNvSpPr txBox="1"/>
            <p:nvPr/>
          </p:nvSpPr>
          <p:spPr>
            <a:xfrm>
              <a:off x="13045440" y="8067883"/>
              <a:ext cx="6035040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explored the use of Iverson-style array programming and its effect on commonly used Image-based learning problems. This study was meant to examine what effect, if any, the use of Iverson-style array programming might have with respect to positive learning outcomes for computing curricula. In particular, we focused how Iverson-style array programming's tendency towards efficient, concise code might impact a student's breadth of knowledge, the transferability of their skills, and the pride of ownership they might feel in their work.</a:t>
              </a:r>
            </a:p>
            <a:p>
              <a:endParaRPr lang="en-US" dirty="0"/>
            </a:p>
            <a:p>
              <a:r>
                <a:rPr lang="en-US" dirty="0"/>
                <a:t>Our results suggest that Iverson-style array programming results in very small code solutions that enable teachers to progress through a problem using minimal scaffolding or specialized code. By making non-scaffolded solutions more accessible to students, we believe that Iverson-style programming has potential to improve the scalability of a student's skills, their ability to transfer those skills to new domains, and their sense of ownership in the code that they write.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7681B46-D7BC-493C-B5F8-5FF22A5F9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230" y="2569844"/>
            <a:ext cx="3948643" cy="3978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EB41CA-7FE4-48BC-9B9A-74B1A3F71B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927" y="2566247"/>
            <a:ext cx="3899959" cy="3979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F3EF172-044A-40B7-B828-80D988C501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233" y="2559897"/>
            <a:ext cx="5207000" cy="3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5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1600</Words>
  <Application>Microsoft Office PowerPoint</Application>
  <PresentationFormat>Custom</PresentationFormat>
  <Paragraphs>201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APL385 Unicode</vt:lpstr>
      <vt:lpstr>Arial</vt:lpstr>
      <vt:lpstr>Calibri</vt:lpstr>
      <vt:lpstr>Calibri Light</vt:lpstr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Youngjae Shin</dc:creator>
  <cp:lastModifiedBy>Youngjae Shin</cp:lastModifiedBy>
  <cp:revision>31</cp:revision>
  <dcterms:created xsi:type="dcterms:W3CDTF">2018-12-05T00:03:19Z</dcterms:created>
  <dcterms:modified xsi:type="dcterms:W3CDTF">2018-12-05T22:51:44Z</dcterms:modified>
</cp:coreProperties>
</file>