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8" r:id="rId6"/>
    <p:sldId id="257" r:id="rId7"/>
    <p:sldId id="262" r:id="rId8"/>
    <p:sldId id="272" r:id="rId9"/>
    <p:sldId id="273" r:id="rId10"/>
    <p:sldId id="288" r:id="rId11"/>
    <p:sldId id="265" r:id="rId12"/>
    <p:sldId id="274" r:id="rId13"/>
    <p:sldId id="275" r:id="rId14"/>
    <p:sldId id="260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1" r:id="rId25"/>
    <p:sldId id="285" r:id="rId26"/>
    <p:sldId id="286" r:id="rId27"/>
    <p:sldId id="287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35646-C861-43CB-9186-4268FE8F772F}" v="55" dt="2023-06-17T02:18:07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725" autoAdjust="0"/>
  </p:normalViewPr>
  <p:slideViewPr>
    <p:cSldViewPr snapToGrid="0">
      <p:cViewPr varScale="1">
        <p:scale>
          <a:sx n="75" d="100"/>
          <a:sy n="75" d="100"/>
        </p:scale>
        <p:origin x="9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1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80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7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21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965234" y="1686567"/>
            <a:ext cx="2837300" cy="432271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956709" indent="-474121">
              <a:buSzPct val="60000"/>
              <a:buFont typeface="Courier New" panose="02070309020205020404" pitchFamily="49" charset="0"/>
              <a:buChar char="o"/>
              <a:defRPr/>
            </a:lvl2pPr>
            <a:lvl3pPr marL="1439297" indent="-482588">
              <a:buFont typeface="Wingdings" panose="05000000000000000000" pitchFamily="2" charset="2"/>
              <a:buChar char="§"/>
              <a:defRPr/>
            </a:lvl3pPr>
            <a:lvl4pPr marL="1911303" indent="-472006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0" y="1686567"/>
            <a:ext cx="8123351" cy="432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A336"/>
              </a:buClr>
              <a:defRPr/>
            </a:lvl1pPr>
            <a:lvl2pPr>
              <a:spcBef>
                <a:spcPts val="0"/>
              </a:spcBef>
              <a:buClr>
                <a:srgbClr val="FFA336"/>
              </a:buClr>
              <a:defRPr/>
            </a:lvl2pPr>
            <a:lvl3pPr>
              <a:spcBef>
                <a:spcPts val="0"/>
              </a:spcBef>
              <a:buClr>
                <a:srgbClr val="FFA336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3CC7BCE-4ADF-4981-A51C-337EB4EACDF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044032" y="1"/>
            <a:ext cx="2147968" cy="1381759"/>
          </a:xfrm>
          <a:noFill/>
        </p:spPr>
        <p:txBody>
          <a:bodyPr anchor="ctr"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356877"/>
            <a:ext cx="9340703" cy="914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24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rodrigo@dyalog.com" TargetMode="External"/><Relationship Id="rId2" Type="http://schemas.openxmlformats.org/officeDocument/2006/relationships/hyperlink" Target="mailto:aaron@dyalog.com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U-Net CNN in APL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 W. Hsu and Rodrigo </a:t>
            </a:r>
            <a:r>
              <a:rPr lang="en-US" dirty="0" err="1"/>
              <a:t>Girão</a:t>
            </a:r>
            <a:r>
              <a:rPr lang="en-US" dirty="0"/>
              <a:t> </a:t>
            </a:r>
            <a:r>
              <a:rPr lang="en-US" dirty="0" err="1"/>
              <a:t>Serrão</a:t>
            </a:r>
            <a:r>
              <a:rPr lang="en-US" dirty="0"/>
              <a:t> (ARRAY ‘23)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44CD89-D54D-3AD6-AB12-82393115F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819DEA5-D6B8-D63F-DE1D-40FEB6852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Trying something different…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DBEA-2E30-7E9F-E102-E2E101EA694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1C24-2C1F-39C1-6E21-496B4E39AFB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U-Net CNN in APL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2713-BEE6-AF73-C22F-2A6D1B1FC0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use APL?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past…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APL was a prominent feature in the original wave of neural </a:t>
            </a:r>
            <a:r>
              <a:rPr lang="en-US"/>
              <a:t>network research, </a:t>
            </a:r>
            <a:r>
              <a:rPr lang="en-US" dirty="0"/>
              <a:t>but…</a:t>
            </a:r>
          </a:p>
          <a:p>
            <a:r>
              <a:rPr lang="en-US" dirty="0"/>
              <a:t>Performance costs were </a:t>
            </a:r>
            <a:r>
              <a:rPr lang="en-US" b="1" dirty="0"/>
              <a:t>too high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From scratch…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Would the unique features of APL make a </a:t>
            </a:r>
            <a:r>
              <a:rPr lang="en-US" b="1" dirty="0"/>
              <a:t>from scratch </a:t>
            </a:r>
            <a:r>
              <a:rPr lang="en-US" dirty="0"/>
              <a:t>implementation </a:t>
            </a:r>
            <a:r>
              <a:rPr lang="en-US" b="1" dirty="0"/>
              <a:t>practical</a:t>
            </a:r>
            <a:r>
              <a:rPr lang="en-US" dirty="0"/>
              <a:t>?</a:t>
            </a:r>
          </a:p>
          <a:p>
            <a:r>
              <a:rPr lang="en-US" dirty="0"/>
              <a:t>How hard is it?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3A9396-7EA5-6DBA-C7DA-5E3F401982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Compilation…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B2835E-F3F9-3A57-E645-BC224C429FA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With current APL compilers, what is the </a:t>
            </a:r>
            <a:r>
              <a:rPr lang="en-US" b="1" dirty="0"/>
              <a:t>performance</a:t>
            </a:r>
            <a:r>
              <a:rPr lang="en-US" dirty="0"/>
              <a:t> of a </a:t>
            </a:r>
            <a:r>
              <a:rPr lang="en-US" b="1" dirty="0"/>
              <a:t>naïve implementation</a:t>
            </a:r>
            <a:r>
              <a:rPr lang="en-US" dirty="0"/>
              <a:t>?</a:t>
            </a:r>
          </a:p>
          <a:p>
            <a:r>
              <a:rPr lang="en-US" dirty="0"/>
              <a:t>What is needed to be competitive?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58BB6B7-28DC-08B0-6225-B7BC4DA2D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do?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837A5D4-C0F3-8CA4-A58E-D24DCF0DF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 vroom, vroom!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04356EE-A161-9F06-017D-68B67AF85A1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C3D47F-B2F6-6EE6-8FF7-BCCD4374048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U-Net CNN in APL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63FF86-5C36-8DAF-E8A6-78A2C8E680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D92073-EDDE-8F3D-F6AD-7620E6C4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U-net in APL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E11B4-ECF3-9117-4758-E75DD383B2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U-Net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154929-A54B-7C1D-DC19-5D635878F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009946-E2C6-B661-A151-B0C782131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Co-dfns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74D7EE-97F3-CC8E-C75D-7B1DDFAFCB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vs. PyTorch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DC105F-0004-9388-EDF4-6AE2639C2F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non-trivial but self-contained neural network used for image segmentation. Well studied and common.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ED2B12-CA9D-7E43-CA16-4BA3F166E5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Implemented a naïve implementation using pure APL in a single module from scratch in pure APL.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D996AE-2636-E6B0-B2BA-BC2C773C64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Compiled and benchmarked using the Co-dfns APL compiler.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315E32-9C77-96EF-2733-10E1012EB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Implemented the same net in PyTorch and compared performance and code style/complexity.</a:t>
            </a:r>
          </a:p>
        </p:txBody>
      </p:sp>
    </p:spTree>
    <p:extLst>
      <p:ext uri="{BB962C8B-B14F-4D97-AF65-F5344CB8AC3E}">
        <p14:creationId xmlns:p14="http://schemas.microsoft.com/office/powerpoint/2010/main" val="83604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0F1C2DF-6357-35E2-4E57-61389A3B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E3B77E3-BE63-D452-9222-AB04398C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591C8C-9262-84BE-4873-3CFA006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D94E59-A302-0CF7-8505-D373162C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2" name="Picture 31" descr="A picture containing screenshot, colorfulness, rectangle, graphics">
            <a:extLst>
              <a:ext uri="{FF2B5EF4-FFF2-40B4-BE49-F238E27FC236}">
                <a16:creationId xmlns:a16="http://schemas.microsoft.com/office/drawing/2014/main" id="{60454A72-1DB2-5F10-F4B9-ADC2A646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2" y="1322822"/>
            <a:ext cx="9729651" cy="50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C3CDCC8-74E9-1817-3AAE-B035DAB3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CNN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F7C5686-2A59-5E96-4DDA-57670234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10842A5-FEBA-640A-8456-B9BAC1A7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302AC0-99AD-2843-2E2F-CEA4F72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1" name="Picture 20" descr="A picture containing text, screenshot, diagram, line">
            <a:extLst>
              <a:ext uri="{FF2B5EF4-FFF2-40B4-BE49-F238E27FC236}">
                <a16:creationId xmlns:a16="http://schemas.microsoft.com/office/drawing/2014/main" id="{C3F20397-BF22-0CEB-D024-FEFA802B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10" y="1307870"/>
            <a:ext cx="7091915" cy="47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2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DF19E7-F5A6-0ABF-FCFF-1C327C1B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47624"/>
            <a:ext cx="842168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Comparing the 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458258-2B95-CE65-6E23-256A68D9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2626" y="1809532"/>
            <a:ext cx="4002157" cy="823912"/>
          </a:xfrm>
        </p:spPr>
        <p:txBody>
          <a:bodyPr/>
          <a:lstStyle/>
          <a:p>
            <a:r>
              <a:rPr lang="en-US" sz="3200" dirty="0"/>
              <a:t>APL (23 LoC)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F9BBD-5905-D136-E8DD-1BFBC74C1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2625" y="2867202"/>
            <a:ext cx="4870170" cy="340770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PL385 Unicode" panose="020B0709000202000203" pitchFamily="49" charset="0"/>
              </a:rPr>
              <a:t>CV←{0⌈(,⍤3⊢3 3⌺⍵)+.×,[⍳3]⍺}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∆CV←{w←⊖⌽[1]0 1 3 2⍉⍺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∆z←⍵×0&lt;a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∆w←3 0 1 2⍉(⍉,[⍳2]∆z)+.×,[⍳2]3 3⌺x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∆Z←¯2⊖¯2⌽[1](4+2↑⍴∆z)↑∆z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∆x←(,⍤3⊢3 3⌺∆Z)+.×,[⍳3]w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}</a:t>
            </a:r>
          </a:p>
          <a:p>
            <a:endParaRPr lang="en-US" dirty="0">
              <a:latin typeface="APL385 Unicode" panose="020B0709000202000203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92D2D7-AE39-A524-C422-6C9FD871F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809532"/>
            <a:ext cx="3943627" cy="823912"/>
          </a:xfrm>
        </p:spPr>
        <p:txBody>
          <a:bodyPr/>
          <a:lstStyle/>
          <a:p>
            <a:r>
              <a:rPr lang="en-US" sz="3200" dirty="0"/>
              <a:t>PyTorch (~95 LoC)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2766D-BBBD-0375-68A8-4B306336B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2" y="2867202"/>
            <a:ext cx="4381081" cy="3407702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APL385 Unicode" panose="020B0709000202000203" pitchFamily="49" charset="0"/>
              </a:rPr>
              <a:t>nn.Sequential</a:t>
            </a:r>
            <a:r>
              <a:rPr lang="en-US" sz="1600" dirty="0">
                <a:latin typeface="APL385 Unicode" panose="020B0709000202000203" pitchFamily="49" charset="0"/>
              </a:rPr>
              <a:t>(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nn.Conv2d(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 </a:t>
            </a:r>
            <a:r>
              <a:rPr lang="en-US" sz="1600" dirty="0" err="1">
                <a:latin typeface="APL385 Unicode" panose="020B0709000202000203" pitchFamily="49" charset="0"/>
              </a:rPr>
              <a:t>in_channels</a:t>
            </a:r>
            <a:r>
              <a:rPr lang="en-US" sz="1600" dirty="0">
                <a:latin typeface="APL385 Unicode" panose="020B0709000202000203" pitchFamily="49" charset="0"/>
              </a:rPr>
              <a:t>, </a:t>
            </a:r>
            <a:r>
              <a:rPr lang="en-US" sz="1600" dirty="0" err="1">
                <a:latin typeface="APL385 Unicode" panose="020B0709000202000203" pitchFamily="49" charset="0"/>
              </a:rPr>
              <a:t>out_channels</a:t>
            </a:r>
            <a:r>
              <a:rPr lang="en-US" sz="1600" dirty="0">
                <a:latin typeface="APL385 Unicode" panose="020B0709000202000203" pitchFamily="49" charset="0"/>
              </a:rPr>
              <a:t>,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 </a:t>
            </a:r>
            <a:r>
              <a:rPr lang="en-US" sz="1600" dirty="0" err="1">
                <a:latin typeface="APL385 Unicode" panose="020B0709000202000203" pitchFamily="49" charset="0"/>
              </a:rPr>
              <a:t>kernel_size</a:t>
            </a:r>
            <a:r>
              <a:rPr lang="en-US" sz="1600" dirty="0">
                <a:latin typeface="APL385 Unicode" panose="020B0709000202000203" pitchFamily="49" charset="0"/>
              </a:rPr>
              <a:t>=(3, 3),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 bias=False),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</a:t>
            </a:r>
            <a:r>
              <a:rPr lang="en-US" sz="1600" dirty="0" err="1">
                <a:latin typeface="APL385 Unicode" panose="020B0709000202000203" pitchFamily="49" charset="0"/>
              </a:rPr>
              <a:t>nn.ReLU</a:t>
            </a:r>
            <a:r>
              <a:rPr lang="en-US" sz="1600" dirty="0">
                <a:latin typeface="APL385 Unicode" panose="020B0709000202000203" pitchFamily="49" charset="0"/>
              </a:rPr>
              <a:t>(</a:t>
            </a:r>
            <a:r>
              <a:rPr lang="en-US" sz="1600" dirty="0" err="1">
                <a:latin typeface="APL385 Unicode" panose="020B0709000202000203" pitchFamily="49" charset="0"/>
              </a:rPr>
              <a:t>inplace</a:t>
            </a:r>
            <a:r>
              <a:rPr lang="en-US" sz="1600" dirty="0">
                <a:latin typeface="APL385 Unicode" panose="020B0709000202000203" pitchFamily="49" charset="0"/>
              </a:rPr>
              <a:t>=True),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5157E-4EC6-05EC-9C46-9928343E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1B146-75B8-22AA-1321-C05F2D23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34713-F339-F11E-2F7A-BF4FDEDC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ED9B-47C4-4C3C-37D9-3B5FBFB6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87E2A-038C-B8AC-E894-B4F770A63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47911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2572-6CA2-A0C3-30C7-C5F92AD2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Usability/Speed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B7C8B-18DB-BB5C-0E1B-D4E304F0EE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A22A7-7EA4-F964-4EC0-DEFD059284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Education/Insight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62122-5F9F-F9D9-BFFB-DDA8A804F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74834-DA7A-5D14-C0C9-DEC4E3A7B0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669967-9A10-3045-A690-59490E3D77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APL code can get close to PyTorch in raw structural complexity, but it’s still a learning jump from just calling library functions. But transparent code is much easier to debug with proper tooling.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CB8036-9535-2C65-0329-E8A3B10453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APL code has a clear advantage of giving full access and control over the algorithm, allowing for implementation insights to be applied from domain knowledge more easily. (c.f. – </a:t>
            </a:r>
            <a:r>
              <a:rPr lang="en-US" dirty="0">
                <a:latin typeface="APL385 Unicode" panose="020B0709000202000203" pitchFamily="49" charset="0"/>
              </a:rPr>
              <a:t>CV</a:t>
            </a:r>
            <a:r>
              <a:rPr lang="en-US" dirty="0"/>
              <a:t> vs. </a:t>
            </a:r>
            <a:r>
              <a:rPr lang="en-US" dirty="0">
                <a:latin typeface="APL385 Unicode" panose="020B0709000202000203" pitchFamily="49" charset="0"/>
              </a:rPr>
              <a:t>C1</a:t>
            </a:r>
            <a:r>
              <a:rPr lang="en-US" dirty="0"/>
              <a:t>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F70CF8-E272-FFB6-7ECA-72B4428E2A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 APL code was more network agnostic than the PyTorch code, especially in gluing the network together. It’s not clear how much this affected performance.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0C161-0FC8-F3D6-1D3D-9CBE529852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There are clear areas for performance improvement both in how we write the code as well as how we compile the code. This suggests that performance parity with frameworks is a real possibility.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614A41D-FC13-ADFA-A26B-63FC9659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9F3F8E-B8D8-E9BB-9A37-FF3796A4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A5F3155-34DC-02D5-5322-98AEF69C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3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7113-B6D6-306C-01A1-223746CF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76C55-7B8C-BDBB-46D7-B7F65BC54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Auto-differentiation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6BEBB-FD6A-05DB-90E6-D71F2D5208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much does this matter?</a:t>
            </a:r>
          </a:p>
          <a:p>
            <a:r>
              <a:rPr lang="en-US" dirty="0"/>
              <a:t>How feasible is this?</a:t>
            </a:r>
          </a:p>
          <a:p>
            <a:r>
              <a:rPr lang="en-US" dirty="0"/>
              <a:t>Can this scale beyond ML?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6D006-D01F-FEEB-EDEE-6A33649E3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308A5-065A-31FF-974F-EE48952DBC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How to leverage data widths?</a:t>
            </a:r>
          </a:p>
          <a:p>
            <a:r>
              <a:rPr lang="en-US" dirty="0"/>
              <a:t>Multi-node, distributed code?</a:t>
            </a:r>
          </a:p>
          <a:p>
            <a:r>
              <a:rPr lang="en-US" dirty="0"/>
              <a:t>Predictability?</a:t>
            </a:r>
          </a:p>
          <a:p>
            <a:r>
              <a:rPr lang="en-US" dirty="0"/>
              <a:t>Which optimizations?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B1D7D2-FF79-03C3-3ABC-B394883B710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Integration/Tooling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47CB99-5659-B1DF-416F-8299A8383E4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How to mix with existing code?</a:t>
            </a:r>
          </a:p>
          <a:p>
            <a:r>
              <a:rPr lang="en-US" dirty="0"/>
              <a:t>Monitoring/visualization tools?</a:t>
            </a:r>
          </a:p>
          <a:p>
            <a:r>
              <a:rPr lang="en-US" dirty="0"/>
              <a:t>Composition with other domains?</a:t>
            </a:r>
          </a:p>
          <a:p>
            <a:r>
              <a:rPr lang="en-US" dirty="0"/>
              <a:t>Education, teaching…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112E18-47C7-EF55-1EFD-69F2ED44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AC88BEF-00B1-1569-E871-FA560C4E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7B1603-EF3D-12C1-D278-1ED157BD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What would happen if we tried to implement a complete, non-trivial Convolutional Neural Network in pure APL, from scratch, without using any libraries or frameworks?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4942-2DBB-F45B-ABAD-6F121A64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5571-63EA-4BFA-ACC8-1DDEDE737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APL language/ecosystem is a candidate for exploring alternative approaches to ML implementation that can increase transparency, compositionality, and general domain insight; even with current limits, it can be used to enable better modeling of ML algorithms for education and professional development.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DF50-4CD1-BD8E-1B37-2F43FA7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9C19-3ABE-EE11-C2B3-C3437E7D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59DE-C8FE-92E5-82B0-33217A23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32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Aaron W. Hsu – </a:t>
            </a:r>
            <a:r>
              <a:rPr lang="en-US" dirty="0">
                <a:hlinkClick r:id="rId2"/>
              </a:rPr>
              <a:t>aaron@dyalog.com</a:t>
            </a:r>
            <a:endParaRPr lang="en-US" dirty="0"/>
          </a:p>
          <a:p>
            <a:r>
              <a:rPr lang="en-US" dirty="0"/>
              <a:t>Rodrigo </a:t>
            </a:r>
            <a:r>
              <a:rPr lang="en-US" dirty="0" err="1"/>
              <a:t>Girão</a:t>
            </a:r>
            <a:r>
              <a:rPr lang="en-US" dirty="0"/>
              <a:t> </a:t>
            </a:r>
            <a:r>
              <a:rPr lang="en-US" dirty="0" err="1"/>
              <a:t>Serrão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rodrigo@dyalog.com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C40B-0AF1-7E07-53EE-3170439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1A8E-CE5D-7128-9010-857857D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E7C-9B63-1566-662F-4B92B59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78A48-AE04-F560-DCF4-75CDC7BA4F96}"/>
              </a:ext>
            </a:extLst>
          </p:cNvPr>
          <p:cNvSpPr txBox="1"/>
          <p:nvPr/>
        </p:nvSpPr>
        <p:spPr>
          <a:xfrm>
            <a:off x="0" y="798595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PL385 Unicode" panose="020B0709000202000203" pitchFamily="49" charset="0"/>
              </a:rPr>
              <a:t> W←⍬ ⋄ V←⍬ ⋄ Z←⍬ ⋄ LR←1e¯9 ⋄ MO←0.99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FWD←{Z⊢←(≢W)⍴⊂⍬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CV←{0⌈z⊣Z[⍺]←⊂Z[⍺],⊂z←(,[2+⍳3]3 3 SF⊃Z[⍺]←⊂⍵)+.×,[⍳3]⍺⊃W}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CC←{⍵,⍨(⌊p)↓(-⌈p)↓(⍺⊃Z)⊣p←2÷⍨(⍴⍺⊃Z)-⍴⍵}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MX←{⌈⌿[2],[2 3](2 2⍴2)SF⊃Z[⍺]←⊂⍵}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UP←{((2×¯1↓⍴⍵),¯1↑⍴⍺⊃W)⍴0 2 1 3 4⍉⍵+.×⍺⊃W⊣Z[⍺]←⊂⍵}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C1←{1E¯8+z÷[⍳2]+/z←*z-[⍳2]⌈/z←⍵+.×⍺⊃W⊣Z[⍺]←⊂⍵}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LA←{⍺≥≢Z:⍵ ⋄ (⍺+2)CC(⍺+5)UP(⍺+4)CV(⍺+3)CV(⍺+6)∇(⍺+2)MX(⍺+1)CV(⍺+0)CV 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2 C1 1 CV 0 CV 3 LA ⍵⍴⍨3↑1,⍨⍴⍵}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BCK←{Y←⍺ ⋄ Y∆←⍵ ⋄ ∆←{0⊣W[⍺]←⊂(⍺⊃W)-LR×⊃V[⍺]←⊂⍵+MO×(⍴⍵)⍴⍺⊃V}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∆CV←{w←,[⍳3]⊖⌽[1]0 1 3 2⍉⍺⊃W ⋄ x←⊃⍺⊃Z ⋄ ∆z←⍵×0&lt;1⊃⍺⊃Z ⋄ ∆Z←¯2⊖¯2⌽[1](4+2↑⍴∆z)↑∆z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_←⍺ ∆ 3 0 1 2⍉(⍉,[⍳2]∆z)+.×,[⍳2]3 3 SF x ⋄ w+.×⍨,[2+⍳3]3 3 SF ∆Z}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∆CC←{x←⍺⊃Z ⋄ ∆z←⍵ ⋄ d←-⌊2÷⍨2↑(⍴x)-⍴∆z ⋄ (⊃d)⊖(1⊃d)⌽[1](⍴x)↑∆z}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∆MX←{x←⍺⊃Z ⋄ ∆z←⍵ ⋄ </a:t>
            </a:r>
            <a:r>
              <a:rPr lang="en-US" sz="1600" dirty="0" err="1">
                <a:latin typeface="APL385 Unicode" panose="020B0709000202000203" pitchFamily="49" charset="0"/>
              </a:rPr>
              <a:t>y×x</a:t>
            </a:r>
            <a:r>
              <a:rPr lang="en-US" sz="1600" dirty="0">
                <a:latin typeface="APL385 Unicode" panose="020B0709000202000203" pitchFamily="49" charset="0"/>
              </a:rPr>
              <a:t>=y←(⍴x)↑2⌿2/[1]∆z}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∆UP←{w←⍺⊃W ⋄ x←⍺⊃Z ⋄ ∆z←⍵ ⋄ </a:t>
            </a:r>
            <a:r>
              <a:rPr lang="en-US" sz="1600" dirty="0" err="1">
                <a:latin typeface="APL385 Unicode" panose="020B0709000202000203" pitchFamily="49" charset="0"/>
              </a:rPr>
              <a:t>cz</a:t>
            </a:r>
            <a:r>
              <a:rPr lang="en-US" sz="1600" dirty="0">
                <a:latin typeface="APL385 Unicode" panose="020B0709000202000203" pitchFamily="49" charset="0"/>
              </a:rPr>
              <a:t>←(2 2⍴2)SF ∆z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 _←⍺ ∆(⍉,[⍳2]x)+.×,[⍳2]</a:t>
            </a:r>
            <a:r>
              <a:rPr lang="en-US" sz="1600" dirty="0" err="1">
                <a:latin typeface="APL385 Unicode" panose="020B0709000202000203" pitchFamily="49" charset="0"/>
              </a:rPr>
              <a:t>cz</a:t>
            </a:r>
            <a:r>
              <a:rPr lang="en-US" sz="1600" dirty="0">
                <a:latin typeface="APL385 Unicode" panose="020B0709000202000203" pitchFamily="49" charset="0"/>
              </a:rPr>
              <a:t> ⋄ (,[2+⍳3]</a:t>
            </a:r>
            <a:r>
              <a:rPr lang="en-US" sz="1600" dirty="0" err="1">
                <a:latin typeface="APL385 Unicode" panose="020B0709000202000203" pitchFamily="49" charset="0"/>
              </a:rPr>
              <a:t>cz</a:t>
            </a:r>
            <a:r>
              <a:rPr lang="en-US" sz="1600" dirty="0">
                <a:latin typeface="APL385 Unicode" panose="020B0709000202000203" pitchFamily="49" charset="0"/>
              </a:rPr>
              <a:t>)+.×⍉⍪w}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∆C1←{w←⍺⊃W ⋄ x←⍺⊃Z ⋄ ∆z←⍵ ⋄ _←⍺ ∆(⍉,[⍳2]x)+.×,[⍳2]∆z ⋄ ∆z+.×⍉w}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∆LA←{⍺≥≢Z:⍵ ⋄ (⍺+0)∆CV(⍺+1)∆CV(⍵ ∆CC⍨⍺+2)+(⍺+2)∆MX(⍺+6)∇(⍺+3)∆CV(⍺+4)∆CV(⍺+5)∆UP ⍵↑[2]⍨-2÷⍨⊃⌽⍴⍵}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3 ∆LA 0 ∆CV 1 ∆CV 2 ∆C1 Y∆-(~Y),[1.5]Y}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12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C40B-0AF1-7E07-53EE-3170439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1A8E-CE5D-7128-9010-857857D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E7C-9B63-1566-662F-4B92B59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78A48-AE04-F560-DCF4-75CDC7BA4F96}"/>
              </a:ext>
            </a:extLst>
          </p:cNvPr>
          <p:cNvSpPr txBox="1"/>
          <p:nvPr/>
        </p:nvSpPr>
        <p:spPr>
          <a:xfrm>
            <a:off x="629478" y="626319"/>
            <a:ext cx="106746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E←{-+⌿,⍟(⍺×⍵[;;1])+(~⍺)×⍵[;;0]}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RUN←{Y Y∆(Y E Y∆)⊣(Y←⌊0.5+nm↑⍵↓⍨2÷⍨(⍴⍵)-nm←2↑⍴Y∆)BCK⊢Y∆←FWD ⍺}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</a:t>
            </a:r>
            <a:r>
              <a:rPr lang="en-US" sz="1600" dirty="0" err="1">
                <a:latin typeface="APL385 Unicode" panose="020B0709000202000203" pitchFamily="49" charset="0"/>
              </a:rPr>
              <a:t>init_wv</a:t>
            </a:r>
            <a:r>
              <a:rPr lang="en-US" sz="1600" dirty="0">
                <a:latin typeface="APL385 Unicode" panose="020B0709000202000203" pitchFamily="49" charset="0"/>
              </a:rPr>
              <a:t>←{W⊢←(,1⊃⍵),,0⊃⍵ ⋄ V⊢←(≢W)⍴⊂⍬ ⋄ ≢W} ⋄ </a:t>
            </a:r>
            <a:r>
              <a:rPr lang="en-US" sz="1600" dirty="0" err="1">
                <a:latin typeface="APL385 Unicode" panose="020B0709000202000203" pitchFamily="49" charset="0"/>
              </a:rPr>
              <a:t>get_w</a:t>
            </a:r>
            <a:r>
              <a:rPr lang="en-US" sz="1600" dirty="0">
                <a:latin typeface="APL385 Unicode" panose="020B0709000202000203" pitchFamily="49" charset="0"/>
              </a:rPr>
              <a:t>←{W}</a:t>
            </a:r>
          </a:p>
          <a:p>
            <a:endParaRPr lang="en-US" sz="1600" dirty="0">
              <a:latin typeface="APL385 Unicode" panose="020B0709000202000203" pitchFamily="49" charset="0"/>
            </a:endParaRPr>
          </a:p>
          <a:p>
            <a:r>
              <a:rPr lang="en-US" sz="1600" dirty="0">
                <a:latin typeface="APL385 Unicode" panose="020B0709000202000203" pitchFamily="49" charset="0"/>
              </a:rPr>
              <a:t> SF1←{R←≢W←⍺ ⋄ A←⍵ ⋄ S←1+(R↑⍴A)-W ⋄ ST←(×⌿S),×⌿</a:t>
            </a:r>
            <a:r>
              <a:rPr lang="en-US" sz="1600" dirty="0" err="1">
                <a:latin typeface="APL385 Unicode" panose="020B0709000202000203" pitchFamily="49" charset="0"/>
              </a:rPr>
              <a:t>Ts←R</a:t>
            </a:r>
            <a:r>
              <a:rPr lang="en-US" sz="1600" dirty="0">
                <a:latin typeface="APL385 Unicode" panose="020B0709000202000203" pitchFamily="49" charset="0"/>
              </a:rPr>
              <a:t>↓⍴A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(S,W,Ts)⍴1 0 2⍉{ST⍴S↑⍵↓A}⍤1⊢⍉W⊤⍳×⌿W}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SF2←{R←≢W←0⌷⍺ ⋄ S←1⌷⍺ ⋄ A←⍵ ⋄ P←⌈S÷⍨(R↑⍴A)-W-1 ⋄ ST←(×⌿P),×⌿</a:t>
            </a:r>
            <a:r>
              <a:rPr lang="en-US" sz="1600" dirty="0" err="1">
                <a:latin typeface="APL385 Unicode" panose="020B0709000202000203" pitchFamily="49" charset="0"/>
              </a:rPr>
              <a:t>Ts←R</a:t>
            </a:r>
            <a:r>
              <a:rPr lang="en-US" sz="1600" dirty="0">
                <a:latin typeface="APL385 Unicode" panose="020B0709000202000203" pitchFamily="49" charset="0"/>
              </a:rPr>
              <a:t>↓⍴A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I←S×⍳¨P ⋄ (P,W,Ts)⍴1 0 2⍉{ST⍴(I+⍵)⌷A}⍤1⊢⍉W⊤⍳×⌿W}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SW←{R←≢W←0⌷⍺ ⋄ S←1⌷⍺ ⋄ A←⍵ ⋄ P←⌈S÷⍨(R↑⍴A)-W-1 ⋄ </a:t>
            </a:r>
            <a:r>
              <a:rPr lang="en-US" sz="1600" dirty="0" err="1">
                <a:latin typeface="APL385 Unicode" panose="020B0709000202000203" pitchFamily="49" charset="0"/>
              </a:rPr>
              <a:t>Ts←R</a:t>
            </a:r>
            <a:r>
              <a:rPr lang="en-US" sz="1600" dirty="0">
                <a:latin typeface="APL385 Unicode" panose="020B0709000202000203" pitchFamily="49" charset="0"/>
              </a:rPr>
              <a:t>↓⍴A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 (I,(⍳≢Ts)+≢I←,I,⍪R+I←⍳R)⍉(</a:t>
            </a:r>
            <a:r>
              <a:rPr lang="en-US" sz="1600" dirty="0" err="1">
                <a:latin typeface="APL385 Unicode" panose="020B0709000202000203" pitchFamily="49" charset="0"/>
              </a:rPr>
              <a:t>Ts,⍨,P,⍪S</a:t>
            </a:r>
            <a:r>
              <a:rPr lang="en-US" sz="1600" dirty="0">
                <a:latin typeface="APL385 Unicode" panose="020B0709000202000203" pitchFamily="49" charset="0"/>
              </a:rPr>
              <a:t>)⍴(P×S)↑⍵}</a:t>
            </a:r>
          </a:p>
          <a:p>
            <a:r>
              <a:rPr lang="en-US" sz="1600" dirty="0">
                <a:latin typeface="APL385 Unicode" panose="020B0709000202000203" pitchFamily="49" charset="0"/>
              </a:rPr>
              <a:t> SF←{1≥≢⍴⍺:⍺ SF1 ⍵ ⋄ ⍺ SW ⍵ ⋄ ⍺ SF2 ⍵}</a:t>
            </a:r>
          </a:p>
        </p:txBody>
      </p:sp>
    </p:spTree>
    <p:extLst>
      <p:ext uri="{BB962C8B-B14F-4D97-AF65-F5344CB8AC3E}">
        <p14:creationId xmlns:p14="http://schemas.microsoft.com/office/powerpoint/2010/main" val="129392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C40B-0AF1-7E07-53EE-31704399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1A8E-CE5D-7128-9010-857857DE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E7C-9B63-1566-662F-4B92B59D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D09D3-3374-DB09-9187-660DF10E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9" y="1643189"/>
            <a:ext cx="10555442" cy="30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0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3C6B15DC-E52A-B8BD-C077-5C32E65A564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9" y="2446195"/>
            <a:ext cx="3576412" cy="1965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C5BC83-7A86-DC68-889D-EF2D64451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0" y="983146"/>
            <a:ext cx="7496872" cy="4891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22B73E-03B7-9DF5-CFCD-F0E271A5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D4ED66-669B-FF7A-8B99-37CC65B2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FF3F44-BE29-49A4-4172-B3CAB33C7D8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C3350-6055-B820-B96E-537CB54D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0" y="196110"/>
            <a:ext cx="9909241" cy="646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FE72A-D0A2-C1FB-4DAA-789B9FCCFD4C}"/>
              </a:ext>
            </a:extLst>
          </p:cNvPr>
          <p:cNvCxnSpPr/>
          <p:nvPr/>
        </p:nvCxnSpPr>
        <p:spPr>
          <a:xfrm>
            <a:off x="1483360" y="2225040"/>
            <a:ext cx="2702560" cy="3931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50B5BC3-1764-BAD7-10ED-D1B0C766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D4D6FAD8-0AFB-499B-C5E4-2E7F4C126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00" y="690879"/>
            <a:ext cx="6086627" cy="3345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B07EFD-DFE0-89D8-B6E0-A748B110DD40}"/>
              </a:ext>
            </a:extLst>
          </p:cNvPr>
          <p:cNvSpPr/>
          <p:nvPr/>
        </p:nvSpPr>
        <p:spPr>
          <a:xfrm>
            <a:off x="5017019" y="742781"/>
            <a:ext cx="3016119" cy="3200401"/>
          </a:xfrm>
          <a:prstGeom prst="rect">
            <a:avLst/>
          </a:prstGeom>
          <a:noFill/>
          <a:ln w="38100"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D24C2A-1107-C1DA-89E3-9670A9AE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C3350-6055-B820-B96E-537CB54D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0" y="196110"/>
            <a:ext cx="9909241" cy="646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FE72A-D0A2-C1FB-4DAA-789B9FCCFD4C}"/>
              </a:ext>
            </a:extLst>
          </p:cNvPr>
          <p:cNvCxnSpPr>
            <a:cxnSpLocks/>
          </p:cNvCxnSpPr>
          <p:nvPr/>
        </p:nvCxnSpPr>
        <p:spPr>
          <a:xfrm flipV="1">
            <a:off x="6634480" y="2255520"/>
            <a:ext cx="2682240" cy="4053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7332DE6-B884-B932-6A09-B22A4F4B4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2D9518B-FF02-8046-6023-372B4F6A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AFEAB43F-B347-9938-641A-5EECF7741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3" y="582906"/>
            <a:ext cx="6086627" cy="3345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26D977C-5A0D-2153-A1FE-E8CCFA844A9E}"/>
              </a:ext>
            </a:extLst>
          </p:cNvPr>
          <p:cNvSpPr/>
          <p:nvPr/>
        </p:nvSpPr>
        <p:spPr>
          <a:xfrm>
            <a:off x="3754857" y="647525"/>
            <a:ext cx="3016119" cy="3200401"/>
          </a:xfrm>
          <a:prstGeom prst="rect">
            <a:avLst/>
          </a:prstGeom>
          <a:noFill/>
          <a:ln w="38100">
            <a:solidFill>
              <a:srgbClr val="ED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A1975-7E1C-10BE-3D46-D7CFE834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C3350-6055-B820-B96E-537CB54D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0" y="196110"/>
            <a:ext cx="9909241" cy="646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7332DE6-B884-B932-6A09-B22A4F4B4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7BCF2B-2E8C-3AEC-9492-BC5C7959026F}"/>
              </a:ext>
            </a:extLst>
          </p:cNvPr>
          <p:cNvGrpSpPr/>
          <p:nvPr/>
        </p:nvGrpSpPr>
        <p:grpSpPr>
          <a:xfrm>
            <a:off x="1131735" y="1270924"/>
            <a:ext cx="9918885" cy="2116353"/>
            <a:chOff x="848801" y="953192"/>
            <a:chExt cx="7439164" cy="1587265"/>
          </a:xfrm>
        </p:grpSpPr>
        <p:pic>
          <p:nvPicPr>
            <p:cNvPr id="2" name="Content Placeholder 6" descr="Text&#10;&#10;Description automatically generated">
              <a:extLst>
                <a:ext uri="{FF2B5EF4-FFF2-40B4-BE49-F238E27FC236}">
                  <a16:creationId xmlns:a16="http://schemas.microsoft.com/office/drawing/2014/main" id="{9195D113-5F2E-DBFE-176A-9EB6CA35A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02" y="953192"/>
              <a:ext cx="7439163" cy="15828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Content Placeholder 6" descr="Text&#10;&#10;Description automatically generated">
              <a:extLst>
                <a:ext uri="{FF2B5EF4-FFF2-40B4-BE49-F238E27FC236}">
                  <a16:creationId xmlns:a16="http://schemas.microsoft.com/office/drawing/2014/main" id="{F2C87D4F-E627-AA89-8633-250D08E1A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01"/>
            <a:stretch/>
          </p:blipFill>
          <p:spPr>
            <a:xfrm>
              <a:off x="848801" y="2157412"/>
              <a:ext cx="7439163" cy="383045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34934-B39B-662B-6F29-82599663E972}"/>
              </a:ext>
            </a:extLst>
          </p:cNvPr>
          <p:cNvCxnSpPr/>
          <p:nvPr/>
        </p:nvCxnSpPr>
        <p:spPr>
          <a:xfrm>
            <a:off x="1564640" y="1686568"/>
            <a:ext cx="7081520" cy="34340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8336E1-B0C6-932A-5EA0-64E523185945}"/>
              </a:ext>
            </a:extLst>
          </p:cNvPr>
          <p:cNvCxnSpPr>
            <a:cxnSpLocks/>
          </p:cNvCxnSpPr>
          <p:nvPr/>
        </p:nvCxnSpPr>
        <p:spPr>
          <a:xfrm>
            <a:off x="1592355" y="1973156"/>
            <a:ext cx="7073091" cy="351535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BA901-94DA-FC3A-DD8B-43D03FFE5E50}"/>
              </a:ext>
            </a:extLst>
          </p:cNvPr>
          <p:cNvCxnSpPr>
            <a:cxnSpLocks/>
          </p:cNvCxnSpPr>
          <p:nvPr/>
        </p:nvCxnSpPr>
        <p:spPr>
          <a:xfrm>
            <a:off x="1582712" y="2199085"/>
            <a:ext cx="7073091" cy="35549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5C9D2F-0C78-17D2-EAF3-1327520133DD}"/>
              </a:ext>
            </a:extLst>
          </p:cNvPr>
          <p:cNvCxnSpPr>
            <a:cxnSpLocks/>
          </p:cNvCxnSpPr>
          <p:nvPr/>
        </p:nvCxnSpPr>
        <p:spPr>
          <a:xfrm>
            <a:off x="1564640" y="2489200"/>
            <a:ext cx="7091163" cy="35233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628989-2AB3-F27B-3EE6-028078117652}"/>
              </a:ext>
            </a:extLst>
          </p:cNvPr>
          <p:cNvCxnSpPr>
            <a:cxnSpLocks/>
          </p:cNvCxnSpPr>
          <p:nvPr/>
        </p:nvCxnSpPr>
        <p:spPr>
          <a:xfrm>
            <a:off x="1564640" y="2762251"/>
            <a:ext cx="7081520" cy="350464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B2CFFAC3-9031-AF25-9A3F-983D1A28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05AD-657C-C3A7-B632-925CA439BC6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EC3350-6055-B820-B96E-537CB54D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0" y="196110"/>
            <a:ext cx="9909241" cy="646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7332DE6-B884-B932-6A09-B22A4F4B4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195D113-5F2E-DBFE-176A-9EB6CA35A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37" y="1270923"/>
            <a:ext cx="9918884" cy="211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5BF89194-3204-5E60-0BDA-541411B20A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97" y="3539060"/>
            <a:ext cx="5381761" cy="295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437AE64-20F9-980A-A470-94B310BE7A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281"/>
          <a:stretch/>
        </p:blipFill>
        <p:spPr>
          <a:xfrm>
            <a:off x="1131734" y="1263538"/>
            <a:ext cx="9918884" cy="15558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287417-9635-6508-BFDE-2B6645C2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know?</a:t>
            </a:r>
          </a:p>
          <a:p>
            <a:r>
              <a:rPr lang="en-US" dirty="0"/>
              <a:t>What do we want to know?</a:t>
            </a:r>
          </a:p>
          <a:p>
            <a:r>
              <a:rPr lang="en-US" dirty="0"/>
              <a:t>What do we do?</a:t>
            </a:r>
          </a:p>
          <a:p>
            <a:r>
              <a:rPr lang="en-US" dirty="0"/>
              <a:t>Thoughts and Future Work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What do we know?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State of the CNN development space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D0F16-D44B-2982-EE33-C7FAEE59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≡ Frameworks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1F91FF5D-F160-6274-FDB0-77AD36DC78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52914" b="-152914"/>
          <a:stretch/>
        </p:blipFill>
        <p:spPr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F3543-F376-40C2-EE43-79DF52D9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D2113F-AD56-59E5-5B2F-A8F346A7A0F7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" name="Picture Placeholder 35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3992F7F1-92DD-10A5-1EB9-711162D683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-28145" b="-28145"/>
          <a:stretch/>
        </p:blipFill>
        <p:spPr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CA3E57-86C8-2173-BC0A-ECBC453632E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242204-B3E4-41E2-E898-4AF9F80F440A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" name="Picture Placeholder 37" descr="A picture containing colorfulness, line, screenshot, pattern&#10;&#10;Description automatically generated">
            <a:extLst>
              <a:ext uri="{FF2B5EF4-FFF2-40B4-BE49-F238E27FC236}">
                <a16:creationId xmlns:a16="http://schemas.microsoft.com/office/drawing/2014/main" id="{096A4B92-B57F-109A-D28A-B9D9D35CB97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5"/>
          <a:srcRect t="-36369" b="-36369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2DA632-B99B-D77F-E4E6-C2D99B66744D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934BE9-7A6C-E6E2-5C46-9A97E437691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Picture Placeholder 39" descr="A whit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F26792C-5B53-9DA4-AC51-9353FB68DD6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t="-95985" b="-95985"/>
          <a:stretch/>
        </p:blipFill>
        <p:spPr>
          <a:noFill/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9F76E-2DA3-13BE-1F79-9DC983D0C1EB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2FA6CAB-2BF0-901C-B099-8B6C08AC95ED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2" name="Picture Placeholder 41" descr="A picture containing animated cartoon, clipart, graphics, cartoon&#10;&#10;Description automatically generated">
            <a:extLst>
              <a:ext uri="{FF2B5EF4-FFF2-40B4-BE49-F238E27FC236}">
                <a16:creationId xmlns:a16="http://schemas.microsoft.com/office/drawing/2014/main" id="{C4D87F89-FB80-D890-B9F2-2AB09AC1C45C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/>
          <a:srcRect t="-89237" b="-89237"/>
          <a:stretch/>
        </p:blipFill>
        <p:spPr>
          <a:noFill/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3E39246-2591-16CE-A2CB-347A93EC637D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3FCB057-56C2-B9C3-884B-EE9C09449988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4" name="Picture Placeholder 43" descr="A picture containing purple, light, ball&#10;&#10;Description automatically generated with medium confidence">
            <a:extLst>
              <a:ext uri="{FF2B5EF4-FFF2-40B4-BE49-F238E27FC236}">
                <a16:creationId xmlns:a16="http://schemas.microsoft.com/office/drawing/2014/main" id="{7D6B7334-B846-3F50-9624-79200C539C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lum bright="70000" contrast="-70000"/>
          </a:blip>
          <a:srcRect l="-2769" r="-2769"/>
          <a:stretch/>
        </p:blipFill>
        <p:spPr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17BED-C479-BF76-D6DA-9FD415096CE8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CD11F23-9D70-C6B0-6C6E-F5BEF02166CD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Placeholder 45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A4F6677A-294D-1907-EC6F-B8EC7B7BC13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9"/>
          <a:srcRect t="-97977" b="-97977"/>
          <a:stretch/>
        </p:blipFill>
        <p:spPr>
          <a:noFill/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E967148-BC42-8F86-435F-ADDFD882FC58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C69E0F2-2A98-D2E7-0CA8-AEBAB3D61EA4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Placeholder 47" descr="A red square with a white letter k&#10;&#10;Description automatically generated with medium confidence">
            <a:extLst>
              <a:ext uri="{FF2B5EF4-FFF2-40B4-BE49-F238E27FC236}">
                <a16:creationId xmlns:a16="http://schemas.microsoft.com/office/drawing/2014/main" id="{1FD1AE21-05ED-FF9A-9F64-94C16D2A0776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/>
          <a:srcRect/>
          <a:stretch/>
        </p:blipFill>
        <p:spPr>
          <a:noFill/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C25ACB9-80DC-00FF-1573-E5ECE49187F1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31280DE-CEEE-E4B0-C2B0-81F6BC4AFADD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CE89D619-8223-4065-35F7-A506CC11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Frameworks dominate…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598B3C5-F17E-7B43-5734-599220EB1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919317-C869-E6E0-807D-6DD144C276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FF1AC01-EF58-BD84-52AD-5CF5190D9E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71EE4B8-52AC-ED4F-EA13-985DF4A98E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Lack of Insight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D0E1B68-DF1B-0C6C-9C09-BCDBD3C542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Implementing neural network algorithms from scratch seems to be challenging and tedious.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5F6AC0C-5513-BFBC-3885-DC857AADD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Most of the time, when you do a from scratch implementation, it ends up being slow.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A4707C0-22F6-D919-D85D-EEA5BD714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Many data science paths focus on becoming specialists in framework-specific knowledge or “high-level” application of frameworks.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F21D02D9-36B0-619E-081E-9819B76FC2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People can get quite far by just “knob-turning” and “button mashing,” but at what cost? 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373C9EF4-4A06-D92F-605B-D8B8DA88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E2B584D0-18E1-BCE8-84B0-1848D0FB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A346FBD-46A5-D8DB-E86F-219FF2BE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9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1C81-22C1-E2B4-6CFA-64D26831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1112-7FCE-FE81-7731-CA6444BA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U-Net CNN in APL: Exploring Zero-Framework, Zero-Library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0F14-B946-E35D-E8DB-40F889EE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 descr="Diagram&#10;&#10;Description automatically generated with low confidence">
            <a:extLst>
              <a:ext uri="{FF2B5EF4-FFF2-40B4-BE49-F238E27FC236}">
                <a16:creationId xmlns:a16="http://schemas.microsoft.com/office/drawing/2014/main" id="{F7677D27-32CF-2A97-9A54-D77B1BB2371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30" y="250398"/>
            <a:ext cx="5060340" cy="5987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80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everyone is doing the same thing, that signals a potential opportunity.​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32960E-589A-71AB-E90D-37A1AFDD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limit vertical agility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76A384-35AB-71A4-1AF1-4723D72BD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box frameworks are hard to modify and hard to compose with other domain knowledge.</a:t>
            </a:r>
          </a:p>
          <a:p>
            <a:r>
              <a:rPr lang="en-US" dirty="0"/>
              <a:t>You are limited to the expressivity of the framework.</a:t>
            </a:r>
          </a:p>
          <a:p>
            <a:r>
              <a:rPr lang="en-US" dirty="0"/>
              <a:t>It is easy to “get by” without really understanding.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92FA-37E1-F843-A94E-E8F7F7BF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9874-BC8D-8FBE-F7D4-B1789F3A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U-Net CNN in APL: Exploring Zero-Framework, Zero-Library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6986-060D-E0F4-B142-479293C2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7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230e9df3-be65-4c73-a93b-d1236ebd677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sharepoint/v3"/>
    <ds:schemaRef ds:uri="71af3243-3dd4-4a8d-8c0d-dd76da1f02a5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172</TotalTime>
  <Words>2071</Words>
  <Application>Microsoft Office PowerPoint</Application>
  <PresentationFormat>Widescreen</PresentationFormat>
  <Paragraphs>198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APL385 Unicode</vt:lpstr>
      <vt:lpstr>Arial</vt:lpstr>
      <vt:lpstr>Calibri</vt:lpstr>
      <vt:lpstr>Courier New</vt:lpstr>
      <vt:lpstr>Tenorite</vt:lpstr>
      <vt:lpstr>Wingdings</vt:lpstr>
      <vt:lpstr>Office Theme</vt:lpstr>
      <vt:lpstr>U-Net CNN in APL</vt:lpstr>
      <vt:lpstr>INTRODUCTION</vt:lpstr>
      <vt:lpstr>AGENDA</vt:lpstr>
      <vt:lpstr>What do we know?</vt:lpstr>
      <vt:lpstr>Deep Learning ≡ Frameworks</vt:lpstr>
      <vt:lpstr>Frameworks dominate…</vt:lpstr>
      <vt:lpstr>PowerPoint Presentation</vt:lpstr>
      <vt:lpstr>When everyone is doing the same thing, that signals a potential opportunity.​</vt:lpstr>
      <vt:lpstr>Frameworks limit vertical agility</vt:lpstr>
      <vt:lpstr>What do we want to know?</vt:lpstr>
      <vt:lpstr>What if we use APL?</vt:lpstr>
      <vt:lpstr>What do we do?</vt:lpstr>
      <vt:lpstr>U-net in APL</vt:lpstr>
      <vt:lpstr>Performance</vt:lpstr>
      <vt:lpstr>U-Net CNN</vt:lpstr>
      <vt:lpstr>Comparing the Code</vt:lpstr>
      <vt:lpstr>Thoughts</vt:lpstr>
      <vt:lpstr>Usability/Speed</vt:lpstr>
      <vt:lpstr>Big Questions</vt:lpstr>
      <vt:lpstr>Conclusion</vt:lpstr>
      <vt:lpstr>THANK YOU</vt:lpstr>
      <vt:lpstr>PowerPoint Presentation</vt:lpstr>
      <vt:lpstr>PowerPoint Presentation</vt:lpstr>
      <vt:lpstr>PowerPoint Presentation</vt:lpstr>
      <vt:lpstr>Wiring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 CNN in APL</dc:title>
  <dc:creator>Aaron Hsu</dc:creator>
  <cp:keywords>APL, Co-dfns, CNN, U-Net, Machine Learning</cp:keywords>
  <cp:lastModifiedBy>Aaron Hsu</cp:lastModifiedBy>
  <cp:revision>2</cp:revision>
  <dcterms:created xsi:type="dcterms:W3CDTF">2023-06-13T03:46:56Z</dcterms:created>
  <dcterms:modified xsi:type="dcterms:W3CDTF">2023-06-18T12:20:04Z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