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38" autoAdjust="0"/>
  </p:normalViewPr>
  <p:slideViewPr>
    <p:cSldViewPr>
      <p:cViewPr varScale="1">
        <p:scale>
          <a:sx n="97" d="100"/>
          <a:sy n="97" d="100"/>
        </p:scale>
        <p:origin x="20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B2464-EB56-4DC8-B218-81F43DA44C68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3A823-C28D-4AFF-A611-F31897038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76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3A823-C28D-4AFF-A611-F31897038F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364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多边形的</a:t>
            </a:r>
            <a:r>
              <a:rPr lang="en-US" altLang="zh-CN" dirty="0" err="1" smtClean="0"/>
              <a:t>bool</a:t>
            </a:r>
            <a:r>
              <a:rPr lang="zh-CN" altLang="en-US" dirty="0" smtClean="0"/>
              <a:t>运算通过</a:t>
            </a:r>
            <a:r>
              <a:rPr lang="en-US" altLang="zh-CN" dirty="0" err="1" smtClean="0"/>
              <a:t>BspTree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来完成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3A823-C28D-4AFF-A611-F31897038F4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596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3A823-C28D-4AFF-A611-F31897038F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279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论文中提到了这篇文章。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3A823-C28D-4AFF-A611-F31897038F4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25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B161-E6B9-4331-BE3F-5F47C10A512B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8DED41-5D56-4E15-AFFC-FA7748EC13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B161-E6B9-4331-BE3F-5F47C10A512B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ED41-5D56-4E15-AFFC-FA7748EC13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B161-E6B9-4331-BE3F-5F47C10A512B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ED41-5D56-4E15-AFFC-FA7748EC13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B161-E6B9-4331-BE3F-5F47C10A512B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ED41-5D56-4E15-AFFC-FA7748EC13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B161-E6B9-4331-BE3F-5F47C10A512B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ED41-5D56-4E15-AFFC-FA7748EC13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B161-E6B9-4331-BE3F-5F47C10A512B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ED41-5D56-4E15-AFFC-FA7748EC13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B161-E6B9-4331-BE3F-5F47C10A512B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ED41-5D56-4E15-AFFC-FA7748EC13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B161-E6B9-4331-BE3F-5F47C10A512B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ED41-5D56-4E15-AFFC-FA7748EC13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B161-E6B9-4331-BE3F-5F47C10A512B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ED41-5D56-4E15-AFFC-FA7748EC13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B161-E6B9-4331-BE3F-5F47C10A512B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ED41-5D56-4E15-AFFC-FA7748EC13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B161-E6B9-4331-BE3F-5F47C10A512B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ED41-5D56-4E15-AFFC-FA7748EC13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D95B161-E6B9-4331-BE3F-5F47C10A512B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98DED41-5D56-4E15-AFFC-FA7748EC13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-747464"/>
            <a:ext cx="9144000" cy="4267200"/>
          </a:xfrm>
        </p:spPr>
        <p:txBody>
          <a:bodyPr/>
          <a:lstStyle/>
          <a:p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zh-CN" altLang="en-US" sz="4400" dirty="0" smtClean="0"/>
              <a:t>基于</a:t>
            </a:r>
            <a:r>
              <a:rPr lang="en-US" altLang="zh-CN" sz="4400" dirty="0"/>
              <a:t>binary space partitioning </a:t>
            </a:r>
            <a:r>
              <a:rPr lang="en-US" altLang="zh-CN" sz="4400" dirty="0" smtClean="0"/>
              <a:t>tree</a:t>
            </a:r>
            <a:r>
              <a:rPr lang="zh-CN" altLang="en-US" sz="4400" dirty="0" smtClean="0"/>
              <a:t>的一般多边形布尔运算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4149080"/>
            <a:ext cx="6400800" cy="12192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Sun </a:t>
            </a:r>
            <a:r>
              <a:rPr lang="en-US" altLang="zh-CN" b="1" dirty="0" err="1" smtClean="0">
                <a:solidFill>
                  <a:schemeClr val="tx1"/>
                </a:solidFill>
              </a:rPr>
              <a:t>Siyuan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2014.12.26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51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47464"/>
            <a:ext cx="8229600" cy="1600200"/>
          </a:xfrm>
        </p:spPr>
        <p:txBody>
          <a:bodyPr/>
          <a:lstStyle/>
          <a:p>
            <a:r>
              <a:rPr lang="en-US" altLang="zh-CN" dirty="0" smtClean="0"/>
              <a:t>Others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9498" y="692696"/>
            <a:ext cx="8824502" cy="5517232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合法性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检查（利用了</a:t>
            </a:r>
            <a:r>
              <a:rPr lang="en-US" altLang="zh-CN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BspTree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的区域划分）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环：</a:t>
            </a:r>
            <a:endParaRPr lang="en-US" altLang="zh-CN" sz="19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方向；</a:t>
            </a:r>
            <a:endParaRPr lang="en-US" altLang="zh-CN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环内部</a:t>
            </a:r>
            <a:r>
              <a:rPr lang="zh-CN" alt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除相邻边顶点重合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外其他任何交点都非法</a:t>
            </a:r>
            <a:r>
              <a:rPr lang="zh-CN" alt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9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区域：</a:t>
            </a:r>
            <a:endParaRPr lang="en-US" altLang="zh-CN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都合法</a:t>
            </a:r>
            <a:r>
              <a:rPr lang="zh-CN" alt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9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内环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都在外环内部</a:t>
            </a:r>
            <a:r>
              <a:rPr lang="zh-CN" alt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9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内环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之间区域重合面积应等于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9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之间除顶点重合外，出现任何交点都非法</a:t>
            </a:r>
            <a:r>
              <a:rPr lang="zh-CN" alt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9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多边形：</a:t>
            </a:r>
            <a:endParaRPr lang="en-US" altLang="zh-CN" sz="19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多边形：区域都合法；</a:t>
            </a:r>
            <a:endParaRPr lang="en-US" altLang="zh-CN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区域之间区域重合面积应等于</a:t>
            </a:r>
            <a:r>
              <a:rPr lang="en-US" altLang="zh-C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区域之间除顶点重合外，出现任何交点都非法。</a:t>
            </a:r>
            <a:endParaRPr lang="en-US" altLang="zh-CN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内存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管理：容器记录，统一释放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916832"/>
            <a:ext cx="8229600" cy="1600200"/>
          </a:xfrm>
        </p:spPr>
        <p:txBody>
          <a:bodyPr/>
          <a:lstStyle/>
          <a:p>
            <a:r>
              <a:rPr lang="en-US" altLang="zh-CN" sz="11500" dirty="0" smtClean="0"/>
              <a:t>E&amp;Q</a:t>
            </a:r>
            <a:endParaRPr lang="zh-CN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0438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603448"/>
            <a:ext cx="8229600" cy="1600200"/>
          </a:xfrm>
        </p:spPr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579296" cy="5001419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Bernstein G,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Fussell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D. Fast, exact, linear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booleans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[C]//Computer Graphics Forum. Blackwell Publishing Ltd, 2009, 28(5): 1269-1278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Naylor B, 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Amanatides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J, 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Thibault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W. Merging BSP trees yields polyhedral set operations[C]//ACM SIGGRAPH Computer Graphics. ACM, 1990, 24(4): 115-124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Thibault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 C, Naylor B F. Set operations on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polyhedra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binary space partitioning trees[C]//ACM SIGGRAPH computer graphics. ACM, 1987, 21(4): 153-162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Thibault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 C. Application of binary space partitioning trees to geometric modeling and ray-tracing[J]. Ph.D. Dissertation, Georgia Institute of Technology, Atlanta, Georgia, 1987.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1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600200"/>
          </a:xfrm>
        </p:spPr>
        <p:txBody>
          <a:bodyPr/>
          <a:lstStyle/>
          <a:p>
            <a:r>
              <a:rPr lang="en-US" altLang="zh-CN" dirty="0" smtClean="0"/>
              <a:t>Intro: </a:t>
            </a:r>
            <a:r>
              <a:rPr lang="en-US" altLang="zh-CN" dirty="0" err="1" smtClean="0"/>
              <a:t>BspTree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611560" y="1354246"/>
            <a:ext cx="5289663" cy="2218770"/>
            <a:chOff x="1547664" y="1588918"/>
            <a:chExt cx="5289663" cy="2218770"/>
          </a:xfrm>
        </p:grpSpPr>
        <p:grpSp>
          <p:nvGrpSpPr>
            <p:cNvPr id="24" name="组合 23"/>
            <p:cNvGrpSpPr/>
            <p:nvPr/>
          </p:nvGrpSpPr>
          <p:grpSpPr>
            <a:xfrm>
              <a:off x="1547664" y="1588918"/>
              <a:ext cx="2757486" cy="1777366"/>
              <a:chOff x="1547664" y="1588918"/>
              <a:chExt cx="2757486" cy="1777366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1920312" y="1588918"/>
                <a:ext cx="1837571" cy="1286442"/>
                <a:chOff x="0" y="0"/>
                <a:chExt cx="1609344" cy="1126540"/>
              </a:xfrm>
            </p:grpSpPr>
            <p:sp>
              <p:nvSpPr>
                <p:cNvPr id="5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709351" y="336469"/>
                  <a:ext cx="401954" cy="49720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500" kern="100">
                      <a:solidFill>
                        <a:srgbClr val="FF0000"/>
                      </a:solidFill>
                      <a:effectLst/>
                      <a:latin typeface="Calibri"/>
                      <a:ea typeface="宋体"/>
                      <a:cs typeface="Times New Roman"/>
                    </a:rPr>
                    <a:t>p</a:t>
                  </a:r>
                  <a:endParaRPr lang="zh-CN" sz="1050" kern="100">
                    <a:effectLst/>
                    <a:latin typeface="Calibri"/>
                    <a:ea typeface="宋体"/>
                    <a:cs typeface="Times New Roman"/>
                  </a:endParaRPr>
                </a:p>
              </p:txBody>
            </p:sp>
            <p:cxnSp>
              <p:nvCxnSpPr>
                <p:cNvPr id="6" name="直接连接符 5"/>
                <p:cNvCxnSpPr/>
                <p:nvPr/>
              </p:nvCxnSpPr>
              <p:spPr>
                <a:xfrm flipH="1">
                  <a:off x="292608" y="0"/>
                  <a:ext cx="870509" cy="112649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矩形 6"/>
                <p:cNvSpPr/>
                <p:nvPr/>
              </p:nvSpPr>
              <p:spPr>
                <a:xfrm>
                  <a:off x="0" y="0"/>
                  <a:ext cx="1609344" cy="11265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219456" y="153619"/>
                  <a:ext cx="402336" cy="29992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Calibri"/>
                      <a:ea typeface="宋体"/>
                      <a:cs typeface="Times New Roman"/>
                    </a:rPr>
                    <a:t>h+</a:t>
                  </a:r>
                  <a:endParaRPr lang="zh-CN" sz="1050" kern="100">
                    <a:effectLst/>
                    <a:latin typeface="Calibri"/>
                    <a:ea typeface="宋体"/>
                    <a:cs typeface="Times New Roman"/>
                  </a:endParaRPr>
                </a:p>
              </p:txBody>
            </p:sp>
            <p:sp>
              <p:nvSpPr>
                <p:cNvPr id="9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111911" y="658368"/>
                  <a:ext cx="402336" cy="29992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Calibri"/>
                      <a:ea typeface="宋体"/>
                      <a:cs typeface="Times New Roman"/>
                    </a:rPr>
                    <a:t>h-</a:t>
                  </a:r>
                  <a:endParaRPr lang="zh-CN" sz="1050" kern="100">
                    <a:effectLst/>
                    <a:latin typeface="Calibri"/>
                    <a:ea typeface="宋体"/>
                    <a:cs typeface="Times New Roman"/>
                  </a:endParaRPr>
                </a:p>
              </p:txBody>
            </p:sp>
          </p:grpSp>
          <p:sp>
            <p:nvSpPr>
              <p:cNvPr id="21" name="矩形 20"/>
              <p:cNvSpPr/>
              <p:nvPr/>
            </p:nvSpPr>
            <p:spPr>
              <a:xfrm>
                <a:off x="1547664" y="2996952"/>
                <a:ext cx="27574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a.</a:t>
                </a:r>
                <a:r>
                  <a:rPr lang="zh-CN" altLang="zh-CN" dirty="0"/>
                  <a:t>区域</a:t>
                </a:r>
                <a:r>
                  <a:rPr lang="en-US" altLang="zh-CN" dirty="0"/>
                  <a:t>r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r</a:t>
                </a:r>
                <a:r>
                  <a:rPr lang="zh-CN" altLang="zh-CN" dirty="0"/>
                  <a:t>中的一个划分</a:t>
                </a:r>
                <a:r>
                  <a:rPr lang="en-US" altLang="zh-CN" dirty="0"/>
                  <a:t>p</a:t>
                </a:r>
                <a:endParaRPr lang="zh-CN" altLang="en-US" dirty="0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554651" y="1873280"/>
              <a:ext cx="2282676" cy="1493004"/>
              <a:chOff x="4554651" y="1873280"/>
              <a:chExt cx="2282676" cy="1493004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5138740" y="1873280"/>
                <a:ext cx="1282848" cy="877621"/>
                <a:chOff x="4565438" y="1897087"/>
                <a:chExt cx="1282848" cy="877621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4999971" y="1902265"/>
                  <a:ext cx="277843" cy="27793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4568585" y="2494745"/>
                  <a:ext cx="277360" cy="27747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5438670" y="2480116"/>
                  <a:ext cx="277360" cy="27747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14" name="直接连接符 13"/>
                <p:cNvCxnSpPr/>
                <p:nvPr/>
              </p:nvCxnSpPr>
              <p:spPr>
                <a:xfrm flipH="1">
                  <a:off x="4780622" y="2158275"/>
                  <a:ext cx="291958" cy="3657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5226633" y="2158275"/>
                  <a:ext cx="271038" cy="3657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4993410" y="1897087"/>
                  <a:ext cx="22666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4565438" y="2466931"/>
                  <a:ext cx="4386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r>
                    <a:rPr lang="en-US" altLang="zh-CN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409676" y="2442962"/>
                  <a:ext cx="4386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r>
                    <a:rPr lang="en-US" altLang="zh-CN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" name="矩形 21"/>
              <p:cNvSpPr/>
              <p:nvPr/>
            </p:nvSpPr>
            <p:spPr>
              <a:xfrm>
                <a:off x="4554651" y="2996952"/>
                <a:ext cx="22826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b. a</a:t>
                </a:r>
                <a:r>
                  <a:rPr lang="zh-CN" altLang="zh-CN" dirty="0"/>
                  <a:t>中对应的</a:t>
                </a:r>
                <a:r>
                  <a:rPr lang="en-US" altLang="zh-CN" dirty="0" err="1"/>
                  <a:t>BspTree</a:t>
                </a:r>
                <a:endParaRPr lang="zh-CN" altLang="en-US" dirty="0"/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3697714" y="3438356"/>
              <a:ext cx="1412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/>
                <a:t>Bsptree</a:t>
              </a:r>
              <a:r>
                <a:rPr lang="zh-CN" altLang="zh-CN" dirty="0"/>
                <a:t>介绍</a:t>
              </a:r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641248" y="3807688"/>
            <a:ext cx="5924462" cy="2654940"/>
            <a:chOff x="1641248" y="3807688"/>
            <a:chExt cx="5924462" cy="2654940"/>
          </a:xfrm>
        </p:grpSpPr>
        <p:pic>
          <p:nvPicPr>
            <p:cNvPr id="27" name="图片 26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1248" y="3807688"/>
              <a:ext cx="5327803" cy="1740808"/>
            </a:xfrm>
            <a:prstGeom prst="rect">
              <a:avLst/>
            </a:prstGeom>
            <a:noFill/>
          </p:spPr>
        </p:pic>
        <p:sp>
          <p:nvSpPr>
            <p:cNvPr id="28" name="矩形 27"/>
            <p:cNvSpPr/>
            <p:nvPr/>
          </p:nvSpPr>
          <p:spPr>
            <a:xfrm>
              <a:off x="1661054" y="5548496"/>
              <a:ext cx="590465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a.</a:t>
              </a:r>
              <a:r>
                <a:rPr lang="zh-CN" altLang="zh-CN" dirty="0"/>
                <a:t>区域的空间分割</a:t>
              </a:r>
              <a:r>
                <a:rPr lang="en-US" altLang="zh-CN" dirty="0"/>
                <a:t>                   b.</a:t>
              </a:r>
              <a:r>
                <a:rPr lang="zh-CN" altLang="zh-CN" dirty="0"/>
                <a:t>用</a:t>
              </a:r>
              <a:r>
                <a:rPr lang="en-US" altLang="zh-CN" dirty="0" err="1"/>
                <a:t>BspTree</a:t>
              </a:r>
              <a:r>
                <a:rPr lang="zh-CN" altLang="zh-CN" dirty="0"/>
                <a:t>表示各个区域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2950611" y="6093296"/>
              <a:ext cx="2616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dirty="0"/>
                <a:t>用</a:t>
              </a:r>
              <a:r>
                <a:rPr lang="en-US" altLang="zh-CN" dirty="0" err="1"/>
                <a:t>BspTree</a:t>
              </a:r>
              <a:r>
                <a:rPr lang="zh-CN" altLang="zh-CN" dirty="0"/>
                <a:t>表示空间区域</a:t>
              </a:r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95585" y="3983318"/>
            <a:ext cx="7416824" cy="2499877"/>
            <a:chOff x="971600" y="3379711"/>
            <a:chExt cx="7416824" cy="2499877"/>
          </a:xfrm>
        </p:grpSpPr>
        <p:pic>
          <p:nvPicPr>
            <p:cNvPr id="33" name="图片 32" descr="C:\Users\qinghua\Pictures\123123.png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3379711"/>
              <a:ext cx="6048672" cy="19139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矩形 33"/>
            <p:cNvSpPr/>
            <p:nvPr/>
          </p:nvSpPr>
          <p:spPr>
            <a:xfrm>
              <a:off x="971600" y="5233257"/>
              <a:ext cx="74168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a.</a:t>
              </a:r>
              <a:r>
                <a:rPr lang="zh-CN" altLang="zh-CN" dirty="0"/>
                <a:t>目标简单多边形</a:t>
              </a:r>
              <a:r>
                <a:rPr lang="en-US" altLang="zh-CN" dirty="0"/>
                <a:t>(</a:t>
              </a:r>
              <a:r>
                <a:rPr lang="zh-CN" altLang="zh-CN" dirty="0"/>
                <a:t>红色边界</a:t>
              </a:r>
              <a:r>
                <a:rPr lang="en-US" altLang="zh-CN" dirty="0"/>
                <a:t>) </a:t>
              </a:r>
              <a:r>
                <a:rPr lang="en-US" altLang="zh-CN" dirty="0" smtClean="0"/>
                <a:t>   </a:t>
              </a:r>
              <a:r>
                <a:rPr lang="en-US" altLang="zh-CN" dirty="0" err="1"/>
                <a:t>b.a</a:t>
              </a:r>
              <a:r>
                <a:rPr lang="zh-CN" altLang="zh-CN" dirty="0"/>
                <a:t>中目标简单多边形区域的</a:t>
              </a:r>
              <a:r>
                <a:rPr lang="en-US" altLang="zh-CN" dirty="0" err="1"/>
                <a:t>BspTree</a:t>
              </a:r>
              <a:r>
                <a:rPr lang="zh-CN" altLang="zh-CN" dirty="0"/>
                <a:t>表示</a:t>
              </a:r>
            </a:p>
            <a:p>
              <a:r>
                <a:rPr lang="en-US" altLang="zh-CN" dirty="0" smtClean="0"/>
                <a:t>                             </a:t>
              </a:r>
              <a:r>
                <a:rPr lang="zh-CN" altLang="zh-CN" dirty="0" smtClean="0"/>
                <a:t>用</a:t>
              </a:r>
              <a:r>
                <a:rPr lang="en-US" altLang="zh-CN" dirty="0" err="1"/>
                <a:t>BspTree</a:t>
              </a:r>
              <a:r>
                <a:rPr lang="zh-CN" altLang="zh-CN" dirty="0"/>
                <a:t>表示简单多边形区域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6084168" y="1530464"/>
            <a:ext cx="29523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        每个节点表示一个区域。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        若节点不是叶子节点，则节点还包含一个划分。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19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600200"/>
          </a:xfrm>
        </p:spPr>
        <p:txBody>
          <a:bodyPr/>
          <a:lstStyle/>
          <a:p>
            <a:r>
              <a:rPr lang="en-US" altLang="zh-CN" dirty="0" smtClean="0"/>
              <a:t>Merge two </a:t>
            </a:r>
            <a:r>
              <a:rPr lang="en-US" altLang="zh-CN" dirty="0" err="1"/>
              <a:t>BspTree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 bwMode="auto">
          <a:xfrm>
            <a:off x="2392120" y="2542774"/>
            <a:ext cx="331787" cy="33178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1200" dirty="0" smtClean="0">
                <a:solidFill>
                  <a:schemeClr val="tx1"/>
                </a:solidFill>
                <a:ea typeface="楷体_GB2312" pitchFamily="49" charset="-122"/>
              </a:rPr>
              <a:t>a</a:t>
            </a:r>
            <a:endParaRPr lang="zh-CN" altLang="en-US" sz="12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3039820" y="2925362"/>
            <a:ext cx="331787" cy="33178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1200" dirty="0">
                <a:solidFill>
                  <a:schemeClr val="tx1"/>
                </a:solidFill>
                <a:ea typeface="楷体_GB2312" pitchFamily="49" charset="-122"/>
              </a:rPr>
              <a:t>c</a:t>
            </a:r>
            <a:endParaRPr lang="zh-CN" altLang="en-US" sz="12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10" name="组合 22"/>
          <p:cNvGrpSpPr>
            <a:grpSpLocks/>
          </p:cNvGrpSpPr>
          <p:nvPr/>
        </p:nvGrpSpPr>
        <p:grpSpPr bwMode="auto">
          <a:xfrm>
            <a:off x="1780956" y="2825753"/>
            <a:ext cx="659834" cy="400456"/>
            <a:chOff x="5148064" y="1337886"/>
            <a:chExt cx="716739" cy="434930"/>
          </a:xfrm>
        </p:grpSpPr>
        <p:sp>
          <p:nvSpPr>
            <p:cNvPr id="30" name="椭圆 29"/>
            <p:cNvSpPr/>
            <p:nvPr/>
          </p:nvSpPr>
          <p:spPr bwMode="auto">
            <a:xfrm>
              <a:off x="5148038" y="1411587"/>
              <a:ext cx="358677" cy="35862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 smtClean="0">
                  <a:solidFill>
                    <a:schemeClr val="tx1"/>
                  </a:solidFill>
                  <a:ea typeface="楷体_GB2312" pitchFamily="49" charset="-122"/>
                </a:rPr>
                <a:t>b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cxnSp>
          <p:nvCxnSpPr>
            <p:cNvPr id="31" name="直接连接符 18"/>
            <p:cNvCxnSpPr>
              <a:cxnSpLocks noChangeShapeType="1"/>
              <a:stCxn id="8" idx="3"/>
              <a:endCxn id="30" idx="7"/>
            </p:cNvCxnSpPr>
            <p:nvPr/>
          </p:nvCxnSpPr>
          <p:spPr bwMode="auto">
            <a:xfrm flipH="1">
              <a:off x="5455377" y="1337886"/>
              <a:ext cx="409426" cy="12761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1" name="直接连接符 19"/>
          <p:cNvCxnSpPr>
            <a:cxnSpLocks noChangeShapeType="1"/>
            <a:stCxn id="8" idx="5"/>
            <a:endCxn id="9" idx="1"/>
          </p:cNvCxnSpPr>
          <p:nvPr/>
        </p:nvCxnSpPr>
        <p:spPr bwMode="auto">
          <a:xfrm>
            <a:off x="2675164" y="2825753"/>
            <a:ext cx="413862" cy="14829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" name="组合 23"/>
          <p:cNvGrpSpPr>
            <a:grpSpLocks/>
          </p:cNvGrpSpPr>
          <p:nvPr/>
        </p:nvGrpSpPr>
        <p:grpSpPr bwMode="auto">
          <a:xfrm>
            <a:off x="1383210" y="3159908"/>
            <a:ext cx="446287" cy="380049"/>
            <a:chOff x="5148064" y="1360049"/>
            <a:chExt cx="484775" cy="412767"/>
          </a:xfrm>
        </p:grpSpPr>
        <p:sp>
          <p:nvSpPr>
            <p:cNvPr id="28" name="椭圆 27"/>
            <p:cNvSpPr/>
            <p:nvPr/>
          </p:nvSpPr>
          <p:spPr bwMode="auto">
            <a:xfrm>
              <a:off x="5147260" y="1413936"/>
              <a:ext cx="358677" cy="35862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 smtClean="0">
                  <a:solidFill>
                    <a:schemeClr val="tx1"/>
                  </a:solidFill>
                  <a:ea typeface="楷体_GB2312" pitchFamily="49" charset="-122"/>
                </a:rPr>
                <a:t>d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cxnSp>
          <p:nvCxnSpPr>
            <p:cNvPr id="29" name="直接连接符 25"/>
            <p:cNvCxnSpPr>
              <a:cxnSpLocks noChangeShapeType="1"/>
              <a:endCxn id="28" idx="7"/>
            </p:cNvCxnSpPr>
            <p:nvPr/>
          </p:nvCxnSpPr>
          <p:spPr bwMode="auto">
            <a:xfrm flipH="1">
              <a:off x="5455377" y="1360049"/>
              <a:ext cx="177462" cy="10545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组合 26"/>
          <p:cNvGrpSpPr>
            <a:grpSpLocks/>
          </p:cNvGrpSpPr>
          <p:nvPr/>
        </p:nvGrpSpPr>
        <p:grpSpPr bwMode="auto">
          <a:xfrm>
            <a:off x="2632359" y="3177661"/>
            <a:ext cx="446287" cy="380049"/>
            <a:chOff x="5148064" y="1360049"/>
            <a:chExt cx="484775" cy="412767"/>
          </a:xfrm>
        </p:grpSpPr>
        <p:sp>
          <p:nvSpPr>
            <p:cNvPr id="26" name="椭圆 25"/>
            <p:cNvSpPr/>
            <p:nvPr/>
          </p:nvSpPr>
          <p:spPr bwMode="auto">
            <a:xfrm>
              <a:off x="5147492" y="1413621"/>
              <a:ext cx="360402" cy="35862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 smtClean="0">
                  <a:solidFill>
                    <a:schemeClr val="tx1"/>
                  </a:solidFill>
                  <a:ea typeface="楷体_GB2312" pitchFamily="49" charset="-122"/>
                </a:rPr>
                <a:t>f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cxnSp>
          <p:nvCxnSpPr>
            <p:cNvPr id="27" name="直接连接符 28"/>
            <p:cNvCxnSpPr>
              <a:cxnSpLocks noChangeShapeType="1"/>
              <a:endCxn id="26" idx="7"/>
            </p:cNvCxnSpPr>
            <p:nvPr/>
          </p:nvCxnSpPr>
          <p:spPr bwMode="auto">
            <a:xfrm flipH="1">
              <a:off x="5455377" y="1360049"/>
              <a:ext cx="177462" cy="10545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6" name="直接连接符 37"/>
          <p:cNvCxnSpPr>
            <a:cxnSpLocks noChangeShapeType="1"/>
          </p:cNvCxnSpPr>
          <p:nvPr/>
        </p:nvCxnSpPr>
        <p:spPr bwMode="auto">
          <a:xfrm>
            <a:off x="2063870" y="3177661"/>
            <a:ext cx="142614" cy="9709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41"/>
          <p:cNvCxnSpPr>
            <a:cxnSpLocks noChangeShapeType="1"/>
          </p:cNvCxnSpPr>
          <p:nvPr/>
        </p:nvCxnSpPr>
        <p:spPr bwMode="auto">
          <a:xfrm>
            <a:off x="2936032" y="3506618"/>
            <a:ext cx="142614" cy="9709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42"/>
          <p:cNvCxnSpPr>
            <a:cxnSpLocks noChangeShapeType="1"/>
          </p:cNvCxnSpPr>
          <p:nvPr/>
        </p:nvCxnSpPr>
        <p:spPr bwMode="auto">
          <a:xfrm>
            <a:off x="3300633" y="3204686"/>
            <a:ext cx="142614" cy="9709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椭圆 21"/>
          <p:cNvSpPr/>
          <p:nvPr/>
        </p:nvSpPr>
        <p:spPr bwMode="auto">
          <a:xfrm>
            <a:off x="2139707" y="3228574"/>
            <a:ext cx="331788" cy="33178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1200" dirty="0" smtClean="0">
                <a:solidFill>
                  <a:schemeClr val="tx1"/>
                </a:solidFill>
                <a:ea typeface="楷体_GB2312" pitchFamily="49" charset="-122"/>
              </a:rPr>
              <a:t>e</a:t>
            </a:r>
            <a:endParaRPr lang="zh-CN" altLang="en-US" sz="12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006482" y="3574649"/>
            <a:ext cx="331788" cy="330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1200" dirty="0" smtClean="0">
                <a:solidFill>
                  <a:schemeClr val="tx1"/>
                </a:solidFill>
                <a:ea typeface="楷体_GB2312" pitchFamily="49" charset="-122"/>
              </a:rPr>
              <a:t>h</a:t>
            </a:r>
            <a:endParaRPr lang="zh-CN" altLang="en-US" sz="12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3371607" y="3255562"/>
            <a:ext cx="331788" cy="33178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1200" dirty="0" smtClean="0">
                <a:solidFill>
                  <a:schemeClr val="tx1"/>
                </a:solidFill>
                <a:ea typeface="楷体_GB2312" pitchFamily="49" charset="-122"/>
              </a:rPr>
              <a:t>g</a:t>
            </a:r>
            <a:endParaRPr lang="zh-CN" altLang="en-US" sz="12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4686869" y="2854380"/>
            <a:ext cx="1700681" cy="1080684"/>
            <a:chOff x="4686869" y="2854380"/>
            <a:chExt cx="1700681" cy="1080684"/>
          </a:xfrm>
        </p:grpSpPr>
        <p:grpSp>
          <p:nvGrpSpPr>
            <p:cNvPr id="35" name="组合 22"/>
            <p:cNvGrpSpPr>
              <a:grpSpLocks/>
            </p:cNvGrpSpPr>
            <p:nvPr/>
          </p:nvGrpSpPr>
          <p:grpSpPr bwMode="auto">
            <a:xfrm>
              <a:off x="5493342" y="2854380"/>
              <a:ext cx="659834" cy="400456"/>
              <a:chOff x="5148064" y="1337886"/>
              <a:chExt cx="716739" cy="434930"/>
            </a:xfrm>
          </p:grpSpPr>
          <p:sp>
            <p:nvSpPr>
              <p:cNvPr id="55" name="椭圆 54"/>
              <p:cNvSpPr/>
              <p:nvPr/>
            </p:nvSpPr>
            <p:spPr bwMode="auto">
              <a:xfrm>
                <a:off x="5148038" y="1411587"/>
                <a:ext cx="358677" cy="35862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altLang="zh-CN" sz="1200" dirty="0" smtClean="0">
                    <a:solidFill>
                      <a:schemeClr val="tx1"/>
                    </a:solidFill>
                    <a:ea typeface="楷体_GB2312" pitchFamily="49" charset="-122"/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cxnSp>
            <p:nvCxnSpPr>
              <p:cNvPr id="56" name="直接连接符 18"/>
              <p:cNvCxnSpPr>
                <a:cxnSpLocks noChangeShapeType="1"/>
                <a:stCxn id="33" idx="3"/>
                <a:endCxn id="55" idx="7"/>
              </p:cNvCxnSpPr>
              <p:nvPr/>
            </p:nvCxnSpPr>
            <p:spPr bwMode="auto">
              <a:xfrm flipH="1">
                <a:off x="5455377" y="1337886"/>
                <a:ext cx="409426" cy="127617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7" name="组合 23"/>
            <p:cNvGrpSpPr>
              <a:grpSpLocks/>
            </p:cNvGrpSpPr>
            <p:nvPr/>
          </p:nvGrpSpPr>
          <p:grpSpPr bwMode="auto">
            <a:xfrm>
              <a:off x="5095596" y="3188535"/>
              <a:ext cx="446287" cy="380049"/>
              <a:chOff x="5148064" y="1360049"/>
              <a:chExt cx="484775" cy="412767"/>
            </a:xfrm>
          </p:grpSpPr>
          <p:sp>
            <p:nvSpPr>
              <p:cNvPr id="53" name="椭圆 52"/>
              <p:cNvSpPr/>
              <p:nvPr/>
            </p:nvSpPr>
            <p:spPr bwMode="auto">
              <a:xfrm>
                <a:off x="5147260" y="1413936"/>
                <a:ext cx="358677" cy="35862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altLang="zh-CN" sz="1200" dirty="0" smtClean="0">
                    <a:solidFill>
                      <a:schemeClr val="tx1"/>
                    </a:solidFill>
                    <a:ea typeface="楷体_GB2312" pitchFamily="49" charset="-122"/>
                  </a:rPr>
                  <a:t>4</a:t>
                </a:r>
                <a:endParaRPr lang="zh-CN" altLang="en-US" sz="12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cxnSp>
            <p:nvCxnSpPr>
              <p:cNvPr id="54" name="直接连接符 25"/>
              <p:cNvCxnSpPr>
                <a:cxnSpLocks noChangeShapeType="1"/>
                <a:endCxn id="53" idx="7"/>
              </p:cNvCxnSpPr>
              <p:nvPr/>
            </p:nvCxnSpPr>
            <p:spPr bwMode="auto">
              <a:xfrm flipH="1">
                <a:off x="5455377" y="1360049"/>
                <a:ext cx="177462" cy="105454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39" name="直接连接符 35"/>
            <p:cNvCxnSpPr>
              <a:cxnSpLocks noChangeShapeType="1"/>
            </p:cNvCxnSpPr>
            <p:nvPr/>
          </p:nvCxnSpPr>
          <p:spPr bwMode="auto">
            <a:xfrm flipH="1">
              <a:off x="4959934" y="3520037"/>
              <a:ext cx="163373" cy="9709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6"/>
            <p:cNvCxnSpPr>
              <a:cxnSpLocks noChangeShapeType="1"/>
            </p:cNvCxnSpPr>
            <p:nvPr/>
          </p:nvCxnSpPr>
          <p:spPr bwMode="auto">
            <a:xfrm flipH="1">
              <a:off x="6224177" y="3537790"/>
              <a:ext cx="163373" cy="9709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37"/>
            <p:cNvCxnSpPr>
              <a:cxnSpLocks noChangeShapeType="1"/>
            </p:cNvCxnSpPr>
            <p:nvPr/>
          </p:nvCxnSpPr>
          <p:spPr bwMode="auto">
            <a:xfrm>
              <a:off x="5776256" y="3206288"/>
              <a:ext cx="142614" cy="9709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连接符 40"/>
            <p:cNvCxnSpPr>
              <a:cxnSpLocks noChangeShapeType="1"/>
            </p:cNvCxnSpPr>
            <p:nvPr/>
          </p:nvCxnSpPr>
          <p:spPr bwMode="auto">
            <a:xfrm>
              <a:off x="5405777" y="3516267"/>
              <a:ext cx="142614" cy="9709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椭圆 44"/>
            <p:cNvSpPr/>
            <p:nvPr/>
          </p:nvSpPr>
          <p:spPr bwMode="auto">
            <a:xfrm>
              <a:off x="4686869" y="3568351"/>
              <a:ext cx="331788" cy="3317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 smtClean="0">
                  <a:solidFill>
                    <a:schemeClr val="tx1"/>
                  </a:solidFill>
                  <a:ea typeface="楷体_GB2312" pitchFamily="49" charset="-122"/>
                </a:rPr>
                <a:t>…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6" name="椭圆 45"/>
            <p:cNvSpPr/>
            <p:nvPr/>
          </p:nvSpPr>
          <p:spPr bwMode="auto">
            <a:xfrm>
              <a:off x="5512368" y="3562001"/>
              <a:ext cx="331788" cy="330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 smtClean="0">
                  <a:solidFill>
                    <a:schemeClr val="tx1"/>
                  </a:solidFill>
                  <a:ea typeface="楷体_GB2312" pitchFamily="49" charset="-122"/>
                </a:rPr>
                <a:t>…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7" name="椭圆 46"/>
            <p:cNvSpPr/>
            <p:nvPr/>
          </p:nvSpPr>
          <p:spPr bwMode="auto">
            <a:xfrm>
              <a:off x="5852093" y="3257201"/>
              <a:ext cx="331788" cy="3317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 smtClean="0">
                  <a:solidFill>
                    <a:schemeClr val="tx1"/>
                  </a:solidFill>
                  <a:ea typeface="楷体_GB2312" pitchFamily="49" charset="-122"/>
                </a:rPr>
                <a:t>5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6055763" y="3603276"/>
              <a:ext cx="331787" cy="3317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 smtClean="0">
                  <a:solidFill>
                    <a:schemeClr val="tx1"/>
                  </a:solidFill>
                  <a:ea typeface="楷体_GB2312" pitchFamily="49" charset="-122"/>
                </a:rPr>
                <a:t>…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6104506" y="2571401"/>
            <a:ext cx="1311275" cy="1362075"/>
            <a:chOff x="6104506" y="2571401"/>
            <a:chExt cx="1311275" cy="1362075"/>
          </a:xfrm>
        </p:grpSpPr>
        <p:sp>
          <p:nvSpPr>
            <p:cNvPr id="33" name="椭圆 32"/>
            <p:cNvSpPr/>
            <p:nvPr/>
          </p:nvSpPr>
          <p:spPr bwMode="auto">
            <a:xfrm>
              <a:off x="6104506" y="2571401"/>
              <a:ext cx="331787" cy="3317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 smtClean="0">
                  <a:solidFill>
                    <a:schemeClr val="tx1"/>
                  </a:solidFill>
                  <a:ea typeface="楷体_GB2312" pitchFamily="49" charset="-122"/>
                </a:rPr>
                <a:t>1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6752206" y="2953989"/>
              <a:ext cx="331787" cy="33178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 smtClean="0">
                  <a:solidFill>
                    <a:schemeClr val="tx1"/>
                  </a:solidFill>
                  <a:ea typeface="楷体_GB2312" pitchFamily="49" charset="-122"/>
                </a:rPr>
                <a:t>3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cxnSp>
          <p:nvCxnSpPr>
            <p:cNvPr id="36" name="直接连接符 19"/>
            <p:cNvCxnSpPr>
              <a:cxnSpLocks noChangeShapeType="1"/>
              <a:stCxn id="33" idx="5"/>
              <a:endCxn id="34" idx="1"/>
            </p:cNvCxnSpPr>
            <p:nvPr/>
          </p:nvCxnSpPr>
          <p:spPr bwMode="auto">
            <a:xfrm>
              <a:off x="6387550" y="2854380"/>
              <a:ext cx="413862" cy="14829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8" name="组合 26"/>
            <p:cNvGrpSpPr>
              <a:grpSpLocks/>
            </p:cNvGrpSpPr>
            <p:nvPr/>
          </p:nvGrpSpPr>
          <p:grpSpPr bwMode="auto">
            <a:xfrm>
              <a:off x="6344745" y="3206288"/>
              <a:ext cx="446287" cy="380049"/>
              <a:chOff x="5148064" y="1360049"/>
              <a:chExt cx="484775" cy="412767"/>
            </a:xfrm>
          </p:grpSpPr>
          <p:sp>
            <p:nvSpPr>
              <p:cNvPr id="51" name="椭圆 50"/>
              <p:cNvSpPr/>
              <p:nvPr/>
            </p:nvSpPr>
            <p:spPr bwMode="auto">
              <a:xfrm>
                <a:off x="5147492" y="1413621"/>
                <a:ext cx="360402" cy="35862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altLang="zh-CN" sz="1200" dirty="0" smtClean="0">
                    <a:solidFill>
                      <a:schemeClr val="tx1"/>
                    </a:solidFill>
                    <a:ea typeface="楷体_GB2312" pitchFamily="49" charset="-122"/>
                  </a:rPr>
                  <a:t>6</a:t>
                </a:r>
                <a:endParaRPr lang="zh-CN" altLang="en-US" sz="12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cxnSp>
            <p:nvCxnSpPr>
              <p:cNvPr id="52" name="直接连接符 28"/>
              <p:cNvCxnSpPr>
                <a:cxnSpLocks noChangeShapeType="1"/>
                <a:endCxn id="51" idx="7"/>
              </p:cNvCxnSpPr>
              <p:nvPr/>
            </p:nvCxnSpPr>
            <p:spPr bwMode="auto">
              <a:xfrm flipH="1">
                <a:off x="5455377" y="1360049"/>
                <a:ext cx="177462" cy="105454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3" name="直接连接符 41"/>
            <p:cNvCxnSpPr>
              <a:cxnSpLocks noChangeShapeType="1"/>
            </p:cNvCxnSpPr>
            <p:nvPr/>
          </p:nvCxnSpPr>
          <p:spPr bwMode="auto">
            <a:xfrm>
              <a:off x="6648418" y="3535245"/>
              <a:ext cx="142614" cy="9709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接连接符 42"/>
            <p:cNvCxnSpPr>
              <a:cxnSpLocks noChangeShapeType="1"/>
            </p:cNvCxnSpPr>
            <p:nvPr/>
          </p:nvCxnSpPr>
          <p:spPr bwMode="auto">
            <a:xfrm>
              <a:off x="7013019" y="3233313"/>
              <a:ext cx="142614" cy="9709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椭圆 48"/>
            <p:cNvSpPr/>
            <p:nvPr/>
          </p:nvSpPr>
          <p:spPr bwMode="auto">
            <a:xfrm>
              <a:off x="6718868" y="3603276"/>
              <a:ext cx="331788" cy="330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 smtClean="0">
                  <a:solidFill>
                    <a:schemeClr val="tx1"/>
                  </a:solidFill>
                  <a:ea typeface="楷体_GB2312" pitchFamily="49" charset="-122"/>
                </a:rPr>
                <a:t>…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7083993" y="3284189"/>
              <a:ext cx="331788" cy="33178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 smtClean="0">
                  <a:solidFill>
                    <a:schemeClr val="tx1"/>
                  </a:solidFill>
                  <a:ea typeface="楷体_GB2312" pitchFamily="49" charset="-122"/>
                </a:rPr>
                <a:t>7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134218" y="2142594"/>
            <a:ext cx="84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Tree A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852093" y="2171221"/>
            <a:ext cx="84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Tree B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827584" y="1412776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在</a:t>
            </a:r>
            <a:r>
              <a:rPr lang="zh-CN" altLang="zh-CN" dirty="0"/>
              <a:t>对两个</a:t>
            </a:r>
            <a:r>
              <a:rPr lang="en-US" altLang="zh-CN" dirty="0" err="1"/>
              <a:t>BspTree</a:t>
            </a:r>
            <a:r>
              <a:rPr lang="zh-CN" altLang="zh-CN" dirty="0" smtClean="0"/>
              <a:t>（为</a:t>
            </a:r>
            <a:r>
              <a:rPr lang="en-US" altLang="zh-CN" dirty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zh-CN" dirty="0"/>
              <a:t>）进行</a:t>
            </a:r>
            <a:r>
              <a:rPr lang="en-US" altLang="zh-CN" dirty="0"/>
              <a:t>Merge</a:t>
            </a:r>
            <a:r>
              <a:rPr lang="zh-CN" altLang="zh-CN" dirty="0"/>
              <a:t>操作时，选择一个作为分割</a:t>
            </a:r>
            <a:r>
              <a:rPr lang="en-US" altLang="zh-CN" dirty="0" err="1"/>
              <a:t>BspTree</a:t>
            </a:r>
            <a:r>
              <a:rPr lang="zh-CN" altLang="zh-CN" dirty="0"/>
              <a:t>，一个作为被分割</a:t>
            </a:r>
            <a:r>
              <a:rPr lang="en-US" altLang="zh-CN" dirty="0" err="1"/>
              <a:t>BspTree</a:t>
            </a:r>
            <a:r>
              <a:rPr lang="zh-CN" altLang="zh-CN" dirty="0" smtClean="0"/>
              <a:t>。</a:t>
            </a:r>
            <a:r>
              <a:rPr lang="en-US" altLang="zh-CN" dirty="0" smtClean="0"/>
              <a:t>A</a:t>
            </a:r>
            <a:r>
              <a:rPr lang="zh-CN" altLang="zh-CN" dirty="0"/>
              <a:t>为分割</a:t>
            </a:r>
            <a:r>
              <a:rPr lang="en-US" altLang="zh-CN" dirty="0" err="1"/>
              <a:t>BspTree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为被分割</a:t>
            </a:r>
            <a:r>
              <a:rPr lang="en-US" altLang="zh-CN" dirty="0" err="1"/>
              <a:t>BspTree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grpSp>
        <p:nvGrpSpPr>
          <p:cNvPr id="108" name="组合 107"/>
          <p:cNvGrpSpPr/>
          <p:nvPr/>
        </p:nvGrpSpPr>
        <p:grpSpPr>
          <a:xfrm>
            <a:off x="4270151" y="4513902"/>
            <a:ext cx="1497012" cy="1435378"/>
            <a:chOff x="4270151" y="4513902"/>
            <a:chExt cx="1497012" cy="1435378"/>
          </a:xfrm>
        </p:grpSpPr>
        <p:grpSp>
          <p:nvGrpSpPr>
            <p:cNvPr id="76" name="组合 75"/>
            <p:cNvGrpSpPr/>
            <p:nvPr/>
          </p:nvGrpSpPr>
          <p:grpSpPr>
            <a:xfrm>
              <a:off x="4270151" y="4971380"/>
              <a:ext cx="1497012" cy="977900"/>
              <a:chOff x="4686869" y="2922239"/>
              <a:chExt cx="1497012" cy="977900"/>
            </a:xfrm>
          </p:grpSpPr>
          <p:sp>
            <p:nvSpPr>
              <p:cNvPr id="89" name="椭圆 88"/>
              <p:cNvSpPr/>
              <p:nvPr/>
            </p:nvSpPr>
            <p:spPr bwMode="auto">
              <a:xfrm>
                <a:off x="5493317" y="2922239"/>
                <a:ext cx="330200" cy="330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altLang="zh-CN" sz="1200" dirty="0" smtClean="0">
                    <a:solidFill>
                      <a:schemeClr val="tx1"/>
                    </a:solidFill>
                    <a:ea typeface="楷体_GB2312" pitchFamily="49" charset="-122"/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grpSp>
            <p:nvGrpSpPr>
              <p:cNvPr id="78" name="组合 23"/>
              <p:cNvGrpSpPr>
                <a:grpSpLocks/>
              </p:cNvGrpSpPr>
              <p:nvPr/>
            </p:nvGrpSpPr>
            <p:grpSpPr bwMode="auto">
              <a:xfrm>
                <a:off x="5095596" y="3188535"/>
                <a:ext cx="446287" cy="380049"/>
                <a:chOff x="5148064" y="1360049"/>
                <a:chExt cx="484775" cy="412767"/>
              </a:xfrm>
            </p:grpSpPr>
            <p:sp>
              <p:nvSpPr>
                <p:cNvPr id="87" name="椭圆 86"/>
                <p:cNvSpPr/>
                <p:nvPr/>
              </p:nvSpPr>
              <p:spPr bwMode="auto">
                <a:xfrm>
                  <a:off x="5147260" y="1413936"/>
                  <a:ext cx="358677" cy="358627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>
                    <a:defRPr/>
                  </a:pPr>
                  <a:r>
                    <a:rPr lang="en-US" altLang="zh-CN" sz="1200" dirty="0" smtClean="0">
                      <a:solidFill>
                        <a:schemeClr val="tx1"/>
                      </a:solidFill>
                      <a:ea typeface="楷体_GB2312" pitchFamily="49" charset="-122"/>
                    </a:rPr>
                    <a:t>4</a:t>
                  </a:r>
                  <a:endParaRPr lang="zh-CN" altLang="en-US" sz="1200" dirty="0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  <p:cxnSp>
              <p:nvCxnSpPr>
                <p:cNvPr id="88" name="直接连接符 25"/>
                <p:cNvCxnSpPr>
                  <a:cxnSpLocks noChangeShapeType="1"/>
                  <a:endCxn id="87" idx="7"/>
                </p:cNvCxnSpPr>
                <p:nvPr/>
              </p:nvCxnSpPr>
              <p:spPr bwMode="auto">
                <a:xfrm flipH="1">
                  <a:off x="5455377" y="1360049"/>
                  <a:ext cx="177462" cy="105454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79" name="直接连接符 35"/>
              <p:cNvCxnSpPr>
                <a:cxnSpLocks noChangeShapeType="1"/>
              </p:cNvCxnSpPr>
              <p:nvPr/>
            </p:nvCxnSpPr>
            <p:spPr bwMode="auto">
              <a:xfrm flipH="1">
                <a:off x="4959934" y="3520037"/>
                <a:ext cx="163373" cy="97095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直接连接符 37"/>
              <p:cNvCxnSpPr>
                <a:cxnSpLocks noChangeShapeType="1"/>
              </p:cNvCxnSpPr>
              <p:nvPr/>
            </p:nvCxnSpPr>
            <p:spPr bwMode="auto">
              <a:xfrm>
                <a:off x="5776256" y="3206288"/>
                <a:ext cx="142614" cy="97095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" name="直接连接符 40"/>
              <p:cNvCxnSpPr>
                <a:cxnSpLocks noChangeShapeType="1"/>
              </p:cNvCxnSpPr>
              <p:nvPr/>
            </p:nvCxnSpPr>
            <p:spPr bwMode="auto">
              <a:xfrm>
                <a:off x="5405777" y="3516267"/>
                <a:ext cx="142614" cy="97095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3" name="椭圆 82"/>
              <p:cNvSpPr/>
              <p:nvPr/>
            </p:nvSpPr>
            <p:spPr bwMode="auto">
              <a:xfrm>
                <a:off x="4686869" y="3568351"/>
                <a:ext cx="331788" cy="3317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altLang="zh-CN" sz="1200" dirty="0" smtClean="0">
                    <a:solidFill>
                      <a:schemeClr val="tx1"/>
                    </a:solidFill>
                    <a:ea typeface="楷体_GB2312" pitchFamily="49" charset="-122"/>
                  </a:rPr>
                  <a:t>…</a:t>
                </a:r>
                <a:endParaRPr lang="zh-CN" altLang="en-US" sz="12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84" name="椭圆 83"/>
              <p:cNvSpPr/>
              <p:nvPr/>
            </p:nvSpPr>
            <p:spPr bwMode="auto">
              <a:xfrm>
                <a:off x="5512368" y="3562001"/>
                <a:ext cx="331788" cy="330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altLang="zh-CN" sz="1200" dirty="0" smtClean="0">
                    <a:solidFill>
                      <a:schemeClr val="tx1"/>
                    </a:solidFill>
                    <a:ea typeface="楷体_GB2312" pitchFamily="49" charset="-122"/>
                  </a:rPr>
                  <a:t>…</a:t>
                </a:r>
                <a:endParaRPr lang="zh-CN" altLang="en-US" sz="12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 bwMode="auto">
              <a:xfrm>
                <a:off x="5852093" y="3257201"/>
                <a:ext cx="331788" cy="3317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altLang="zh-CN" sz="1200" dirty="0" smtClean="0">
                    <a:solidFill>
                      <a:schemeClr val="tx1"/>
                    </a:solidFill>
                    <a:ea typeface="楷体_GB2312" pitchFamily="49" charset="-122"/>
                  </a:rPr>
                  <a:t>5</a:t>
                </a:r>
                <a:endParaRPr lang="zh-CN" altLang="en-US" sz="12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4666701" y="4513902"/>
              <a:ext cx="845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B_Left</a:t>
              </a:r>
              <a:endParaRPr lang="zh-CN" altLang="en-US" dirty="0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349980" y="4513902"/>
            <a:ext cx="1721438" cy="1867426"/>
            <a:chOff x="6349980" y="4513902"/>
            <a:chExt cx="1721438" cy="1867426"/>
          </a:xfrm>
        </p:grpSpPr>
        <p:grpSp>
          <p:nvGrpSpPr>
            <p:cNvPr id="109" name="组合 108"/>
            <p:cNvGrpSpPr/>
            <p:nvPr/>
          </p:nvGrpSpPr>
          <p:grpSpPr>
            <a:xfrm>
              <a:off x="6349980" y="4513902"/>
              <a:ext cx="1721438" cy="1867426"/>
              <a:chOff x="6349980" y="4513902"/>
              <a:chExt cx="1721438" cy="1867426"/>
            </a:xfrm>
          </p:grpSpPr>
          <p:grpSp>
            <p:nvGrpSpPr>
              <p:cNvPr id="107" name="组合 106"/>
              <p:cNvGrpSpPr/>
              <p:nvPr/>
            </p:nvGrpSpPr>
            <p:grpSpPr>
              <a:xfrm>
                <a:off x="6349980" y="5019253"/>
                <a:ext cx="1721438" cy="1362075"/>
                <a:chOff x="6349980" y="4809001"/>
                <a:chExt cx="1721438" cy="1362075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760143" y="4809001"/>
                  <a:ext cx="1311275" cy="1362075"/>
                  <a:chOff x="6104506" y="2571401"/>
                  <a:chExt cx="1311275" cy="1362075"/>
                </a:xfrm>
              </p:grpSpPr>
              <p:sp>
                <p:nvSpPr>
                  <p:cNvPr id="93" name="椭圆 92"/>
                  <p:cNvSpPr/>
                  <p:nvPr/>
                </p:nvSpPr>
                <p:spPr bwMode="auto">
                  <a:xfrm>
                    <a:off x="6104506" y="2571401"/>
                    <a:ext cx="331787" cy="331788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r>
                      <a:rPr lang="en-US" altLang="zh-CN" sz="1200" dirty="0" smtClean="0">
                        <a:solidFill>
                          <a:schemeClr val="tx1"/>
                        </a:solidFill>
                        <a:ea typeface="楷体_GB2312" pitchFamily="49" charset="-122"/>
                      </a:rPr>
                      <a:t>1</a:t>
                    </a:r>
                    <a:endParaRPr lang="zh-CN" altLang="en-US" sz="1200" dirty="0">
                      <a:solidFill>
                        <a:schemeClr val="tx1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94" name="椭圆 93"/>
                  <p:cNvSpPr/>
                  <p:nvPr/>
                </p:nvSpPr>
                <p:spPr bwMode="auto">
                  <a:xfrm>
                    <a:off x="6752206" y="2953989"/>
                    <a:ext cx="331787" cy="331787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r>
                      <a:rPr lang="en-US" altLang="zh-CN" sz="1200" dirty="0" smtClean="0">
                        <a:solidFill>
                          <a:schemeClr val="tx1"/>
                        </a:solidFill>
                        <a:ea typeface="楷体_GB2312" pitchFamily="49" charset="-122"/>
                      </a:rPr>
                      <a:t>3</a:t>
                    </a:r>
                    <a:endParaRPr lang="zh-CN" altLang="en-US" sz="1200" dirty="0">
                      <a:solidFill>
                        <a:schemeClr val="tx1"/>
                      </a:solidFill>
                      <a:ea typeface="楷体_GB2312" pitchFamily="49" charset="-122"/>
                    </a:endParaRPr>
                  </a:p>
                </p:txBody>
              </p:sp>
              <p:cxnSp>
                <p:nvCxnSpPr>
                  <p:cNvPr id="95" name="直接连接符 19"/>
                  <p:cNvCxnSpPr>
                    <a:cxnSpLocks noChangeShapeType="1"/>
                    <a:stCxn id="93" idx="5"/>
                    <a:endCxn id="94" idx="1"/>
                  </p:cNvCxnSpPr>
                  <p:nvPr/>
                </p:nvCxnSpPr>
                <p:spPr bwMode="auto">
                  <a:xfrm>
                    <a:off x="6387550" y="2854380"/>
                    <a:ext cx="413862" cy="148296"/>
                  </a:xfrm>
                  <a:prstGeom prst="line">
                    <a:avLst/>
                  </a:prstGeom>
                  <a:noFill/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grpSp>
                <p:nvGrpSpPr>
                  <p:cNvPr id="96" name="组合 26"/>
                  <p:cNvGrpSpPr>
                    <a:grpSpLocks/>
                  </p:cNvGrpSpPr>
                  <p:nvPr/>
                </p:nvGrpSpPr>
                <p:grpSpPr bwMode="auto">
                  <a:xfrm>
                    <a:off x="6344745" y="3206288"/>
                    <a:ext cx="446287" cy="380049"/>
                    <a:chOff x="5148064" y="1360049"/>
                    <a:chExt cx="484775" cy="412767"/>
                  </a:xfrm>
                </p:grpSpPr>
                <p:sp>
                  <p:nvSpPr>
                    <p:cNvPr id="101" name="椭圆 100"/>
                    <p:cNvSpPr/>
                    <p:nvPr/>
                  </p:nvSpPr>
                  <p:spPr bwMode="auto">
                    <a:xfrm>
                      <a:off x="5147492" y="1413621"/>
                      <a:ext cx="360402" cy="358627"/>
                    </a:xfrm>
                    <a:prstGeom prst="ellipse">
                      <a:avLst/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a typeface="楷体_GB2312" pitchFamily="49" charset="-122"/>
                        </a:rPr>
                        <a:t>6</a:t>
                      </a:r>
                      <a:endParaRPr lang="zh-CN" altLang="en-US" sz="1200" dirty="0">
                        <a:solidFill>
                          <a:schemeClr val="tx1"/>
                        </a:solidFill>
                        <a:ea typeface="楷体_GB2312" pitchFamily="49" charset="-122"/>
                      </a:endParaRPr>
                    </a:p>
                  </p:txBody>
                </p:sp>
                <p:cxnSp>
                  <p:nvCxnSpPr>
                    <p:cNvPr id="102" name="直接连接符 28"/>
                    <p:cNvCxnSpPr>
                      <a:cxnSpLocks noChangeShapeType="1"/>
                      <a:endCxn id="101" idx="7"/>
                    </p:cNvCxnSpPr>
                    <p:nvPr/>
                  </p:nvCxnSpPr>
                  <p:spPr bwMode="auto">
                    <a:xfrm flipH="1">
                      <a:off x="5455377" y="1360049"/>
                      <a:ext cx="177462" cy="105454"/>
                    </a:xfrm>
                    <a:prstGeom prst="line">
                      <a:avLst/>
                    </a:prstGeom>
                    <a:noFill/>
                    <a:ln w="2857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cxnSp>
                <p:nvCxnSpPr>
                  <p:cNvPr id="97" name="直接连接符 4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648418" y="3535245"/>
                    <a:ext cx="142614" cy="97095"/>
                  </a:xfrm>
                  <a:prstGeom prst="line">
                    <a:avLst/>
                  </a:prstGeom>
                  <a:noFill/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8" name="直接连接符 4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013019" y="3233313"/>
                    <a:ext cx="142614" cy="97095"/>
                  </a:xfrm>
                  <a:prstGeom prst="line">
                    <a:avLst/>
                  </a:prstGeom>
                  <a:noFill/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99" name="椭圆 98"/>
                  <p:cNvSpPr/>
                  <p:nvPr/>
                </p:nvSpPr>
                <p:spPr bwMode="auto">
                  <a:xfrm>
                    <a:off x="6718868" y="3603276"/>
                    <a:ext cx="331788" cy="330200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r>
                      <a:rPr lang="en-US" altLang="zh-CN" sz="1200" dirty="0" smtClean="0">
                        <a:solidFill>
                          <a:schemeClr val="tx1"/>
                        </a:solidFill>
                        <a:ea typeface="楷体_GB2312" pitchFamily="49" charset="-122"/>
                      </a:rPr>
                      <a:t>…</a:t>
                    </a:r>
                    <a:endParaRPr lang="zh-CN" altLang="en-US" sz="1200" dirty="0">
                      <a:solidFill>
                        <a:schemeClr val="tx1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00" name="椭圆 99"/>
                  <p:cNvSpPr/>
                  <p:nvPr/>
                </p:nvSpPr>
                <p:spPr bwMode="auto">
                  <a:xfrm>
                    <a:off x="7083993" y="3284189"/>
                    <a:ext cx="331788" cy="331787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r>
                      <a:rPr lang="en-US" altLang="zh-CN" sz="1200" dirty="0" smtClean="0">
                        <a:solidFill>
                          <a:schemeClr val="tx1"/>
                        </a:solidFill>
                        <a:ea typeface="楷体_GB2312" pitchFamily="49" charset="-122"/>
                      </a:rPr>
                      <a:t>7</a:t>
                    </a:r>
                    <a:endParaRPr lang="zh-CN" altLang="en-US" sz="1200" dirty="0">
                      <a:solidFill>
                        <a:schemeClr val="tx1"/>
                      </a:solidFill>
                      <a:ea typeface="楷体_GB2312" pitchFamily="49" charset="-122"/>
                    </a:endParaRPr>
                  </a:p>
                </p:txBody>
              </p:sp>
            </p:grpSp>
            <p:cxnSp>
              <p:nvCxnSpPr>
                <p:cNvPr id="103" name="直接连接符 35"/>
                <p:cNvCxnSpPr>
                  <a:cxnSpLocks noChangeShapeType="1"/>
                </p:cNvCxnSpPr>
                <p:nvPr/>
              </p:nvCxnSpPr>
              <p:spPr bwMode="auto">
                <a:xfrm flipH="1">
                  <a:off x="6623045" y="5066805"/>
                  <a:ext cx="163373" cy="97095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04" name="椭圆 103"/>
                <p:cNvSpPr/>
                <p:nvPr/>
              </p:nvSpPr>
              <p:spPr bwMode="auto">
                <a:xfrm>
                  <a:off x="6349980" y="5115119"/>
                  <a:ext cx="331788" cy="331788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>
                    <a:defRPr/>
                  </a:pPr>
                  <a:r>
                    <a:rPr lang="en-US" altLang="zh-CN" sz="1200" dirty="0" smtClean="0">
                      <a:solidFill>
                        <a:schemeClr val="tx1"/>
                      </a:solidFill>
                      <a:ea typeface="楷体_GB2312" pitchFamily="49" charset="-122"/>
                    </a:rPr>
                    <a:t>…</a:t>
                  </a:r>
                  <a:endParaRPr lang="zh-CN" altLang="en-US" sz="1200" dirty="0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6590185" y="4513902"/>
                <a:ext cx="11161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 smtClean="0"/>
                  <a:t>B_Right</a:t>
                </a:r>
                <a:endParaRPr lang="zh-CN" altLang="en-US" dirty="0"/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6614218" y="5983097"/>
              <a:ext cx="436438" cy="380102"/>
              <a:chOff x="4422551" y="5721578"/>
              <a:chExt cx="436438" cy="380102"/>
            </a:xfrm>
          </p:grpSpPr>
          <p:cxnSp>
            <p:nvCxnSpPr>
              <p:cNvPr id="110" name="直接连接符 35"/>
              <p:cNvCxnSpPr>
                <a:cxnSpLocks noChangeShapeType="1"/>
              </p:cNvCxnSpPr>
              <p:nvPr/>
            </p:nvCxnSpPr>
            <p:spPr bwMode="auto">
              <a:xfrm flipH="1">
                <a:off x="4695616" y="5721578"/>
                <a:ext cx="163373" cy="97095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1" name="椭圆 110"/>
              <p:cNvSpPr/>
              <p:nvPr/>
            </p:nvSpPr>
            <p:spPr bwMode="auto">
              <a:xfrm>
                <a:off x="4422551" y="5769892"/>
                <a:ext cx="331788" cy="3317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altLang="zh-CN" sz="1200" dirty="0" smtClean="0">
                    <a:solidFill>
                      <a:schemeClr val="tx1"/>
                    </a:solidFill>
                    <a:ea typeface="楷体_GB2312" pitchFamily="49" charset="-122"/>
                  </a:rPr>
                  <a:t>…</a:t>
                </a:r>
                <a:endParaRPr lang="zh-CN" altLang="en-US" sz="12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</p:grpSp>
      </p:grpSp>
      <p:sp>
        <p:nvSpPr>
          <p:cNvPr id="114" name="椭圆 113"/>
          <p:cNvSpPr/>
          <p:nvPr/>
        </p:nvSpPr>
        <p:spPr>
          <a:xfrm>
            <a:off x="1331639" y="2772587"/>
            <a:ext cx="1139855" cy="12040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2601287" y="2828135"/>
            <a:ext cx="1139855" cy="12040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任意多边形 115"/>
          <p:cNvSpPr/>
          <p:nvPr/>
        </p:nvSpPr>
        <p:spPr>
          <a:xfrm>
            <a:off x="1848897" y="4119824"/>
            <a:ext cx="2250830" cy="1647930"/>
          </a:xfrm>
          <a:custGeom>
            <a:avLst/>
            <a:gdLst>
              <a:gd name="connsiteX0" fmla="*/ 0 w 2250830"/>
              <a:gd name="connsiteY0" fmla="*/ 0 h 1647930"/>
              <a:gd name="connsiteX1" fmla="*/ 683288 w 2250830"/>
              <a:gd name="connsiteY1" fmla="*/ 1316334 h 1647930"/>
              <a:gd name="connsiteX2" fmla="*/ 2250830 w 2250830"/>
              <a:gd name="connsiteY2" fmla="*/ 1647930 h 1647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0830" h="1647930">
                <a:moveTo>
                  <a:pt x="0" y="0"/>
                </a:moveTo>
                <a:cubicBezTo>
                  <a:pt x="154075" y="520839"/>
                  <a:pt x="308150" y="1041679"/>
                  <a:pt x="683288" y="1316334"/>
                </a:cubicBezTo>
                <a:cubicBezTo>
                  <a:pt x="1058426" y="1590989"/>
                  <a:pt x="1654628" y="1619459"/>
                  <a:pt x="2250830" y="164793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任意多边形 116"/>
          <p:cNvSpPr/>
          <p:nvPr/>
        </p:nvSpPr>
        <p:spPr>
          <a:xfrm>
            <a:off x="3778180" y="3828422"/>
            <a:ext cx="2863780" cy="733530"/>
          </a:xfrm>
          <a:custGeom>
            <a:avLst/>
            <a:gdLst>
              <a:gd name="connsiteX0" fmla="*/ 0 w 2863780"/>
              <a:gd name="connsiteY0" fmla="*/ 0 h 733530"/>
              <a:gd name="connsiteX1" fmla="*/ 1678075 w 2863780"/>
              <a:gd name="connsiteY1" fmla="*/ 351692 h 733530"/>
              <a:gd name="connsiteX2" fmla="*/ 2863780 w 2863780"/>
              <a:gd name="connsiteY2" fmla="*/ 733530 h 733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3780" h="733530">
                <a:moveTo>
                  <a:pt x="0" y="0"/>
                </a:moveTo>
                <a:cubicBezTo>
                  <a:pt x="600389" y="114718"/>
                  <a:pt x="1200779" y="229437"/>
                  <a:pt x="1678075" y="351692"/>
                </a:cubicBezTo>
                <a:cubicBezTo>
                  <a:pt x="2155371" y="473947"/>
                  <a:pt x="2509575" y="603738"/>
                  <a:pt x="2863780" y="73353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72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116" grpId="0" animBg="1"/>
      <p:bldP spid="1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600200"/>
          </a:xfrm>
        </p:spPr>
        <p:txBody>
          <a:bodyPr/>
          <a:lstStyle/>
          <a:p>
            <a:r>
              <a:rPr lang="en-US" altLang="zh-CN" dirty="0" smtClean="0"/>
              <a:t>Merge two </a:t>
            </a:r>
            <a:r>
              <a:rPr lang="en-US" altLang="zh-CN" dirty="0" err="1"/>
              <a:t>BspTree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568" y="1340768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en-US" dirty="0" smtClean="0"/>
              <a:t>当发现</a:t>
            </a:r>
            <a:r>
              <a:rPr lang="en-US" altLang="zh-CN" dirty="0" smtClean="0"/>
              <a:t>A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中有一个为叶子节点时，就使用了叶子合并算法，这里对不同的布尔运算操作进行了相应的处理。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Merging BSP trees yields polyhedral set operations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文章中有错。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1520" y="2258283"/>
            <a:ext cx="468052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Merge_Tree_With_Cell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:(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A,B:BspTree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) -&gt;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BspTree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::=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VAL :=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IF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A.is_an_InCell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THEN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CASE   operation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      Union -&gt; A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      Intersection -&gt; B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      Difference -&gt;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Complement_BspTree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(B)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END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ELSE IF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A.is_an_OutCell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THEN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   CASE  operation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         Union -&gt; B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         Intersection -&gt; A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         Difference -&gt; A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   END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32040" y="2720372"/>
            <a:ext cx="4572000" cy="38779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ELSE IF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B.is_an_InCell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 THEN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    CASE  operation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Union -&gt; B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Intersection -&gt; A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Difference -&gt;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OutCell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END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ELSE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THEN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CASE  operation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Union -&gt; A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Intersection -&gt; B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Difference -&gt; A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END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END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Merge_Tree_With_Cell</a:t>
            </a:r>
            <a:endParaRPr lang="zh-CN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42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579296" cy="1600200"/>
          </a:xfrm>
        </p:spPr>
        <p:txBody>
          <a:bodyPr/>
          <a:lstStyle/>
          <a:p>
            <a:r>
              <a:rPr lang="en-US" altLang="zh-CN" dirty="0" smtClean="0"/>
              <a:t>How to partition a </a:t>
            </a:r>
            <a:r>
              <a:rPr lang="en-US" altLang="zh-CN" dirty="0" err="1" smtClean="0"/>
              <a:t>BspTree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 bwMode="auto">
          <a:xfrm>
            <a:off x="2392120" y="1712321"/>
            <a:ext cx="331787" cy="331788"/>
          </a:xfrm>
          <a:prstGeom prst="ellips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1200" dirty="0" smtClean="0">
                <a:solidFill>
                  <a:srgbClr val="FF0000"/>
                </a:solidFill>
                <a:ea typeface="楷体_GB2312" pitchFamily="49" charset="-122"/>
              </a:rPr>
              <a:t>a</a:t>
            </a:r>
            <a:endParaRPr lang="zh-CN" altLang="en-US" sz="12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039820" y="2094909"/>
            <a:ext cx="331787" cy="33178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1200" dirty="0" smtClean="0">
                <a:solidFill>
                  <a:schemeClr val="tx1"/>
                </a:solidFill>
                <a:ea typeface="楷体_GB2312" pitchFamily="49" charset="-122"/>
              </a:rPr>
              <a:t>c</a:t>
            </a:r>
            <a:endParaRPr lang="zh-CN" altLang="en-US" sz="12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7" name="组合 22"/>
          <p:cNvGrpSpPr>
            <a:grpSpLocks/>
          </p:cNvGrpSpPr>
          <p:nvPr/>
        </p:nvGrpSpPr>
        <p:grpSpPr bwMode="auto">
          <a:xfrm>
            <a:off x="1780932" y="1923512"/>
            <a:ext cx="659774" cy="469850"/>
            <a:chOff x="5148038" y="1259916"/>
            <a:chExt cx="716674" cy="510297"/>
          </a:xfrm>
        </p:grpSpPr>
        <p:sp>
          <p:nvSpPr>
            <p:cNvPr id="8" name="椭圆 7"/>
            <p:cNvSpPr/>
            <p:nvPr/>
          </p:nvSpPr>
          <p:spPr bwMode="auto">
            <a:xfrm>
              <a:off x="5148038" y="1411587"/>
              <a:ext cx="358677" cy="35862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 smtClean="0">
                  <a:solidFill>
                    <a:schemeClr val="tx1"/>
                  </a:solidFill>
                  <a:ea typeface="楷体_GB2312" pitchFamily="49" charset="-122"/>
                </a:rPr>
                <a:t>b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cxnSp>
          <p:nvCxnSpPr>
            <p:cNvPr id="9" name="直接连接符 18"/>
            <p:cNvCxnSpPr>
              <a:cxnSpLocks noChangeShapeType="1"/>
              <a:stCxn id="5" idx="3"/>
              <a:endCxn id="8" idx="7"/>
            </p:cNvCxnSpPr>
            <p:nvPr/>
          </p:nvCxnSpPr>
          <p:spPr bwMode="auto">
            <a:xfrm flipH="1">
              <a:off x="5454187" y="1259916"/>
              <a:ext cx="410525" cy="20419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0" name="直接连接符 19"/>
          <p:cNvCxnSpPr>
            <a:cxnSpLocks noChangeShapeType="1"/>
            <a:stCxn id="5" idx="5"/>
            <a:endCxn id="6" idx="1"/>
          </p:cNvCxnSpPr>
          <p:nvPr/>
        </p:nvCxnSpPr>
        <p:spPr bwMode="auto">
          <a:xfrm>
            <a:off x="2675164" y="1995300"/>
            <a:ext cx="413862" cy="14829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" name="组合 23"/>
          <p:cNvGrpSpPr>
            <a:grpSpLocks/>
          </p:cNvGrpSpPr>
          <p:nvPr/>
        </p:nvGrpSpPr>
        <p:grpSpPr bwMode="auto">
          <a:xfrm>
            <a:off x="1383210" y="2329455"/>
            <a:ext cx="446287" cy="380049"/>
            <a:chOff x="5148064" y="1360049"/>
            <a:chExt cx="484775" cy="412767"/>
          </a:xfrm>
        </p:grpSpPr>
        <p:sp>
          <p:nvSpPr>
            <p:cNvPr id="12" name="椭圆 11"/>
            <p:cNvSpPr/>
            <p:nvPr/>
          </p:nvSpPr>
          <p:spPr bwMode="auto">
            <a:xfrm>
              <a:off x="5147260" y="1413936"/>
              <a:ext cx="358677" cy="35862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 smtClean="0">
                  <a:solidFill>
                    <a:schemeClr val="tx1"/>
                  </a:solidFill>
                  <a:ea typeface="楷体_GB2312" pitchFamily="49" charset="-122"/>
                </a:rPr>
                <a:t>d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cxnSp>
          <p:nvCxnSpPr>
            <p:cNvPr id="13" name="直接连接符 25"/>
            <p:cNvCxnSpPr>
              <a:cxnSpLocks noChangeShapeType="1"/>
              <a:endCxn id="12" idx="7"/>
            </p:cNvCxnSpPr>
            <p:nvPr/>
          </p:nvCxnSpPr>
          <p:spPr bwMode="auto">
            <a:xfrm flipH="1">
              <a:off x="5455377" y="1360049"/>
              <a:ext cx="177462" cy="10545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组合 26"/>
          <p:cNvGrpSpPr>
            <a:grpSpLocks/>
          </p:cNvGrpSpPr>
          <p:nvPr/>
        </p:nvGrpSpPr>
        <p:grpSpPr bwMode="auto">
          <a:xfrm>
            <a:off x="2632359" y="2347208"/>
            <a:ext cx="446287" cy="380049"/>
            <a:chOff x="5148064" y="1360049"/>
            <a:chExt cx="484775" cy="412767"/>
          </a:xfrm>
        </p:grpSpPr>
        <p:sp>
          <p:nvSpPr>
            <p:cNvPr id="15" name="椭圆 14"/>
            <p:cNvSpPr/>
            <p:nvPr/>
          </p:nvSpPr>
          <p:spPr bwMode="auto">
            <a:xfrm>
              <a:off x="5147492" y="1413621"/>
              <a:ext cx="360402" cy="35862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 smtClean="0">
                  <a:solidFill>
                    <a:schemeClr val="tx1"/>
                  </a:solidFill>
                  <a:ea typeface="楷体_GB2312" pitchFamily="49" charset="-122"/>
                </a:rPr>
                <a:t>f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cxnSp>
          <p:nvCxnSpPr>
            <p:cNvPr id="16" name="直接连接符 28"/>
            <p:cNvCxnSpPr>
              <a:cxnSpLocks noChangeShapeType="1"/>
              <a:endCxn id="15" idx="7"/>
            </p:cNvCxnSpPr>
            <p:nvPr/>
          </p:nvCxnSpPr>
          <p:spPr bwMode="auto">
            <a:xfrm flipH="1">
              <a:off x="5455377" y="1360049"/>
              <a:ext cx="177462" cy="10545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7" name="直接连接符 37"/>
          <p:cNvCxnSpPr>
            <a:cxnSpLocks noChangeShapeType="1"/>
          </p:cNvCxnSpPr>
          <p:nvPr/>
        </p:nvCxnSpPr>
        <p:spPr bwMode="auto">
          <a:xfrm>
            <a:off x="2063870" y="2347208"/>
            <a:ext cx="142614" cy="9709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41"/>
          <p:cNvCxnSpPr>
            <a:cxnSpLocks noChangeShapeType="1"/>
          </p:cNvCxnSpPr>
          <p:nvPr/>
        </p:nvCxnSpPr>
        <p:spPr bwMode="auto">
          <a:xfrm>
            <a:off x="2936032" y="2676165"/>
            <a:ext cx="142614" cy="9709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42"/>
          <p:cNvCxnSpPr>
            <a:cxnSpLocks noChangeShapeType="1"/>
          </p:cNvCxnSpPr>
          <p:nvPr/>
        </p:nvCxnSpPr>
        <p:spPr bwMode="auto">
          <a:xfrm>
            <a:off x="3300633" y="2374233"/>
            <a:ext cx="142614" cy="9709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椭圆 19"/>
          <p:cNvSpPr/>
          <p:nvPr/>
        </p:nvSpPr>
        <p:spPr bwMode="auto">
          <a:xfrm>
            <a:off x="2139707" y="2398121"/>
            <a:ext cx="331788" cy="33178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1200" dirty="0" smtClean="0">
                <a:solidFill>
                  <a:schemeClr val="tx1"/>
                </a:solidFill>
                <a:ea typeface="楷体_GB2312" pitchFamily="49" charset="-122"/>
              </a:rPr>
              <a:t>e</a:t>
            </a:r>
            <a:endParaRPr lang="zh-CN" altLang="en-US" sz="12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3006482" y="2744196"/>
            <a:ext cx="331788" cy="330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1200" dirty="0" smtClean="0">
                <a:solidFill>
                  <a:schemeClr val="tx1"/>
                </a:solidFill>
                <a:ea typeface="楷体_GB2312" pitchFamily="49" charset="-122"/>
              </a:rPr>
              <a:t>h</a:t>
            </a:r>
            <a:endParaRPr lang="zh-CN" altLang="en-US" sz="12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3371607" y="2425109"/>
            <a:ext cx="331788" cy="33178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1200" dirty="0" smtClean="0">
                <a:solidFill>
                  <a:schemeClr val="tx1"/>
                </a:solidFill>
                <a:ea typeface="楷体_GB2312" pitchFamily="49" charset="-122"/>
              </a:rPr>
              <a:t>g</a:t>
            </a:r>
            <a:endParaRPr lang="zh-CN" altLang="en-US" sz="12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686869" y="2024147"/>
            <a:ext cx="1700681" cy="1080464"/>
            <a:chOff x="4686869" y="2854600"/>
            <a:chExt cx="1700681" cy="1080464"/>
          </a:xfrm>
        </p:grpSpPr>
        <p:grpSp>
          <p:nvGrpSpPr>
            <p:cNvPr id="24" name="组合 22"/>
            <p:cNvGrpSpPr>
              <a:grpSpLocks/>
            </p:cNvGrpSpPr>
            <p:nvPr/>
          </p:nvGrpSpPr>
          <p:grpSpPr bwMode="auto">
            <a:xfrm>
              <a:off x="5493318" y="2854600"/>
              <a:ext cx="659774" cy="397838"/>
              <a:chOff x="5148038" y="1338126"/>
              <a:chExt cx="716674" cy="432087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5148038" y="1411587"/>
                <a:ext cx="358677" cy="35862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altLang="zh-CN" sz="1200" dirty="0" smtClean="0">
                    <a:solidFill>
                      <a:schemeClr val="tx1"/>
                    </a:solidFill>
                    <a:ea typeface="楷体_GB2312" pitchFamily="49" charset="-122"/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cxnSp>
            <p:nvCxnSpPr>
              <p:cNvPr id="37" name="直接连接符 18"/>
              <p:cNvCxnSpPr>
                <a:cxnSpLocks noChangeShapeType="1"/>
                <a:stCxn id="39" idx="3"/>
                <a:endCxn id="36" idx="7"/>
              </p:cNvCxnSpPr>
              <p:nvPr/>
            </p:nvCxnSpPr>
            <p:spPr bwMode="auto">
              <a:xfrm flipH="1">
                <a:off x="5454187" y="1338126"/>
                <a:ext cx="410525" cy="125981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5" name="组合 23"/>
            <p:cNvGrpSpPr>
              <a:grpSpLocks/>
            </p:cNvGrpSpPr>
            <p:nvPr/>
          </p:nvGrpSpPr>
          <p:grpSpPr bwMode="auto">
            <a:xfrm>
              <a:off x="5095596" y="3188535"/>
              <a:ext cx="446287" cy="380049"/>
              <a:chOff x="5148064" y="1360049"/>
              <a:chExt cx="484775" cy="412767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5147260" y="1413936"/>
                <a:ext cx="358677" cy="35862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altLang="zh-CN" sz="1200" dirty="0" smtClean="0">
                    <a:solidFill>
                      <a:schemeClr val="tx1"/>
                    </a:solidFill>
                    <a:ea typeface="楷体_GB2312" pitchFamily="49" charset="-122"/>
                  </a:rPr>
                  <a:t>4</a:t>
                </a:r>
                <a:endParaRPr lang="zh-CN" altLang="en-US" sz="12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cxnSp>
            <p:nvCxnSpPr>
              <p:cNvPr id="35" name="直接连接符 25"/>
              <p:cNvCxnSpPr>
                <a:cxnSpLocks noChangeShapeType="1"/>
                <a:endCxn id="34" idx="7"/>
              </p:cNvCxnSpPr>
              <p:nvPr/>
            </p:nvCxnSpPr>
            <p:spPr bwMode="auto">
              <a:xfrm flipH="1">
                <a:off x="5455377" y="1360049"/>
                <a:ext cx="177462" cy="105454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6" name="直接连接符 35"/>
            <p:cNvCxnSpPr>
              <a:cxnSpLocks noChangeShapeType="1"/>
            </p:cNvCxnSpPr>
            <p:nvPr/>
          </p:nvCxnSpPr>
          <p:spPr bwMode="auto">
            <a:xfrm flipH="1">
              <a:off x="4959934" y="3520037"/>
              <a:ext cx="163373" cy="9709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36"/>
            <p:cNvCxnSpPr>
              <a:cxnSpLocks noChangeShapeType="1"/>
            </p:cNvCxnSpPr>
            <p:nvPr/>
          </p:nvCxnSpPr>
          <p:spPr bwMode="auto">
            <a:xfrm flipH="1">
              <a:off x="6224177" y="3537790"/>
              <a:ext cx="163373" cy="9709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37"/>
            <p:cNvCxnSpPr>
              <a:cxnSpLocks noChangeShapeType="1"/>
            </p:cNvCxnSpPr>
            <p:nvPr/>
          </p:nvCxnSpPr>
          <p:spPr bwMode="auto">
            <a:xfrm>
              <a:off x="5776256" y="3206288"/>
              <a:ext cx="142614" cy="9709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40"/>
            <p:cNvCxnSpPr>
              <a:cxnSpLocks noChangeShapeType="1"/>
            </p:cNvCxnSpPr>
            <p:nvPr/>
          </p:nvCxnSpPr>
          <p:spPr bwMode="auto">
            <a:xfrm>
              <a:off x="5405777" y="3516267"/>
              <a:ext cx="142614" cy="9709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椭圆 29"/>
            <p:cNvSpPr/>
            <p:nvPr/>
          </p:nvSpPr>
          <p:spPr bwMode="auto">
            <a:xfrm>
              <a:off x="4686869" y="3568351"/>
              <a:ext cx="331788" cy="3317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 smtClean="0">
                  <a:solidFill>
                    <a:schemeClr val="tx1"/>
                  </a:solidFill>
                  <a:ea typeface="楷体_GB2312" pitchFamily="49" charset="-122"/>
                </a:rPr>
                <a:t>…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1" name="椭圆 30"/>
            <p:cNvSpPr/>
            <p:nvPr/>
          </p:nvSpPr>
          <p:spPr bwMode="auto">
            <a:xfrm>
              <a:off x="5512368" y="3562001"/>
              <a:ext cx="331788" cy="330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 smtClean="0">
                  <a:solidFill>
                    <a:schemeClr val="tx1"/>
                  </a:solidFill>
                  <a:ea typeface="楷体_GB2312" pitchFamily="49" charset="-122"/>
                </a:rPr>
                <a:t>…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5852093" y="3257201"/>
              <a:ext cx="331788" cy="3317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 smtClean="0">
                  <a:solidFill>
                    <a:schemeClr val="tx1"/>
                  </a:solidFill>
                  <a:ea typeface="楷体_GB2312" pitchFamily="49" charset="-122"/>
                </a:rPr>
                <a:t>5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6055763" y="3603276"/>
              <a:ext cx="331787" cy="3317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 smtClean="0">
                  <a:solidFill>
                    <a:schemeClr val="tx1"/>
                  </a:solidFill>
                  <a:ea typeface="楷体_GB2312" pitchFamily="49" charset="-122"/>
                </a:rPr>
                <a:t>…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104506" y="1740948"/>
            <a:ext cx="1311275" cy="1362075"/>
            <a:chOff x="6104506" y="2571401"/>
            <a:chExt cx="1311275" cy="1362075"/>
          </a:xfrm>
        </p:grpSpPr>
        <p:sp>
          <p:nvSpPr>
            <p:cNvPr id="39" name="椭圆 38"/>
            <p:cNvSpPr/>
            <p:nvPr/>
          </p:nvSpPr>
          <p:spPr bwMode="auto">
            <a:xfrm>
              <a:off x="6104506" y="2571401"/>
              <a:ext cx="331787" cy="3317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 smtClean="0">
                  <a:solidFill>
                    <a:schemeClr val="tx1"/>
                  </a:solidFill>
                  <a:ea typeface="楷体_GB2312" pitchFamily="49" charset="-122"/>
                </a:rPr>
                <a:t>1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6752206" y="2953989"/>
              <a:ext cx="331787" cy="33178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 smtClean="0">
                  <a:solidFill>
                    <a:schemeClr val="tx1"/>
                  </a:solidFill>
                  <a:ea typeface="楷体_GB2312" pitchFamily="49" charset="-122"/>
                </a:rPr>
                <a:t>3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cxnSp>
          <p:nvCxnSpPr>
            <p:cNvPr id="41" name="直接连接符 19"/>
            <p:cNvCxnSpPr>
              <a:cxnSpLocks noChangeShapeType="1"/>
              <a:stCxn id="39" idx="5"/>
              <a:endCxn id="40" idx="1"/>
            </p:cNvCxnSpPr>
            <p:nvPr/>
          </p:nvCxnSpPr>
          <p:spPr bwMode="auto">
            <a:xfrm>
              <a:off x="6387550" y="2854380"/>
              <a:ext cx="413862" cy="14829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2" name="组合 26"/>
            <p:cNvGrpSpPr>
              <a:grpSpLocks/>
            </p:cNvGrpSpPr>
            <p:nvPr/>
          </p:nvGrpSpPr>
          <p:grpSpPr bwMode="auto">
            <a:xfrm>
              <a:off x="6344745" y="3206288"/>
              <a:ext cx="446287" cy="380049"/>
              <a:chOff x="5148064" y="1360049"/>
              <a:chExt cx="484775" cy="412767"/>
            </a:xfrm>
          </p:grpSpPr>
          <p:sp>
            <p:nvSpPr>
              <p:cNvPr id="47" name="椭圆 46"/>
              <p:cNvSpPr/>
              <p:nvPr/>
            </p:nvSpPr>
            <p:spPr bwMode="auto">
              <a:xfrm>
                <a:off x="5147492" y="1413621"/>
                <a:ext cx="360402" cy="35862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altLang="zh-CN" sz="1200" dirty="0" smtClean="0">
                    <a:solidFill>
                      <a:schemeClr val="tx1"/>
                    </a:solidFill>
                    <a:ea typeface="楷体_GB2312" pitchFamily="49" charset="-122"/>
                  </a:rPr>
                  <a:t>6</a:t>
                </a:r>
                <a:endParaRPr lang="zh-CN" altLang="en-US" sz="12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cxnSp>
            <p:nvCxnSpPr>
              <p:cNvPr id="48" name="直接连接符 28"/>
              <p:cNvCxnSpPr>
                <a:cxnSpLocks noChangeShapeType="1"/>
                <a:endCxn id="47" idx="7"/>
              </p:cNvCxnSpPr>
              <p:nvPr/>
            </p:nvCxnSpPr>
            <p:spPr bwMode="auto">
              <a:xfrm flipH="1">
                <a:off x="5455377" y="1360049"/>
                <a:ext cx="177462" cy="105454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3" name="直接连接符 41"/>
            <p:cNvCxnSpPr>
              <a:cxnSpLocks noChangeShapeType="1"/>
            </p:cNvCxnSpPr>
            <p:nvPr/>
          </p:nvCxnSpPr>
          <p:spPr bwMode="auto">
            <a:xfrm>
              <a:off x="6648418" y="3535245"/>
              <a:ext cx="142614" cy="9709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接连接符 42"/>
            <p:cNvCxnSpPr>
              <a:cxnSpLocks noChangeShapeType="1"/>
            </p:cNvCxnSpPr>
            <p:nvPr/>
          </p:nvCxnSpPr>
          <p:spPr bwMode="auto">
            <a:xfrm>
              <a:off x="7013019" y="3233313"/>
              <a:ext cx="142614" cy="9709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椭圆 44"/>
            <p:cNvSpPr/>
            <p:nvPr/>
          </p:nvSpPr>
          <p:spPr bwMode="auto">
            <a:xfrm>
              <a:off x="6718868" y="3603276"/>
              <a:ext cx="331788" cy="330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 smtClean="0">
                  <a:solidFill>
                    <a:schemeClr val="tx1"/>
                  </a:solidFill>
                  <a:ea typeface="楷体_GB2312" pitchFamily="49" charset="-122"/>
                </a:rPr>
                <a:t>…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46" name="椭圆 45"/>
            <p:cNvSpPr/>
            <p:nvPr/>
          </p:nvSpPr>
          <p:spPr bwMode="auto">
            <a:xfrm>
              <a:off x="7083993" y="3284189"/>
              <a:ext cx="331788" cy="33178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1200" dirty="0" smtClean="0">
                  <a:solidFill>
                    <a:schemeClr val="tx1"/>
                  </a:solidFill>
                  <a:ea typeface="楷体_GB2312" pitchFamily="49" charset="-122"/>
                </a:rPr>
                <a:t>7</a:t>
              </a:r>
              <a:endParaRPr lang="zh-CN" altLang="en-US" sz="12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852093" y="1340768"/>
            <a:ext cx="84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Tree B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145265" y="1342989"/>
            <a:ext cx="84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Tree A</a:t>
            </a:r>
            <a:endParaRPr lang="zh-CN" altLang="en-US" dirty="0"/>
          </a:p>
        </p:txBody>
      </p:sp>
      <p:sp>
        <p:nvSpPr>
          <p:cNvPr id="53" name="下箭头 52"/>
          <p:cNvSpPr/>
          <p:nvPr/>
        </p:nvSpPr>
        <p:spPr>
          <a:xfrm>
            <a:off x="7524328" y="1525434"/>
            <a:ext cx="504056" cy="15363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88284" y="5301208"/>
            <a:ext cx="93113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  </a:t>
            </a:r>
            <a:r>
              <a:rPr lang="zh-CN" altLang="en-US" sz="2800" dirty="0" smtClean="0"/>
              <a:t>在每次分割节点时需要判断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中节点</a:t>
            </a:r>
            <a:r>
              <a:rPr lang="en-US" altLang="zh-CN" sz="2800" dirty="0" smtClean="0"/>
              <a:t>partition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中节点</a:t>
            </a:r>
            <a:r>
              <a:rPr lang="en-US" altLang="zh-CN" sz="2800" dirty="0" smtClean="0"/>
              <a:t>partition</a:t>
            </a:r>
            <a:r>
              <a:rPr lang="zh-CN" altLang="en-US" sz="2800" dirty="0" smtClean="0"/>
              <a:t>在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中节点所表示区域内部的位置关系。</a:t>
            </a:r>
            <a:endParaRPr lang="zh-CN" altLang="en-US" sz="2800" dirty="0"/>
          </a:p>
        </p:txBody>
      </p:sp>
      <p:grpSp>
        <p:nvGrpSpPr>
          <p:cNvPr id="55" name="组合 54"/>
          <p:cNvGrpSpPr/>
          <p:nvPr/>
        </p:nvGrpSpPr>
        <p:grpSpPr>
          <a:xfrm>
            <a:off x="4328093" y="3353655"/>
            <a:ext cx="1497012" cy="1435378"/>
            <a:chOff x="4270151" y="4513902"/>
            <a:chExt cx="1497012" cy="1435378"/>
          </a:xfrm>
        </p:grpSpPr>
        <p:grpSp>
          <p:nvGrpSpPr>
            <p:cNvPr id="56" name="组合 55"/>
            <p:cNvGrpSpPr/>
            <p:nvPr/>
          </p:nvGrpSpPr>
          <p:grpSpPr>
            <a:xfrm>
              <a:off x="4270151" y="4971380"/>
              <a:ext cx="1497012" cy="977900"/>
              <a:chOff x="4686869" y="2922239"/>
              <a:chExt cx="1497012" cy="977900"/>
            </a:xfrm>
          </p:grpSpPr>
          <p:sp>
            <p:nvSpPr>
              <p:cNvPr id="58" name="椭圆 57"/>
              <p:cNvSpPr/>
              <p:nvPr/>
            </p:nvSpPr>
            <p:spPr bwMode="auto">
              <a:xfrm>
                <a:off x="5493317" y="2922239"/>
                <a:ext cx="330200" cy="330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altLang="zh-CN" sz="1200" dirty="0" smtClean="0">
                    <a:solidFill>
                      <a:schemeClr val="tx1"/>
                    </a:solidFill>
                    <a:ea typeface="楷体_GB2312" pitchFamily="49" charset="-122"/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grpSp>
            <p:nvGrpSpPr>
              <p:cNvPr id="59" name="组合 23"/>
              <p:cNvGrpSpPr>
                <a:grpSpLocks/>
              </p:cNvGrpSpPr>
              <p:nvPr/>
            </p:nvGrpSpPr>
            <p:grpSpPr bwMode="auto">
              <a:xfrm>
                <a:off x="5095596" y="3188535"/>
                <a:ext cx="446287" cy="380049"/>
                <a:chOff x="5148064" y="1360049"/>
                <a:chExt cx="484775" cy="412767"/>
              </a:xfrm>
            </p:grpSpPr>
            <p:sp>
              <p:nvSpPr>
                <p:cNvPr id="66" name="椭圆 65"/>
                <p:cNvSpPr/>
                <p:nvPr/>
              </p:nvSpPr>
              <p:spPr bwMode="auto">
                <a:xfrm>
                  <a:off x="5147260" y="1413936"/>
                  <a:ext cx="358677" cy="358627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>
                    <a:defRPr/>
                  </a:pPr>
                  <a:r>
                    <a:rPr lang="en-US" altLang="zh-CN" sz="1200" dirty="0" smtClean="0">
                      <a:solidFill>
                        <a:schemeClr val="tx1"/>
                      </a:solidFill>
                      <a:ea typeface="楷体_GB2312" pitchFamily="49" charset="-122"/>
                    </a:rPr>
                    <a:t>4</a:t>
                  </a:r>
                  <a:endParaRPr lang="zh-CN" altLang="en-US" sz="1200" dirty="0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  <p:cxnSp>
              <p:nvCxnSpPr>
                <p:cNvPr id="67" name="直接连接符 25"/>
                <p:cNvCxnSpPr>
                  <a:cxnSpLocks noChangeShapeType="1"/>
                  <a:endCxn id="66" idx="7"/>
                </p:cNvCxnSpPr>
                <p:nvPr/>
              </p:nvCxnSpPr>
              <p:spPr bwMode="auto">
                <a:xfrm flipH="1">
                  <a:off x="5455377" y="1360049"/>
                  <a:ext cx="177462" cy="105454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60" name="直接连接符 35"/>
              <p:cNvCxnSpPr>
                <a:cxnSpLocks noChangeShapeType="1"/>
              </p:cNvCxnSpPr>
              <p:nvPr/>
            </p:nvCxnSpPr>
            <p:spPr bwMode="auto">
              <a:xfrm flipH="1">
                <a:off x="4959934" y="3520037"/>
                <a:ext cx="163373" cy="97095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" name="直接连接符 37"/>
              <p:cNvCxnSpPr>
                <a:cxnSpLocks noChangeShapeType="1"/>
              </p:cNvCxnSpPr>
              <p:nvPr/>
            </p:nvCxnSpPr>
            <p:spPr bwMode="auto">
              <a:xfrm>
                <a:off x="5776256" y="3206288"/>
                <a:ext cx="142614" cy="97095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" name="直接连接符 40"/>
              <p:cNvCxnSpPr>
                <a:cxnSpLocks noChangeShapeType="1"/>
              </p:cNvCxnSpPr>
              <p:nvPr/>
            </p:nvCxnSpPr>
            <p:spPr bwMode="auto">
              <a:xfrm>
                <a:off x="5405777" y="3516267"/>
                <a:ext cx="142614" cy="97095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3" name="椭圆 62"/>
              <p:cNvSpPr/>
              <p:nvPr/>
            </p:nvSpPr>
            <p:spPr bwMode="auto">
              <a:xfrm>
                <a:off x="4686869" y="3568351"/>
                <a:ext cx="331788" cy="3317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altLang="zh-CN" sz="1200" dirty="0" smtClean="0">
                    <a:solidFill>
                      <a:schemeClr val="tx1"/>
                    </a:solidFill>
                    <a:ea typeface="楷体_GB2312" pitchFamily="49" charset="-122"/>
                  </a:rPr>
                  <a:t>…</a:t>
                </a:r>
                <a:endParaRPr lang="zh-CN" altLang="en-US" sz="12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 bwMode="auto">
              <a:xfrm>
                <a:off x="5512368" y="3562001"/>
                <a:ext cx="331788" cy="330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altLang="zh-CN" sz="1200" dirty="0" smtClean="0">
                    <a:solidFill>
                      <a:schemeClr val="tx1"/>
                    </a:solidFill>
                    <a:ea typeface="楷体_GB2312" pitchFamily="49" charset="-122"/>
                  </a:rPr>
                  <a:t>…</a:t>
                </a:r>
                <a:endParaRPr lang="zh-CN" altLang="en-US" sz="12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 bwMode="auto">
              <a:xfrm>
                <a:off x="5852093" y="3257201"/>
                <a:ext cx="331788" cy="3317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altLang="zh-CN" sz="1200" dirty="0" smtClean="0">
                    <a:solidFill>
                      <a:schemeClr val="tx1"/>
                    </a:solidFill>
                    <a:ea typeface="楷体_GB2312" pitchFamily="49" charset="-122"/>
                  </a:rPr>
                  <a:t>5</a:t>
                </a:r>
                <a:endParaRPr lang="zh-CN" altLang="en-US" sz="12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4666701" y="4513902"/>
              <a:ext cx="845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B_Left</a:t>
              </a:r>
              <a:endParaRPr lang="zh-CN" altLang="en-US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407922" y="3353655"/>
            <a:ext cx="1721438" cy="1867426"/>
            <a:chOff x="6349980" y="4513902"/>
            <a:chExt cx="1721438" cy="1867426"/>
          </a:xfrm>
        </p:grpSpPr>
        <p:grpSp>
          <p:nvGrpSpPr>
            <p:cNvPr id="69" name="组合 68"/>
            <p:cNvGrpSpPr/>
            <p:nvPr/>
          </p:nvGrpSpPr>
          <p:grpSpPr>
            <a:xfrm>
              <a:off x="6349980" y="4513902"/>
              <a:ext cx="1721438" cy="1867426"/>
              <a:chOff x="6349980" y="4513902"/>
              <a:chExt cx="1721438" cy="1867426"/>
            </a:xfrm>
          </p:grpSpPr>
          <p:grpSp>
            <p:nvGrpSpPr>
              <p:cNvPr id="73" name="组合 72"/>
              <p:cNvGrpSpPr/>
              <p:nvPr/>
            </p:nvGrpSpPr>
            <p:grpSpPr>
              <a:xfrm>
                <a:off x="6349980" y="5019253"/>
                <a:ext cx="1721438" cy="1362075"/>
                <a:chOff x="6349980" y="4809001"/>
                <a:chExt cx="1721438" cy="1362075"/>
              </a:xfrm>
            </p:grpSpPr>
            <p:grpSp>
              <p:nvGrpSpPr>
                <p:cNvPr id="75" name="组合 74"/>
                <p:cNvGrpSpPr/>
                <p:nvPr/>
              </p:nvGrpSpPr>
              <p:grpSpPr>
                <a:xfrm>
                  <a:off x="6760143" y="4809001"/>
                  <a:ext cx="1311275" cy="1362075"/>
                  <a:chOff x="6104506" y="2571401"/>
                  <a:chExt cx="1311275" cy="1362075"/>
                </a:xfrm>
              </p:grpSpPr>
              <p:sp>
                <p:nvSpPr>
                  <p:cNvPr id="78" name="椭圆 77"/>
                  <p:cNvSpPr/>
                  <p:nvPr/>
                </p:nvSpPr>
                <p:spPr bwMode="auto">
                  <a:xfrm>
                    <a:off x="6104506" y="2571401"/>
                    <a:ext cx="331787" cy="331788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r>
                      <a:rPr lang="en-US" altLang="zh-CN" sz="1200" dirty="0" smtClean="0">
                        <a:solidFill>
                          <a:schemeClr val="tx1"/>
                        </a:solidFill>
                        <a:ea typeface="楷体_GB2312" pitchFamily="49" charset="-122"/>
                      </a:rPr>
                      <a:t>1</a:t>
                    </a:r>
                    <a:endParaRPr lang="zh-CN" altLang="en-US" sz="1200" dirty="0">
                      <a:solidFill>
                        <a:schemeClr val="tx1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79" name="椭圆 78"/>
                  <p:cNvSpPr/>
                  <p:nvPr/>
                </p:nvSpPr>
                <p:spPr bwMode="auto">
                  <a:xfrm>
                    <a:off x="6752206" y="2953989"/>
                    <a:ext cx="331787" cy="331787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r>
                      <a:rPr lang="en-US" altLang="zh-CN" sz="1200" dirty="0" smtClean="0">
                        <a:solidFill>
                          <a:schemeClr val="tx1"/>
                        </a:solidFill>
                        <a:ea typeface="楷体_GB2312" pitchFamily="49" charset="-122"/>
                      </a:rPr>
                      <a:t>3</a:t>
                    </a:r>
                    <a:endParaRPr lang="zh-CN" altLang="en-US" sz="1200" dirty="0">
                      <a:solidFill>
                        <a:schemeClr val="tx1"/>
                      </a:solidFill>
                      <a:ea typeface="楷体_GB2312" pitchFamily="49" charset="-122"/>
                    </a:endParaRPr>
                  </a:p>
                </p:txBody>
              </p:sp>
              <p:cxnSp>
                <p:nvCxnSpPr>
                  <p:cNvPr id="80" name="直接连接符 19"/>
                  <p:cNvCxnSpPr>
                    <a:cxnSpLocks noChangeShapeType="1"/>
                    <a:stCxn id="78" idx="5"/>
                    <a:endCxn id="79" idx="1"/>
                  </p:cNvCxnSpPr>
                  <p:nvPr/>
                </p:nvCxnSpPr>
                <p:spPr bwMode="auto">
                  <a:xfrm>
                    <a:off x="6387550" y="2854380"/>
                    <a:ext cx="413862" cy="148296"/>
                  </a:xfrm>
                  <a:prstGeom prst="line">
                    <a:avLst/>
                  </a:prstGeom>
                  <a:noFill/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grpSp>
                <p:nvGrpSpPr>
                  <p:cNvPr id="81" name="组合 26"/>
                  <p:cNvGrpSpPr>
                    <a:grpSpLocks/>
                  </p:cNvGrpSpPr>
                  <p:nvPr/>
                </p:nvGrpSpPr>
                <p:grpSpPr bwMode="auto">
                  <a:xfrm>
                    <a:off x="6344745" y="3206288"/>
                    <a:ext cx="446287" cy="380049"/>
                    <a:chOff x="5148064" y="1360049"/>
                    <a:chExt cx="484775" cy="412767"/>
                  </a:xfrm>
                </p:grpSpPr>
                <p:sp>
                  <p:nvSpPr>
                    <p:cNvPr id="86" name="椭圆 85"/>
                    <p:cNvSpPr/>
                    <p:nvPr/>
                  </p:nvSpPr>
                  <p:spPr bwMode="auto">
                    <a:xfrm>
                      <a:off x="5147492" y="1413621"/>
                      <a:ext cx="360402" cy="358627"/>
                    </a:xfrm>
                    <a:prstGeom prst="ellipse">
                      <a:avLst/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a typeface="楷体_GB2312" pitchFamily="49" charset="-122"/>
                        </a:rPr>
                        <a:t>6</a:t>
                      </a:r>
                      <a:endParaRPr lang="zh-CN" altLang="en-US" sz="1200" dirty="0">
                        <a:solidFill>
                          <a:schemeClr val="tx1"/>
                        </a:solidFill>
                        <a:ea typeface="楷体_GB2312" pitchFamily="49" charset="-122"/>
                      </a:endParaRPr>
                    </a:p>
                  </p:txBody>
                </p:sp>
                <p:cxnSp>
                  <p:nvCxnSpPr>
                    <p:cNvPr id="87" name="直接连接符 28"/>
                    <p:cNvCxnSpPr>
                      <a:cxnSpLocks noChangeShapeType="1"/>
                      <a:endCxn id="86" idx="7"/>
                    </p:cNvCxnSpPr>
                    <p:nvPr/>
                  </p:nvCxnSpPr>
                  <p:spPr bwMode="auto">
                    <a:xfrm flipH="1">
                      <a:off x="5455377" y="1360049"/>
                      <a:ext cx="177462" cy="105454"/>
                    </a:xfrm>
                    <a:prstGeom prst="line">
                      <a:avLst/>
                    </a:prstGeom>
                    <a:noFill/>
                    <a:ln w="2857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cxnSp>
                <p:nvCxnSpPr>
                  <p:cNvPr id="82" name="直接连接符 4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648418" y="3535245"/>
                    <a:ext cx="142614" cy="97095"/>
                  </a:xfrm>
                  <a:prstGeom prst="line">
                    <a:avLst/>
                  </a:prstGeom>
                  <a:noFill/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3" name="直接连接符 4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013019" y="3233313"/>
                    <a:ext cx="142614" cy="97095"/>
                  </a:xfrm>
                  <a:prstGeom prst="line">
                    <a:avLst/>
                  </a:prstGeom>
                  <a:noFill/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84" name="椭圆 83"/>
                  <p:cNvSpPr/>
                  <p:nvPr/>
                </p:nvSpPr>
                <p:spPr bwMode="auto">
                  <a:xfrm>
                    <a:off x="6718868" y="3603276"/>
                    <a:ext cx="331788" cy="330200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r>
                      <a:rPr lang="en-US" altLang="zh-CN" sz="1200" dirty="0" smtClean="0">
                        <a:solidFill>
                          <a:schemeClr val="tx1"/>
                        </a:solidFill>
                        <a:ea typeface="楷体_GB2312" pitchFamily="49" charset="-122"/>
                      </a:rPr>
                      <a:t>…</a:t>
                    </a:r>
                    <a:endParaRPr lang="zh-CN" altLang="en-US" sz="1200" dirty="0">
                      <a:solidFill>
                        <a:schemeClr val="tx1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85" name="椭圆 84"/>
                  <p:cNvSpPr/>
                  <p:nvPr/>
                </p:nvSpPr>
                <p:spPr bwMode="auto">
                  <a:xfrm>
                    <a:off x="7083993" y="3284189"/>
                    <a:ext cx="331788" cy="331787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r>
                      <a:rPr lang="en-US" altLang="zh-CN" sz="1200" dirty="0" smtClean="0">
                        <a:solidFill>
                          <a:schemeClr val="tx1"/>
                        </a:solidFill>
                        <a:ea typeface="楷体_GB2312" pitchFamily="49" charset="-122"/>
                      </a:rPr>
                      <a:t>7</a:t>
                    </a:r>
                    <a:endParaRPr lang="zh-CN" altLang="en-US" sz="1200" dirty="0">
                      <a:solidFill>
                        <a:schemeClr val="tx1"/>
                      </a:solidFill>
                      <a:ea typeface="楷体_GB2312" pitchFamily="49" charset="-122"/>
                    </a:endParaRPr>
                  </a:p>
                </p:txBody>
              </p:sp>
            </p:grpSp>
            <p:cxnSp>
              <p:nvCxnSpPr>
                <p:cNvPr id="76" name="直接连接符 35"/>
                <p:cNvCxnSpPr>
                  <a:cxnSpLocks noChangeShapeType="1"/>
                </p:cNvCxnSpPr>
                <p:nvPr/>
              </p:nvCxnSpPr>
              <p:spPr bwMode="auto">
                <a:xfrm flipH="1">
                  <a:off x="6623045" y="5066805"/>
                  <a:ext cx="163373" cy="97095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77" name="椭圆 76"/>
                <p:cNvSpPr/>
                <p:nvPr/>
              </p:nvSpPr>
              <p:spPr bwMode="auto">
                <a:xfrm>
                  <a:off x="6349980" y="5115119"/>
                  <a:ext cx="331788" cy="331788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>
                    <a:defRPr/>
                  </a:pPr>
                  <a:r>
                    <a:rPr lang="en-US" altLang="zh-CN" sz="1200" dirty="0" smtClean="0">
                      <a:solidFill>
                        <a:schemeClr val="tx1"/>
                      </a:solidFill>
                      <a:ea typeface="楷体_GB2312" pitchFamily="49" charset="-122"/>
                    </a:rPr>
                    <a:t>…</a:t>
                  </a:r>
                  <a:endParaRPr lang="zh-CN" altLang="en-US" sz="1200" dirty="0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</p:grpSp>
          <p:sp>
            <p:nvSpPr>
              <p:cNvPr id="74" name="TextBox 73"/>
              <p:cNvSpPr txBox="1"/>
              <p:nvPr/>
            </p:nvSpPr>
            <p:spPr>
              <a:xfrm>
                <a:off x="6590185" y="4513902"/>
                <a:ext cx="11161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 smtClean="0"/>
                  <a:t>B_Right</a:t>
                </a:r>
                <a:endParaRPr lang="zh-CN" altLang="en-US" dirty="0"/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6614218" y="5983097"/>
              <a:ext cx="436438" cy="380102"/>
              <a:chOff x="4422551" y="5721578"/>
              <a:chExt cx="436438" cy="380102"/>
            </a:xfrm>
          </p:grpSpPr>
          <p:cxnSp>
            <p:nvCxnSpPr>
              <p:cNvPr id="71" name="直接连接符 35"/>
              <p:cNvCxnSpPr>
                <a:cxnSpLocks noChangeShapeType="1"/>
              </p:cNvCxnSpPr>
              <p:nvPr/>
            </p:nvCxnSpPr>
            <p:spPr bwMode="auto">
              <a:xfrm flipH="1">
                <a:off x="4695616" y="5721578"/>
                <a:ext cx="163373" cy="97095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2" name="椭圆 71"/>
              <p:cNvSpPr/>
              <p:nvPr/>
            </p:nvSpPr>
            <p:spPr bwMode="auto">
              <a:xfrm>
                <a:off x="4422551" y="5769892"/>
                <a:ext cx="331788" cy="3317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altLang="zh-CN" sz="1200" dirty="0" smtClean="0">
                    <a:solidFill>
                      <a:schemeClr val="tx1"/>
                    </a:solidFill>
                    <a:ea typeface="楷体_GB2312" pitchFamily="49" charset="-122"/>
                  </a:rPr>
                  <a:t>…</a:t>
                </a:r>
                <a:endParaRPr lang="zh-CN" altLang="en-US" sz="1200" dirty="0">
                  <a:solidFill>
                    <a:schemeClr val="tx1"/>
                  </a:solidFill>
                  <a:ea typeface="楷体_GB2312" pitchFamily="49" charset="-122"/>
                </a:endParaRPr>
              </a:p>
            </p:txBody>
          </p:sp>
        </p:grpSp>
      </p:grpSp>
      <p:sp>
        <p:nvSpPr>
          <p:cNvPr id="88" name="矩形 87"/>
          <p:cNvSpPr/>
          <p:nvPr/>
        </p:nvSpPr>
        <p:spPr>
          <a:xfrm>
            <a:off x="7631678" y="3030489"/>
            <a:ext cx="14321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从上到下分割每个节点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50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1" animBg="1"/>
      <p:bldP spid="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579296" cy="1600200"/>
          </a:xfrm>
        </p:spPr>
        <p:txBody>
          <a:bodyPr/>
          <a:lstStyle/>
          <a:p>
            <a:r>
              <a:rPr lang="en-US" altLang="zh-CN" dirty="0" smtClean="0"/>
              <a:t>How to partition a </a:t>
            </a:r>
            <a:r>
              <a:rPr lang="en-US" altLang="zh-CN" dirty="0" err="1" smtClean="0"/>
              <a:t>BspTree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7" name="图片 6" descr="C:\Users\qinghua\Pictures\图片11111111111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4631218" cy="489654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5041595" y="1628800"/>
            <a:ext cx="4079963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T.p</a:t>
            </a:r>
            <a:r>
              <a:rPr lang="zh-CN" altLang="en-US" dirty="0" smtClean="0"/>
              <a:t>表示</a:t>
            </a:r>
            <a:r>
              <a:rPr lang="zh-CN" altLang="en-US" dirty="0"/>
              <a:t>被</a:t>
            </a:r>
            <a:r>
              <a:rPr lang="zh-CN" altLang="en-US" dirty="0" smtClean="0"/>
              <a:t>分割节点的</a:t>
            </a:r>
            <a:r>
              <a:rPr lang="en-US" altLang="zh-CN" dirty="0" smtClean="0"/>
              <a:t>partition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中节点）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</a:t>
            </a:r>
            <a:r>
              <a:rPr lang="zh-CN" altLang="en-US" dirty="0" smtClean="0"/>
              <a:t>表示分割节点的</a:t>
            </a:r>
            <a:r>
              <a:rPr lang="en-US" altLang="zh-CN" dirty="0" smtClean="0"/>
              <a:t>partition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中节点）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设被分割的节点为</a:t>
            </a:r>
            <a:r>
              <a:rPr lang="en-US" altLang="zh-CN" dirty="0" smtClean="0"/>
              <a:t>node1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b="1" dirty="0" smtClean="0"/>
              <a:t>对</a:t>
            </a:r>
            <a:r>
              <a:rPr lang="en-US" altLang="zh-CN" b="1" dirty="0" smtClean="0"/>
              <a:t>node1</a:t>
            </a:r>
            <a:r>
              <a:rPr lang="zh-CN" altLang="en-US" b="1" dirty="0" smtClean="0"/>
              <a:t>的分割过程其实就是对</a:t>
            </a:r>
            <a:endParaRPr lang="en-US" altLang="zh-CN" b="1" dirty="0" smtClean="0"/>
          </a:p>
          <a:p>
            <a:r>
              <a:rPr lang="en-US" altLang="zh-CN" b="1" dirty="0" smtClean="0"/>
              <a:t>node1</a:t>
            </a:r>
            <a:r>
              <a:rPr lang="zh-CN" altLang="en-US" b="1" dirty="0" smtClean="0"/>
              <a:t>的左右孩子节点进行分割的过程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zh-CN" altLang="en-US" dirty="0" smtClean="0"/>
              <a:t>所以需要判断</a:t>
            </a:r>
            <a:r>
              <a:rPr lang="en-US" altLang="zh-CN" dirty="0" err="1" smtClean="0"/>
              <a:t>T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的位置关系，</a:t>
            </a:r>
            <a:endParaRPr lang="en-US" altLang="zh-CN" dirty="0" smtClean="0"/>
          </a:p>
          <a:p>
            <a:r>
              <a:rPr lang="zh-CN" altLang="en-US" dirty="0" smtClean="0"/>
              <a:t>以决定对</a:t>
            </a:r>
            <a:r>
              <a:rPr lang="en-US" altLang="zh-CN" dirty="0" smtClean="0"/>
              <a:t>node1</a:t>
            </a:r>
            <a:r>
              <a:rPr lang="zh-CN" altLang="en-US" dirty="0" smtClean="0"/>
              <a:t>左右孩子的分割策略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B</a:t>
            </a:r>
            <a:r>
              <a:rPr lang="zh-CN" altLang="en-US" dirty="0" smtClean="0"/>
              <a:t>根节点到叶子节点逐步递归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93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en-US" altLang="zh-CN" dirty="0" smtClean="0"/>
              <a:t>Generate polygon edges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1196752"/>
            <a:ext cx="7463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       之前的过程其实已经完成了</a:t>
            </a:r>
            <a:r>
              <a:rPr lang="en-US" altLang="zh-CN" dirty="0" err="1" smtClean="0"/>
              <a:t>BspTree</a:t>
            </a:r>
            <a:r>
              <a:rPr lang="zh-CN" altLang="en-US" dirty="0" smtClean="0"/>
              <a:t>的布尔运算任务，但是本次作业</a:t>
            </a:r>
            <a:endParaRPr lang="en-US" altLang="zh-CN" dirty="0" smtClean="0"/>
          </a:p>
          <a:p>
            <a:r>
              <a:rPr lang="zh-CN" altLang="en-US" dirty="0" smtClean="0"/>
              <a:t>需要显示出多边形的边，所以还需要从</a:t>
            </a:r>
            <a:r>
              <a:rPr lang="en-US" altLang="zh-CN" dirty="0" err="1" smtClean="0"/>
              <a:t>BspTree</a:t>
            </a:r>
            <a:r>
              <a:rPr lang="zh-CN" altLang="en-US" dirty="0" smtClean="0"/>
              <a:t>中提取多边形的边。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568" y="1857366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Thibault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 C. Application of binary space partitioning trees to geometric modeling and ray-tracing[J]. Ph.D. Dissertation, Georgia Institute of Technology, Atlanta, Georgia, 1987.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3820" y="3356992"/>
            <a:ext cx="7200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        </a:t>
            </a:r>
            <a:r>
              <a:rPr lang="zh-CN" altLang="zh-CN" sz="2400" b="1" dirty="0" smtClean="0"/>
              <a:t>结果</a:t>
            </a:r>
            <a:r>
              <a:rPr lang="zh-CN" altLang="zh-CN" sz="2400" b="1" dirty="0"/>
              <a:t>多边形的任意一条边一定是多边形内部和外部的分</a:t>
            </a:r>
            <a:r>
              <a:rPr lang="zh-CN" altLang="zh-CN" sz="2400" b="1" dirty="0" smtClean="0"/>
              <a:t>割线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    </a:t>
            </a:r>
            <a:r>
              <a:rPr lang="zh-CN" altLang="en-US" sz="2400" b="1" dirty="0" smtClean="0"/>
              <a:t>所以</a:t>
            </a:r>
            <a:r>
              <a:rPr lang="zh-CN" altLang="zh-CN" sz="2400" b="1" dirty="0" smtClean="0"/>
              <a:t>如果</a:t>
            </a:r>
            <a:r>
              <a:rPr lang="zh-CN" altLang="zh-CN" sz="2400" b="1" dirty="0"/>
              <a:t>一条边既为一个内部区域的边又为一个外部区域的边，那这条边就属于结果多边形的边界</a:t>
            </a:r>
            <a:r>
              <a:rPr lang="zh-CN" altLang="zh-CN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2655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600200"/>
          </a:xfrm>
        </p:spPr>
        <p:txBody>
          <a:bodyPr/>
          <a:lstStyle/>
          <a:p>
            <a:r>
              <a:rPr lang="en-US" altLang="zh-CN" dirty="0" smtClean="0">
                <a:effectLst/>
              </a:rPr>
              <a:t>Complexity</a:t>
            </a:r>
            <a:r>
              <a:rPr lang="en-US" altLang="zh-CN" dirty="0">
                <a:effectLst/>
              </a:rPr>
              <a:t> </a:t>
            </a:r>
            <a:r>
              <a:rPr lang="en-US" altLang="zh-CN" dirty="0" smtClean="0">
                <a:effectLst/>
              </a:rPr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Merge</a:t>
                </a:r>
              </a:p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简单实现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作者利用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arrangements of </a:t>
                </a:r>
                <a:r>
                  <a:rPr lang="en-US" altLang="zh-CN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hyperplanes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技术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/>
                          </a:rPr>
                          <m:t>N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优化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merge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过程：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polygon edges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/>
                      </a:rPr>
                      <m:t>O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/>
                          </a:rPr>
                          <m:t>N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/>
                      </a:rPr>
                      <m:t>O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/>
                          </a:rPr>
                          <m:t>N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𝑙𝑜𝑔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/>
                      </a:rPr>
                      <m:t>N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之间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36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214</TotalTime>
  <Words>864</Words>
  <Application>Microsoft Office PowerPoint</Application>
  <PresentationFormat>全屏显示(4:3)</PresentationFormat>
  <Paragraphs>198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楷体_GB2312</vt:lpstr>
      <vt:lpstr>宋体</vt:lpstr>
      <vt:lpstr>幼圆</vt:lpstr>
      <vt:lpstr>Arial</vt:lpstr>
      <vt:lpstr>Calibri</vt:lpstr>
      <vt:lpstr>Cambria Math</vt:lpstr>
      <vt:lpstr>Century Gothic</vt:lpstr>
      <vt:lpstr>Courier New</vt:lpstr>
      <vt:lpstr>Palatino Linotype</vt:lpstr>
      <vt:lpstr>Times New Roman</vt:lpstr>
      <vt:lpstr>Wingdings</vt:lpstr>
      <vt:lpstr>主管人员</vt:lpstr>
      <vt:lpstr>  基于binary space partitioning tree的一般多边形布尔运算</vt:lpstr>
      <vt:lpstr>参考文献</vt:lpstr>
      <vt:lpstr>Intro: BspTree </vt:lpstr>
      <vt:lpstr>Merge two BspTree </vt:lpstr>
      <vt:lpstr>Merge two BspTree </vt:lpstr>
      <vt:lpstr>How to partition a BspTree </vt:lpstr>
      <vt:lpstr>How to partition a BspTree </vt:lpstr>
      <vt:lpstr>Generate polygon edges</vt:lpstr>
      <vt:lpstr>Complexity Analysis</vt:lpstr>
      <vt:lpstr>Others </vt:lpstr>
      <vt:lpstr>E&amp;Q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基于binary space partitioning tree的一般多边形布尔运算</dc:title>
  <dc:creator>qinghua</dc:creator>
  <cp:lastModifiedBy>qinghua</cp:lastModifiedBy>
  <cp:revision>35</cp:revision>
  <dcterms:created xsi:type="dcterms:W3CDTF">2014-12-25T05:18:00Z</dcterms:created>
  <dcterms:modified xsi:type="dcterms:W3CDTF">2016-03-12T14:44:40Z</dcterms:modified>
</cp:coreProperties>
</file>