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0FCCF2-70B1-42EA-89CD-195CF44CA02B}">
  <a:tblStyle styleId="{400FCCF2-70B1-42EA-89CD-195CF44CA02B}" styleName="Table_0">
    <a:wholeTbl>
      <a:tcTxStyle b="off" i="off">
        <a:font>
          <a:latin typeface="Arial"/>
          <a:ea typeface="Arial"/>
          <a:cs typeface="Arial"/>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dk1"/>
          </a:solidFill>
        </a:fill>
      </a:tcStyle>
    </a:firstRow>
    <a:neCell>
      <a:tcTxStyle/>
    </a:neCell>
    <a:nwCell>
      <a:tcTxStyle/>
    </a:nwCell>
  </a:tblStyle>
  <a:tblStyle styleId="{9C32848D-8634-42E2-880F-912088464527}"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FAF9"/>
          </a:solidFill>
        </a:fill>
      </a:tcStyle>
    </a:wholeTbl>
    <a:band1H>
      <a:tcTxStyle/>
      <a:tcStyle>
        <a:fill>
          <a:solidFill>
            <a:srgbClr val="F6F5F3"/>
          </a:solidFill>
        </a:fill>
      </a:tcStyle>
    </a:band1H>
    <a:band2H>
      <a:tcTxStyle/>
    </a:band2H>
    <a:band1V>
      <a:tcTxStyle/>
      <a:tcStyle>
        <a:fill>
          <a:solidFill>
            <a:srgbClr val="F6F5F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ru-RU" dirty="0"/>
              <a:t>По результатам опроса 150</a:t>
            </a:r>
            <a:r>
              <a:rPr lang="ru-RU" baseline="0" dirty="0"/>
              <a:t> человек</a:t>
            </a:r>
            <a:r>
              <a:rPr lang="ru-RU" dirty="0"/>
              <a:t>, поставленная нами проблема:</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Столбец1</c:v>
                </c:pt>
              </c:strCache>
            </c:strRef>
          </c:tx>
          <c:spPr>
            <a:solidFill>
              <a:srgbClr val="83D2F9"/>
            </a:solidFill>
            <a:ln w="76200">
              <a:solidFill>
                <a:schemeClr val="bg1"/>
              </a:solidFill>
            </a:ln>
          </c:spPr>
          <c:dPt>
            <c:idx val="0"/>
            <c:bubble3D val="0"/>
            <c:spPr>
              <a:solidFill>
                <a:srgbClr val="FFDB69"/>
              </a:solidFill>
              <a:ln w="76200">
                <a:solidFill>
                  <a:schemeClr val="bg1"/>
                </a:solidFill>
              </a:ln>
              <a:effectLst/>
            </c:spPr>
            <c:extLst>
              <c:ext xmlns:c16="http://schemas.microsoft.com/office/drawing/2014/chart" uri="{C3380CC4-5D6E-409C-BE32-E72D297353CC}">
                <c16:uniqueId val="{00000003-0285-47AE-BEF0-0E17DEEAEC9A}"/>
              </c:ext>
            </c:extLst>
          </c:dPt>
          <c:dPt>
            <c:idx val="1"/>
            <c:bubble3D val="0"/>
            <c:spPr>
              <a:solidFill>
                <a:srgbClr val="BAE18F"/>
              </a:solidFill>
              <a:ln w="76200">
                <a:solidFill>
                  <a:schemeClr val="bg1"/>
                </a:solidFill>
              </a:ln>
              <a:effectLst/>
            </c:spPr>
            <c:extLst>
              <c:ext xmlns:c16="http://schemas.microsoft.com/office/drawing/2014/chart" uri="{C3380CC4-5D6E-409C-BE32-E72D297353CC}">
                <c16:uniqueId val="{00000002-0285-47AE-BEF0-0E17DEEAEC9A}"/>
              </c:ext>
            </c:extLst>
          </c:dPt>
          <c:dPt>
            <c:idx val="2"/>
            <c:bubble3D val="0"/>
            <c:spPr>
              <a:solidFill>
                <a:srgbClr val="A3DEFB"/>
              </a:solidFill>
              <a:ln w="76200">
                <a:solidFill>
                  <a:schemeClr val="bg1"/>
                </a:solidFill>
              </a:ln>
              <a:effectLst/>
            </c:spPr>
            <c:extLst>
              <c:ext xmlns:c16="http://schemas.microsoft.com/office/drawing/2014/chart" uri="{C3380CC4-5D6E-409C-BE32-E72D297353CC}">
                <c16:uniqueId val="{00000001-0285-47AE-BEF0-0E17DEEAEC9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0"/>
            <c:showCatName val="0"/>
            <c:showSerName val="0"/>
            <c:showPercent val="1"/>
            <c:showBubbleSize val="0"/>
            <c:showLeaderLines val="0"/>
            <c:extLst>
              <c:ext xmlns:c15="http://schemas.microsoft.com/office/drawing/2012/chart" uri="{CE6537A1-D6FC-4f65-9D91-7224C49458BB}"/>
            </c:extLst>
          </c:dLbls>
          <c:cat>
            <c:strRef>
              <c:f>Лист1!$A$2:$A$4</c:f>
              <c:strCache>
                <c:ptCount val="3"/>
                <c:pt idx="0">
                  <c:v>очень важна</c:v>
                </c:pt>
                <c:pt idx="1">
                  <c:v>значима, но не кретична</c:v>
                </c:pt>
                <c:pt idx="2">
                  <c:v>незначительна</c:v>
                </c:pt>
              </c:strCache>
            </c:strRef>
          </c:cat>
          <c:val>
            <c:numRef>
              <c:f>Лист1!$B$2:$B$4</c:f>
              <c:numCache>
                <c:formatCode>General</c:formatCode>
                <c:ptCount val="3"/>
                <c:pt idx="0">
                  <c:v>70</c:v>
                </c:pt>
                <c:pt idx="1">
                  <c:v>55</c:v>
                </c:pt>
                <c:pt idx="2">
                  <c:v>25</c:v>
                </c:pt>
              </c:numCache>
            </c:numRef>
          </c:val>
          <c:extLst>
            <c:ext xmlns:c16="http://schemas.microsoft.com/office/drawing/2014/chart" uri="{C3380CC4-5D6E-409C-BE32-E72D297353CC}">
              <c16:uniqueId val="{00000000-0285-47AE-BEF0-0E17DEEAEC9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2" name="Google Shape;7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5" name="Google Shape;245;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3" name="Google Shape;25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9:notes"/>
          <p:cNvSpPr/>
          <p:nvPr>
            <p:ph idx="2" type="sldImg"/>
          </p:nvPr>
        </p:nvSpPr>
        <p:spPr>
          <a:xfrm>
            <a:off x="696913"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9:notes"/>
          <p:cNvSpPr txBox="1"/>
          <p:nvPr>
            <p:ph idx="1" type="body"/>
          </p:nvPr>
        </p:nvSpPr>
        <p:spPr>
          <a:xfrm>
            <a:off x="696191"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5" name="Google Shape;455;p29:notes"/>
          <p:cNvSpPr txBox="1"/>
          <p:nvPr>
            <p:ph idx="12" type="sldNum"/>
          </p:nvPr>
        </p:nvSpPr>
        <p:spPr>
          <a:xfrm>
            <a:off x="3895004"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4" name="Google Shape;26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3" name="Google Shape;463;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2" name="Google Shape;27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3" name="Google Shape;293;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80" name="Shape 80"/>
        <p:cNvGrpSpPr/>
        <p:nvPr/>
      </p:nvGrpSpPr>
      <p:grpSpPr>
        <a:xfrm>
          <a:off x="0" y="0"/>
          <a:ext cx="0" cy="0"/>
          <a:chOff x="0" y="0"/>
          <a:chExt cx="0" cy="0"/>
        </a:xfrm>
      </p:grpSpPr>
      <p:sp>
        <p:nvSpPr>
          <p:cNvPr id="81" name="Google Shape;81;p2"/>
          <p:cNvSpPr txBox="1"/>
          <p:nvPr>
            <p:ph type="ctrTitle"/>
          </p:nvPr>
        </p:nvSpPr>
        <p:spPr>
          <a:xfrm>
            <a:off x="6416040" y="4434840"/>
            <a:ext cx="4941900" cy="1122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2"/>
          <p:cNvSpPr txBox="1"/>
          <p:nvPr>
            <p:ph idx="1" type="subTitle"/>
          </p:nvPr>
        </p:nvSpPr>
        <p:spPr>
          <a:xfrm>
            <a:off x="6416041" y="5586890"/>
            <a:ext cx="4941900" cy="3966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chemeClr val="dk1"/>
              </a:buClr>
              <a:buSzPts val="1600"/>
              <a:buNone/>
              <a:defRPr sz="16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83" name="Google Shape;83;p2"/>
          <p:cNvPicPr preferRelativeResize="0"/>
          <p:nvPr/>
        </p:nvPicPr>
        <p:blipFill rotWithShape="1">
          <a:blip r:embed="rId2">
            <a:alphaModFix/>
          </a:blip>
          <a:srcRect b="-7" l="9354" r="0" t="23654"/>
          <a:stretch/>
        </p:blipFill>
        <p:spPr>
          <a:xfrm>
            <a:off x="0" y="0"/>
            <a:ext cx="9488312" cy="50543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иаграмма">
  <p:cSld name="Диаграмма">
    <p:bg>
      <p:bgPr>
        <a:solidFill>
          <a:schemeClr val="accent1"/>
        </a:solidFill>
      </p:bgPr>
    </p:bg>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
        <p:nvSpPr>
          <p:cNvPr id="154" name="Google Shape;154;p11"/>
          <p:cNvSpPr/>
          <p:nvPr>
            <p:ph idx="2" type="chart"/>
          </p:nvPr>
        </p:nvSpPr>
        <p:spPr>
          <a:xfrm>
            <a:off x="838200" y="2111608"/>
            <a:ext cx="10515600" cy="3744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p:cSld name="Цитата">
    <p:spTree>
      <p:nvGrpSpPr>
        <p:cNvPr id="155" name="Shape 155"/>
        <p:cNvGrpSpPr/>
        <p:nvPr/>
      </p:nvGrpSpPr>
      <p:grpSpPr>
        <a:xfrm>
          <a:off x="0" y="0"/>
          <a:ext cx="0" cy="0"/>
          <a:chOff x="0" y="0"/>
          <a:chExt cx="0" cy="0"/>
        </a:xfrm>
      </p:grpSpPr>
      <p:pic>
        <p:nvPicPr>
          <p:cNvPr id="156" name="Google Shape;156;p12"/>
          <p:cNvPicPr preferRelativeResize="0"/>
          <p:nvPr/>
        </p:nvPicPr>
        <p:blipFill rotWithShape="1">
          <a:blip r:embed="rId2">
            <a:alphaModFix/>
          </a:blip>
          <a:srcRect b="0" l="0" r="0" t="0"/>
          <a:stretch/>
        </p:blipFill>
        <p:spPr>
          <a:xfrm>
            <a:off x="0" y="0"/>
            <a:ext cx="5581652" cy="6858000"/>
          </a:xfrm>
          <a:prstGeom prst="rect">
            <a:avLst/>
          </a:prstGeom>
          <a:noFill/>
          <a:ln>
            <a:noFill/>
          </a:ln>
        </p:spPr>
      </p:pic>
      <p:sp>
        <p:nvSpPr>
          <p:cNvPr id="157" name="Google Shape;157;p12"/>
          <p:cNvSpPr txBox="1"/>
          <p:nvPr>
            <p:ph type="title"/>
          </p:nvPr>
        </p:nvSpPr>
        <p:spPr>
          <a:xfrm>
            <a:off x="4657724" y="2809875"/>
            <a:ext cx="6696000" cy="1909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12"/>
          <p:cNvSpPr txBox="1"/>
          <p:nvPr>
            <p:ph idx="1" type="subTitle"/>
          </p:nvPr>
        </p:nvSpPr>
        <p:spPr>
          <a:xfrm>
            <a:off x="4657725" y="5028803"/>
            <a:ext cx="6696000" cy="365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1000"/>
              </a:spcBef>
              <a:spcAft>
                <a:spcPts val="0"/>
              </a:spcAft>
              <a:buClr>
                <a:srgbClr val="757070"/>
              </a:buClr>
              <a:buSzPts val="1600"/>
              <a:buNone/>
              <a:defRPr sz="1600">
                <a:solidFill>
                  <a:srgbClr val="757070"/>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9" name="Google Shape;159;p12"/>
          <p:cNvSpPr txBox="1"/>
          <p:nvPr>
            <p:ph idx="10" type="dt"/>
          </p:nvPr>
        </p:nvSpPr>
        <p:spPr>
          <a:xfrm>
            <a:off x="4676774" y="6356350"/>
            <a:ext cx="1695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12"/>
          <p:cNvSpPr txBox="1"/>
          <p:nvPr>
            <p:ph idx="11" type="ftr"/>
          </p:nvPr>
        </p:nvSpPr>
        <p:spPr>
          <a:xfrm>
            <a:off x="6743699" y="6356350"/>
            <a:ext cx="2543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2"/>
          <p:cNvSpPr txBox="1"/>
          <p:nvPr>
            <p:ph idx="12" type="sldNum"/>
          </p:nvPr>
        </p:nvSpPr>
        <p:spPr>
          <a:xfrm>
            <a:off x="9658350" y="6356350"/>
            <a:ext cx="1695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cxnSp>
        <p:nvCxnSpPr>
          <p:cNvPr id="162" name="Google Shape;162;p12"/>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команды: 4 человека">
  <p:cSld name="Слайд команды: 4 человека">
    <p:bg>
      <p:bgPr>
        <a:solidFill>
          <a:schemeClr val="lt1"/>
        </a:solidFill>
      </p:bgPr>
    </p:bg>
    <p:spTree>
      <p:nvGrpSpPr>
        <p:cNvPr id="163" name="Shape 163"/>
        <p:cNvGrpSpPr/>
        <p:nvPr/>
      </p:nvGrpSpPr>
      <p:grpSpPr>
        <a:xfrm>
          <a:off x="0" y="0"/>
          <a:ext cx="0" cy="0"/>
          <a:chOff x="0" y="0"/>
          <a:chExt cx="0" cy="0"/>
        </a:xfrm>
      </p:grpSpPr>
      <p:sp>
        <p:nvSpPr>
          <p:cNvPr id="164" name="Google Shape;164;p13"/>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13"/>
          <p:cNvSpPr/>
          <p:nvPr>
            <p:ph idx="2" type="pic"/>
          </p:nvPr>
        </p:nvSpPr>
        <p:spPr>
          <a:xfrm>
            <a:off x="1487181" y="2886074"/>
            <a:ext cx="1845600" cy="1845600"/>
          </a:xfrm>
          <a:prstGeom prst="rect">
            <a:avLst/>
          </a:prstGeom>
          <a:solidFill>
            <a:srgbClr val="F2F2F2"/>
          </a:solidFill>
          <a:ln>
            <a:noFill/>
          </a:ln>
        </p:spPr>
      </p:sp>
      <p:sp>
        <p:nvSpPr>
          <p:cNvPr id="166" name="Google Shape;166;p13"/>
          <p:cNvSpPr txBox="1"/>
          <p:nvPr>
            <p:ph idx="1" type="body"/>
          </p:nvPr>
        </p:nvSpPr>
        <p:spPr>
          <a:xfrm>
            <a:off x="1228568" y="5084524"/>
            <a:ext cx="2317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7" name="Google Shape;167;p13"/>
          <p:cNvSpPr txBox="1"/>
          <p:nvPr>
            <p:ph idx="3" type="body"/>
          </p:nvPr>
        </p:nvSpPr>
        <p:spPr>
          <a:xfrm>
            <a:off x="1487181" y="5464114"/>
            <a:ext cx="18456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68" name="Google Shape;168;p13"/>
          <p:cNvSpPr/>
          <p:nvPr>
            <p:ph idx="4" type="pic"/>
          </p:nvPr>
        </p:nvSpPr>
        <p:spPr>
          <a:xfrm>
            <a:off x="3836914" y="2886074"/>
            <a:ext cx="1845600" cy="1845600"/>
          </a:xfrm>
          <a:prstGeom prst="rect">
            <a:avLst/>
          </a:prstGeom>
          <a:solidFill>
            <a:srgbClr val="F2F2F2"/>
          </a:solidFill>
          <a:ln>
            <a:noFill/>
          </a:ln>
        </p:spPr>
      </p:sp>
      <p:sp>
        <p:nvSpPr>
          <p:cNvPr id="169" name="Google Shape;169;p13"/>
          <p:cNvSpPr txBox="1"/>
          <p:nvPr>
            <p:ph idx="5" type="body"/>
          </p:nvPr>
        </p:nvSpPr>
        <p:spPr>
          <a:xfrm>
            <a:off x="3578300" y="5084524"/>
            <a:ext cx="23307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0" name="Google Shape;170;p13"/>
          <p:cNvSpPr txBox="1"/>
          <p:nvPr>
            <p:ph idx="6" type="body"/>
          </p:nvPr>
        </p:nvSpPr>
        <p:spPr>
          <a:xfrm>
            <a:off x="3836913" y="5478796"/>
            <a:ext cx="1855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1" name="Google Shape;171;p13"/>
          <p:cNvSpPr/>
          <p:nvPr>
            <p:ph idx="7" type="pic"/>
          </p:nvPr>
        </p:nvSpPr>
        <p:spPr>
          <a:xfrm>
            <a:off x="6327578" y="2886074"/>
            <a:ext cx="1845600" cy="1845600"/>
          </a:xfrm>
          <a:prstGeom prst="rect">
            <a:avLst/>
          </a:prstGeom>
          <a:solidFill>
            <a:srgbClr val="F2F2F2"/>
          </a:solidFill>
          <a:ln>
            <a:noFill/>
          </a:ln>
        </p:spPr>
      </p:sp>
      <p:sp>
        <p:nvSpPr>
          <p:cNvPr id="172" name="Google Shape;172;p13"/>
          <p:cNvSpPr txBox="1"/>
          <p:nvPr>
            <p:ph idx="8" type="body"/>
          </p:nvPr>
        </p:nvSpPr>
        <p:spPr>
          <a:xfrm>
            <a:off x="6068964" y="5084524"/>
            <a:ext cx="2317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3" name="Google Shape;173;p13"/>
          <p:cNvSpPr txBox="1"/>
          <p:nvPr>
            <p:ph idx="9" type="body"/>
          </p:nvPr>
        </p:nvSpPr>
        <p:spPr>
          <a:xfrm>
            <a:off x="6327577" y="5478796"/>
            <a:ext cx="18456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4" name="Google Shape;174;p13"/>
          <p:cNvSpPr/>
          <p:nvPr>
            <p:ph idx="13" type="pic"/>
          </p:nvPr>
        </p:nvSpPr>
        <p:spPr>
          <a:xfrm>
            <a:off x="8747458" y="2886074"/>
            <a:ext cx="1845600" cy="1845600"/>
          </a:xfrm>
          <a:prstGeom prst="rect">
            <a:avLst/>
          </a:prstGeom>
          <a:solidFill>
            <a:srgbClr val="F2F2F2"/>
          </a:solidFill>
          <a:ln>
            <a:noFill/>
          </a:ln>
        </p:spPr>
      </p:sp>
      <p:sp>
        <p:nvSpPr>
          <p:cNvPr id="175" name="Google Shape;175;p13"/>
          <p:cNvSpPr txBox="1"/>
          <p:nvPr>
            <p:ph idx="14" type="body"/>
          </p:nvPr>
        </p:nvSpPr>
        <p:spPr>
          <a:xfrm>
            <a:off x="8488845" y="5084524"/>
            <a:ext cx="2317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6" name="Google Shape;176;p13"/>
          <p:cNvSpPr txBox="1"/>
          <p:nvPr>
            <p:ph idx="15" type="body"/>
          </p:nvPr>
        </p:nvSpPr>
        <p:spPr>
          <a:xfrm>
            <a:off x="8747458" y="5464114"/>
            <a:ext cx="18456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77" name="Google Shape;17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8" name="Google Shape;17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180" name="Google Shape;180;p13"/>
          <p:cNvGrpSpPr/>
          <p:nvPr/>
        </p:nvGrpSpPr>
        <p:grpSpPr>
          <a:xfrm>
            <a:off x="7334400" y="0"/>
            <a:ext cx="4857750" cy="1724100"/>
            <a:chOff x="7334400" y="0"/>
            <a:chExt cx="4857750" cy="1724100"/>
          </a:xfrm>
        </p:grpSpPr>
        <p:cxnSp>
          <p:nvCxnSpPr>
            <p:cNvPr id="181" name="Google Shape;181;p13"/>
            <p:cNvCxnSpPr/>
            <p:nvPr/>
          </p:nvCxnSpPr>
          <p:spPr>
            <a:xfrm rot="10800000">
              <a:off x="7334400" y="0"/>
              <a:ext cx="4857600" cy="762000"/>
            </a:xfrm>
            <a:prstGeom prst="straightConnector1">
              <a:avLst/>
            </a:prstGeom>
            <a:noFill/>
            <a:ln cap="flat" cmpd="sng" w="9525">
              <a:solidFill>
                <a:schemeClr val="dk1"/>
              </a:solidFill>
              <a:prstDash val="solid"/>
              <a:miter lim="800000"/>
              <a:headEnd len="sm" w="sm" type="none"/>
              <a:tailEnd len="sm" w="sm" type="none"/>
            </a:ln>
          </p:spPr>
        </p:cxnSp>
        <p:cxnSp>
          <p:nvCxnSpPr>
            <p:cNvPr id="182" name="Google Shape;182;p13"/>
            <p:cNvCxnSpPr/>
            <p:nvPr/>
          </p:nvCxnSpPr>
          <p:spPr>
            <a:xfrm>
              <a:off x="11487150" y="0"/>
              <a:ext cx="705000" cy="17241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лайд команды: 8 человек">
  <p:cSld name="Слайд команды: 8 человек">
    <p:bg>
      <p:bgPr>
        <a:solidFill>
          <a:schemeClr val="dk1"/>
        </a:solidFill>
      </p:bgPr>
    </p:bg>
    <p:spTree>
      <p:nvGrpSpPr>
        <p:cNvPr id="183" name="Shape 183"/>
        <p:cNvGrpSpPr/>
        <p:nvPr/>
      </p:nvGrpSpPr>
      <p:grpSpPr>
        <a:xfrm>
          <a:off x="0" y="0"/>
          <a:ext cx="0" cy="0"/>
          <a:chOff x="0" y="0"/>
          <a:chExt cx="0" cy="0"/>
        </a:xfrm>
      </p:grpSpPr>
      <p:grpSp>
        <p:nvGrpSpPr>
          <p:cNvPr id="184" name="Google Shape;184;p14"/>
          <p:cNvGrpSpPr/>
          <p:nvPr/>
        </p:nvGrpSpPr>
        <p:grpSpPr>
          <a:xfrm>
            <a:off x="0" y="473953"/>
            <a:ext cx="12192000" cy="5621336"/>
            <a:chOff x="0" y="473953"/>
            <a:chExt cx="12192000" cy="5621336"/>
          </a:xfrm>
        </p:grpSpPr>
        <p:pic>
          <p:nvPicPr>
            <p:cNvPr id="185" name="Google Shape;185;p14"/>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86" name="Google Shape;186;p14"/>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87" name="Google Shape;187;p14"/>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8" name="Google Shape;188;p14"/>
          <p:cNvSpPr/>
          <p:nvPr>
            <p:ph idx="2" type="pic"/>
          </p:nvPr>
        </p:nvSpPr>
        <p:spPr>
          <a:xfrm>
            <a:off x="1877176" y="2428875"/>
            <a:ext cx="1066800" cy="1066800"/>
          </a:xfrm>
          <a:prstGeom prst="rect">
            <a:avLst/>
          </a:prstGeom>
          <a:solidFill>
            <a:schemeClr val="lt1"/>
          </a:solidFill>
          <a:ln>
            <a:noFill/>
          </a:ln>
        </p:spPr>
      </p:sp>
      <p:sp>
        <p:nvSpPr>
          <p:cNvPr id="189" name="Google Shape;189;p14"/>
          <p:cNvSpPr txBox="1"/>
          <p:nvPr>
            <p:ph idx="1" type="body"/>
          </p:nvPr>
        </p:nvSpPr>
        <p:spPr>
          <a:xfrm>
            <a:off x="1500168" y="3654378"/>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0" name="Google Shape;190;p14"/>
          <p:cNvSpPr txBox="1"/>
          <p:nvPr>
            <p:ph idx="3" type="body"/>
          </p:nvPr>
        </p:nvSpPr>
        <p:spPr>
          <a:xfrm>
            <a:off x="1500168" y="3809747"/>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1" name="Google Shape;191;p14"/>
          <p:cNvSpPr/>
          <p:nvPr>
            <p:ph idx="4" type="pic"/>
          </p:nvPr>
        </p:nvSpPr>
        <p:spPr>
          <a:xfrm>
            <a:off x="4226270" y="2428875"/>
            <a:ext cx="1066800" cy="1066800"/>
          </a:xfrm>
          <a:prstGeom prst="rect">
            <a:avLst/>
          </a:prstGeom>
          <a:solidFill>
            <a:schemeClr val="lt1"/>
          </a:solidFill>
          <a:ln>
            <a:noFill/>
          </a:ln>
        </p:spPr>
      </p:sp>
      <p:sp>
        <p:nvSpPr>
          <p:cNvPr id="192" name="Google Shape;192;p14"/>
          <p:cNvSpPr txBox="1"/>
          <p:nvPr>
            <p:ph idx="5" type="body"/>
          </p:nvPr>
        </p:nvSpPr>
        <p:spPr>
          <a:xfrm>
            <a:off x="3849262" y="3654378"/>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3" name="Google Shape;193;p14"/>
          <p:cNvSpPr txBox="1"/>
          <p:nvPr>
            <p:ph idx="6" type="body"/>
          </p:nvPr>
        </p:nvSpPr>
        <p:spPr>
          <a:xfrm>
            <a:off x="3849262" y="3809747"/>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4" name="Google Shape;194;p14"/>
          <p:cNvSpPr/>
          <p:nvPr>
            <p:ph idx="7" type="pic"/>
          </p:nvPr>
        </p:nvSpPr>
        <p:spPr>
          <a:xfrm>
            <a:off x="6655584" y="2428875"/>
            <a:ext cx="1066800" cy="1066800"/>
          </a:xfrm>
          <a:prstGeom prst="rect">
            <a:avLst/>
          </a:prstGeom>
          <a:solidFill>
            <a:schemeClr val="lt1"/>
          </a:solidFill>
          <a:ln>
            <a:noFill/>
          </a:ln>
        </p:spPr>
      </p:sp>
      <p:sp>
        <p:nvSpPr>
          <p:cNvPr id="195" name="Google Shape;195;p14"/>
          <p:cNvSpPr txBox="1"/>
          <p:nvPr>
            <p:ph idx="8" type="body"/>
          </p:nvPr>
        </p:nvSpPr>
        <p:spPr>
          <a:xfrm>
            <a:off x="6198355" y="3654378"/>
            <a:ext cx="21051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6" name="Google Shape;196;p14"/>
          <p:cNvSpPr txBox="1"/>
          <p:nvPr>
            <p:ph idx="9" type="body"/>
          </p:nvPr>
        </p:nvSpPr>
        <p:spPr>
          <a:xfrm>
            <a:off x="6095999" y="3809747"/>
            <a:ext cx="2299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7" name="Google Shape;197;p14"/>
          <p:cNvSpPr/>
          <p:nvPr>
            <p:ph idx="13" type="pic"/>
          </p:nvPr>
        </p:nvSpPr>
        <p:spPr>
          <a:xfrm>
            <a:off x="9136814" y="2428875"/>
            <a:ext cx="1066800" cy="1066800"/>
          </a:xfrm>
          <a:prstGeom prst="rect">
            <a:avLst/>
          </a:prstGeom>
          <a:solidFill>
            <a:schemeClr val="lt1"/>
          </a:solidFill>
          <a:ln>
            <a:noFill/>
          </a:ln>
        </p:spPr>
      </p:sp>
      <p:sp>
        <p:nvSpPr>
          <p:cNvPr id="198" name="Google Shape;198;p14"/>
          <p:cNvSpPr txBox="1"/>
          <p:nvPr>
            <p:ph idx="14" type="body"/>
          </p:nvPr>
        </p:nvSpPr>
        <p:spPr>
          <a:xfrm>
            <a:off x="8759806" y="3654378"/>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199" name="Google Shape;199;p14"/>
          <p:cNvSpPr txBox="1"/>
          <p:nvPr>
            <p:ph idx="15" type="body"/>
          </p:nvPr>
        </p:nvSpPr>
        <p:spPr>
          <a:xfrm>
            <a:off x="8744480" y="3809747"/>
            <a:ext cx="18441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0" name="Google Shape;200;p14"/>
          <p:cNvSpPr/>
          <p:nvPr>
            <p:ph idx="16" type="pic"/>
          </p:nvPr>
        </p:nvSpPr>
        <p:spPr>
          <a:xfrm>
            <a:off x="1877176" y="4287711"/>
            <a:ext cx="1066800" cy="1066800"/>
          </a:xfrm>
          <a:prstGeom prst="rect">
            <a:avLst/>
          </a:prstGeom>
          <a:solidFill>
            <a:schemeClr val="lt1"/>
          </a:solidFill>
          <a:ln>
            <a:noFill/>
          </a:ln>
        </p:spPr>
      </p:sp>
      <p:sp>
        <p:nvSpPr>
          <p:cNvPr id="201" name="Google Shape;201;p14"/>
          <p:cNvSpPr txBox="1"/>
          <p:nvPr>
            <p:ph idx="17" type="body"/>
          </p:nvPr>
        </p:nvSpPr>
        <p:spPr>
          <a:xfrm>
            <a:off x="1500168"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2" name="Google Shape;202;p14"/>
          <p:cNvSpPr txBox="1"/>
          <p:nvPr>
            <p:ph idx="18" type="body"/>
          </p:nvPr>
        </p:nvSpPr>
        <p:spPr>
          <a:xfrm>
            <a:off x="1500168" y="5668583"/>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3" name="Google Shape;203;p14"/>
          <p:cNvSpPr/>
          <p:nvPr>
            <p:ph idx="19" type="pic"/>
          </p:nvPr>
        </p:nvSpPr>
        <p:spPr>
          <a:xfrm>
            <a:off x="4226270" y="4287711"/>
            <a:ext cx="1066800" cy="1066800"/>
          </a:xfrm>
          <a:prstGeom prst="rect">
            <a:avLst/>
          </a:prstGeom>
          <a:solidFill>
            <a:schemeClr val="lt1"/>
          </a:solidFill>
          <a:ln>
            <a:noFill/>
          </a:ln>
        </p:spPr>
      </p:sp>
      <p:sp>
        <p:nvSpPr>
          <p:cNvPr id="204" name="Google Shape;204;p14"/>
          <p:cNvSpPr txBox="1"/>
          <p:nvPr>
            <p:ph idx="20" type="body"/>
          </p:nvPr>
        </p:nvSpPr>
        <p:spPr>
          <a:xfrm>
            <a:off x="3849262"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5" name="Google Shape;205;p14"/>
          <p:cNvSpPr txBox="1"/>
          <p:nvPr>
            <p:ph idx="21" type="body"/>
          </p:nvPr>
        </p:nvSpPr>
        <p:spPr>
          <a:xfrm>
            <a:off x="3849262" y="5668583"/>
            <a:ext cx="18288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6" name="Google Shape;206;p14"/>
          <p:cNvSpPr/>
          <p:nvPr>
            <p:ph idx="22" type="pic"/>
          </p:nvPr>
        </p:nvSpPr>
        <p:spPr>
          <a:xfrm>
            <a:off x="6655584" y="4287711"/>
            <a:ext cx="1066800" cy="1066800"/>
          </a:xfrm>
          <a:prstGeom prst="rect">
            <a:avLst/>
          </a:prstGeom>
          <a:solidFill>
            <a:schemeClr val="lt1"/>
          </a:solidFill>
          <a:ln>
            <a:noFill/>
          </a:ln>
        </p:spPr>
      </p:sp>
      <p:sp>
        <p:nvSpPr>
          <p:cNvPr id="207" name="Google Shape;207;p14"/>
          <p:cNvSpPr txBox="1"/>
          <p:nvPr>
            <p:ph idx="23" type="body"/>
          </p:nvPr>
        </p:nvSpPr>
        <p:spPr>
          <a:xfrm>
            <a:off x="6339926"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8" name="Google Shape;208;p14"/>
          <p:cNvSpPr txBox="1"/>
          <p:nvPr>
            <p:ph idx="24" type="body"/>
          </p:nvPr>
        </p:nvSpPr>
        <p:spPr>
          <a:xfrm>
            <a:off x="6339926" y="5668583"/>
            <a:ext cx="18135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09" name="Google Shape;209;p14"/>
          <p:cNvSpPr/>
          <p:nvPr>
            <p:ph idx="25" type="pic"/>
          </p:nvPr>
        </p:nvSpPr>
        <p:spPr>
          <a:xfrm>
            <a:off x="9136814" y="4287711"/>
            <a:ext cx="1066800" cy="1066800"/>
          </a:xfrm>
          <a:prstGeom prst="rect">
            <a:avLst/>
          </a:prstGeom>
          <a:solidFill>
            <a:schemeClr val="lt1"/>
          </a:solidFill>
          <a:ln>
            <a:noFill/>
          </a:ln>
        </p:spPr>
      </p:sp>
      <p:sp>
        <p:nvSpPr>
          <p:cNvPr id="210" name="Google Shape;210;p14"/>
          <p:cNvSpPr txBox="1"/>
          <p:nvPr>
            <p:ph idx="26" type="body"/>
          </p:nvPr>
        </p:nvSpPr>
        <p:spPr>
          <a:xfrm>
            <a:off x="8759806" y="5513214"/>
            <a:ext cx="1828800" cy="343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11" name="Google Shape;211;p14"/>
          <p:cNvSpPr txBox="1"/>
          <p:nvPr>
            <p:ph idx="27" type="body"/>
          </p:nvPr>
        </p:nvSpPr>
        <p:spPr>
          <a:xfrm>
            <a:off x="8744480" y="5668583"/>
            <a:ext cx="1844100" cy="343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rtl="0" algn="l">
              <a:lnSpc>
                <a:spcPct val="90000"/>
              </a:lnSpc>
              <a:spcBef>
                <a:spcPts val="500"/>
              </a:spcBef>
              <a:spcAft>
                <a:spcPts val="0"/>
              </a:spcAft>
              <a:buClr>
                <a:schemeClr val="lt1"/>
              </a:buClr>
              <a:buSzPts val="2000"/>
              <a:buNone/>
              <a:defRPr b="1" sz="2000"/>
            </a:lvl2pPr>
            <a:lvl3pPr indent="-228600" lvl="2" marL="1371600" rtl="0" algn="l">
              <a:lnSpc>
                <a:spcPct val="90000"/>
              </a:lnSpc>
              <a:spcBef>
                <a:spcPts val="500"/>
              </a:spcBef>
              <a:spcAft>
                <a:spcPts val="0"/>
              </a:spcAft>
              <a:buClr>
                <a:schemeClr val="lt1"/>
              </a:buClr>
              <a:buSzPts val="1800"/>
              <a:buNone/>
              <a:defRPr b="1" sz="1800"/>
            </a:lvl3pPr>
            <a:lvl4pPr indent="-228600" lvl="3" marL="1828800" rtl="0" algn="l">
              <a:lnSpc>
                <a:spcPct val="90000"/>
              </a:lnSpc>
              <a:spcBef>
                <a:spcPts val="500"/>
              </a:spcBef>
              <a:spcAft>
                <a:spcPts val="0"/>
              </a:spcAft>
              <a:buClr>
                <a:schemeClr val="lt1"/>
              </a:buClr>
              <a:buSzPts val="1600"/>
              <a:buNone/>
              <a:defRPr b="1" sz="1600"/>
            </a:lvl4pPr>
            <a:lvl5pPr indent="-228600" lvl="4" marL="2286000" rtl="0" algn="l">
              <a:lnSpc>
                <a:spcPct val="90000"/>
              </a:lnSpc>
              <a:spcBef>
                <a:spcPts val="500"/>
              </a:spcBef>
              <a:spcAft>
                <a:spcPts val="0"/>
              </a:spcAft>
              <a:buClr>
                <a:schemeClr val="lt1"/>
              </a:buClr>
              <a:buSzPts val="1600"/>
              <a:buNone/>
              <a:defRPr b="1" sz="1600"/>
            </a:lvl5pPr>
            <a:lvl6pPr indent="-228600" lvl="5" marL="2743200" rtl="0" algn="l">
              <a:lnSpc>
                <a:spcPct val="90000"/>
              </a:lnSpc>
              <a:spcBef>
                <a:spcPts val="500"/>
              </a:spcBef>
              <a:spcAft>
                <a:spcPts val="0"/>
              </a:spcAft>
              <a:buClr>
                <a:schemeClr val="lt1"/>
              </a:buClr>
              <a:buSzPts val="1600"/>
              <a:buNone/>
              <a:defRPr b="1" sz="1600"/>
            </a:lvl6pPr>
            <a:lvl7pPr indent="-228600" lvl="6" marL="3200400" rtl="0" algn="l">
              <a:lnSpc>
                <a:spcPct val="90000"/>
              </a:lnSpc>
              <a:spcBef>
                <a:spcPts val="500"/>
              </a:spcBef>
              <a:spcAft>
                <a:spcPts val="0"/>
              </a:spcAft>
              <a:buClr>
                <a:schemeClr val="lt1"/>
              </a:buClr>
              <a:buSzPts val="1600"/>
              <a:buNone/>
              <a:defRPr b="1" sz="1600"/>
            </a:lvl7pPr>
            <a:lvl8pPr indent="-228600" lvl="7" marL="3657600" rtl="0" algn="l">
              <a:lnSpc>
                <a:spcPct val="90000"/>
              </a:lnSpc>
              <a:spcBef>
                <a:spcPts val="500"/>
              </a:spcBef>
              <a:spcAft>
                <a:spcPts val="0"/>
              </a:spcAft>
              <a:buClr>
                <a:schemeClr val="lt1"/>
              </a:buClr>
              <a:buSzPts val="1600"/>
              <a:buNone/>
              <a:defRPr b="1" sz="1600"/>
            </a:lvl8pPr>
            <a:lvl9pPr indent="-228600" lvl="8" marL="4114800" rtl="0" algn="l">
              <a:lnSpc>
                <a:spcPct val="90000"/>
              </a:lnSpc>
              <a:spcBef>
                <a:spcPts val="500"/>
              </a:spcBef>
              <a:spcAft>
                <a:spcPts val="0"/>
              </a:spcAft>
              <a:buClr>
                <a:schemeClr val="lt1"/>
              </a:buClr>
              <a:buSzPts val="1600"/>
              <a:buNone/>
              <a:defRPr b="1" sz="1600"/>
            </a:lvl9pPr>
          </a:lstStyle>
          <a:p/>
        </p:txBody>
      </p:sp>
      <p:sp>
        <p:nvSpPr>
          <p:cNvPr id="212" name="Google Shape;212;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solidFill>
                  <a:srgbClr val="89898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 name="Google Shape;213;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solidFill>
                  <a:srgbClr val="89898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4" name="Google Shape;214;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98989"/>
                </a:solidFill>
                <a:latin typeface="Arial"/>
                <a:ea typeface="Arial"/>
                <a:cs typeface="Arial"/>
                <a:sym typeface="Arial"/>
              </a:defRPr>
            </a:lvl1pPr>
            <a:lvl2pPr indent="0" lvl="1" marL="0" marR="0" rtl="0" algn="r">
              <a:spcBef>
                <a:spcPts val="0"/>
              </a:spcBef>
              <a:buNone/>
              <a:defRPr b="0" i="0" sz="900" u="none" cap="none" strike="noStrike">
                <a:solidFill>
                  <a:srgbClr val="898989"/>
                </a:solidFill>
                <a:latin typeface="Arial"/>
                <a:ea typeface="Arial"/>
                <a:cs typeface="Arial"/>
                <a:sym typeface="Arial"/>
              </a:defRPr>
            </a:lvl2pPr>
            <a:lvl3pPr indent="0" lvl="2" marL="0" marR="0" rtl="0" algn="r">
              <a:spcBef>
                <a:spcPts val="0"/>
              </a:spcBef>
              <a:buNone/>
              <a:defRPr b="0" i="0" sz="900" u="none" cap="none" strike="noStrike">
                <a:solidFill>
                  <a:srgbClr val="898989"/>
                </a:solidFill>
                <a:latin typeface="Arial"/>
                <a:ea typeface="Arial"/>
                <a:cs typeface="Arial"/>
                <a:sym typeface="Arial"/>
              </a:defRPr>
            </a:lvl3pPr>
            <a:lvl4pPr indent="0" lvl="3" marL="0" marR="0" rtl="0" algn="r">
              <a:spcBef>
                <a:spcPts val="0"/>
              </a:spcBef>
              <a:buNone/>
              <a:defRPr b="0" i="0" sz="900" u="none" cap="none" strike="noStrike">
                <a:solidFill>
                  <a:srgbClr val="898989"/>
                </a:solidFill>
                <a:latin typeface="Arial"/>
                <a:ea typeface="Arial"/>
                <a:cs typeface="Arial"/>
                <a:sym typeface="Arial"/>
              </a:defRPr>
            </a:lvl4pPr>
            <a:lvl5pPr indent="0" lvl="4" marL="0" marR="0" rtl="0" algn="r">
              <a:spcBef>
                <a:spcPts val="0"/>
              </a:spcBef>
              <a:buNone/>
              <a:defRPr b="0" i="0" sz="900" u="none" cap="none" strike="noStrike">
                <a:solidFill>
                  <a:srgbClr val="898989"/>
                </a:solidFill>
                <a:latin typeface="Arial"/>
                <a:ea typeface="Arial"/>
                <a:cs typeface="Arial"/>
                <a:sym typeface="Arial"/>
              </a:defRPr>
            </a:lvl5pPr>
            <a:lvl6pPr indent="0" lvl="5" marL="0" marR="0" rtl="0" algn="r">
              <a:spcBef>
                <a:spcPts val="0"/>
              </a:spcBef>
              <a:buNone/>
              <a:defRPr b="0" i="0" sz="900" u="none" cap="none" strike="noStrike">
                <a:solidFill>
                  <a:srgbClr val="898989"/>
                </a:solidFill>
                <a:latin typeface="Arial"/>
                <a:ea typeface="Arial"/>
                <a:cs typeface="Arial"/>
                <a:sym typeface="Arial"/>
              </a:defRPr>
            </a:lvl6pPr>
            <a:lvl7pPr indent="0" lvl="6" marL="0" marR="0" rtl="0" algn="r">
              <a:spcBef>
                <a:spcPts val="0"/>
              </a:spcBef>
              <a:buNone/>
              <a:defRPr b="0" i="0" sz="900" u="none" cap="none" strike="noStrike">
                <a:solidFill>
                  <a:srgbClr val="898989"/>
                </a:solidFill>
                <a:latin typeface="Arial"/>
                <a:ea typeface="Arial"/>
                <a:cs typeface="Arial"/>
                <a:sym typeface="Arial"/>
              </a:defRPr>
            </a:lvl7pPr>
            <a:lvl8pPr indent="0" lvl="7" marL="0" marR="0" rtl="0" algn="r">
              <a:spcBef>
                <a:spcPts val="0"/>
              </a:spcBef>
              <a:buNone/>
              <a:defRPr b="0" i="0" sz="900" u="none" cap="none" strike="noStrike">
                <a:solidFill>
                  <a:srgbClr val="898989"/>
                </a:solidFill>
                <a:latin typeface="Arial"/>
                <a:ea typeface="Arial"/>
                <a:cs typeface="Arial"/>
                <a:sym typeface="Arial"/>
              </a:defRPr>
            </a:lvl8pPr>
            <a:lvl9pPr indent="0" lvl="8" marL="0" marR="0" rtl="0" algn="r">
              <a:spcBef>
                <a:spcPts val="0"/>
              </a:spcBef>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p:cSld name="SmartArt">
    <p:bg>
      <p:bgPr>
        <a:solidFill>
          <a:schemeClr val="lt1"/>
        </a:solidFill>
      </p:bgPr>
    </p:bg>
    <p:spTree>
      <p:nvGrpSpPr>
        <p:cNvPr id="215" name="Shape 215"/>
        <p:cNvGrpSpPr/>
        <p:nvPr/>
      </p:nvGrpSpPr>
      <p:grpSpPr>
        <a:xfrm>
          <a:off x="0" y="0"/>
          <a:ext cx="0" cy="0"/>
          <a:chOff x="0" y="0"/>
          <a:chExt cx="0" cy="0"/>
        </a:xfrm>
      </p:grpSpPr>
      <p:grpSp>
        <p:nvGrpSpPr>
          <p:cNvPr id="216" name="Google Shape;216;p15"/>
          <p:cNvGrpSpPr/>
          <p:nvPr/>
        </p:nvGrpSpPr>
        <p:grpSpPr>
          <a:xfrm>
            <a:off x="0" y="0"/>
            <a:ext cx="2590800" cy="1027800"/>
            <a:chOff x="0" y="0"/>
            <a:chExt cx="2590800" cy="1027800"/>
          </a:xfrm>
        </p:grpSpPr>
        <p:cxnSp>
          <p:nvCxnSpPr>
            <p:cNvPr id="217" name="Google Shape;217;p15"/>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218" name="Google Shape;218;p15"/>
            <p:cNvCxnSpPr/>
            <p:nvPr/>
          </p:nvCxnSpPr>
          <p:spPr>
            <a:xfrm flipH="1">
              <a:off x="150" y="0"/>
              <a:ext cx="704700" cy="1027800"/>
            </a:xfrm>
            <a:prstGeom prst="straightConnector1">
              <a:avLst/>
            </a:prstGeom>
            <a:noFill/>
            <a:ln cap="flat" cmpd="sng" w="9525">
              <a:solidFill>
                <a:schemeClr val="dk1"/>
              </a:solidFill>
              <a:prstDash val="solid"/>
              <a:miter lim="800000"/>
              <a:headEnd len="sm" w="sm" type="none"/>
              <a:tailEnd len="sm" w="sm" type="none"/>
            </a:ln>
          </p:spPr>
        </p:cxnSp>
      </p:grpSp>
      <p:sp>
        <p:nvSpPr>
          <p:cNvPr id="219" name="Google Shape;21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15"/>
          <p:cNvSpPr/>
          <p:nvPr>
            <p:ph idx="2" type="dgm"/>
          </p:nvPr>
        </p:nvSpPr>
        <p:spPr>
          <a:xfrm>
            <a:off x="838200" y="2111375"/>
            <a:ext cx="10515600" cy="3744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1" name="Google Shape;221;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2" name="Google Shape;22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ременная шкала">
  <p:cSld name="Временная шкала">
    <p:spTree>
      <p:nvGrpSpPr>
        <p:cNvPr id="224" name="Shape 224"/>
        <p:cNvGrpSpPr/>
        <p:nvPr/>
      </p:nvGrpSpPr>
      <p:grpSpPr>
        <a:xfrm>
          <a:off x="0" y="0"/>
          <a:ext cx="0" cy="0"/>
          <a:chOff x="0" y="0"/>
          <a:chExt cx="0" cy="0"/>
        </a:xfrm>
      </p:grpSpPr>
      <p:sp>
        <p:nvSpPr>
          <p:cNvPr id="225" name="Google Shape;225;p16"/>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6" name="Google Shape;226;p16"/>
          <p:cNvSpPr txBox="1"/>
          <p:nvPr>
            <p:ph type="title"/>
          </p:nvPr>
        </p:nvSpPr>
        <p:spPr>
          <a:xfrm>
            <a:off x="838200" y="5509419"/>
            <a:ext cx="4082100" cy="585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16"/>
          <p:cNvSpPr txBox="1"/>
          <p:nvPr>
            <p:ph idx="1" type="body"/>
          </p:nvPr>
        </p:nvSpPr>
        <p:spPr>
          <a:xfrm>
            <a:off x="166074" y="1507772"/>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8" name="Google Shape;228;p16"/>
          <p:cNvSpPr txBox="1"/>
          <p:nvPr>
            <p:ph idx="2" type="body"/>
          </p:nvPr>
        </p:nvSpPr>
        <p:spPr>
          <a:xfrm>
            <a:off x="732131" y="2584097"/>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9" name="Google Shape;229;p16"/>
          <p:cNvSpPr txBox="1"/>
          <p:nvPr>
            <p:ph idx="3" type="body"/>
          </p:nvPr>
        </p:nvSpPr>
        <p:spPr>
          <a:xfrm>
            <a:off x="1338556" y="3660422"/>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0" name="Google Shape;230;p16"/>
          <p:cNvSpPr txBox="1"/>
          <p:nvPr>
            <p:ph idx="4" type="body"/>
          </p:nvPr>
        </p:nvSpPr>
        <p:spPr>
          <a:xfrm>
            <a:off x="1922756" y="4736748"/>
            <a:ext cx="2141700" cy="5145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000"/>
              <a:buNone/>
              <a:defRPr sz="20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16"/>
          <p:cNvSpPr txBox="1"/>
          <p:nvPr>
            <p:ph idx="5" type="body"/>
          </p:nvPr>
        </p:nvSpPr>
        <p:spPr>
          <a:xfrm>
            <a:off x="4401536" y="1613528"/>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2" name="Google Shape;232;p16"/>
          <p:cNvSpPr txBox="1"/>
          <p:nvPr>
            <p:ph idx="6" type="body"/>
          </p:nvPr>
        </p:nvSpPr>
        <p:spPr>
          <a:xfrm>
            <a:off x="4986029" y="2682564"/>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3" name="Google Shape;233;p16"/>
          <p:cNvSpPr txBox="1"/>
          <p:nvPr>
            <p:ph idx="7" type="body"/>
          </p:nvPr>
        </p:nvSpPr>
        <p:spPr>
          <a:xfrm>
            <a:off x="5576938" y="3755394"/>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4" name="Google Shape;234;p16"/>
          <p:cNvSpPr txBox="1"/>
          <p:nvPr>
            <p:ph idx="8" type="body"/>
          </p:nvPr>
        </p:nvSpPr>
        <p:spPr>
          <a:xfrm>
            <a:off x="6175280" y="4824430"/>
            <a:ext cx="5102700" cy="101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5" name="Google Shape;235;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solidFill>
                  <a:srgbClr val="898989"/>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16"/>
          <p:cNvSpPr txBox="1"/>
          <p:nvPr>
            <p:ph idx="11" type="ftr"/>
          </p:nvPr>
        </p:nvSpPr>
        <p:spPr>
          <a:xfrm>
            <a:off x="6749143" y="6356350"/>
            <a:ext cx="377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16"/>
          <p:cNvSpPr txBox="1"/>
          <p:nvPr>
            <p:ph idx="12" type="sldNum"/>
          </p:nvPr>
        </p:nvSpPr>
        <p:spPr>
          <a:xfrm>
            <a:off x="10810874" y="6356350"/>
            <a:ext cx="5430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cxnSp>
        <p:nvCxnSpPr>
          <p:cNvPr id="238" name="Google Shape;238;p16"/>
          <p:cNvCxnSpPr/>
          <p:nvPr/>
        </p:nvCxnSpPr>
        <p:spPr>
          <a:xfrm>
            <a:off x="4353515" y="5023933"/>
            <a:ext cx="1513200" cy="0"/>
          </a:xfrm>
          <a:prstGeom prst="straightConnector1">
            <a:avLst/>
          </a:prstGeom>
          <a:noFill/>
          <a:ln cap="flat" cmpd="sng" w="9525">
            <a:solidFill>
              <a:schemeClr val="dk1"/>
            </a:solidFill>
            <a:prstDash val="solid"/>
            <a:miter lim="800000"/>
            <a:headEnd len="sm" w="sm" type="none"/>
            <a:tailEnd len="sm" w="sm" type="none"/>
          </a:ln>
        </p:spPr>
      </p:cxnSp>
      <p:cxnSp>
        <p:nvCxnSpPr>
          <p:cNvPr id="239" name="Google Shape;239;p16"/>
          <p:cNvCxnSpPr/>
          <p:nvPr/>
        </p:nvCxnSpPr>
        <p:spPr>
          <a:xfrm>
            <a:off x="3759917" y="3948451"/>
            <a:ext cx="1513200" cy="0"/>
          </a:xfrm>
          <a:prstGeom prst="straightConnector1">
            <a:avLst/>
          </a:prstGeom>
          <a:noFill/>
          <a:ln cap="flat" cmpd="sng" w="9525">
            <a:solidFill>
              <a:schemeClr val="dk1"/>
            </a:solidFill>
            <a:prstDash val="solid"/>
            <a:miter lim="800000"/>
            <a:headEnd len="sm" w="sm" type="none"/>
            <a:tailEnd len="sm" w="sm" type="none"/>
          </a:ln>
        </p:spPr>
      </p:cxnSp>
      <p:cxnSp>
        <p:nvCxnSpPr>
          <p:cNvPr id="240" name="Google Shape;240;p16"/>
          <p:cNvCxnSpPr/>
          <p:nvPr/>
        </p:nvCxnSpPr>
        <p:spPr>
          <a:xfrm>
            <a:off x="3173453" y="2872686"/>
            <a:ext cx="1513200" cy="0"/>
          </a:xfrm>
          <a:prstGeom prst="straightConnector1">
            <a:avLst/>
          </a:prstGeom>
          <a:noFill/>
          <a:ln cap="flat" cmpd="sng" w="9525">
            <a:solidFill>
              <a:schemeClr val="dk1"/>
            </a:solidFill>
            <a:prstDash val="solid"/>
            <a:miter lim="800000"/>
            <a:headEnd len="sm" w="sm" type="none"/>
            <a:tailEnd len="sm" w="sm" type="none"/>
          </a:ln>
        </p:spPr>
      </p:cxnSp>
      <p:cxnSp>
        <p:nvCxnSpPr>
          <p:cNvPr id="241" name="Google Shape;241;p16"/>
          <p:cNvCxnSpPr/>
          <p:nvPr/>
        </p:nvCxnSpPr>
        <p:spPr>
          <a:xfrm>
            <a:off x="2586263" y="1796083"/>
            <a:ext cx="15132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овестка" type="obj">
  <p:cSld name="OBJECT">
    <p:bg>
      <p:bgPr>
        <a:solidFill>
          <a:schemeClr val="dk1"/>
        </a:solidFill>
      </p:bgPr>
    </p:bg>
    <p:spTree>
      <p:nvGrpSpPr>
        <p:cNvPr id="84" name="Shape 84"/>
        <p:cNvGrpSpPr/>
        <p:nvPr/>
      </p:nvGrpSpPr>
      <p:grpSpPr>
        <a:xfrm>
          <a:off x="0" y="0"/>
          <a:ext cx="0" cy="0"/>
          <a:chOff x="0" y="0"/>
          <a:chExt cx="0" cy="0"/>
        </a:xfrm>
      </p:grpSpPr>
      <p:pic>
        <p:nvPicPr>
          <p:cNvPr id="85" name="Google Shape;85;p3"/>
          <p:cNvPicPr preferRelativeResize="0"/>
          <p:nvPr/>
        </p:nvPicPr>
        <p:blipFill rotWithShape="1">
          <a:blip r:embed="rId2">
            <a:alphaModFix/>
          </a:blip>
          <a:srcRect b="23069" l="0" r="28341" t="18303"/>
          <a:stretch/>
        </p:blipFill>
        <p:spPr>
          <a:xfrm>
            <a:off x="5488815" y="0"/>
            <a:ext cx="6703187" cy="6858000"/>
          </a:xfrm>
          <a:prstGeom prst="rect">
            <a:avLst/>
          </a:prstGeom>
          <a:noFill/>
          <a:ln>
            <a:noFill/>
          </a:ln>
        </p:spPr>
      </p:pic>
      <p:sp>
        <p:nvSpPr>
          <p:cNvPr id="86" name="Google Shape;86;p3"/>
          <p:cNvSpPr txBox="1"/>
          <p:nvPr>
            <p:ph type="title"/>
          </p:nvPr>
        </p:nvSpPr>
        <p:spPr>
          <a:xfrm>
            <a:off x="1333500" y="1020445"/>
            <a:ext cx="2895600" cy="1325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2800"/>
              <a:buFont typeface="Arial"/>
              <a:buNone/>
              <a:defRPr sz="2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3"/>
          <p:cNvSpPr txBox="1"/>
          <p:nvPr>
            <p:ph idx="1" type="body"/>
          </p:nvPr>
        </p:nvSpPr>
        <p:spPr>
          <a:xfrm>
            <a:off x="1333500" y="2924175"/>
            <a:ext cx="2895600" cy="2519400"/>
          </a:xfrm>
          <a:prstGeom prst="rect">
            <a:avLst/>
          </a:prstGeom>
          <a:noFill/>
          <a:ln>
            <a:noFill/>
          </a:ln>
        </p:spPr>
        <p:txBody>
          <a:bodyPr anchorCtr="0" anchor="t" bIns="45700" lIns="91425" spcFirstLastPara="1" rIns="91425" wrap="square" tIns="45700">
            <a:normAutofit/>
          </a:bodyPr>
          <a:lstStyle>
            <a:lvl1pPr indent="-228600" lvl="0" marL="457200" rtl="0" algn="l">
              <a:lnSpc>
                <a:spcPct val="150000"/>
              </a:lnSpc>
              <a:spcBef>
                <a:spcPts val="1000"/>
              </a:spcBef>
              <a:spcAft>
                <a:spcPts val="0"/>
              </a:spcAft>
              <a:buClr>
                <a:schemeClr val="lt1"/>
              </a:buClr>
              <a:buSzPts val="1400"/>
              <a:buNone/>
              <a:defRPr sz="1400">
                <a:solidFill>
                  <a:schemeClr val="lt1"/>
                </a:solidFill>
              </a:defRPr>
            </a:lvl1pPr>
            <a:lvl2pPr indent="-228600" lvl="1" marL="914400" rtl="0" algn="l">
              <a:lnSpc>
                <a:spcPct val="150000"/>
              </a:lnSpc>
              <a:spcBef>
                <a:spcPts val="500"/>
              </a:spcBef>
              <a:spcAft>
                <a:spcPts val="0"/>
              </a:spcAft>
              <a:buClr>
                <a:schemeClr val="lt1"/>
              </a:buClr>
              <a:buSzPts val="1400"/>
              <a:buNone/>
              <a:defRPr sz="1400">
                <a:solidFill>
                  <a:schemeClr val="lt1"/>
                </a:solidFill>
              </a:defRPr>
            </a:lvl2pPr>
            <a:lvl3pPr indent="-228600" lvl="2" marL="1371600" rtl="0" algn="l">
              <a:lnSpc>
                <a:spcPct val="150000"/>
              </a:lnSpc>
              <a:spcBef>
                <a:spcPts val="500"/>
              </a:spcBef>
              <a:spcAft>
                <a:spcPts val="0"/>
              </a:spcAft>
              <a:buClr>
                <a:schemeClr val="lt1"/>
              </a:buClr>
              <a:buSzPts val="1400"/>
              <a:buNone/>
              <a:defRPr sz="1400">
                <a:solidFill>
                  <a:schemeClr val="lt1"/>
                </a:solidFill>
              </a:defRPr>
            </a:lvl3pPr>
            <a:lvl4pPr indent="-228600" lvl="3" marL="1828800" rtl="0" algn="l">
              <a:lnSpc>
                <a:spcPct val="150000"/>
              </a:lnSpc>
              <a:spcBef>
                <a:spcPts val="500"/>
              </a:spcBef>
              <a:spcAft>
                <a:spcPts val="0"/>
              </a:spcAft>
              <a:buClr>
                <a:schemeClr val="lt1"/>
              </a:buClr>
              <a:buSzPts val="1400"/>
              <a:buNone/>
              <a:defRPr sz="1400">
                <a:solidFill>
                  <a:schemeClr val="lt1"/>
                </a:solidFill>
              </a:defRPr>
            </a:lvl4pPr>
            <a:lvl5pPr indent="-228600" lvl="4" marL="2286000" rtl="0" algn="l">
              <a:lnSpc>
                <a:spcPct val="150000"/>
              </a:lnSpc>
              <a:spcBef>
                <a:spcPts val="500"/>
              </a:spcBef>
              <a:spcAft>
                <a:spcPts val="0"/>
              </a:spcAft>
              <a:buClr>
                <a:schemeClr val="lt1"/>
              </a:buClr>
              <a:buSzPts val="1400"/>
              <a:buNone/>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3"/>
          <p:cNvSpPr txBox="1"/>
          <p:nvPr>
            <p:ph idx="10" type="dt"/>
          </p:nvPr>
        </p:nvSpPr>
        <p:spPr>
          <a:xfrm>
            <a:off x="1333500" y="6356350"/>
            <a:ext cx="985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3"/>
          <p:cNvSpPr txBox="1"/>
          <p:nvPr>
            <p:ph idx="11" type="ftr"/>
          </p:nvPr>
        </p:nvSpPr>
        <p:spPr>
          <a:xfrm>
            <a:off x="2669886" y="6356349"/>
            <a:ext cx="2482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3"/>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ведение" type="secHead">
  <p:cSld name="SECTION_HEADER">
    <p:spTree>
      <p:nvGrpSpPr>
        <p:cNvPr id="91" name="Shape 91"/>
        <p:cNvGrpSpPr/>
        <p:nvPr/>
      </p:nvGrpSpPr>
      <p:grpSpPr>
        <a:xfrm>
          <a:off x="0" y="0"/>
          <a:ext cx="0" cy="0"/>
          <a:chOff x="0" y="0"/>
          <a:chExt cx="0" cy="0"/>
        </a:xfrm>
      </p:grpSpPr>
      <p:sp>
        <p:nvSpPr>
          <p:cNvPr id="92" name="Google Shape;92;p4"/>
          <p:cNvSpPr txBox="1"/>
          <p:nvPr>
            <p:ph type="title"/>
          </p:nvPr>
        </p:nvSpPr>
        <p:spPr>
          <a:xfrm>
            <a:off x="1362075" y="1671639"/>
            <a:ext cx="5111700" cy="1204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4"/>
          <p:cNvSpPr txBox="1"/>
          <p:nvPr>
            <p:ph idx="1" type="body"/>
          </p:nvPr>
        </p:nvSpPr>
        <p:spPr>
          <a:xfrm>
            <a:off x="1362075" y="3660774"/>
            <a:ext cx="5111700" cy="15255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94" name="Google Shape;94;p4"/>
          <p:cNvSpPr txBox="1"/>
          <p:nvPr>
            <p:ph idx="10" type="dt"/>
          </p:nvPr>
        </p:nvSpPr>
        <p:spPr>
          <a:xfrm>
            <a:off x="838200" y="6356350"/>
            <a:ext cx="121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4"/>
          <p:cNvSpPr txBox="1"/>
          <p:nvPr>
            <p:ph idx="11" type="ftr"/>
          </p:nvPr>
        </p:nvSpPr>
        <p:spPr>
          <a:xfrm>
            <a:off x="2463800" y="6356350"/>
            <a:ext cx="3479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97" name="Google Shape;97;p4"/>
          <p:cNvGrpSpPr/>
          <p:nvPr/>
        </p:nvGrpSpPr>
        <p:grpSpPr>
          <a:xfrm>
            <a:off x="6953400" y="-25401"/>
            <a:ext cx="5238675" cy="6902400"/>
            <a:chOff x="6953400" y="-25401"/>
            <a:chExt cx="5238675" cy="6902400"/>
          </a:xfrm>
        </p:grpSpPr>
        <p:cxnSp>
          <p:nvCxnSpPr>
            <p:cNvPr id="98" name="Google Shape;98;p4"/>
            <p:cNvCxnSpPr/>
            <p:nvPr/>
          </p:nvCxnSpPr>
          <p:spPr>
            <a:xfrm>
              <a:off x="9096375" y="1497012"/>
              <a:ext cx="3095700" cy="0"/>
            </a:xfrm>
            <a:prstGeom prst="straightConnector1">
              <a:avLst/>
            </a:prstGeom>
            <a:noFill/>
            <a:ln cap="flat" cmpd="sng" w="9525">
              <a:solidFill>
                <a:schemeClr val="dk1"/>
              </a:solidFill>
              <a:prstDash val="solid"/>
              <a:miter lim="800000"/>
              <a:headEnd len="sm" w="sm" type="none"/>
              <a:tailEnd len="sm" w="sm" type="none"/>
            </a:ln>
          </p:spPr>
        </p:cxnSp>
        <p:cxnSp>
          <p:nvCxnSpPr>
            <p:cNvPr id="99" name="Google Shape;99;p4"/>
            <p:cNvCxnSpPr/>
            <p:nvPr/>
          </p:nvCxnSpPr>
          <p:spPr>
            <a:xfrm flipH="1">
              <a:off x="6953400" y="-25401"/>
              <a:ext cx="3790800" cy="69024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азрыв раздела">
  <p:cSld name="Разрыв раздела">
    <p:bg>
      <p:bgPr>
        <a:solidFill>
          <a:schemeClr val="dk1"/>
        </a:solidFill>
      </p:bgPr>
    </p:bg>
    <p:spTree>
      <p:nvGrpSpPr>
        <p:cNvPr id="100" name="Shape 100"/>
        <p:cNvGrpSpPr/>
        <p:nvPr/>
      </p:nvGrpSpPr>
      <p:grpSpPr>
        <a:xfrm>
          <a:off x="0" y="0"/>
          <a:ext cx="0" cy="0"/>
          <a:chOff x="0" y="0"/>
          <a:chExt cx="0" cy="0"/>
        </a:xfrm>
      </p:grpSpPr>
      <p:sp>
        <p:nvSpPr>
          <p:cNvPr id="101" name="Google Shape;101;p5"/>
          <p:cNvSpPr txBox="1"/>
          <p:nvPr>
            <p:ph type="ctrTitle"/>
          </p:nvPr>
        </p:nvSpPr>
        <p:spPr>
          <a:xfrm>
            <a:off x="6991350" y="2148840"/>
            <a:ext cx="4179600" cy="17154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5"/>
          <p:cNvSpPr txBox="1"/>
          <p:nvPr>
            <p:ph idx="1" type="subTitle"/>
          </p:nvPr>
        </p:nvSpPr>
        <p:spPr>
          <a:xfrm>
            <a:off x="6991350" y="3962003"/>
            <a:ext cx="4179600" cy="365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1000"/>
              </a:spcBef>
              <a:spcAft>
                <a:spcPts val="0"/>
              </a:spcAft>
              <a:buClr>
                <a:schemeClr val="lt1"/>
              </a:buClr>
              <a:buSzPts val="1600"/>
              <a:buNone/>
              <a:defRPr sz="16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103" name="Google Shape;103;p5"/>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ри объекта">
  <p:cSld name="Три объекта">
    <p:bg>
      <p:bgPr>
        <a:solidFill>
          <a:schemeClr val="lt1"/>
        </a:solidFill>
      </p:bgPr>
    </p:bg>
    <p:spTree>
      <p:nvGrpSpPr>
        <p:cNvPr id="104" name="Shape 104"/>
        <p:cNvGrpSpPr/>
        <p:nvPr/>
      </p:nvGrpSpPr>
      <p:grpSpPr>
        <a:xfrm>
          <a:off x="0" y="0"/>
          <a:ext cx="0" cy="0"/>
          <a:chOff x="0" y="0"/>
          <a:chExt cx="0" cy="0"/>
        </a:xfrm>
      </p:grpSpPr>
      <p:sp>
        <p:nvSpPr>
          <p:cNvPr id="105" name="Google Shape;105;p6"/>
          <p:cNvSpPr txBox="1"/>
          <p:nvPr>
            <p:ph type="title"/>
          </p:nvPr>
        </p:nvSpPr>
        <p:spPr>
          <a:xfrm>
            <a:off x="1885156" y="892177"/>
            <a:ext cx="8421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6"/>
          <p:cNvSpPr txBox="1"/>
          <p:nvPr>
            <p:ph idx="1" type="body"/>
          </p:nvPr>
        </p:nvSpPr>
        <p:spPr>
          <a:xfrm>
            <a:off x="1243104" y="2776936"/>
            <a:ext cx="28824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07" name="Google Shape;107;p6"/>
          <p:cNvSpPr txBox="1"/>
          <p:nvPr>
            <p:ph idx="2" type="body"/>
          </p:nvPr>
        </p:nvSpPr>
        <p:spPr>
          <a:xfrm>
            <a:off x="1243104" y="3834606"/>
            <a:ext cx="28824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8" name="Google Shape;108;p6"/>
          <p:cNvSpPr txBox="1"/>
          <p:nvPr>
            <p:ph idx="3" type="body"/>
          </p:nvPr>
        </p:nvSpPr>
        <p:spPr>
          <a:xfrm>
            <a:off x="4647665" y="2776936"/>
            <a:ext cx="28968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09" name="Google Shape;109;p6"/>
          <p:cNvSpPr txBox="1"/>
          <p:nvPr>
            <p:ph idx="4" type="body"/>
          </p:nvPr>
        </p:nvSpPr>
        <p:spPr>
          <a:xfrm>
            <a:off x="4647665" y="3834606"/>
            <a:ext cx="28968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0" name="Google Shape;110;p6"/>
          <p:cNvSpPr txBox="1"/>
          <p:nvPr>
            <p:ph idx="5" type="body"/>
          </p:nvPr>
        </p:nvSpPr>
        <p:spPr>
          <a:xfrm>
            <a:off x="8066421" y="2776936"/>
            <a:ext cx="28824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1" name="Google Shape;111;p6"/>
          <p:cNvSpPr txBox="1"/>
          <p:nvPr>
            <p:ph idx="6" type="body"/>
          </p:nvPr>
        </p:nvSpPr>
        <p:spPr>
          <a:xfrm>
            <a:off x="8066421" y="3834606"/>
            <a:ext cx="28824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2" name="Google Shape;112;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grpSp>
        <p:nvGrpSpPr>
          <p:cNvPr id="115" name="Google Shape;115;p6"/>
          <p:cNvGrpSpPr/>
          <p:nvPr/>
        </p:nvGrpSpPr>
        <p:grpSpPr>
          <a:xfrm>
            <a:off x="76" y="0"/>
            <a:ext cx="2238300" cy="3105300"/>
            <a:chOff x="76" y="0"/>
            <a:chExt cx="2238300" cy="3105300"/>
          </a:xfrm>
        </p:grpSpPr>
        <p:cxnSp>
          <p:nvCxnSpPr>
            <p:cNvPr id="116" name="Google Shape;116;p6"/>
            <p:cNvCxnSpPr/>
            <p:nvPr/>
          </p:nvCxnSpPr>
          <p:spPr>
            <a:xfrm flipH="1">
              <a:off x="150" y="0"/>
              <a:ext cx="1238100" cy="3105300"/>
            </a:xfrm>
            <a:prstGeom prst="straightConnector1">
              <a:avLst/>
            </a:prstGeom>
            <a:noFill/>
            <a:ln cap="flat" cmpd="sng" w="9525">
              <a:solidFill>
                <a:schemeClr val="dk1"/>
              </a:solidFill>
              <a:prstDash val="solid"/>
              <a:miter lim="800000"/>
              <a:headEnd len="sm" w="sm" type="none"/>
              <a:tailEnd len="sm" w="sm" type="none"/>
            </a:ln>
          </p:spPr>
        </p:cxnSp>
        <p:cxnSp>
          <p:nvCxnSpPr>
            <p:cNvPr id="117" name="Google Shape;117;p6"/>
            <p:cNvCxnSpPr/>
            <p:nvPr/>
          </p:nvCxnSpPr>
          <p:spPr>
            <a:xfrm flipH="1">
              <a:off x="76" y="0"/>
              <a:ext cx="2238300"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TxTwoObj">
  <p:cSld name="TWO_OBJECTS_WITH_TEXT">
    <p:bg>
      <p:bgPr>
        <a:solidFill>
          <a:schemeClr val="accent1"/>
        </a:solidFill>
      </p:bgPr>
    </p:bg>
    <p:spTree>
      <p:nvGrpSpPr>
        <p:cNvPr id="118" name="Shape 118"/>
        <p:cNvGrpSpPr/>
        <p:nvPr/>
      </p:nvGrpSpPr>
      <p:grpSpPr>
        <a:xfrm>
          <a:off x="0" y="0"/>
          <a:ext cx="0" cy="0"/>
          <a:chOff x="0" y="0"/>
          <a:chExt cx="0" cy="0"/>
        </a:xfrm>
      </p:grpSpPr>
      <p:sp>
        <p:nvSpPr>
          <p:cNvPr id="119" name="Google Shape;119;p7"/>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7"/>
          <p:cNvSpPr txBox="1"/>
          <p:nvPr>
            <p:ph idx="1" type="body"/>
          </p:nvPr>
        </p:nvSpPr>
        <p:spPr>
          <a:xfrm>
            <a:off x="2933700" y="2776936"/>
            <a:ext cx="39243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1" name="Google Shape;121;p7"/>
          <p:cNvSpPr txBox="1"/>
          <p:nvPr>
            <p:ph idx="2" type="body"/>
          </p:nvPr>
        </p:nvSpPr>
        <p:spPr>
          <a:xfrm>
            <a:off x="2933700" y="3834606"/>
            <a:ext cx="39243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7"/>
          <p:cNvSpPr txBox="1"/>
          <p:nvPr>
            <p:ph idx="3" type="body"/>
          </p:nvPr>
        </p:nvSpPr>
        <p:spPr>
          <a:xfrm>
            <a:off x="7410173" y="2776936"/>
            <a:ext cx="39435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3" name="Google Shape;123;p7"/>
          <p:cNvSpPr txBox="1"/>
          <p:nvPr>
            <p:ph idx="4" type="body"/>
          </p:nvPr>
        </p:nvSpPr>
        <p:spPr>
          <a:xfrm>
            <a:off x="7410173" y="3834606"/>
            <a:ext cx="3943500" cy="19980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lvl1pPr>
            <a:lvl2pPr indent="-228600" lvl="1" marL="914400" rtl="0" algn="l">
              <a:lnSpc>
                <a:spcPct val="100000"/>
              </a:lnSpc>
              <a:spcBef>
                <a:spcPts val="500"/>
              </a:spcBef>
              <a:spcAft>
                <a:spcPts val="0"/>
              </a:spcAft>
              <a:buClr>
                <a:schemeClr val="dk1"/>
              </a:buClr>
              <a:buSzPts val="1400"/>
              <a:buNone/>
              <a:defRPr sz="1400"/>
            </a:lvl2pPr>
            <a:lvl3pPr indent="-228600" lvl="2" marL="1371600" rtl="0" algn="l">
              <a:lnSpc>
                <a:spcPct val="100000"/>
              </a:lnSpc>
              <a:spcBef>
                <a:spcPts val="500"/>
              </a:spcBef>
              <a:spcAft>
                <a:spcPts val="0"/>
              </a:spcAft>
              <a:buClr>
                <a:schemeClr val="dk1"/>
              </a:buClr>
              <a:buSzPts val="1400"/>
              <a:buNone/>
              <a:defRPr sz="1400"/>
            </a:lvl3pPr>
            <a:lvl4pPr indent="-228600" lvl="3" marL="1828800" rtl="0" algn="l">
              <a:lnSpc>
                <a:spcPct val="100000"/>
              </a:lnSpc>
              <a:spcBef>
                <a:spcPts val="500"/>
              </a:spcBef>
              <a:spcAft>
                <a:spcPts val="0"/>
              </a:spcAft>
              <a:buClr>
                <a:schemeClr val="dk1"/>
              </a:buClr>
              <a:buSzPts val="1400"/>
              <a:buNone/>
              <a:defRPr sz="1400"/>
            </a:lvl4pPr>
            <a:lvl5pPr indent="-228600" lvl="4" marL="2286000" rtl="0" algn="l">
              <a:lnSpc>
                <a:spcPct val="100000"/>
              </a:lnSpc>
              <a:spcBef>
                <a:spcPts val="500"/>
              </a:spcBef>
              <a:spcAft>
                <a:spcPts val="0"/>
              </a:spcAft>
              <a:buClr>
                <a:schemeClr val="dk1"/>
              </a:buClr>
              <a:buSzPts val="1400"/>
              <a:buNone/>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pic>
        <p:nvPicPr>
          <p:cNvPr id="127" name="Google Shape;127;p7"/>
          <p:cNvPicPr preferRelativeResize="0"/>
          <p:nvPr/>
        </p:nvPicPr>
        <p:blipFill rotWithShape="1">
          <a:blip r:embed="rId2">
            <a:alphaModFix/>
          </a:blip>
          <a:srcRect b="22676" l="39434" r="0" t="20274"/>
          <a:stretch/>
        </p:blipFill>
        <p:spPr>
          <a:xfrm>
            <a:off x="25785" y="0"/>
            <a:ext cx="4368031" cy="391239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тол">
  <p:cSld name="Стол">
    <p:bg>
      <p:bgPr>
        <a:solidFill>
          <a:schemeClr val="lt1"/>
        </a:solidFill>
      </p:bgPr>
    </p:bg>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водка">
  <p:cSld name="Сводка">
    <p:spTree>
      <p:nvGrpSpPr>
        <p:cNvPr id="133" name="Shape 133"/>
        <p:cNvGrpSpPr/>
        <p:nvPr/>
      </p:nvGrpSpPr>
      <p:grpSpPr>
        <a:xfrm>
          <a:off x="0" y="0"/>
          <a:ext cx="0" cy="0"/>
          <a:chOff x="0" y="0"/>
          <a:chExt cx="0" cy="0"/>
        </a:xfrm>
      </p:grpSpPr>
      <p:sp>
        <p:nvSpPr>
          <p:cNvPr id="134" name="Google Shape;134;p9"/>
          <p:cNvSpPr txBox="1"/>
          <p:nvPr>
            <p:ph type="title"/>
          </p:nvPr>
        </p:nvSpPr>
        <p:spPr>
          <a:xfrm>
            <a:off x="5476875" y="1671639"/>
            <a:ext cx="5111700" cy="1204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p9"/>
          <p:cNvSpPr txBox="1"/>
          <p:nvPr>
            <p:ph idx="1" type="body"/>
          </p:nvPr>
        </p:nvSpPr>
        <p:spPr>
          <a:xfrm>
            <a:off x="5476875" y="3660774"/>
            <a:ext cx="5111700" cy="15255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Clr>
                <a:schemeClr val="dk1"/>
              </a:buClr>
              <a:buSzPts val="1400"/>
              <a:buNone/>
              <a:defRPr sz="1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136" name="Google Shape;136;p9"/>
          <p:cNvGrpSpPr/>
          <p:nvPr/>
        </p:nvGrpSpPr>
        <p:grpSpPr>
          <a:xfrm>
            <a:off x="0" y="-37"/>
            <a:ext cx="4762501" cy="5186400"/>
            <a:chOff x="0" y="-37"/>
            <a:chExt cx="4762501" cy="5186400"/>
          </a:xfrm>
        </p:grpSpPr>
        <p:cxnSp>
          <p:nvCxnSpPr>
            <p:cNvPr id="137" name="Google Shape;137;p9"/>
            <p:cNvCxnSpPr/>
            <p:nvPr/>
          </p:nvCxnSpPr>
          <p:spPr>
            <a:xfrm rot="10800000">
              <a:off x="0" y="876375"/>
              <a:ext cx="4762500" cy="162870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9"/>
            <p:cNvCxnSpPr/>
            <p:nvPr/>
          </p:nvCxnSpPr>
          <p:spPr>
            <a:xfrm rot="10800000">
              <a:off x="2638501" y="-37"/>
              <a:ext cx="2124000" cy="5186400"/>
            </a:xfrm>
            <a:prstGeom prst="straightConnector1">
              <a:avLst/>
            </a:prstGeom>
            <a:noFill/>
            <a:ln cap="flat" cmpd="sng" w="9525">
              <a:solidFill>
                <a:schemeClr val="dk1"/>
              </a:solidFill>
              <a:prstDash val="solid"/>
              <a:miter lim="800000"/>
              <a:headEnd len="sm" w="sm" type="none"/>
              <a:tailEnd len="sm" w="sm" type="none"/>
            </a:ln>
          </p:spPr>
        </p:cxnSp>
      </p:grpSp>
      <p:sp>
        <p:nvSpPr>
          <p:cNvPr id="139" name="Google Shape;139;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ключение">
  <p:cSld name="Заключение">
    <p:bg>
      <p:bgPr>
        <a:solidFill>
          <a:schemeClr val="dk1"/>
        </a:solidFill>
      </p:bgPr>
    </p:bg>
    <p:spTree>
      <p:nvGrpSpPr>
        <p:cNvPr id="142" name="Shape 142"/>
        <p:cNvGrpSpPr/>
        <p:nvPr/>
      </p:nvGrpSpPr>
      <p:grpSpPr>
        <a:xfrm>
          <a:off x="0" y="0"/>
          <a:ext cx="0" cy="0"/>
          <a:chOff x="0" y="0"/>
          <a:chExt cx="0" cy="0"/>
        </a:xfrm>
      </p:grpSpPr>
      <p:sp>
        <p:nvSpPr>
          <p:cNvPr id="143" name="Google Shape;143;p10"/>
          <p:cNvSpPr txBox="1"/>
          <p:nvPr>
            <p:ph type="ctrTitle"/>
          </p:nvPr>
        </p:nvSpPr>
        <p:spPr>
          <a:xfrm>
            <a:off x="4267200" y="1615736"/>
            <a:ext cx="4179600" cy="1524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600"/>
              <a:buFont typeface="Arial"/>
              <a:buNone/>
              <a:defRPr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10"/>
          <p:cNvSpPr txBox="1"/>
          <p:nvPr>
            <p:ph idx="1" type="subTitle"/>
          </p:nvPr>
        </p:nvSpPr>
        <p:spPr>
          <a:xfrm>
            <a:off x="4267200" y="3238103"/>
            <a:ext cx="4179600" cy="1371900"/>
          </a:xfrm>
          <a:prstGeom prst="rect">
            <a:avLst/>
          </a:prstGeom>
          <a:noFill/>
          <a:ln>
            <a:noFill/>
          </a:ln>
        </p:spPr>
        <p:txBody>
          <a:bodyPr anchorCtr="0" anchor="t" bIns="45700" lIns="91425" spcFirstLastPara="1" rIns="91425" wrap="square" tIns="45700">
            <a:normAutofit/>
          </a:bodyPr>
          <a:lstStyle>
            <a:lvl1pPr lvl="0" rtl="0" algn="l">
              <a:lnSpc>
                <a:spcPct val="150000"/>
              </a:lnSpc>
              <a:spcBef>
                <a:spcPts val="1000"/>
              </a:spcBef>
              <a:spcAft>
                <a:spcPts val="0"/>
              </a:spcAft>
              <a:buClr>
                <a:schemeClr val="lt1"/>
              </a:buClr>
              <a:buSzPts val="1400"/>
              <a:buNone/>
              <a:defRPr sz="1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145" name="Google Shape;145;p10"/>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46" name="Google Shape;146;p10"/>
          <p:cNvSpPr txBox="1"/>
          <p:nvPr>
            <p:ph idx="10" type="dt"/>
          </p:nvPr>
        </p:nvSpPr>
        <p:spPr>
          <a:xfrm>
            <a:off x="4267200" y="6356350"/>
            <a:ext cx="1774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0"/>
          <p:cNvSpPr txBox="1"/>
          <p:nvPr>
            <p:ph idx="11" type="ftr"/>
          </p:nvPr>
        </p:nvSpPr>
        <p:spPr>
          <a:xfrm>
            <a:off x="6479721" y="6356350"/>
            <a:ext cx="2661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9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0"/>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Google Shape;77;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ctrTitle"/>
          </p:nvPr>
        </p:nvSpPr>
        <p:spPr>
          <a:xfrm>
            <a:off x="1871822" y="4380807"/>
            <a:ext cx="9936300" cy="1625100"/>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Clr>
                <a:srgbClr val="242424"/>
              </a:buClr>
              <a:buSzPts val="2400"/>
              <a:buFont typeface="Arial"/>
              <a:buNone/>
            </a:pPr>
            <a:r>
              <a:rPr b="0" i="0" lang="ru-RU" sz="2400" u="none" cap="none" strike="noStrike">
                <a:solidFill>
                  <a:srgbClr val="242424"/>
                </a:solidFill>
                <a:latin typeface="Arial"/>
                <a:ea typeface="Arial"/>
                <a:cs typeface="Arial"/>
                <a:sym typeface="Arial"/>
              </a:rPr>
              <a:t>СОВЕРШЕНСТВОВАНИЕ ИНФОРМАЦИОННО-ТЕЛЕКОММУНИКАЦИОННЫХ СИСТЕМ В СФЕРЕ БЕЗОПАСНОСТИ ПРОИЗВОДСТВА РАБОТ НА СТРОИТЕЛЬНОЙ ПЛОЩАДКЕ</a:t>
            </a:r>
            <a:endParaRPr/>
          </a:p>
        </p:txBody>
      </p:sp>
      <p:sp>
        <p:nvSpPr>
          <p:cNvPr id="248" name="Google Shape;248;p17"/>
          <p:cNvSpPr txBox="1"/>
          <p:nvPr>
            <p:ph idx="1" type="subTitle"/>
          </p:nvPr>
        </p:nvSpPr>
        <p:spPr>
          <a:xfrm>
            <a:off x="6839990" y="6160468"/>
            <a:ext cx="4941900" cy="396600"/>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dk1"/>
              </a:buClr>
              <a:buSzPts val="1800"/>
              <a:buFont typeface="Arial"/>
              <a:buNone/>
            </a:pPr>
            <a:r>
              <a:rPr b="0" i="0" lang="ru-RU" sz="1800" u="none" cap="none" strike="noStrike">
                <a:solidFill>
                  <a:schemeClr val="dk1"/>
                </a:solidFill>
                <a:latin typeface="Arial"/>
                <a:ea typeface="Arial"/>
                <a:cs typeface="Arial"/>
                <a:sym typeface="Arial"/>
              </a:rPr>
              <a:t>СТРб-23-17</a:t>
            </a:r>
            <a:endParaRPr/>
          </a:p>
        </p:txBody>
      </p:sp>
      <p:cxnSp>
        <p:nvCxnSpPr>
          <p:cNvPr id="249" name="Google Shape;249;p17"/>
          <p:cNvCxnSpPr/>
          <p:nvPr/>
        </p:nvCxnSpPr>
        <p:spPr>
          <a:xfrm>
            <a:off x="6999316" y="6079097"/>
            <a:ext cx="4703100" cy="0"/>
          </a:xfrm>
          <a:prstGeom prst="straightConnector1">
            <a:avLst/>
          </a:prstGeom>
          <a:noFill/>
          <a:ln cap="flat" cmpd="sng" w="28575">
            <a:solidFill>
              <a:srgbClr val="4D4D4D"/>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idx="1" type="body"/>
          </p:nvPr>
        </p:nvSpPr>
        <p:spPr>
          <a:xfrm>
            <a:off x="1333500" y="3360388"/>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С помощью таких приложений работники смогут систематически заполнять отчеты о безопасности, а также получать рекомендации по улучшению своего рабочего места.</a:t>
            </a:r>
            <a:endParaRPr/>
          </a:p>
        </p:txBody>
      </p:sp>
      <p:sp>
        <p:nvSpPr>
          <p:cNvPr id="317" name="Google Shape;317;p26"/>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18" name="Google Shape;318;p26"/>
          <p:cNvSpPr txBox="1"/>
          <p:nvPr>
            <p:ph type="title"/>
          </p:nvPr>
        </p:nvSpPr>
        <p:spPr>
          <a:xfrm>
            <a:off x="1333500" y="1598612"/>
            <a:ext cx="70149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РАЗРАБОТКА И ВНЕДРЕНИЕ МОБИЛЬНЫХ ПРИЛОЖЕНИЙ ДЛЯ КОНТРОЛЯ И ОЦЕНКИ БЕЗОПАСНОСТИ НА СТРОИТЕЛЬНОЙ ПЛОЩАДКЕ</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idx="1" type="body"/>
          </p:nvPr>
        </p:nvSpPr>
        <p:spPr>
          <a:xfrm>
            <a:off x="1333500" y="3573399"/>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Позволит быстро отслеживать местонахождение работников на объекте строительства и при необходимости обеспечить им помощь.</a:t>
            </a:r>
            <a:endParaRPr/>
          </a:p>
        </p:txBody>
      </p:sp>
      <p:sp>
        <p:nvSpPr>
          <p:cNvPr id="324" name="Google Shape;324;p27"/>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25" name="Google Shape;325;p27"/>
          <p:cNvSpPr txBox="1"/>
          <p:nvPr>
            <p:ph type="title"/>
          </p:nvPr>
        </p:nvSpPr>
        <p:spPr>
          <a:xfrm>
            <a:off x="1333500" y="1587373"/>
            <a:ext cx="58446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ВНЕДРЕНИЕ СИСТЕМ ТРЕКИНГА И ГЕОЛОКАЦИИ ДЛЯ КОНТРОЛЯ МЕСТОПОЛОЖЕНИЯ РАБОТНИКОВ</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ph idx="1" type="body"/>
          </p:nvPr>
        </p:nvSpPr>
        <p:spPr>
          <a:xfrm>
            <a:off x="1333500" y="3836987"/>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Улучшит эффективность обучения и поможет закрепить знания о правилах безопасности.</a:t>
            </a:r>
            <a:endParaRPr/>
          </a:p>
        </p:txBody>
      </p:sp>
      <p:sp>
        <p:nvSpPr>
          <p:cNvPr id="331" name="Google Shape;331;p28"/>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32" name="Google Shape;332;p28"/>
          <p:cNvSpPr txBox="1"/>
          <p:nvPr>
            <p:ph type="title"/>
          </p:nvPr>
        </p:nvSpPr>
        <p:spPr>
          <a:xfrm>
            <a:off x="1333500" y="1523365"/>
            <a:ext cx="81213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ОРГАНИЗАЦИЯ СИСТЕМЫ ОБУЧЕНИЯ ПЕРСОНАЛА ПО БЕЗОПАСНОСТИ ТРУДА С ИСПОЛЬЗОВАНИЕМ ИНТЕРАКТИВНЫХ И ТЕХНОЛОГИЙ ВИРТУАЛЬНОЙ РЕАЛЬНОСТИ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idx="1" type="body"/>
          </p:nvPr>
        </p:nvSpPr>
        <p:spPr>
          <a:xfrm>
            <a:off x="1333500" y="3500247"/>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Система должна быть связана непосредственно с пультом охраны и службой экстренного реагирования</a:t>
            </a:r>
            <a:endParaRPr/>
          </a:p>
        </p:txBody>
      </p:sp>
      <p:sp>
        <p:nvSpPr>
          <p:cNvPr id="338" name="Google Shape;338;p29"/>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39" name="Google Shape;339;p29"/>
          <p:cNvSpPr txBox="1"/>
          <p:nvPr>
            <p:ph type="title"/>
          </p:nvPr>
        </p:nvSpPr>
        <p:spPr>
          <a:xfrm>
            <a:off x="1333500" y="1514221"/>
            <a:ext cx="64299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ВНЕДРЕНИЕ СИСТЕМЫ АВТОМАТИЧЕСКОГО ОПОВЕЩЕНИЯ ПРИ АВАРИЙНЫХ СИТУАЦИЯХ ИЛИ НАРУШЕНИИ БЕЗОПАСНОСТИ</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838199" y="261508"/>
            <a:ext cx="10515600" cy="70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ПАСПОРТ ПРОЕКТА</a:t>
            </a:r>
            <a:endParaRPr/>
          </a:p>
        </p:txBody>
      </p:sp>
      <p:sp>
        <p:nvSpPr>
          <p:cNvPr id="345" name="Google Shape;345;p30"/>
          <p:cNvSpPr txBox="1"/>
          <p:nvPr>
            <p:ph idx="12" type="sldNum"/>
          </p:nvPr>
        </p:nvSpPr>
        <p:spPr>
          <a:xfrm>
            <a:off x="9131299" y="6263587"/>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46" name="Google Shape;346;p30"/>
          <p:cNvGraphicFramePr/>
          <p:nvPr/>
        </p:nvGraphicFramePr>
        <p:xfrm>
          <a:off x="838199" y="970440"/>
          <a:ext cx="3000000" cy="3000000"/>
        </p:xfrm>
        <a:graphic>
          <a:graphicData uri="http://schemas.openxmlformats.org/drawingml/2006/table">
            <a:tbl>
              <a:tblPr bandRow="1" firstRow="1">
                <a:noFill/>
                <a:tableStyleId>{400FCCF2-70B1-42EA-89CD-195CF44CA02B}</a:tableStyleId>
              </a:tblPr>
              <a:tblGrid>
                <a:gridCol w="1880225"/>
                <a:gridCol w="8635375"/>
              </a:tblGrid>
              <a:tr h="329825">
                <a:tc gridSpan="2">
                  <a:txBody>
                    <a:bodyPr/>
                    <a:lstStyle/>
                    <a:p>
                      <a:pPr indent="0" lvl="0" marL="0" marR="0" rtl="0" algn="l">
                        <a:spcBef>
                          <a:spcPts val="0"/>
                        </a:spcBef>
                        <a:spcAft>
                          <a:spcPts val="0"/>
                        </a:spcAft>
                        <a:buNone/>
                      </a:pPr>
                      <a:r>
                        <a:rPr b="0" lang="ru-RU" sz="1200" u="none" cap="none" strike="noStrike">
                          <a:latin typeface="Calibri"/>
                          <a:ea typeface="Calibri"/>
                          <a:cs typeface="Calibri"/>
                          <a:sym typeface="Calibri"/>
                        </a:rPr>
                        <a:t>Название проекта: </a:t>
                      </a:r>
                      <a:r>
                        <a:rPr b="0" lang="ru-RU" sz="1200" u="none" cap="none" strike="noStrike">
                          <a:solidFill>
                            <a:schemeClr val="lt1"/>
                          </a:solidFill>
                          <a:latin typeface="Calibri"/>
                          <a:ea typeface="Calibri"/>
                          <a:cs typeface="Calibri"/>
                          <a:sym typeface="Calibri"/>
                        </a:rPr>
                        <a:t>Совершенствование информационно-телекоммуникационных систем в сфере безопасности производства работ на строительной площадке</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898989"/>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242875">
                <a:tc gridSpan="2">
                  <a:txBody>
                    <a:bodyPr/>
                    <a:lstStyle/>
                    <a:p>
                      <a:pPr indent="0" lvl="0" marL="0" marR="0" rtl="0" algn="l">
                        <a:spcBef>
                          <a:spcPts val="0"/>
                        </a:spcBef>
                        <a:spcAft>
                          <a:spcPts val="0"/>
                        </a:spcAft>
                        <a:buNone/>
                      </a:pPr>
                      <a:r>
                        <a:rPr lang="ru-RU" sz="1200" u="none" cap="none" strike="noStrike">
                          <a:solidFill>
                            <a:srgbClr val="4D4D4D"/>
                          </a:solidFill>
                          <a:latin typeface="Calibri"/>
                          <a:ea typeface="Calibri"/>
                          <a:cs typeface="Calibri"/>
                          <a:sym typeface="Calibri"/>
                        </a:rPr>
                        <a:t>Подготовлен: 3-ья команда группы СТРб-23-17</a:t>
                      </a:r>
                      <a:endParaRPr sz="1200" u="none" cap="none" strike="noStrike">
                        <a:solidFill>
                          <a:srgbClr val="4D4D4D"/>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hMerge="1"/>
              </a:tr>
              <a:tr h="399150">
                <a:tc>
                  <a:txBody>
                    <a:bodyPr/>
                    <a:lstStyle/>
                    <a:p>
                      <a:pPr indent="0" lvl="0" marL="0" marR="0" rtl="0" algn="l">
                        <a:spcBef>
                          <a:spcPts val="0"/>
                        </a:spcBef>
                        <a:spcAft>
                          <a:spcPts val="0"/>
                        </a:spcAft>
                        <a:buNone/>
                      </a:pPr>
                      <a:r>
                        <a:rPr lang="ru-RU" sz="1200" u="none" cap="none" strike="noStrike">
                          <a:solidFill>
                            <a:srgbClr val="4D4D4D"/>
                          </a:solidFill>
                          <a:latin typeface="Calibri"/>
                          <a:ea typeface="Calibri"/>
                          <a:cs typeface="Calibri"/>
                          <a:sym typeface="Calibri"/>
                        </a:rPr>
                        <a:t>Краткая информация о проекте</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spcBef>
                          <a:spcPts val="0"/>
                        </a:spcBef>
                        <a:spcAft>
                          <a:spcPts val="0"/>
                        </a:spcAft>
                        <a:buNone/>
                      </a:pPr>
                      <a:r>
                        <a:rPr lang="ru-RU" sz="1200" u="none" cap="none" strike="noStrike">
                          <a:latin typeface="Calibri"/>
                          <a:ea typeface="Calibri"/>
                          <a:cs typeface="Calibri"/>
                          <a:sym typeface="Calibri"/>
                        </a:rPr>
                        <a:t>Интеллектуальная система отслеживания, предупреждения и реагирования на ЧП.</a:t>
                      </a:r>
                      <a:endParaRPr sz="1200" u="none" cap="none" strike="noStrike">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898989"/>
                      </a:solidFill>
                      <a:prstDash val="solid"/>
                      <a:round/>
                      <a:headEnd len="sm" w="sm" type="none"/>
                      <a:tailEnd len="sm" w="sm" type="none"/>
                    </a:lnB>
                  </a:tcPr>
                </a:tc>
              </a:tr>
              <a:tr h="3368350">
                <a:tc>
                  <a:txBody>
                    <a:bodyPr/>
                    <a:lstStyle/>
                    <a:p>
                      <a:pPr indent="0" lvl="0" marL="0" marR="0" rtl="0" algn="l">
                        <a:spcBef>
                          <a:spcPts val="0"/>
                        </a:spcBef>
                        <a:spcAft>
                          <a:spcPts val="0"/>
                        </a:spcAft>
                        <a:buNone/>
                      </a:pPr>
                      <a:r>
                        <a:rPr lang="ru-RU" sz="1200" u="none" cap="none" strike="noStrike">
                          <a:solidFill>
                            <a:srgbClr val="4D4D4D"/>
                          </a:solidFill>
                          <a:latin typeface="Calibri"/>
                          <a:ea typeface="Calibri"/>
                          <a:cs typeface="Calibri"/>
                          <a:sym typeface="Calibri"/>
                        </a:rPr>
                        <a:t>Обоснование проекта, общая цель</a:t>
                      </a:r>
                      <a:endParaRPr/>
                    </a:p>
                    <a:p>
                      <a:pPr indent="0" lvl="0" marL="0" marR="0" rtl="0" algn="l">
                        <a:spcBef>
                          <a:spcPts val="0"/>
                        </a:spcBef>
                        <a:spcAft>
                          <a:spcPts val="0"/>
                        </a:spcAft>
                        <a:buNone/>
                      </a:pPr>
                      <a:r>
                        <a:rPr b="1" lang="ru-RU" sz="1200" u="none" cap="none" strike="noStrike">
                          <a:solidFill>
                            <a:srgbClr val="4D4D4D"/>
                          </a:solidFill>
                          <a:latin typeface="Calibri"/>
                          <a:ea typeface="Calibri"/>
                          <a:cs typeface="Calibri"/>
                          <a:sym typeface="Calibri"/>
                        </a:rPr>
                        <a:t>Формулировка проблемы с подтверждениями</a:t>
                      </a:r>
                      <a:endParaRPr b="1" sz="1200" u="none" cap="none" strike="noStrike">
                        <a:solidFill>
                          <a:srgbClr val="4D4D4D"/>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898989"/>
                      </a:solidFill>
                      <a:prstDash val="solid"/>
                      <a:round/>
                      <a:headEnd len="sm" w="sm" type="none"/>
                      <a:tailEnd len="sm" w="sm" type="none"/>
                    </a:lnB>
                  </a:tcPr>
                </a:tc>
                <a:tc>
                  <a:txBody>
                    <a:bodyPr/>
                    <a:lstStyle/>
                    <a:p>
                      <a:pPr indent="0" lvl="0" marL="0" marR="0" rtl="0" algn="l">
                        <a:spcBef>
                          <a:spcPts val="0"/>
                        </a:spcBef>
                        <a:spcAft>
                          <a:spcPts val="0"/>
                        </a:spcAft>
                        <a:buNone/>
                      </a:pPr>
                      <a:r>
                        <a:rPr b="1" lang="ru-RU" sz="1200" u="none" cap="none" strike="noStrike">
                          <a:solidFill>
                            <a:schemeClr val="dk1"/>
                          </a:solidFill>
                          <a:latin typeface="Calibri"/>
                          <a:ea typeface="Calibri"/>
                          <a:cs typeface="Calibri"/>
                          <a:sym typeface="Calibri"/>
                        </a:rPr>
                        <a:t>Цель: </a:t>
                      </a:r>
                      <a:r>
                        <a:rPr lang="ru-RU" sz="1200" u="none" cap="none" strike="noStrike">
                          <a:solidFill>
                            <a:schemeClr val="dk1"/>
                          </a:solidFill>
                          <a:latin typeface="Calibri"/>
                          <a:ea typeface="Calibri"/>
                          <a:cs typeface="Calibri"/>
                          <a:sym typeface="Calibri"/>
                        </a:rPr>
                        <a:t>Усовершенствовать информационно-телекоммуникационные системы в сфере безопасности производства работ на строительной площадке</a:t>
                      </a:r>
                      <a:endParaRPr/>
                    </a:p>
                    <a:p>
                      <a:pPr indent="0" lvl="0" marL="0" marR="0" rtl="0" algn="l">
                        <a:spcBef>
                          <a:spcPts val="0"/>
                        </a:spcBef>
                        <a:spcAft>
                          <a:spcPts val="0"/>
                        </a:spcAft>
                        <a:buNone/>
                      </a:pPr>
                      <a:r>
                        <a:rPr b="1" lang="ru-RU" sz="1200">
                          <a:solidFill>
                            <a:schemeClr val="dk1"/>
                          </a:solidFill>
                          <a:latin typeface="Calibri"/>
                          <a:ea typeface="Calibri"/>
                          <a:cs typeface="Calibri"/>
                          <a:sym typeface="Calibri"/>
                        </a:rPr>
                        <a:t>Проблема: </a:t>
                      </a:r>
                      <a:r>
                        <a:rPr lang="ru-RU" sz="1200">
                          <a:solidFill>
                            <a:schemeClr val="dk1"/>
                          </a:solidFill>
                          <a:latin typeface="Calibri"/>
                          <a:ea typeface="Calibri"/>
                          <a:cs typeface="Calibri"/>
                          <a:sym typeface="Calibri"/>
                        </a:rPr>
                        <a:t>Строительная сфера </a:t>
                      </a:r>
                      <a:r>
                        <a:rPr b="0" lang="ru-RU" sz="1200">
                          <a:solidFill>
                            <a:schemeClr val="dk1"/>
                          </a:solidFill>
                          <a:latin typeface="Calibri"/>
                          <a:ea typeface="Calibri"/>
                          <a:cs typeface="Calibri"/>
                          <a:sym typeface="Calibri"/>
                        </a:rPr>
                        <a:t>считается одной из самых небезопасных отраслей промышленности. Строительство зданий, сооружений, промышленных объектов – это, как правило, сочетание большого числа работ повышенной опасности, таких как работы на высоте, эксплуатация подъемных сооружений, электромонтажные работы и многое другое. Более того, данная деятельность сопровождается привлечением большого количества работников и подрядных организаций, работающих на строительных объектах. </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Постоянная ротация рабочих кадров, смена ответственных лиц, наличие множества вредных и опасных условий труда влекут за собой множество несчастных случаев, производственных травм, угрозу жизни и здоровью работников и связанные с этим крупные экономические потери.</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По данным мониторинга Роструда, за 2022 год общая численность пострадавших от несчастных случаев в строительстве составила около 1000 человек. Это меньше, чем годом ранее (тогда было около 1,5 тыс), но цифра все равно большая. Детальный анализ видов несчастных случаев показал, что чаще всего причиной травмирования или гибели работников является неудовлетворительная организация производства строительных работ и недостаточная проработка информационно-телекоммуникационных ресурсов и систем, обеспечивающих безопасную работу всех занятых в строительстве. </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Поэтому для решения проблемы обеспечения безопасности труда в строительстве одним из приоритетных направлений развития, помимо технического переоснащения, модернизации производства и улучшения условий труда на рабочих местах, является внедрение на строительных площадках современных цифровых, информационно-телекоммуникационных инструментов и систем управления производственной безопасностью. </a:t>
                      </a:r>
                      <a:endParaRPr/>
                    </a:p>
                    <a:p>
                      <a:pPr indent="0" lvl="0" marL="0" marR="0" rtl="0" algn="l">
                        <a:spcBef>
                          <a:spcPts val="0"/>
                        </a:spcBef>
                        <a:spcAft>
                          <a:spcPts val="0"/>
                        </a:spcAft>
                        <a:buNone/>
                      </a:pPr>
                      <a:r>
                        <a:rPr b="0" lang="ru-RU" sz="1200">
                          <a:solidFill>
                            <a:schemeClr val="dk1"/>
                          </a:solidFill>
                          <a:latin typeface="Calibri"/>
                          <a:ea typeface="Calibri"/>
                          <a:cs typeface="Calibri"/>
                          <a:sym typeface="Calibri"/>
                        </a:rPr>
                        <a:t>Для повышения уровня безопасности и уменьшения количества несчастных случаев на строительном объекте предлагается усовершенствовать технологии информационно-коммуникационного отслеживания деятельности на строительной площадке.</a:t>
                      </a:r>
                      <a:endParaRPr/>
                    </a:p>
                    <a:p>
                      <a:pPr indent="0" lvl="0" marL="0" marR="0" rtl="0" algn="l">
                        <a:spcBef>
                          <a:spcPts val="0"/>
                        </a:spcBef>
                        <a:spcAft>
                          <a:spcPts val="0"/>
                        </a:spcAft>
                        <a:buNone/>
                      </a:pPr>
                      <a:r>
                        <a:t/>
                      </a:r>
                      <a:endParaRPr sz="1200">
                        <a:solidFill>
                          <a:srgbClr val="4D4D4D"/>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898989"/>
                      </a:solidFill>
                      <a:prstDash val="solid"/>
                      <a:round/>
                      <a:headEnd len="sm" w="sm" type="none"/>
                      <a:tailEnd len="sm" w="sm" type="none"/>
                    </a:lnT>
                    <a:lnB cap="flat" cmpd="sng" w="12700">
                      <a:solidFill>
                        <a:srgbClr val="89898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838201" y="582090"/>
            <a:ext cx="10515600" cy="708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ru-RU"/>
              <a:t>ПАСПОРТ ПРОЕКТА</a:t>
            </a:r>
            <a:br>
              <a:rPr lang="ru-RU">
                <a:latin typeface="Arial"/>
                <a:ea typeface="Arial"/>
                <a:cs typeface="Arial"/>
                <a:sym typeface="Arial"/>
              </a:rPr>
            </a:br>
            <a:endParaRPr/>
          </a:p>
        </p:txBody>
      </p:sp>
      <p:sp>
        <p:nvSpPr>
          <p:cNvPr id="352" name="Google Shape;352;p31"/>
          <p:cNvSpPr txBox="1"/>
          <p:nvPr>
            <p:ph idx="12" type="sldNum"/>
          </p:nvPr>
        </p:nvSpPr>
        <p:spPr>
          <a:xfrm>
            <a:off x="9093200" y="63787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53" name="Google Shape;353;p31"/>
          <p:cNvGraphicFramePr/>
          <p:nvPr/>
        </p:nvGraphicFramePr>
        <p:xfrm>
          <a:off x="838199" y="1291022"/>
          <a:ext cx="3000000" cy="3000000"/>
        </p:xfrm>
        <a:graphic>
          <a:graphicData uri="http://schemas.openxmlformats.org/drawingml/2006/table">
            <a:tbl>
              <a:tblPr bandRow="1" firstRow="1">
                <a:noFill/>
                <a:tableStyleId>{400FCCF2-70B1-42EA-89CD-195CF44CA02B}</a:tableStyleId>
              </a:tblPr>
              <a:tblGrid>
                <a:gridCol w="2159000"/>
                <a:gridCol w="8356600"/>
              </a:tblGrid>
              <a:tr h="386300">
                <a:tc>
                  <a:txBody>
                    <a:bodyPr/>
                    <a:lstStyle/>
                    <a:p>
                      <a:pPr indent="0" lvl="0" marL="0" marR="0" rtl="0" algn="l">
                        <a:lnSpc>
                          <a:spcPct val="115000"/>
                        </a:lnSpc>
                        <a:spcBef>
                          <a:spcPts val="0"/>
                        </a:spcBef>
                        <a:spcAft>
                          <a:spcPts val="0"/>
                        </a:spcAft>
                        <a:buClr>
                          <a:srgbClr val="292934"/>
                        </a:buClr>
                        <a:buSzPts val="1200"/>
                        <a:buFont typeface="Calibri"/>
                        <a:buNone/>
                      </a:pPr>
                      <a:r>
                        <a:rPr b="0" i="0" lang="ru-RU" sz="1200" u="none" cap="none" strike="noStrike">
                          <a:solidFill>
                            <a:srgbClr val="292934"/>
                          </a:solidFill>
                          <a:latin typeface="Calibri"/>
                          <a:ea typeface="Calibri"/>
                          <a:cs typeface="Calibri"/>
                          <a:sym typeface="Calibri"/>
                        </a:rPr>
                        <a:t>Описание продукта. </a:t>
                      </a:r>
                      <a:r>
                        <a:rPr b="1" i="0" lang="ru-RU" sz="1200" u="none" cap="none" strike="noStrike">
                          <a:solidFill>
                            <a:srgbClr val="292934"/>
                          </a:solidFill>
                          <a:latin typeface="Calibri"/>
                          <a:ea typeface="Calibri"/>
                          <a:cs typeface="Calibri"/>
                          <a:sym typeface="Calibri"/>
                        </a:rPr>
                        <a:t>Решение выявленной проблемы</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200"/>
                        <a:buFont typeface="Calibri"/>
                        <a:buNone/>
                      </a:pPr>
                      <a:r>
                        <a:rPr b="0" lang="ru-RU" sz="1200">
                          <a:solidFill>
                            <a:schemeClr val="dk1"/>
                          </a:solidFill>
                          <a:latin typeface="Calibri"/>
                          <a:ea typeface="Calibri"/>
                          <a:cs typeface="Calibri"/>
                          <a:sym typeface="Calibri"/>
                        </a:rPr>
                        <a:t>Интеллектуальная автоматизированная система</a:t>
                      </a:r>
                      <a:r>
                        <a:rPr b="0" lang="ru-RU" sz="1200">
                          <a:solidFill>
                            <a:schemeClr val="dk1"/>
                          </a:solidFill>
                          <a:latin typeface="Calibri"/>
                          <a:ea typeface="Calibri"/>
                          <a:cs typeface="Calibri"/>
                          <a:sym typeface="Calibri"/>
                        </a:rPr>
                        <a:t> отслеживания, предупреждения и реагирования на ЧП.</a:t>
                      </a:r>
                      <a:endParaRPr b="0" sz="12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200"/>
                        <a:buFont typeface="Calibri"/>
                        <a:buNone/>
                      </a:pPr>
                      <a:r>
                        <a:rPr lang="ru-RU" sz="1200">
                          <a:solidFill>
                            <a:schemeClr val="dk1"/>
                          </a:solidFill>
                          <a:latin typeface="Calibri"/>
                          <a:ea typeface="Calibri"/>
                          <a:cs typeface="Calibri"/>
                          <a:sym typeface="Calibri"/>
                        </a:rPr>
                        <a:t>Пути </a:t>
                      </a:r>
                      <a:r>
                        <a:rPr b="1" lang="ru-RU" sz="1200">
                          <a:solidFill>
                            <a:schemeClr val="dk1"/>
                          </a:solidFill>
                          <a:latin typeface="Calibri"/>
                          <a:ea typeface="Calibri"/>
                          <a:cs typeface="Calibri"/>
                          <a:sym typeface="Calibri"/>
                        </a:rPr>
                        <a:t>решения:</a:t>
                      </a:r>
                      <a:r>
                        <a:rPr b="0" lang="ru-RU" sz="1200">
                          <a:solidFill>
                            <a:schemeClr val="dk1"/>
                          </a:solidFill>
                          <a:latin typeface="Calibri"/>
                          <a:ea typeface="Calibri"/>
                          <a:cs typeface="Calibri"/>
                          <a:sym typeface="Calibri"/>
                        </a:rPr>
                        <a:t> Для решения задач в области обеспечения безопасности в строительстве одним из приоритетных направлений развития является внедрение современных цифровых, информационно-телекоммуникационных инструментов и систем управления производственной безопасностью на строительных площадках.</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rgbClr val="292934"/>
                        </a:buClr>
                        <a:buSzPts val="1200"/>
                        <a:buFont typeface="Calibri"/>
                        <a:buNone/>
                      </a:pPr>
                      <a:r>
                        <a:rPr b="0" i="0" lang="ru-RU" sz="1200" u="none" cap="none" strike="noStrike">
                          <a:solidFill>
                            <a:srgbClr val="292934"/>
                          </a:solidFill>
                          <a:latin typeface="Calibri"/>
                          <a:ea typeface="Calibri"/>
                          <a:cs typeface="Calibri"/>
                          <a:sym typeface="Calibri"/>
                        </a:rPr>
                        <a:t>Цели и задачи</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200"/>
                        <a:buFont typeface="Calibri"/>
                        <a:buNone/>
                      </a:pPr>
                      <a:r>
                        <a:rPr b="1" lang="ru-RU" sz="1200">
                          <a:latin typeface="Calibri"/>
                          <a:ea typeface="Calibri"/>
                          <a:cs typeface="Calibri"/>
                          <a:sym typeface="Calibri"/>
                        </a:rPr>
                        <a:t>Цель: </a:t>
                      </a:r>
                      <a:r>
                        <a:rPr lang="ru-RU" sz="1200">
                          <a:latin typeface="Calibri"/>
                          <a:ea typeface="Calibri"/>
                          <a:cs typeface="Calibri"/>
                          <a:sym typeface="Calibri"/>
                        </a:rPr>
                        <a:t>Оснастить строительные площадки</a:t>
                      </a:r>
                      <a:r>
                        <a:rPr lang="ru-RU" sz="1200">
                          <a:latin typeface="Calibri"/>
                          <a:ea typeface="Calibri"/>
                          <a:cs typeface="Calibri"/>
                          <a:sym typeface="Calibri"/>
                        </a:rPr>
                        <a:t> системами </a:t>
                      </a:r>
                      <a:r>
                        <a:rPr b="0" lang="ru-RU" sz="1200">
                          <a:solidFill>
                            <a:schemeClr val="dk1"/>
                          </a:solidFill>
                          <a:latin typeface="Calibri"/>
                          <a:ea typeface="Calibri"/>
                          <a:cs typeface="Calibri"/>
                          <a:sym typeface="Calibri"/>
                        </a:rPr>
                        <a:t>отслеживания, предупреждения и реагирования на ЧП.</a:t>
                      </a:r>
                      <a:endParaRPr sz="1200">
                        <a:latin typeface="Calibri"/>
                        <a:ea typeface="Calibri"/>
                        <a:cs typeface="Calibri"/>
                        <a:sym typeface="Calibri"/>
                      </a:endParaRPr>
                    </a:p>
                    <a:p>
                      <a:pPr indent="0" lvl="0" marL="0" marR="0" rtl="0" algn="l">
                        <a:lnSpc>
                          <a:spcPct val="115000"/>
                        </a:lnSpc>
                        <a:spcBef>
                          <a:spcPts val="0"/>
                        </a:spcBef>
                        <a:spcAft>
                          <a:spcPts val="0"/>
                        </a:spcAft>
                        <a:buNone/>
                      </a:pPr>
                      <a:r>
                        <a:rPr b="1" lang="ru-RU" sz="1200">
                          <a:latin typeface="Calibri"/>
                          <a:ea typeface="Calibri"/>
                          <a:cs typeface="Calibri"/>
                          <a:sym typeface="Calibri"/>
                        </a:rPr>
                        <a:t>Задачи: </a:t>
                      </a:r>
                      <a:r>
                        <a:rPr lang="ru-RU" sz="1200">
                          <a:latin typeface="Calibri"/>
                          <a:ea typeface="Calibri"/>
                          <a:cs typeface="Calibri"/>
                          <a:sym typeface="Calibri"/>
                        </a:rPr>
                        <a:t>Определить цель проекта, выявить проблемы с помощью опроса, найти ориентировочные пути решения.</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rgbClr val="292934"/>
                        </a:buClr>
                        <a:buSzPts val="1200"/>
                        <a:buFont typeface="Calibri"/>
                        <a:buNone/>
                      </a:pPr>
                      <a:r>
                        <a:rPr b="0" i="0" lang="ru-RU" sz="1200" u="none" cap="none" strike="noStrike">
                          <a:solidFill>
                            <a:srgbClr val="292934"/>
                          </a:solidFill>
                          <a:latin typeface="Calibri"/>
                          <a:ea typeface="Calibri"/>
                          <a:cs typeface="Calibri"/>
                          <a:sym typeface="Calibri"/>
                        </a:rPr>
                        <a:t>Ожидаемые результаты проекта</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292934"/>
                        </a:buClr>
                        <a:buSzPts val="1200"/>
                        <a:buFont typeface="Calibri"/>
                        <a:buNone/>
                      </a:pPr>
                      <a:r>
                        <a:rPr b="0" i="0" lang="ru-RU" sz="1200" u="none" cap="none" strike="noStrike">
                          <a:solidFill>
                            <a:srgbClr val="292934"/>
                          </a:solidFill>
                          <a:latin typeface="Calibri"/>
                          <a:ea typeface="Calibri"/>
                          <a:cs typeface="Calibri"/>
                          <a:sym typeface="Calibri"/>
                        </a:rPr>
                        <a:t>Обеспечение безопасности нахождения на строительной площадке, сведение травм на ней к минимуму.</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chemeClr val="dk1"/>
                        </a:buClr>
                        <a:buSzPts val="1200"/>
                        <a:buFont typeface="Calibri"/>
                        <a:buNone/>
                      </a:pPr>
                      <a:r>
                        <a:rPr lang="ru-RU" sz="1200">
                          <a:latin typeface="Calibri"/>
                          <a:ea typeface="Calibri"/>
                          <a:cs typeface="Calibri"/>
                          <a:sym typeface="Calibri"/>
                        </a:rPr>
                        <a:t>Деятельность</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Определение актуальности и проблемы, определение задач, исследование предметной области</a:t>
                      </a:r>
                      <a:endParaRPr/>
                    </a:p>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Обзор рынка существующих систем умных счётчиков</a:t>
                      </a:r>
                      <a:endParaRPr/>
                    </a:p>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Разработка  ориентировочных путей решения </a:t>
                      </a:r>
                      <a:endParaRPr/>
                    </a:p>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Разработка опроса и его проведение среди студентов</a:t>
                      </a:r>
                      <a:endParaRPr/>
                    </a:p>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Разработка и выбор лучшего решения </a:t>
                      </a:r>
                      <a:endParaRPr/>
                    </a:p>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Планирование последовательности работ по проекту с помощью ИСР</a:t>
                      </a:r>
                      <a:endParaRPr/>
                    </a:p>
                    <a:p>
                      <a:pPr indent="-342900" lvl="0" marL="342900" marR="0" rtl="0" algn="l">
                        <a:spcBef>
                          <a:spcPts val="0"/>
                        </a:spcBef>
                        <a:spcAft>
                          <a:spcPts val="0"/>
                        </a:spcAft>
                        <a:buClr>
                          <a:schemeClr val="dk1"/>
                        </a:buClr>
                        <a:buSzPts val="1200"/>
                        <a:buFont typeface="Arial"/>
                        <a:buAutoNum type="arabicPeriod"/>
                      </a:pPr>
                      <a:r>
                        <a:rPr lang="ru-RU" sz="1200">
                          <a:latin typeface="Calibri"/>
                          <a:ea typeface="Calibri"/>
                          <a:cs typeface="Calibri"/>
                          <a:sym typeface="Calibri"/>
                        </a:rPr>
                        <a:t>Написание документации к продукту </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Clr>
                          <a:schemeClr val="dk1"/>
                        </a:buClr>
                        <a:buSzPts val="1200"/>
                        <a:buFont typeface="Calibri"/>
                        <a:buNone/>
                      </a:pPr>
                      <a:r>
                        <a:rPr lang="ru-RU" sz="1200">
                          <a:latin typeface="Calibri"/>
                          <a:ea typeface="Calibri"/>
                          <a:cs typeface="Calibri"/>
                          <a:sym typeface="Calibri"/>
                        </a:rPr>
                        <a:t>Состав команды</a:t>
                      </a:r>
                      <a:endParaRPr b="0" i="0" sz="1200" u="none" cap="none" strike="noStrike">
                        <a:solidFill>
                          <a:srgbClr val="292934"/>
                        </a:solidFill>
                        <a:latin typeface="Calibri"/>
                        <a:ea typeface="Calibri"/>
                        <a:cs typeface="Calibri"/>
                        <a:sym typeface="Calibri"/>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Руководитель проекта</a:t>
                      </a:r>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Маркетолог</a:t>
                      </a:r>
                      <a:endParaRPr sz="1200">
                        <a:latin typeface="Calibri"/>
                        <a:ea typeface="Calibri"/>
                        <a:cs typeface="Calibri"/>
                        <a:sym typeface="Calibri"/>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Коммуникатор</a:t>
                      </a:r>
                      <a:endParaRPr sz="1200">
                        <a:latin typeface="Calibri"/>
                        <a:ea typeface="Calibri"/>
                        <a:cs typeface="Calibri"/>
                        <a:sym typeface="Calibri"/>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Критик</a:t>
                      </a:r>
                      <a:endParaRPr sz="1200">
                        <a:latin typeface="Calibri"/>
                        <a:ea typeface="Calibri"/>
                        <a:cs typeface="Calibri"/>
                        <a:sym typeface="Calibri"/>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Финансист</a:t>
                      </a:r>
                      <a:endParaRPr sz="1200">
                        <a:latin typeface="Calibri"/>
                        <a:ea typeface="Calibri"/>
                        <a:cs typeface="Calibri"/>
                        <a:sym typeface="Calibri"/>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Дизайнер</a:t>
                      </a:r>
                      <a:endParaRPr sz="1200">
                        <a:latin typeface="Calibri"/>
                        <a:ea typeface="Calibri"/>
                        <a:cs typeface="Calibri"/>
                        <a:sym typeface="Calibri"/>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Аналитик</a:t>
                      </a:r>
                      <a:endParaRPr/>
                    </a:p>
                    <a:p>
                      <a:pPr indent="-228600" lvl="0" marL="228600" marR="0" rtl="0" algn="l">
                        <a:spcBef>
                          <a:spcPts val="0"/>
                        </a:spcBef>
                        <a:spcAft>
                          <a:spcPts val="0"/>
                        </a:spcAft>
                        <a:buClr>
                          <a:schemeClr val="dk1"/>
                        </a:buClr>
                        <a:buSzPts val="1200"/>
                        <a:buFont typeface="Arial"/>
                        <a:buAutoNum type="arabicPeriod"/>
                      </a:pPr>
                      <a:r>
                        <a:rPr b="0" i="0" lang="ru-RU" sz="1200">
                          <a:solidFill>
                            <a:schemeClr val="dk1"/>
                          </a:solidFill>
                          <a:latin typeface="Calibri"/>
                          <a:ea typeface="Calibri"/>
                          <a:cs typeface="Calibri"/>
                          <a:sym typeface="Calibri"/>
                        </a:rPr>
                        <a:t>Разработчик</a:t>
                      </a:r>
                      <a:endParaRPr/>
                    </a:p>
                  </a:txBody>
                  <a:tcPr marT="44350" marB="44350" marR="88700" marL="88700"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898989"/>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838201" y="891857"/>
            <a:ext cx="10515600" cy="708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ru-RU"/>
              <a:t>ПАСПОРТ ПРОЕКТА</a:t>
            </a:r>
            <a:br>
              <a:rPr lang="ru-RU">
                <a:latin typeface="Arial"/>
                <a:ea typeface="Arial"/>
                <a:cs typeface="Arial"/>
                <a:sym typeface="Arial"/>
              </a:rPr>
            </a:br>
            <a:endParaRPr/>
          </a:p>
        </p:txBody>
      </p:sp>
      <p:sp>
        <p:nvSpPr>
          <p:cNvPr id="359" name="Google Shape;359;p32"/>
          <p:cNvSpPr txBox="1"/>
          <p:nvPr>
            <p:ph idx="12" type="sldNum"/>
          </p:nvPr>
        </p:nvSpPr>
        <p:spPr>
          <a:xfrm>
            <a:off x="9093200" y="6378775"/>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60" name="Google Shape;360;p32"/>
          <p:cNvGraphicFramePr/>
          <p:nvPr/>
        </p:nvGraphicFramePr>
        <p:xfrm>
          <a:off x="838201" y="2065722"/>
          <a:ext cx="3000000" cy="3000000"/>
        </p:xfrm>
        <a:graphic>
          <a:graphicData uri="http://schemas.openxmlformats.org/drawingml/2006/table">
            <a:tbl>
              <a:tblPr bandRow="1" firstRow="1">
                <a:noFill/>
                <a:tableStyleId>{400FCCF2-70B1-42EA-89CD-195CF44CA02B}</a:tableStyleId>
              </a:tblPr>
              <a:tblGrid>
                <a:gridCol w="2159000"/>
                <a:gridCol w="8356600"/>
              </a:tblGrid>
              <a:tr h="386300">
                <a:tc>
                  <a:txBody>
                    <a:bodyPr/>
                    <a:lstStyle/>
                    <a:p>
                      <a:pPr indent="0" lvl="0" marL="0" marR="0" rtl="0" algn="l">
                        <a:lnSpc>
                          <a:spcPct val="115000"/>
                        </a:lnSpc>
                        <a:spcBef>
                          <a:spcPts val="0"/>
                        </a:spcBef>
                        <a:spcAft>
                          <a:spcPts val="0"/>
                        </a:spcAft>
                        <a:buNone/>
                      </a:pPr>
                      <a:r>
                        <a:rPr b="0" lang="ru-RU" sz="1200">
                          <a:solidFill>
                            <a:schemeClr val="dk1"/>
                          </a:solidFill>
                          <a:latin typeface="Calibri"/>
                          <a:ea typeface="Calibri"/>
                          <a:cs typeface="Calibri"/>
                          <a:sym typeface="Calibri"/>
                        </a:rPr>
                        <a:t>Возможные риски и угрозы</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Отсутствие свободных средств на повышение качества продукции </a:t>
                      </a:r>
                      <a:endParaRPr b="0" sz="12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Большая стоимость разработки новой системы учёта</a:t>
                      </a:r>
                      <a:endParaRPr b="0" sz="12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Отсутствие потенциально заинтересованных клиентов</a:t>
                      </a:r>
                      <a:endParaRPr/>
                    </a:p>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Выход партнёров из проекта</a:t>
                      </a:r>
                      <a:endParaRPr/>
                    </a:p>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Низкое качество доступных ресурсов/материалов</a:t>
                      </a:r>
                      <a:endParaRPr/>
                    </a:p>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Недостаток квалифицированных кадров</a:t>
                      </a:r>
                      <a:endParaRPr/>
                    </a:p>
                    <a:p>
                      <a:pPr indent="-342900" lvl="0" marL="342900" marR="0" rtl="0" algn="l">
                        <a:lnSpc>
                          <a:spcPct val="115000"/>
                        </a:lnSpc>
                        <a:spcBef>
                          <a:spcPts val="0"/>
                        </a:spcBef>
                        <a:spcAft>
                          <a:spcPts val="0"/>
                        </a:spcAft>
                        <a:buClr>
                          <a:schemeClr val="dk1"/>
                        </a:buClr>
                        <a:buSzPts val="1200"/>
                        <a:buFont typeface="Arial"/>
                        <a:buChar char="•"/>
                      </a:pPr>
                      <a:r>
                        <a:rPr b="0" lang="ru-RU" sz="1200">
                          <a:solidFill>
                            <a:schemeClr val="dk1"/>
                          </a:solidFill>
                          <a:latin typeface="Calibri"/>
                          <a:ea typeface="Calibri"/>
                          <a:cs typeface="Calibri"/>
                          <a:sym typeface="Calibri"/>
                        </a:rPr>
                        <a:t>Недостаточный уровень защиты от внешних факторов</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None/>
                      </a:pPr>
                      <a:r>
                        <a:rPr lang="ru-RU" sz="1200">
                          <a:latin typeface="Calibri"/>
                          <a:ea typeface="Calibri"/>
                          <a:cs typeface="Calibri"/>
                          <a:sym typeface="Calibri"/>
                        </a:rPr>
                        <a:t>Ресурсы и бюджет</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spcBef>
                          <a:spcPts val="0"/>
                        </a:spcBef>
                        <a:spcAft>
                          <a:spcPts val="0"/>
                        </a:spcAft>
                        <a:buNone/>
                      </a:pPr>
                      <a:r>
                        <a:rPr b="0" i="0" lang="ru-RU" sz="1200" u="none" strike="noStrike">
                          <a:solidFill>
                            <a:srgbClr val="000000"/>
                          </a:solidFill>
                          <a:latin typeface="Calibri"/>
                          <a:ea typeface="Calibri"/>
                          <a:cs typeface="Calibri"/>
                          <a:sym typeface="Calibri"/>
                        </a:rPr>
                        <a:t>  44 768 251 рублей</a:t>
                      </a:r>
                      <a:endParaRPr/>
                    </a:p>
                  </a:txBody>
                  <a:tcPr marT="9525" marB="0" marR="9525" marL="952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508100">
                <a:tc>
                  <a:txBody>
                    <a:bodyPr/>
                    <a:lstStyle/>
                    <a:p>
                      <a:pPr indent="0" lvl="0" marL="0" marR="0" rtl="0" algn="l">
                        <a:lnSpc>
                          <a:spcPct val="115000"/>
                        </a:lnSpc>
                        <a:spcBef>
                          <a:spcPts val="0"/>
                        </a:spcBef>
                        <a:spcAft>
                          <a:spcPts val="0"/>
                        </a:spcAft>
                        <a:buNone/>
                      </a:pPr>
                      <a:r>
                        <a:rPr lang="ru-RU" sz="1200">
                          <a:latin typeface="Calibri"/>
                          <a:ea typeface="Calibri"/>
                          <a:cs typeface="Calibri"/>
                          <a:sym typeface="Calibri"/>
                        </a:rPr>
                        <a:t>Процесс коммуникации и отчетность</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342900" lvl="0" marL="342900" marR="0" rtl="0" algn="l">
                        <a:lnSpc>
                          <a:spcPct val="115000"/>
                        </a:lnSpc>
                        <a:spcBef>
                          <a:spcPts val="0"/>
                        </a:spcBef>
                        <a:spcAft>
                          <a:spcPts val="0"/>
                        </a:spcAft>
                        <a:buClr>
                          <a:schemeClr val="dk1"/>
                        </a:buClr>
                        <a:buSzPts val="1200"/>
                        <a:buFont typeface="Arial"/>
                        <a:buAutoNum type="arabicPeriod"/>
                      </a:pPr>
                      <a:r>
                        <a:rPr lang="ru-RU" sz="1200">
                          <a:latin typeface="Calibri"/>
                          <a:ea typeface="Calibri"/>
                          <a:cs typeface="Calibri"/>
                          <a:sym typeface="Calibri"/>
                        </a:rPr>
                        <a:t>Личные встречи</a:t>
                      </a:r>
                      <a:endParaRPr sz="1200">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200"/>
                        <a:buFont typeface="Arial"/>
                        <a:buAutoNum type="arabicPeriod"/>
                      </a:pPr>
                      <a:r>
                        <a:rPr lang="ru-RU" sz="1200">
                          <a:latin typeface="Calibri"/>
                          <a:ea typeface="Calibri"/>
                          <a:cs typeface="Calibri"/>
                          <a:sym typeface="Calibri"/>
                        </a:rPr>
                        <a:t>Мессенджеры</a:t>
                      </a:r>
                      <a:endParaRPr sz="1200">
                        <a:latin typeface="Calibri"/>
                        <a:ea typeface="Calibri"/>
                        <a:cs typeface="Calibri"/>
                        <a:sym typeface="Calibri"/>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None/>
                      </a:pPr>
                      <a:r>
                        <a:rPr lang="ru-RU" sz="1200">
                          <a:latin typeface="Calibri"/>
                          <a:ea typeface="Calibri"/>
                          <a:cs typeface="Calibri"/>
                          <a:sym typeface="Calibri"/>
                        </a:rPr>
                        <a:t>Одобрение результатов</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ru-RU" sz="1200">
                          <a:latin typeface="Calibri"/>
                          <a:ea typeface="Calibri"/>
                          <a:cs typeface="Calibri"/>
                          <a:sym typeface="Calibri"/>
                        </a:rPr>
                        <a:t>Полная оценка результатов на последних стадиях разработке проекта.</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386300">
                <a:tc>
                  <a:txBody>
                    <a:bodyPr/>
                    <a:lstStyle/>
                    <a:p>
                      <a:pPr indent="0" lvl="0" marL="0" marR="0" rtl="0" algn="l">
                        <a:lnSpc>
                          <a:spcPct val="115000"/>
                        </a:lnSpc>
                        <a:spcBef>
                          <a:spcPts val="0"/>
                        </a:spcBef>
                        <a:spcAft>
                          <a:spcPts val="0"/>
                        </a:spcAft>
                        <a:buNone/>
                      </a:pPr>
                      <a:r>
                        <a:rPr lang="ru-RU" sz="1200">
                          <a:latin typeface="Calibri"/>
                          <a:ea typeface="Calibri"/>
                          <a:cs typeface="Calibri"/>
                          <a:sym typeface="Calibri"/>
                        </a:rPr>
                        <a:t>Другие задачи</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ru-RU" sz="1200">
                          <a:latin typeface="Calibri"/>
                          <a:ea typeface="Calibri"/>
                          <a:cs typeface="Calibri"/>
                          <a:sym typeface="Calibri"/>
                        </a:rPr>
                        <a:t>отсутствуют</a:t>
                      </a:r>
                      <a:endParaRPr/>
                    </a:p>
                  </a:txBody>
                  <a:tcPr marT="0" marB="0" marR="68575" marL="68575" anchor="ctr">
                    <a:lnL cap="flat" cmpd="sng" w="12700">
                      <a:solidFill>
                        <a:srgbClr val="898989"/>
                      </a:solidFill>
                      <a:prstDash val="solid"/>
                      <a:round/>
                      <a:headEnd len="sm" w="sm" type="none"/>
                      <a:tailEnd len="sm" w="sm" type="none"/>
                    </a:lnL>
                    <a:lnR cap="flat" cmpd="sng" w="12700">
                      <a:solidFill>
                        <a:srgbClr val="898989"/>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graphicFrame>
        <p:nvGraphicFramePr>
          <p:cNvPr id="366" name="Google Shape;366;p33"/>
          <p:cNvGraphicFramePr/>
          <p:nvPr/>
        </p:nvGraphicFramePr>
        <p:xfrm>
          <a:off x="700086" y="1387475"/>
          <a:ext cx="3000000" cy="3000000"/>
        </p:xfrm>
        <a:graphic>
          <a:graphicData uri="http://schemas.openxmlformats.org/drawingml/2006/table">
            <a:tbl>
              <a:tblPr>
                <a:noFill/>
                <a:tableStyleId>{9C32848D-8634-42E2-880F-912088464527}</a:tableStyleId>
              </a:tblPr>
              <a:tblGrid>
                <a:gridCol w="3757275"/>
                <a:gridCol w="3246175"/>
                <a:gridCol w="2724725"/>
                <a:gridCol w="1063650"/>
              </a:tblGrid>
              <a:tr h="200250">
                <a:tc>
                  <a:txBody>
                    <a:bodyPr/>
                    <a:lstStyle/>
                    <a:p>
                      <a:pPr indent="0" lvl="0" marL="107999" marR="0" rtl="0" algn="l">
                        <a:spcBef>
                          <a:spcPts val="0"/>
                        </a:spcBef>
                        <a:spcAft>
                          <a:spcPts val="0"/>
                        </a:spcAft>
                        <a:buNone/>
                      </a:pPr>
                      <a:r>
                        <a:rPr lang="ru-RU" sz="1000" u="none" strike="noStrike">
                          <a:solidFill>
                            <a:schemeClr val="lt1"/>
                          </a:solidFill>
                        </a:rPr>
                        <a:t>Название и описание</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107999" marR="0" rtl="0" algn="l">
                        <a:spcBef>
                          <a:spcPts val="0"/>
                        </a:spcBef>
                        <a:spcAft>
                          <a:spcPts val="0"/>
                        </a:spcAft>
                        <a:buNone/>
                      </a:pPr>
                      <a:r>
                        <a:rPr lang="ru-RU" sz="1000" u="none" strike="noStrike">
                          <a:solidFill>
                            <a:schemeClr val="lt1"/>
                          </a:solidFill>
                        </a:rPr>
                        <a:t>Планируемый результат</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107999" marR="0" rtl="0" algn="l">
                        <a:spcBef>
                          <a:spcPts val="0"/>
                        </a:spcBef>
                        <a:spcAft>
                          <a:spcPts val="0"/>
                        </a:spcAft>
                        <a:buNone/>
                      </a:pPr>
                      <a:r>
                        <a:rPr lang="ru-RU" sz="1000" u="none" strike="noStrike">
                          <a:solidFill>
                            <a:schemeClr val="lt1"/>
                          </a:solidFill>
                        </a:rPr>
                        <a:t>Требуемые ресурсы</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107999" marR="0" rtl="0" algn="l">
                        <a:spcBef>
                          <a:spcPts val="0"/>
                        </a:spcBef>
                        <a:spcAft>
                          <a:spcPts val="0"/>
                        </a:spcAft>
                        <a:buNone/>
                      </a:pPr>
                      <a:r>
                        <a:rPr lang="ru-RU" sz="1000" u="none" strike="noStrike">
                          <a:solidFill>
                            <a:schemeClr val="lt1"/>
                          </a:solidFill>
                        </a:rPr>
                        <a:t>Срок, (дней)</a:t>
                      </a:r>
                      <a:endParaRPr b="0" i="0" sz="100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731525">
                <a:tc>
                  <a:txBody>
                    <a:bodyPr/>
                    <a:lstStyle/>
                    <a:p>
                      <a:pPr indent="0" lvl="0" marL="107999" marR="0" rtl="0" algn="l">
                        <a:spcBef>
                          <a:spcPts val="0"/>
                        </a:spcBef>
                        <a:spcAft>
                          <a:spcPts val="0"/>
                        </a:spcAft>
                        <a:buNone/>
                      </a:pPr>
                      <a:r>
                        <a:rPr lang="ru-RU" sz="1000" u="none" strike="noStrike"/>
                        <a:t>Выяснить уровень необходимости улучшения и совершенствования информационно-телекоммуникационных систем в сфере безопасности производства работ на строительной площадке.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Значительно снизить риск получения травмы на строительной площадке, приблизить его к нулю.</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информация о нынешнем оборудовании.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119</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7275">
                <a:tc>
                  <a:txBody>
                    <a:bodyPr/>
                    <a:lstStyle/>
                    <a:p>
                      <a:pPr indent="0" lvl="0" marL="107999" marR="0" rtl="0" algn="l">
                        <a:spcBef>
                          <a:spcPts val="0"/>
                        </a:spcBef>
                        <a:spcAft>
                          <a:spcPts val="0"/>
                        </a:spcAft>
                        <a:buNone/>
                      </a:pPr>
                      <a:r>
                        <a:rPr lang="ru-RU" sz="1000" u="none" strike="noStrike"/>
                        <a:t>1. Исследование предметной области</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Понимание проблемы, постановка цель и задач проекта.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GPT</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27</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7525">
                <a:tc>
                  <a:txBody>
                    <a:bodyPr/>
                    <a:lstStyle/>
                    <a:p>
                      <a:pPr indent="0" lvl="0" marL="107999" marR="0" rtl="0" algn="l">
                        <a:spcBef>
                          <a:spcPts val="0"/>
                        </a:spcBef>
                        <a:spcAft>
                          <a:spcPts val="0"/>
                        </a:spcAft>
                        <a:buNone/>
                      </a:pPr>
                      <a:r>
                        <a:rPr lang="ru-RU" sz="1000" u="none" strike="noStrike"/>
                        <a:t>1.1 Обзор темы исследования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Изучение вероятности получения травмы на строительной площадке из-за недостаточной информированности.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проведение опросов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08775">
                <a:tc>
                  <a:txBody>
                    <a:bodyPr/>
                    <a:lstStyle/>
                    <a:p>
                      <a:pPr indent="0" lvl="0" marL="107999" marR="0" rtl="0" algn="l">
                        <a:spcBef>
                          <a:spcPts val="0"/>
                        </a:spcBef>
                        <a:spcAft>
                          <a:spcPts val="0"/>
                        </a:spcAft>
                        <a:buNone/>
                      </a:pPr>
                      <a:r>
                        <a:rPr lang="ru-RU" sz="1000" u="none" strike="noStrike"/>
                        <a:t>1.2 Определение проблемы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Несовершенство оборудования связи, отсутствие связи на некоторых локациях строительной площадки, отсутствие системы выявления потенциальной опасности и слежки за соблюдением правил безопасности, недостаточная информированность рабочих, недостаток технических средств.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встречи со строителями/бригадирами/людьми сталкивавшимися с таким, проведение опросов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23350">
                <a:tc>
                  <a:txBody>
                    <a:bodyPr/>
                    <a:lstStyle/>
                    <a:p>
                      <a:pPr indent="0" lvl="0" marL="107999" marR="0" rtl="0" algn="l">
                        <a:spcBef>
                          <a:spcPts val="0"/>
                        </a:spcBef>
                        <a:spcAft>
                          <a:spcPts val="0"/>
                        </a:spcAft>
                        <a:buNone/>
                      </a:pPr>
                      <a:r>
                        <a:rPr lang="ru-RU" sz="1000" u="none" strike="noStrike"/>
                        <a:t>1.3 Определение цели и постановка задач</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Цель: обезопасить процесс работы на строительной площадке, привести вероятность происхождения ЧП к минимуму.                                                   Задачи: Определить цель проекта, выявить проблемы с помощью опроса, найти ориентировочные пути решения.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Существующая проблема, актуальность проекта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8900">
                <a:tc>
                  <a:txBody>
                    <a:bodyPr/>
                    <a:lstStyle/>
                    <a:p>
                      <a:pPr indent="0" lvl="0" marL="107999" marR="0" rtl="0" algn="l">
                        <a:spcBef>
                          <a:spcPts val="0"/>
                        </a:spcBef>
                        <a:spcAft>
                          <a:spcPts val="0"/>
                        </a:spcAft>
                        <a:buNone/>
                      </a:pPr>
                      <a:r>
                        <a:rPr lang="ru-RU" sz="1000" u="none" strike="noStrike"/>
                        <a:t>1.4 Анализ рынка аналогичных проектов</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Поиск информации о конкурентных проектах на данную тему. Выявление их решений и результатов. Сравнение с нашим проектом (плюсы и недостатки).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7</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67" name="Google Shape;367;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sp>
        <p:nvSpPr>
          <p:cNvPr id="373" name="Google Shape;37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74" name="Google Shape;374;p34"/>
          <p:cNvGraphicFramePr/>
          <p:nvPr/>
        </p:nvGraphicFramePr>
        <p:xfrm>
          <a:off x="700088" y="1343026"/>
          <a:ext cx="3000000" cy="3000000"/>
        </p:xfrm>
        <a:graphic>
          <a:graphicData uri="http://schemas.openxmlformats.org/drawingml/2006/table">
            <a:tbl>
              <a:tblPr>
                <a:noFill/>
                <a:tableStyleId>{9C32848D-8634-42E2-880F-912088464527}</a:tableStyleId>
              </a:tblPr>
              <a:tblGrid>
                <a:gridCol w="3757275"/>
                <a:gridCol w="3246175"/>
                <a:gridCol w="2724725"/>
                <a:gridCol w="1063650"/>
              </a:tblGrid>
              <a:tr h="794550">
                <a:tc>
                  <a:txBody>
                    <a:bodyPr/>
                    <a:lstStyle/>
                    <a:p>
                      <a:pPr indent="0" lvl="0" marL="107999" marR="0" rtl="0" algn="l">
                        <a:spcBef>
                          <a:spcPts val="0"/>
                        </a:spcBef>
                        <a:spcAft>
                          <a:spcPts val="0"/>
                        </a:spcAft>
                        <a:buNone/>
                      </a:pPr>
                      <a:r>
                        <a:rPr lang="ru-RU" sz="1000" u="none" strike="noStrike"/>
                        <a:t>2. Сбор необходимых данных</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Поиск данных для организации базы данных, выявление основных функций работы аналогичных систем, а так же определение функций которые система должна выполнять.</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сайты компании, описание подобных систем, проектов, программный код подобных систем, общение с создателями подобных систем</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15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2275">
                <a:tc>
                  <a:txBody>
                    <a:bodyPr/>
                    <a:lstStyle/>
                    <a:p>
                      <a:pPr indent="0" lvl="0" marL="107999" marR="0" rtl="0" algn="l">
                        <a:spcBef>
                          <a:spcPts val="0"/>
                        </a:spcBef>
                        <a:spcAft>
                          <a:spcPts val="0"/>
                        </a:spcAft>
                        <a:buNone/>
                      </a:pPr>
                      <a:r>
                        <a:rPr lang="ru-RU" sz="1000" u="none" strike="noStrike"/>
                        <a:t>2.1 Написание технического задания проекта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Составление документа, который содержит первоначальное представление о системе в целом и определяет первоначальные функции, необходимые в работе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ГОСТы по созданию ТЗ, модели работы системы и модели потоков данных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7</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62375">
                <a:tc>
                  <a:txBody>
                    <a:bodyPr/>
                    <a:lstStyle/>
                    <a:p>
                      <a:pPr indent="0" lvl="0" marL="107999" marR="0" rtl="0" algn="l">
                        <a:spcBef>
                          <a:spcPts val="0"/>
                        </a:spcBef>
                        <a:spcAft>
                          <a:spcPts val="0"/>
                        </a:spcAft>
                        <a:buNone/>
                      </a:pPr>
                      <a:r>
                        <a:rPr lang="ru-RU" sz="1000" u="none" strike="noStrike"/>
                        <a:t>2.2 Построение уровней работы системы и диаграммы потоков данных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Сбор данных о возможных травмах, происшествиях на строительной площадке и способах их решения. Результатом будет список действий/происшествий, требуемых выявления системой и  способы борьбы с ними.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новостные статьи, инструкция по технике безопасности на строительной площадке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3175">
                <a:tc>
                  <a:txBody>
                    <a:bodyPr/>
                    <a:lstStyle/>
                    <a:p>
                      <a:pPr indent="0" lvl="0" marL="107999" marR="0" rtl="0" algn="l">
                        <a:spcBef>
                          <a:spcPts val="0"/>
                        </a:spcBef>
                        <a:spcAft>
                          <a:spcPts val="0"/>
                        </a:spcAft>
                        <a:buNone/>
                      </a:pPr>
                      <a:r>
                        <a:rPr lang="ru-RU" sz="1000" u="none" strike="noStrike"/>
                        <a:t>2.3 Создание БД</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Полноценная БД с определёнными типами происшествий, действий и их решениями. На основе этой БД будет создаваться прототип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https://mytables.ru для создания облачной БД с возможностью поделиться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5</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200">
                <a:tc>
                  <a:txBody>
                    <a:bodyPr/>
                    <a:lstStyle/>
                    <a:p>
                      <a:pPr indent="0" lvl="0" marL="107999" marR="0" rtl="0" algn="l">
                        <a:spcBef>
                          <a:spcPts val="0"/>
                        </a:spcBef>
                        <a:spcAft>
                          <a:spcPts val="0"/>
                        </a:spcAft>
                        <a:buNone/>
                      </a:pPr>
                      <a:r>
                        <a:rPr lang="ru-RU" sz="1000" u="none" strike="noStrike"/>
                        <a:t>3. Создание модели</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Создание модели системы, которая выявляет проблему и подбирает необходимое действия для её разрешения.</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https://www.iodraw.com или https://creately.com</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28</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1300">
                <a:tc>
                  <a:txBody>
                    <a:bodyPr/>
                    <a:lstStyle/>
                    <a:p>
                      <a:pPr indent="0" lvl="0" marL="107999" marR="0" rtl="0" algn="l">
                        <a:spcBef>
                          <a:spcPts val="0"/>
                        </a:spcBef>
                        <a:spcAft>
                          <a:spcPts val="0"/>
                        </a:spcAft>
                        <a:buNone/>
                      </a:pPr>
                      <a:r>
                        <a:rPr lang="ru-RU" sz="1000" u="none" strike="noStrike"/>
                        <a:t>3.1 Описание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Полное описание каждой функции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https://www.iodraw.com или https://creately.com</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14</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sp>
        <p:nvSpPr>
          <p:cNvPr id="380" name="Google Shape;380;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81" name="Google Shape;381;p35"/>
          <p:cNvGraphicFramePr/>
          <p:nvPr/>
        </p:nvGraphicFramePr>
        <p:xfrm>
          <a:off x="700088" y="1343025"/>
          <a:ext cx="3000000" cy="3000000"/>
        </p:xfrm>
        <a:graphic>
          <a:graphicData uri="http://schemas.openxmlformats.org/drawingml/2006/table">
            <a:tbl>
              <a:tblPr>
                <a:noFill/>
                <a:tableStyleId>{9C32848D-8634-42E2-880F-912088464527}</a:tableStyleId>
              </a:tblPr>
              <a:tblGrid>
                <a:gridCol w="3757275"/>
                <a:gridCol w="3246175"/>
                <a:gridCol w="2724725"/>
                <a:gridCol w="1063650"/>
              </a:tblGrid>
              <a:tr h="1437025">
                <a:tc>
                  <a:txBody>
                    <a:bodyPr/>
                    <a:lstStyle/>
                    <a:p>
                      <a:pPr indent="0" lvl="0" marL="107999" marR="0" rtl="0" algn="l">
                        <a:spcBef>
                          <a:spcPts val="0"/>
                        </a:spcBef>
                        <a:spcAft>
                          <a:spcPts val="0"/>
                        </a:spcAft>
                        <a:buNone/>
                      </a:pPr>
                      <a:r>
                        <a:rPr lang="ru-RU" sz="1000" u="none" strike="noStrike"/>
                        <a:t>3.2 Написание технической документации</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Поиск основных документов, на основании которых разрешается использование интеллектуальных систем. Создание ТЗ и начало работы над созданием системы. Составление технической документации необходимо во избежание нарушения определённых требований системой.</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14</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42475">
                <a:tc>
                  <a:txBody>
                    <a:bodyPr/>
                    <a:lstStyle/>
                    <a:p>
                      <a:pPr indent="0" lvl="0" marL="107999" marR="0" rtl="0" algn="l">
                        <a:spcBef>
                          <a:spcPts val="0"/>
                        </a:spcBef>
                        <a:spcAft>
                          <a:spcPts val="0"/>
                        </a:spcAft>
                        <a:buNone/>
                      </a:pPr>
                      <a:r>
                        <a:rPr lang="ru-RU" sz="1000" u="none" strike="noStrike"/>
                        <a:t>4. Определение структуры программы</a:t>
                      </a:r>
                      <a:endParaRPr b="1"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Определить основные функции для программы и описать их. На основании этого в дальнейшем будет строится интерфейс и прототип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https://mytables.ru для создания облачной БД с возможностью поделиться</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8</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0525">
                <a:tc>
                  <a:txBody>
                    <a:bodyPr/>
                    <a:lstStyle/>
                    <a:p>
                      <a:pPr indent="0" lvl="0" marL="107999" marR="0" rtl="0" algn="l">
                        <a:spcBef>
                          <a:spcPts val="0"/>
                        </a:spcBef>
                        <a:spcAft>
                          <a:spcPts val="0"/>
                        </a:spcAft>
                        <a:buNone/>
                      </a:pPr>
                      <a:r>
                        <a:rPr lang="ru-RU" sz="1000" u="none" strike="noStrike"/>
                        <a:t>4.1 Выбор языка программирования</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Составить список языков и их возможностей (плюсов и минусов), сравнить их и выбрать лучший.</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опытные программисты, https://en.wikipedia.org/wiki/Comparison_of_programming_languages</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1</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54650">
                <a:tc>
                  <a:txBody>
                    <a:bodyPr/>
                    <a:lstStyle/>
                    <a:p>
                      <a:pPr indent="0" lvl="0" marL="107999" marR="0" rtl="0" algn="l">
                        <a:spcBef>
                          <a:spcPts val="0"/>
                        </a:spcBef>
                        <a:spcAft>
                          <a:spcPts val="0"/>
                        </a:spcAft>
                        <a:buNone/>
                      </a:pPr>
                      <a:r>
                        <a:rPr lang="ru-RU" sz="1000" u="none" strike="noStrike"/>
                        <a:t>4.2 Поиск или создание и описание модулей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Определить основные необходимые модули для работы системы, которые в дальнейшем будут использованы в коде.</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Интернет ресурсы, https://docs.python.org</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7</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02550">
                <a:tc>
                  <a:txBody>
                    <a:bodyPr/>
                    <a:lstStyle/>
                    <a:p>
                      <a:pPr indent="0" lvl="0" marL="107999" marR="0" rtl="0" algn="l">
                        <a:spcBef>
                          <a:spcPts val="0"/>
                        </a:spcBef>
                        <a:spcAft>
                          <a:spcPts val="0"/>
                        </a:spcAft>
                        <a:buNone/>
                      </a:pPr>
                      <a:r>
                        <a:rPr lang="ru-RU" sz="1000" u="none" strike="noStrike"/>
                        <a:t>5. Разработка интерфейса и самой системы</a:t>
                      </a:r>
                      <a:endParaRPr b="1"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Написать и описать программный код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PyCharm - среда программирования python, https://docs.python.org, https://python.org, https://github.com/, интернет ресурсы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26</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9100">
                <a:tc>
                  <a:txBody>
                    <a:bodyPr/>
                    <a:lstStyle/>
                    <a:p>
                      <a:pPr indent="0" lvl="0" marL="107999" marR="0" rtl="0" algn="l">
                        <a:spcBef>
                          <a:spcPts val="0"/>
                        </a:spcBef>
                        <a:spcAft>
                          <a:spcPts val="0"/>
                        </a:spcAft>
                        <a:buNone/>
                      </a:pPr>
                      <a:r>
                        <a:rPr lang="ru-RU" sz="1000" u="none" strike="noStrike"/>
                        <a:t>5.1 Создание структуры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Создать схему работы системы (замеченное происшествие =&gt; действие системы).</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l">
                        <a:spcBef>
                          <a:spcPts val="0"/>
                        </a:spcBef>
                        <a:spcAft>
                          <a:spcPts val="0"/>
                        </a:spcAft>
                        <a:buNone/>
                      </a:pPr>
                      <a:r>
                        <a:rPr lang="ru-RU" sz="1000" u="none" strike="noStrike"/>
                        <a:t>https://programforyou.ru/block-diagram-redactor</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107999" marR="0" rtl="0" algn="ctr">
                        <a:spcBef>
                          <a:spcPts val="0"/>
                        </a:spcBef>
                        <a:spcAft>
                          <a:spcPts val="0"/>
                        </a:spcAft>
                        <a:buNone/>
                      </a:pPr>
                      <a:r>
                        <a:rPr lang="ru-RU" sz="1000" u="none" strike="noStrike"/>
                        <a:t>2</a:t>
                      </a:r>
                      <a:endParaRPr b="0" i="0" sz="1000" u="none" strike="noStrike">
                        <a:solidFill>
                          <a:srgbClr val="000000"/>
                        </a:solidFill>
                        <a:latin typeface="Calibri"/>
                        <a:ea typeface="Calibri"/>
                        <a:cs typeface="Calibri"/>
                        <a:sym typeface="Calibri"/>
                      </a:endParaRPr>
                    </a:p>
                  </a:txBody>
                  <a:tcPr marT="6375" marB="0" marR="6375" marL="63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2015032" y="1670518"/>
            <a:ext cx="2709900" cy="5325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800"/>
              <a:buFont typeface="Arial"/>
              <a:buNone/>
            </a:pPr>
            <a:r>
              <a:rPr b="0" i="0" lang="ru-RU" sz="2800" u="none" cap="none" strike="noStrike">
                <a:solidFill>
                  <a:schemeClr val="lt1"/>
                </a:solidFill>
                <a:latin typeface="Arial"/>
                <a:ea typeface="Arial"/>
                <a:cs typeface="Arial"/>
                <a:sym typeface="Arial"/>
              </a:rPr>
              <a:t>ПРОЕКТНАЯ</a:t>
            </a:r>
            <a:endParaRPr/>
          </a:p>
        </p:txBody>
      </p:sp>
      <p:sp>
        <p:nvSpPr>
          <p:cNvPr id="256" name="Google Shape;256;p18"/>
          <p:cNvSpPr txBox="1"/>
          <p:nvPr>
            <p:ph idx="1" type="body"/>
          </p:nvPr>
        </p:nvSpPr>
        <p:spPr>
          <a:xfrm>
            <a:off x="1074823" y="2603333"/>
            <a:ext cx="2582700" cy="296340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Clr>
                <a:schemeClr val="lt1"/>
              </a:buClr>
              <a:buSzPts val="1600"/>
              <a:buFont typeface="Arial"/>
              <a:buNone/>
            </a:pPr>
            <a:r>
              <a:rPr b="0" i="0" lang="ru-RU" sz="1600" u="none" cap="none" strike="noStrike">
                <a:solidFill>
                  <a:schemeClr val="lt1"/>
                </a:solidFill>
                <a:latin typeface="Arial"/>
                <a:ea typeface="Arial"/>
                <a:cs typeface="Arial"/>
                <a:sym typeface="Arial"/>
              </a:rPr>
              <a:t>Аналитик</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Коммуникатор</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Критик</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Финансист</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Дизайнер</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Маркетолог</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Разработчик</a:t>
            </a:r>
            <a:endParaRPr/>
          </a:p>
        </p:txBody>
      </p:sp>
      <p:sp>
        <p:nvSpPr>
          <p:cNvPr id="257" name="Google Shape;257;p18"/>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cxnSp>
        <p:nvCxnSpPr>
          <p:cNvPr id="258" name="Google Shape;258;p18"/>
          <p:cNvCxnSpPr/>
          <p:nvPr/>
        </p:nvCxnSpPr>
        <p:spPr>
          <a:xfrm>
            <a:off x="3785777" y="2766140"/>
            <a:ext cx="0" cy="2421300"/>
          </a:xfrm>
          <a:prstGeom prst="straightConnector1">
            <a:avLst/>
          </a:prstGeom>
          <a:noFill/>
          <a:ln cap="flat" cmpd="sng" w="19050">
            <a:solidFill>
              <a:schemeClr val="lt1"/>
            </a:solidFill>
            <a:prstDash val="solid"/>
            <a:miter lim="800000"/>
            <a:headEnd len="sm" w="sm" type="none"/>
            <a:tailEnd len="sm" w="sm" type="none"/>
          </a:ln>
        </p:spPr>
      </p:cxnSp>
      <p:sp>
        <p:nvSpPr>
          <p:cNvPr id="259" name="Google Shape;259;p18"/>
          <p:cNvSpPr txBox="1"/>
          <p:nvPr/>
        </p:nvSpPr>
        <p:spPr>
          <a:xfrm>
            <a:off x="3950530" y="2603333"/>
            <a:ext cx="3060000" cy="296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Arial"/>
              <a:buNone/>
            </a:pPr>
            <a:r>
              <a:rPr b="0" i="0" lang="ru-RU" sz="1600" u="none" cap="none" strike="noStrike">
                <a:solidFill>
                  <a:schemeClr val="lt1"/>
                </a:solidFill>
                <a:latin typeface="Arial"/>
                <a:ea typeface="Arial"/>
                <a:cs typeface="Arial"/>
                <a:sym typeface="Arial"/>
              </a:rPr>
              <a:t>Руденко Николай</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Табалаев Адам</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Школьный Александр</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Мехоношин Павел</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Бейкина Мария</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Бабкин Илья</a:t>
            </a:r>
            <a:br>
              <a:rPr b="0" i="0" lang="ru-RU" sz="1600" u="none" cap="none" strike="noStrike">
                <a:solidFill>
                  <a:schemeClr val="lt1"/>
                </a:solidFill>
                <a:latin typeface="Arial"/>
                <a:ea typeface="Arial"/>
                <a:cs typeface="Arial"/>
                <a:sym typeface="Arial"/>
              </a:rPr>
            </a:br>
            <a:r>
              <a:rPr b="0" i="0" lang="ru-RU" sz="1600" u="none" cap="none" strike="noStrike">
                <a:solidFill>
                  <a:schemeClr val="lt1"/>
                </a:solidFill>
                <a:latin typeface="Arial"/>
                <a:ea typeface="Arial"/>
                <a:cs typeface="Arial"/>
                <a:sym typeface="Arial"/>
              </a:rPr>
              <a:t>Габула Павел</a:t>
            </a:r>
            <a:endParaRPr/>
          </a:p>
        </p:txBody>
      </p:sp>
      <p:sp>
        <p:nvSpPr>
          <p:cNvPr id="260" name="Google Shape;260;p18"/>
          <p:cNvSpPr txBox="1"/>
          <p:nvPr/>
        </p:nvSpPr>
        <p:spPr>
          <a:xfrm>
            <a:off x="3330429" y="2001606"/>
            <a:ext cx="2709900" cy="5379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800"/>
              <a:buFont typeface="Arial"/>
              <a:buNone/>
            </a:pPr>
            <a:r>
              <a:rPr b="0" i="0" lang="ru-RU" sz="2800" u="none" cap="none" strike="noStrike">
                <a:solidFill>
                  <a:schemeClr val="lt1"/>
                </a:solidFill>
                <a:latin typeface="Arial"/>
                <a:ea typeface="Arial"/>
                <a:cs typeface="Arial"/>
                <a:sym typeface="Arial"/>
              </a:rPr>
              <a:t>КОМАНДА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ИСР С УЧЁТОМ ТРУДОЁМКОСТИ РАБОТ ПРОЕКТА, ДНИ </a:t>
            </a:r>
            <a:endParaRPr/>
          </a:p>
        </p:txBody>
      </p:sp>
      <p:sp>
        <p:nvSpPr>
          <p:cNvPr id="387" name="Google Shape;38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388" name="Google Shape;388;p36"/>
          <p:cNvGraphicFramePr/>
          <p:nvPr/>
        </p:nvGraphicFramePr>
        <p:xfrm>
          <a:off x="700087" y="1349053"/>
          <a:ext cx="3000000" cy="3000000"/>
        </p:xfrm>
        <a:graphic>
          <a:graphicData uri="http://schemas.openxmlformats.org/drawingml/2006/table">
            <a:tbl>
              <a:tblPr>
                <a:noFill/>
                <a:tableStyleId>{9C32848D-8634-42E2-880F-912088464527}</a:tableStyleId>
              </a:tblPr>
              <a:tblGrid>
                <a:gridCol w="2788275"/>
                <a:gridCol w="3987675"/>
                <a:gridCol w="3499600"/>
                <a:gridCol w="663900"/>
              </a:tblGrid>
              <a:tr h="651875">
                <a:tc>
                  <a:txBody>
                    <a:bodyPr/>
                    <a:lstStyle/>
                    <a:p>
                      <a:pPr indent="0" lvl="0" marL="0" marR="0" rtl="0" algn="l">
                        <a:spcBef>
                          <a:spcPts val="0"/>
                        </a:spcBef>
                        <a:spcAft>
                          <a:spcPts val="0"/>
                        </a:spcAft>
                        <a:buNone/>
                      </a:pPr>
                      <a:r>
                        <a:rPr lang="ru-RU" sz="1000" u="none" strike="noStrike"/>
                        <a:t>5.2 Разработка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Написать и описать код по схеме.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6325">
                <a:tc>
                  <a:txBody>
                    <a:bodyPr/>
                    <a:lstStyle/>
                    <a:p>
                      <a:pPr indent="0" lvl="0" marL="0" marR="0" rtl="0" algn="l">
                        <a:spcBef>
                          <a:spcPts val="0"/>
                        </a:spcBef>
                        <a:spcAft>
                          <a:spcPts val="0"/>
                        </a:spcAft>
                        <a:buNone/>
                      </a:pPr>
                      <a:r>
                        <a:rPr lang="ru-RU" sz="1000" u="none" strike="noStrike"/>
                        <a:t>5.3 Тестирование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Провести тесты на работоспособность системы, найти возможные сбои и ошибки, а так же устранить их.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450">
                <a:tc>
                  <a:txBody>
                    <a:bodyPr/>
                    <a:lstStyle/>
                    <a:p>
                      <a:pPr indent="0" lvl="0" marL="0" marR="0" rtl="0" algn="l">
                        <a:spcBef>
                          <a:spcPts val="0"/>
                        </a:spcBef>
                        <a:spcAft>
                          <a:spcPts val="0"/>
                        </a:spcAft>
                        <a:buNone/>
                      </a:pPr>
                      <a:r>
                        <a:rPr lang="ru-RU" sz="1000" u="none" strike="noStrike"/>
                        <a:t>5.4 Выбор вида интерфейса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Выбрать подходящий по условиям эксплуатации  вид интерфейса.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https://sky.pro/media/vidy-interfejsov-polnyj-spisok,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6325">
                <a:tc>
                  <a:txBody>
                    <a:bodyPr/>
                    <a:lstStyle/>
                    <a:p>
                      <a:pPr indent="0" lvl="0" marL="0" marR="0" rtl="0" algn="l">
                        <a:spcBef>
                          <a:spcPts val="0"/>
                        </a:spcBef>
                        <a:spcAft>
                          <a:spcPts val="0"/>
                        </a:spcAft>
                        <a:buNone/>
                      </a:pPr>
                      <a:r>
                        <a:rPr lang="ru-RU" sz="1000" u="none" strike="noStrike"/>
                        <a:t>5.5 Разработка интерфейса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Написать код взаимодействия пользователя и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2075">
                <a:tc>
                  <a:txBody>
                    <a:bodyPr/>
                    <a:lstStyle/>
                    <a:p>
                      <a:pPr indent="0" lvl="0" marL="0" marR="0" rtl="0" algn="l">
                        <a:spcBef>
                          <a:spcPts val="0"/>
                        </a:spcBef>
                        <a:spcAft>
                          <a:spcPts val="0"/>
                        </a:spcAft>
                        <a:buNone/>
                      </a:pPr>
                      <a:r>
                        <a:rPr lang="ru-RU" sz="1000" u="none" strike="noStrike"/>
                        <a:t>6. Разработка и запуск прототипа</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Разработать готовый прототип, который будет искать проблему и осуществлять действия по её решению, вести статистику, отслеживать нарушения безопасности, сообщать о вероятных угрозах.</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86500">
                <a:tc>
                  <a:txBody>
                    <a:bodyPr/>
                    <a:lstStyle/>
                    <a:p>
                      <a:pPr indent="0" lvl="0" marL="0" marR="0" rtl="0" algn="l">
                        <a:spcBef>
                          <a:spcPts val="0"/>
                        </a:spcBef>
                        <a:spcAft>
                          <a:spcPts val="0"/>
                        </a:spcAft>
                        <a:buNone/>
                      </a:pPr>
                      <a:r>
                        <a:rPr lang="ru-RU" sz="1000" u="none" strike="noStrike"/>
                        <a:t>6.1 Написание кода </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Собрать полноценный, рабочий код из заранее заготовленных модулей, логически связав их и дописав остаточный код, связать систему с БД, привязать подачу сигнала к специальным датчиками.</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 датчики связываемые с носителем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10</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075">
                <a:tc>
                  <a:txBody>
                    <a:bodyPr/>
                    <a:lstStyle/>
                    <a:p>
                      <a:pPr indent="0" lvl="0" marL="0" marR="0" rtl="0" algn="l">
                        <a:spcBef>
                          <a:spcPts val="0"/>
                        </a:spcBef>
                        <a:spcAft>
                          <a:spcPts val="0"/>
                        </a:spcAft>
                        <a:buNone/>
                      </a:pPr>
                      <a:r>
                        <a:rPr lang="ru-RU" sz="1000" u="none" strike="noStrike"/>
                        <a:t>6.2 Донастройка и описание прототипа</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Описать действия прототипа для легкого улучшения её работы в дальнейшем, обеспечить отсутствие ошибок в коде.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PyCharm - среда программирования python, https://docs.python.org, https://github.com/, интернет ресурсы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3</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450">
                <a:tc>
                  <a:txBody>
                    <a:bodyPr/>
                    <a:lstStyle/>
                    <a:p>
                      <a:pPr indent="0" lvl="0" marL="0" marR="0" rtl="0" algn="l">
                        <a:spcBef>
                          <a:spcPts val="0"/>
                        </a:spcBef>
                        <a:spcAft>
                          <a:spcPts val="0"/>
                        </a:spcAft>
                        <a:buNone/>
                      </a:pPr>
                      <a:r>
                        <a:rPr lang="ru-RU" sz="1000" u="none" strike="noStrike"/>
                        <a:t>7. Тесты готового прототипа</a:t>
                      </a:r>
                      <a:endParaRPr b="1"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Провести тестирование для выявления ошибок в работе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Прототип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2</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450">
                <a:tc>
                  <a:txBody>
                    <a:bodyPr/>
                    <a:lstStyle/>
                    <a:p>
                      <a:pPr indent="0" lvl="0" marL="0" marR="0" rtl="0" algn="l">
                        <a:spcBef>
                          <a:spcPts val="0"/>
                        </a:spcBef>
                        <a:spcAft>
                          <a:spcPts val="0"/>
                        </a:spcAft>
                        <a:buNone/>
                      </a:pPr>
                      <a:r>
                        <a:rPr lang="ru-RU" sz="1000" u="none" strike="noStrike"/>
                        <a:t>7.1 Тестирование и отладка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Исправление ошибок, тестирование</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ru-RU" sz="1000" u="none" strike="noStrike"/>
                        <a:t>Прототип системы</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2</a:t>
                      </a:r>
                      <a:endParaRPr b="0" i="0" sz="100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type="title"/>
          </p:nvPr>
        </p:nvSpPr>
        <p:spPr>
          <a:xfrm>
            <a:off x="700087" y="285749"/>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ДИАГРАММА ГАНТА</a:t>
            </a:r>
            <a:endParaRPr/>
          </a:p>
        </p:txBody>
      </p:sp>
      <p:sp>
        <p:nvSpPr>
          <p:cNvPr id="394" name="Google Shape;39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pic>
        <p:nvPicPr>
          <p:cNvPr id="395" name="Google Shape;395;p37"/>
          <p:cNvPicPr preferRelativeResize="0"/>
          <p:nvPr/>
        </p:nvPicPr>
        <p:blipFill rotWithShape="1">
          <a:blip r:embed="rId3">
            <a:alphaModFix/>
          </a:blip>
          <a:srcRect b="810" l="159" r="318" t="395"/>
          <a:stretch/>
        </p:blipFill>
        <p:spPr>
          <a:xfrm>
            <a:off x="1220899" y="1435100"/>
            <a:ext cx="9750200" cy="479701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715500" y="140277"/>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МАТРИЦА ОТВЕТСТВЕННОСТИ</a:t>
            </a:r>
            <a:endParaRPr/>
          </a:p>
        </p:txBody>
      </p:sp>
      <p:sp>
        <p:nvSpPr>
          <p:cNvPr id="401" name="Google Shape;40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02" name="Google Shape;402;p38"/>
          <p:cNvGraphicFramePr/>
          <p:nvPr/>
        </p:nvGraphicFramePr>
        <p:xfrm>
          <a:off x="1232447" y="1232239"/>
          <a:ext cx="3000000" cy="3000000"/>
        </p:xfrm>
        <a:graphic>
          <a:graphicData uri="http://schemas.openxmlformats.org/drawingml/2006/table">
            <a:tbl>
              <a:tblPr>
                <a:noFill/>
                <a:tableStyleId>{9C32848D-8634-42E2-880F-912088464527}</a:tableStyleId>
              </a:tblPr>
              <a:tblGrid>
                <a:gridCol w="1171725"/>
                <a:gridCol w="1335050"/>
                <a:gridCol w="907425"/>
                <a:gridCol w="861075"/>
                <a:gridCol w="812150"/>
                <a:gridCol w="782800"/>
                <a:gridCol w="890425"/>
                <a:gridCol w="910000"/>
                <a:gridCol w="998800"/>
              </a:tblGrid>
              <a:tr h="213600">
                <a:tc gridSpan="2" rowSpan="2">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Иерархическая структура работ (ИСР) проекта</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rowSpan="2" hMerge="1"/>
                <a:tc gridSpan="7">
                  <a:txBody>
                    <a:bodyPr/>
                    <a:lstStyle/>
                    <a:p>
                      <a:pPr indent="0" lvl="0" marL="0" marR="0" rtl="0" algn="ctr">
                        <a:spcBef>
                          <a:spcPts val="0"/>
                        </a:spcBef>
                        <a:spcAft>
                          <a:spcPts val="0"/>
                        </a:spcAft>
                        <a:buNone/>
                      </a:pPr>
                      <a:r>
                        <a:rPr lang="ru-RU" sz="1050">
                          <a:solidFill>
                            <a:schemeClr val="lt1"/>
                          </a:solidFill>
                          <a:latin typeface="Calibri"/>
                          <a:ea typeface="Calibri"/>
                          <a:cs typeface="Calibri"/>
                          <a:sym typeface="Calibri"/>
                        </a:rPr>
                        <a:t>Базовые роли в соответствии с функцией в проекте</a:t>
                      </a:r>
                      <a:endParaRPr/>
                    </a:p>
                  </a:txBody>
                  <a:tcPr marT="45725" marB="45725" marR="91450" marL="91450">
                    <a:lnL cap="flat" cmpd="sng" w="9525">
                      <a:solidFill>
                        <a:schemeClr val="dk1"/>
                      </a:solidFill>
                      <a:prstDash val="solid"/>
                      <a:round/>
                      <a:headEnd len="sm" w="sm" type="none"/>
                      <a:tailEnd len="sm" w="sm" type="none"/>
                    </a:lnL>
                    <a:solidFill>
                      <a:srgbClr val="000000"/>
                    </a:solidFill>
                  </a:tcPr>
                </a:tc>
                <a:tc hMerge="1"/>
                <a:tc hMerge="1"/>
                <a:tc hMerge="1"/>
                <a:tc hMerge="1"/>
                <a:tc hMerge="1"/>
                <a:tc hMerge="1"/>
              </a:tr>
              <a:tr h="485425">
                <a:tc gridSpan="2" vMerge="1"/>
                <a:tc hMerge="1" vMerge="1"/>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Маркетолог (Бабкин Илья)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Разработчик (Габула Павел)</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Коммуникатор (Таболаев Адам)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Критик (Школьный Александр)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Финансист (Механошин Павел)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Дизайнер (Бейкина Мария)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c>
                  <a:txBody>
                    <a:bodyPr/>
                    <a:lstStyle/>
                    <a:p>
                      <a:pPr indent="0" lvl="0" marL="35999" marR="0" rtl="0" algn="ctr">
                        <a:spcBef>
                          <a:spcPts val="0"/>
                        </a:spcBef>
                        <a:spcAft>
                          <a:spcPts val="0"/>
                        </a:spcAft>
                        <a:buNone/>
                      </a:pPr>
                      <a:r>
                        <a:rPr lang="ru-RU" sz="1050" u="none" strike="noStrike">
                          <a:solidFill>
                            <a:schemeClr val="lt1"/>
                          </a:solidFill>
                          <a:latin typeface="Calibri"/>
                          <a:ea typeface="Calibri"/>
                          <a:cs typeface="Calibri"/>
                          <a:sym typeface="Calibri"/>
                        </a:rPr>
                        <a:t>Аналитик (Руденко Николай) </a:t>
                      </a:r>
                      <a:endParaRPr b="0" i="0" sz="1050" u="none" strike="noStrike">
                        <a:solidFill>
                          <a:schemeClr val="lt1"/>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chemeClr val="dk1"/>
                      </a:solidFill>
                      <a:prstDash val="solid"/>
                      <a:round/>
                      <a:headEnd len="sm" w="sm" type="none"/>
                      <a:tailEnd len="sm" w="sm" type="none"/>
                    </a:lnB>
                    <a:solidFill>
                      <a:schemeClr val="dk1"/>
                    </a:solidFill>
                  </a:tcPr>
                </a:tc>
              </a:tr>
              <a:tr h="56927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 Исследование предметной области</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1.1 Обзор темы исследования</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5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1.2 Определение проблемы</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 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5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1.3 Проведение опроса</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 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54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1.4 Определение цели и постановка задач</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54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1.5 Анализ рынка аналогичных систем</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542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 Сбор необходимых данных</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2.1 Написание ТЗ проекта</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5875">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2.2 Построение уровней работы системы и диаграммы потоков данных</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0650">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l">
                        <a:spcBef>
                          <a:spcPts val="0"/>
                        </a:spcBef>
                        <a:spcAft>
                          <a:spcPts val="0"/>
                        </a:spcAft>
                        <a:buNone/>
                      </a:pPr>
                      <a:r>
                        <a:rPr lang="ru-RU" sz="1050" u="none" strike="noStrike">
                          <a:latin typeface="Calibri"/>
                          <a:ea typeface="Calibri"/>
                          <a:cs typeface="Calibri"/>
                          <a:sym typeface="Calibri"/>
                        </a:rPr>
                        <a:t>2.3 Создание БД</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О</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К, 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У</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35999" marR="0" rtl="0" algn="ctr">
                        <a:spcBef>
                          <a:spcPts val="0"/>
                        </a:spcBef>
                        <a:spcAft>
                          <a:spcPts val="0"/>
                        </a:spcAft>
                        <a:buNone/>
                      </a:pPr>
                      <a:r>
                        <a:rPr lang="ru-RU" sz="1050" u="none" strike="noStrike">
                          <a:latin typeface="Calibri"/>
                          <a:ea typeface="Calibri"/>
                          <a:cs typeface="Calibri"/>
                          <a:sym typeface="Calibri"/>
                        </a:rPr>
                        <a:t> </a:t>
                      </a:r>
                      <a:endParaRPr b="0" i="0" sz="1050" u="none" strike="noStrike">
                        <a:solidFill>
                          <a:srgbClr val="000000"/>
                        </a:solidFill>
                        <a:latin typeface="Calibri"/>
                        <a:ea typeface="Calibri"/>
                        <a:cs typeface="Calibri"/>
                        <a:sym typeface="Calibri"/>
                      </a:endParaRPr>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03" name="Google Shape;403;p38"/>
          <p:cNvSpPr/>
          <p:nvPr/>
        </p:nvSpPr>
        <p:spPr>
          <a:xfrm>
            <a:off x="1232447" y="6467559"/>
            <a:ext cx="2800800" cy="25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ru-RU" sz="1050" u="none" cap="none" strike="noStrike">
                <a:solidFill>
                  <a:schemeClr val="dk1"/>
                </a:solidFill>
                <a:latin typeface="Calibri"/>
                <a:ea typeface="Calibri"/>
                <a:cs typeface="Calibri"/>
                <a:sym typeface="Calibri"/>
              </a:rPr>
              <a:t>О – ответственный; У – участник; К - контроль</a:t>
            </a:r>
            <a:endParaRPr b="0" i="0" sz="105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725025" y="277437"/>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ПОТРЕБНОСТИ УЧАСТНИКОВ ПРОЕКТА В ИНФОРМАЦИИ И ВЗАИМОДЕЙСТВИИ</a:t>
            </a:r>
            <a:endParaRPr/>
          </a:p>
        </p:txBody>
      </p:sp>
      <p:sp>
        <p:nvSpPr>
          <p:cNvPr id="409" name="Google Shape;40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10" name="Google Shape;410;p39"/>
          <p:cNvGraphicFramePr/>
          <p:nvPr/>
        </p:nvGraphicFramePr>
        <p:xfrm>
          <a:off x="725025" y="1603000"/>
          <a:ext cx="3000000" cy="3000000"/>
        </p:xfrm>
        <a:graphic>
          <a:graphicData uri="http://schemas.openxmlformats.org/drawingml/2006/table">
            <a:tbl>
              <a:tblPr>
                <a:noFill/>
                <a:tableStyleId>{9C32848D-8634-42E2-880F-912088464527}</a:tableStyleId>
              </a:tblPr>
              <a:tblGrid>
                <a:gridCol w="2011650"/>
                <a:gridCol w="899425"/>
                <a:gridCol w="2521575"/>
                <a:gridCol w="2200375"/>
                <a:gridCol w="1626175"/>
                <a:gridCol w="1622175"/>
              </a:tblGrid>
              <a:tr h="362600">
                <a:tc>
                  <a:txBody>
                    <a:bodyPr/>
                    <a:lstStyle/>
                    <a:p>
                      <a:pPr indent="0" lvl="0" marL="0" marR="0" rtl="0" algn="ctr">
                        <a:spcBef>
                          <a:spcPts val="0"/>
                        </a:spcBef>
                        <a:spcAft>
                          <a:spcPts val="0"/>
                        </a:spcAft>
                        <a:buNone/>
                      </a:pPr>
                      <a:r>
                        <a:rPr lang="ru-RU" sz="1050" u="none" strike="noStrike">
                          <a:solidFill>
                            <a:schemeClr val="lt1"/>
                          </a:solidFill>
                        </a:rPr>
                        <a:t>Вид информации</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Форма представления</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Срочность</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Риски</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Способ предоставления информации</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050" u="none" strike="noStrike">
                          <a:solidFill>
                            <a:schemeClr val="lt1"/>
                          </a:solidFill>
                        </a:rPr>
                        <a:t>Ответственные в команде</a:t>
                      </a:r>
                      <a:endParaRPr b="0" i="0" sz="1050" u="none" strike="noStrike">
                        <a:solidFill>
                          <a:schemeClr val="lt1"/>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68100">
                <a:tc>
                  <a:txBody>
                    <a:bodyPr/>
                    <a:lstStyle/>
                    <a:p>
                      <a:pPr indent="0" lvl="0" marL="0" marR="0" rtl="0" algn="ctr">
                        <a:spcBef>
                          <a:spcPts val="0"/>
                        </a:spcBef>
                        <a:spcAft>
                          <a:spcPts val="0"/>
                        </a:spcAft>
                        <a:buNone/>
                      </a:pPr>
                      <a:r>
                        <a:rPr lang="ru-RU" sz="1050" u="none" strike="noStrike"/>
                        <a:t>ТЗ</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8">
                  <a:txBody>
                    <a:bodyPr/>
                    <a:lstStyle/>
                    <a:p>
                      <a:pPr indent="0" lvl="0" marL="0" marR="0" rtl="0" algn="ctr">
                        <a:spcBef>
                          <a:spcPts val="0"/>
                        </a:spcBef>
                        <a:spcAft>
                          <a:spcPts val="0"/>
                        </a:spcAft>
                        <a:buNone/>
                      </a:pPr>
                      <a:r>
                        <a:rPr lang="ru-RU" sz="1050" u="none" strike="noStrike"/>
                        <a:t>Электронная версия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Срочно, невозможно продолжить дальнейшую работу над проектом</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Неверное представление о работе системы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Руководитель проекта, разработчик, коммуникатор</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2825">
                <a:tc>
                  <a:txBody>
                    <a:bodyPr/>
                    <a:lstStyle/>
                    <a:p>
                      <a:pPr indent="0" lvl="0" marL="0" marR="0" rtl="0" algn="ctr">
                        <a:spcBef>
                          <a:spcPts val="0"/>
                        </a:spcBef>
                        <a:spcAft>
                          <a:spcPts val="0"/>
                        </a:spcAft>
                        <a:buNone/>
                      </a:pPr>
                      <a:r>
                        <a:rPr lang="ru-RU" sz="1050" u="none" strike="noStrike"/>
                        <a:t>Описание системы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Срочно, невозможно создание прототипа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Проблемы с создании БД и составлением паспорта проекта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коммуникатор</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9875">
                <a:tc>
                  <a:txBody>
                    <a:bodyPr/>
                    <a:lstStyle/>
                    <a:p>
                      <a:pPr indent="0" lvl="0" marL="0" marR="0" rtl="0" algn="ctr">
                        <a:spcBef>
                          <a:spcPts val="0"/>
                        </a:spcBef>
                        <a:spcAft>
                          <a:spcPts val="0"/>
                        </a:spcAft>
                        <a:buNone/>
                      </a:pPr>
                      <a:r>
                        <a:rPr lang="ru-RU" sz="1050" u="none" strike="noStrike"/>
                        <a:t>Отчёт по БД</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Срочно, невозможно создание прототипа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Сдвиг сроков сдачи проекта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Интернет ресурсы, 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3700">
                <a:tc>
                  <a:txBody>
                    <a:bodyPr/>
                    <a:lstStyle/>
                    <a:p>
                      <a:pPr indent="0" lvl="0" marL="0" marR="0" rtl="0" algn="ctr">
                        <a:spcBef>
                          <a:spcPts val="0"/>
                        </a:spcBef>
                        <a:spcAft>
                          <a:spcPts val="0"/>
                        </a:spcAft>
                        <a:buNone/>
                      </a:pPr>
                      <a:r>
                        <a:rPr lang="ru-RU" sz="1050" u="none" strike="noStrike"/>
                        <a:t>Описание и отчёт по интерфейсу</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Срочно, невозможно создание интерфейса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Непонятный для пользователя интерфейс, некорректное заполнение БД</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дизайнер, критик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7225">
                <a:tc>
                  <a:txBody>
                    <a:bodyPr/>
                    <a:lstStyle/>
                    <a:p>
                      <a:pPr indent="0" lvl="0" marL="0" marR="0" rtl="0" algn="ctr">
                        <a:spcBef>
                          <a:spcPts val="0"/>
                        </a:spcBef>
                        <a:spcAft>
                          <a:spcPts val="0"/>
                        </a:spcAft>
                        <a:buNone/>
                      </a:pPr>
                      <a:r>
                        <a:rPr lang="ru-RU" sz="1050" u="none" strike="noStrike"/>
                        <a:t>Описание структуры программы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после написания программы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Проблемы с разработкой системы и техническим обоснованием</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0825">
                <a:tc>
                  <a:txBody>
                    <a:bodyPr/>
                    <a:lstStyle/>
                    <a:p>
                      <a:pPr indent="0" lvl="0" marL="0" marR="0" rtl="0" algn="ctr">
                        <a:spcBef>
                          <a:spcPts val="0"/>
                        </a:spcBef>
                        <a:spcAft>
                          <a:spcPts val="0"/>
                        </a:spcAft>
                        <a:buNone/>
                      </a:pPr>
                      <a:r>
                        <a:rPr lang="ru-RU" sz="1050" u="none" strike="noStrike"/>
                        <a:t>Руководство пользователя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после написания программы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Проблемы с использованием системы, сбои в работе</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коммуникатор, маркетолог, руководитель проекта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4125">
                <a:tc>
                  <a:txBody>
                    <a:bodyPr/>
                    <a:lstStyle/>
                    <a:p>
                      <a:pPr indent="0" lvl="0" marL="0" marR="0" rtl="0" algn="ctr">
                        <a:spcBef>
                          <a:spcPts val="0"/>
                        </a:spcBef>
                        <a:spcAft>
                          <a:spcPts val="0"/>
                        </a:spcAft>
                        <a:buNone/>
                      </a:pPr>
                      <a:r>
                        <a:rPr lang="ru-RU" sz="1050" u="none" strike="noStrike"/>
                        <a:t>Отчёт по прототипу</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после создания прототипа</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Нарушение нормативно-правовых актов</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Разработчик, руководитель проекта, аналитик, критик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62050">
                <a:tc>
                  <a:txBody>
                    <a:bodyPr/>
                    <a:lstStyle/>
                    <a:p>
                      <a:pPr indent="0" lvl="0" marL="0" marR="0" rtl="0" algn="ctr">
                        <a:spcBef>
                          <a:spcPts val="0"/>
                        </a:spcBef>
                        <a:spcAft>
                          <a:spcPts val="0"/>
                        </a:spcAft>
                        <a:buNone/>
                      </a:pPr>
                      <a:r>
                        <a:rPr lang="ru-RU" sz="1050" u="none" strike="noStrike"/>
                        <a:t>Техническая документация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ru-RU" sz="1050" u="none" strike="noStrike"/>
                        <a:t>Не срочно, выполняется на протяжении всей работы над проектом</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Неудачные прототипы системы, требующие изменения</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Мессенджеры</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50" u="none" strike="noStrike"/>
                        <a:t>Коммуникатор, финансист, руководитель проекта, аналитик</a:t>
                      </a:r>
                      <a:endParaRPr b="0" i="0" sz="1050" u="none" strike="noStrike">
                        <a:solidFill>
                          <a:srgbClr val="000000"/>
                        </a:solidFill>
                        <a:latin typeface="Calibri"/>
                        <a:ea typeface="Calibri"/>
                        <a:cs typeface="Calibri"/>
                        <a:sym typeface="Calibri"/>
                      </a:endParaRPr>
                    </a:p>
                  </a:txBody>
                  <a:tcPr marT="6050" marB="0" marR="6050" marL="60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725025" y="277437"/>
            <a:ext cx="10791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КАЧЕСТВЕННО-КОЛИЧЕСТВЕННАЯ ОЦЕНКА РИСКОВ ПРОЕКТА, БАЛЛЫ</a:t>
            </a:r>
            <a:endParaRPr/>
          </a:p>
        </p:txBody>
      </p:sp>
      <p:sp>
        <p:nvSpPr>
          <p:cNvPr id="416" name="Google Shape;416;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17" name="Google Shape;417;p40"/>
          <p:cNvGraphicFramePr/>
          <p:nvPr/>
        </p:nvGraphicFramePr>
        <p:xfrm>
          <a:off x="905608" y="1679162"/>
          <a:ext cx="3000000" cy="3000000"/>
        </p:xfrm>
        <a:graphic>
          <a:graphicData uri="http://schemas.openxmlformats.org/drawingml/2006/table">
            <a:tbl>
              <a:tblPr>
                <a:noFill/>
                <a:tableStyleId>{9C32848D-8634-42E2-880F-912088464527}</a:tableStyleId>
              </a:tblPr>
              <a:tblGrid>
                <a:gridCol w="1303825"/>
                <a:gridCol w="2510500"/>
                <a:gridCol w="1303825"/>
                <a:gridCol w="1297575"/>
                <a:gridCol w="1006075"/>
                <a:gridCol w="1504425"/>
                <a:gridCol w="1504425"/>
              </a:tblGrid>
              <a:tr h="315900">
                <a:tc>
                  <a:txBody>
                    <a:bodyPr/>
                    <a:lstStyle/>
                    <a:p>
                      <a:pPr indent="0" lvl="0" marL="0" marR="0" rtl="0" algn="ctr">
                        <a:spcBef>
                          <a:spcPts val="0"/>
                        </a:spcBef>
                        <a:spcAft>
                          <a:spcPts val="0"/>
                        </a:spcAft>
                        <a:buNone/>
                      </a:pPr>
                      <a:r>
                        <a:rPr lang="ru-RU" sz="900" u="none" strike="noStrike">
                          <a:solidFill>
                            <a:schemeClr val="lt1"/>
                          </a:solidFill>
                        </a:rPr>
                        <a:t>№</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900" u="none" strike="noStrike">
                          <a:solidFill>
                            <a:schemeClr val="lt1"/>
                          </a:solidFill>
                        </a:rPr>
                        <a:t>Формулировки рисков</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gridSpan="2">
                  <a:txBody>
                    <a:bodyPr/>
                    <a:lstStyle/>
                    <a:p>
                      <a:pPr indent="0" lvl="0" marL="0" marR="0" rtl="0" algn="ctr">
                        <a:spcBef>
                          <a:spcPts val="0"/>
                        </a:spcBef>
                        <a:spcAft>
                          <a:spcPts val="0"/>
                        </a:spcAft>
                        <a:buNone/>
                      </a:pPr>
                      <a:r>
                        <a:rPr lang="ru-RU" sz="900" u="none" strike="noStrike">
                          <a:solidFill>
                            <a:schemeClr val="lt1"/>
                          </a:solidFill>
                        </a:rPr>
                        <a:t>Вероятность наступления, балл (Pj)</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c gridSpan="2">
                  <a:txBody>
                    <a:bodyPr/>
                    <a:lstStyle/>
                    <a:p>
                      <a:pPr indent="0" lvl="0" marL="0" marR="0" rtl="0" algn="ctr">
                        <a:spcBef>
                          <a:spcPts val="0"/>
                        </a:spcBef>
                        <a:spcAft>
                          <a:spcPts val="0"/>
                        </a:spcAft>
                        <a:buNone/>
                      </a:pPr>
                      <a:r>
                        <a:rPr lang="ru-RU" sz="900" u="none" strike="noStrike">
                          <a:solidFill>
                            <a:schemeClr val="lt1"/>
                          </a:solidFill>
                        </a:rPr>
                        <a:t>Ущерб, балл (Vj)</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hMerge="1"/>
                <a:tc>
                  <a:txBody>
                    <a:bodyPr/>
                    <a:lstStyle/>
                    <a:p>
                      <a:pPr indent="0" lvl="0" marL="0" marR="0" rtl="0" algn="ctr">
                        <a:spcBef>
                          <a:spcPts val="0"/>
                        </a:spcBef>
                        <a:spcAft>
                          <a:spcPts val="0"/>
                        </a:spcAft>
                        <a:buNone/>
                      </a:pPr>
                      <a:r>
                        <a:rPr lang="ru-RU" sz="900" u="none" strike="noStrike">
                          <a:solidFill>
                            <a:schemeClr val="lt1"/>
                          </a:solidFill>
                        </a:rPr>
                        <a:t>Интегральная оценка</a:t>
                      </a:r>
                      <a:endParaRPr b="0" i="0" sz="900" u="none" strike="noStrike">
                        <a:solidFill>
                          <a:schemeClr val="lt1"/>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228075">
                <a:tc gridSpan="7">
                  <a:txBody>
                    <a:bodyPr/>
                    <a:lstStyle/>
                    <a:p>
                      <a:pPr indent="0" lvl="0" marL="0" marR="0" rtl="0" algn="ctr">
                        <a:spcBef>
                          <a:spcPts val="0"/>
                        </a:spcBef>
                        <a:spcAft>
                          <a:spcPts val="0"/>
                        </a:spcAft>
                        <a:buNone/>
                      </a:pPr>
                      <a:r>
                        <a:rPr lang="ru-RU" sz="900" u="none" strike="noStrike"/>
                        <a:t>Финансовые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Отсутствие свободных средств на повышение качества продукции</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3;2;3;1;2;3;2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2;1;3;2;2;1;1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допустимый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rowSpan="2">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Большая стоимость разработки новой системы отслеживания</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4;5;2;3;4;4;5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3;4;5;5;5;4;2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15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критический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rowSpan="2">
                  <a:txBody>
                    <a:bodyPr/>
                    <a:lstStyle/>
                    <a:p>
                      <a:pPr indent="0" lvl="0" marL="0" marR="0" rtl="0" algn="ctr">
                        <a:spcBef>
                          <a:spcPts val="0"/>
                        </a:spcBef>
                        <a:spcAft>
                          <a:spcPts val="0"/>
                        </a:spcAft>
                        <a:buNone/>
                      </a:pPr>
                      <a:r>
                        <a:rPr lang="ru-RU" sz="900" u="none" strike="noStrike"/>
                        <a:t>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Отсутствие потенциально заинтерисованных клиентов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2;1;1;2;1;1;1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4;5;5;3;4;5;4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6</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существенный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gridSpan="7">
                  <a:txBody>
                    <a:bodyPr/>
                    <a:lstStyle/>
                    <a:p>
                      <a:pPr indent="0" lvl="0" marL="0" marR="0" rtl="0" algn="ctr">
                        <a:spcBef>
                          <a:spcPts val="0"/>
                        </a:spcBef>
                        <a:spcAft>
                          <a:spcPts val="0"/>
                        </a:spcAft>
                        <a:buNone/>
                      </a:pPr>
                      <a:r>
                        <a:rPr lang="ru-RU" sz="900" u="none" strike="noStrike"/>
                        <a:t>Коммерческие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Выход партнёров из проекта</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2;1;3;1;1;2;2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1;2;2;1;3;2;4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2</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допустимый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gridSpan="7">
                  <a:txBody>
                    <a:bodyPr/>
                    <a:lstStyle/>
                    <a:p>
                      <a:pPr indent="0" lvl="0" marL="0" marR="0" rtl="0" algn="ctr">
                        <a:spcBef>
                          <a:spcPts val="0"/>
                        </a:spcBef>
                        <a:spcAft>
                          <a:spcPts val="0"/>
                        </a:spcAft>
                        <a:buNone/>
                      </a:pPr>
                      <a:r>
                        <a:rPr lang="ru-RU" sz="900" u="none" strike="noStrike"/>
                        <a:t>Организационные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Низкое качество доступных ресурсов/материалов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2;3;1;5;2;4;5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5;4;5;3;4;5;3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13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критический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rowSpan="2">
                  <a:txBody>
                    <a:bodyPr/>
                    <a:lstStyle/>
                    <a:p>
                      <a:pPr indent="0" lvl="0" marL="0" marR="0" rtl="0" algn="ctr">
                        <a:spcBef>
                          <a:spcPts val="0"/>
                        </a:spcBef>
                        <a:spcAft>
                          <a:spcPts val="0"/>
                        </a:spcAft>
                        <a:buNone/>
                      </a:pPr>
                      <a:r>
                        <a:rPr lang="ru-RU" sz="900" u="none" strike="noStrike"/>
                        <a:t>6</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Недостаток квалифицированных кадров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5;4;5;3;5;4;5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5;4;4;5;2;4;5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18</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катастрофический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gridSpan="7">
                  <a:txBody>
                    <a:bodyPr/>
                    <a:lstStyle/>
                    <a:p>
                      <a:pPr indent="0" lvl="0" marL="0" marR="0" rtl="0" algn="ctr">
                        <a:spcBef>
                          <a:spcPts val="0"/>
                        </a:spcBef>
                        <a:spcAft>
                          <a:spcPts val="0"/>
                        </a:spcAft>
                        <a:buNone/>
                      </a:pPr>
                      <a:r>
                        <a:rPr lang="ru-RU" sz="900" u="none" strike="noStrike"/>
                        <a:t>Производственные риски</a:t>
                      </a:r>
                      <a:endParaRPr b="1"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hMerge="1"/>
                <a:tc hMerge="1"/>
                <a:tc hMerge="1"/>
              </a:tr>
              <a:tr h="228075">
                <a:tc rowSpan="2">
                  <a:txBody>
                    <a:bodyPr/>
                    <a:lstStyle/>
                    <a:p>
                      <a:pPr indent="0" lvl="0" marL="0" marR="0" rtl="0" algn="ctr">
                        <a:spcBef>
                          <a:spcPts val="0"/>
                        </a:spcBef>
                        <a:spcAft>
                          <a:spcPts val="0"/>
                        </a:spcAft>
                        <a:buNone/>
                      </a:pPr>
                      <a:r>
                        <a:rPr lang="ru-RU" sz="900" u="none" strike="noStrike"/>
                        <a:t>7</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marR="0" rtl="0" algn="ctr">
                        <a:spcBef>
                          <a:spcPts val="0"/>
                        </a:spcBef>
                        <a:spcAft>
                          <a:spcPts val="0"/>
                        </a:spcAft>
                        <a:buNone/>
                      </a:pPr>
                      <a:r>
                        <a:rPr lang="ru-RU" sz="900" u="none" strike="noStrike"/>
                        <a:t>Недостаточный уровень защиты от внешних факторов</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ru-RU" sz="900" u="none" strike="noStrike"/>
                        <a:t>1;2;1;1;1;1;1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lang="ru-RU" sz="900" u="none" strike="noStrike"/>
                        <a:t>5;4;5;5;5;4;3</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spcBef>
                          <a:spcPts val="0"/>
                        </a:spcBef>
                        <a:spcAft>
                          <a:spcPts val="0"/>
                        </a:spcAft>
                        <a:buNone/>
                      </a:pPr>
                      <a:r>
                        <a:rPr lang="ru-RU" sz="900" u="none" strike="noStrike"/>
                        <a:t>5</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075">
                <a:tc vMerge="1"/>
                <a:tc vMerge="1"/>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1</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среднее </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4</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900" u="none" strike="noStrike"/>
                        <a:t>допустимый</a:t>
                      </a:r>
                      <a:endParaRPr b="0" i="0" sz="900" u="none" strike="noStrike">
                        <a:solidFill>
                          <a:srgbClr val="000000"/>
                        </a:solidFill>
                        <a:latin typeface="Calibri"/>
                        <a:ea typeface="Calibri"/>
                        <a:cs typeface="Calibri"/>
                        <a:sym typeface="Calibri"/>
                      </a:endParaRPr>
                    </a:p>
                  </a:txBody>
                  <a:tcPr marT="7625" marB="0" marR="7625" marL="76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733338" y="471545"/>
            <a:ext cx="10791900" cy="92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УПРАВЛЕНИЕ РИСКАМИ</a:t>
            </a:r>
            <a:endParaRPr/>
          </a:p>
        </p:txBody>
      </p:sp>
      <p:sp>
        <p:nvSpPr>
          <p:cNvPr id="423" name="Google Shape;423;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24" name="Google Shape;424;p41"/>
          <p:cNvGraphicFramePr/>
          <p:nvPr/>
        </p:nvGraphicFramePr>
        <p:xfrm>
          <a:off x="1166552" y="1702233"/>
          <a:ext cx="3000000" cy="3000000"/>
        </p:xfrm>
        <a:graphic>
          <a:graphicData uri="http://schemas.openxmlformats.org/drawingml/2006/table">
            <a:tbl>
              <a:tblPr>
                <a:noFill/>
                <a:tableStyleId>{9C32848D-8634-42E2-880F-912088464527}</a:tableStyleId>
              </a:tblPr>
              <a:tblGrid>
                <a:gridCol w="4965800"/>
                <a:gridCol w="4959600"/>
              </a:tblGrid>
              <a:tr h="254475">
                <a:tc>
                  <a:txBody>
                    <a:bodyPr/>
                    <a:lstStyle/>
                    <a:p>
                      <a:pPr indent="0" lvl="0" marL="0" marR="0" rtl="0" algn="ctr">
                        <a:spcBef>
                          <a:spcPts val="0"/>
                        </a:spcBef>
                        <a:spcAft>
                          <a:spcPts val="0"/>
                        </a:spcAft>
                        <a:buNone/>
                      </a:pPr>
                      <a:r>
                        <a:rPr b="1" i="0" lang="ru-RU" sz="1000" u="none" strike="noStrike">
                          <a:solidFill>
                            <a:schemeClr val="lt1"/>
                          </a:solidFill>
                        </a:rPr>
                        <a:t>Риск</a:t>
                      </a:r>
                      <a:endParaRPr b="1" i="0" sz="1000" u="none" strike="noStrike">
                        <a:solidFill>
                          <a:schemeClr val="lt1"/>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1" i="0" lang="ru-RU" sz="1000" u="none" strike="noStrike">
                          <a:solidFill>
                            <a:schemeClr val="lt1"/>
                          </a:solidFill>
                        </a:rPr>
                        <a:t>Процедуры реагирования</a:t>
                      </a:r>
                      <a:endParaRPr b="1" i="0" sz="1000" u="none" strike="noStrike">
                        <a:solidFill>
                          <a:schemeClr val="lt1"/>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585275">
                <a:tc>
                  <a:txBody>
                    <a:bodyPr/>
                    <a:lstStyle/>
                    <a:p>
                      <a:pPr indent="0" lvl="0" marL="0" marR="0" rtl="0" algn="ctr">
                        <a:spcBef>
                          <a:spcPts val="0"/>
                        </a:spcBef>
                        <a:spcAft>
                          <a:spcPts val="0"/>
                        </a:spcAft>
                        <a:buNone/>
                      </a:pPr>
                      <a:r>
                        <a:rPr lang="ru-RU" sz="1000" u="none" strike="noStrike"/>
                        <a:t>Отсутствие свободных средств на повышение качества продукции</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Сотрудничество с высококвалифицированным бухгалтером</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5900">
                <a:tc>
                  <a:txBody>
                    <a:bodyPr/>
                    <a:lstStyle/>
                    <a:p>
                      <a:pPr indent="0" lvl="0" marL="0" marR="0" rtl="0" algn="ctr">
                        <a:spcBef>
                          <a:spcPts val="0"/>
                        </a:spcBef>
                        <a:spcAft>
                          <a:spcPts val="0"/>
                        </a:spcAft>
                        <a:buNone/>
                      </a:pPr>
                      <a:r>
                        <a:rPr lang="ru-RU" sz="1000" u="none" strike="noStrike"/>
                        <a:t>Большая стоимость разработки новой системы отслеживания</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Разработка новой системы учёта собственным отделом it-разработчиков</a:t>
                      </a:r>
                      <a:endParaRPr b="0" i="0" sz="1000" u="none" strike="noStrike">
                        <a:solidFill>
                          <a:srgbClr val="292934"/>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88850">
                <a:tc>
                  <a:txBody>
                    <a:bodyPr/>
                    <a:lstStyle/>
                    <a:p>
                      <a:pPr indent="0" lvl="0" marL="0" marR="0" rtl="0" algn="ctr">
                        <a:spcBef>
                          <a:spcPts val="0"/>
                        </a:spcBef>
                        <a:spcAft>
                          <a:spcPts val="0"/>
                        </a:spcAft>
                        <a:buNone/>
                      </a:pPr>
                      <a:r>
                        <a:rPr lang="ru-RU" sz="1000" u="none" strike="noStrike"/>
                        <a:t>Отсутствие потенциально заинтерисованных клиентов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Быть готовыми провести бесплатные пробные внедрения системы или/и начать искать клиентов на стадии разработки системы</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100">
                <a:tc>
                  <a:txBody>
                    <a:bodyPr/>
                    <a:lstStyle/>
                    <a:p>
                      <a:pPr indent="0" lvl="0" marL="0" marR="0" rtl="0" algn="ctr">
                        <a:spcBef>
                          <a:spcPts val="0"/>
                        </a:spcBef>
                        <a:spcAft>
                          <a:spcPts val="0"/>
                        </a:spcAft>
                        <a:buNone/>
                      </a:pPr>
                      <a:r>
                        <a:rPr lang="ru-RU" sz="1000" u="none" strike="noStrike"/>
                        <a:t>Выход партнёров из проекта</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Иметь других партнёров желающих учавствовать в проекте</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7675">
                <a:tc>
                  <a:txBody>
                    <a:bodyPr/>
                    <a:lstStyle/>
                    <a:p>
                      <a:pPr indent="0" lvl="0" marL="0" marR="0" rtl="0" algn="ctr">
                        <a:spcBef>
                          <a:spcPts val="0"/>
                        </a:spcBef>
                        <a:spcAft>
                          <a:spcPts val="0"/>
                        </a:spcAft>
                        <a:buNone/>
                      </a:pPr>
                      <a:r>
                        <a:rPr lang="ru-RU" sz="1000" u="none" strike="noStrike"/>
                        <a:t>Низкое качество доступных ресурсов/материалов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Предварительная закупка и сравнение материала для поиска подходящих по качеству</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0175">
                <a:tc>
                  <a:txBody>
                    <a:bodyPr/>
                    <a:lstStyle/>
                    <a:p>
                      <a:pPr indent="0" lvl="0" marL="0" marR="0" rtl="0" algn="ctr">
                        <a:spcBef>
                          <a:spcPts val="0"/>
                        </a:spcBef>
                        <a:spcAft>
                          <a:spcPts val="0"/>
                        </a:spcAft>
                        <a:buNone/>
                      </a:pPr>
                      <a:r>
                        <a:rPr lang="ru-RU" sz="1000" u="none" strike="noStrike"/>
                        <a:t>Недостаток квалифицированных кадров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Повышение квалификации сотрудников </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4900">
                <a:tc>
                  <a:txBody>
                    <a:bodyPr/>
                    <a:lstStyle/>
                    <a:p>
                      <a:pPr indent="0" lvl="0" marL="0" marR="0" rtl="0" algn="ctr">
                        <a:spcBef>
                          <a:spcPts val="0"/>
                        </a:spcBef>
                        <a:spcAft>
                          <a:spcPts val="0"/>
                        </a:spcAft>
                        <a:buNone/>
                      </a:pPr>
                      <a:r>
                        <a:rPr lang="ru-RU" sz="1000" u="none" strike="noStrike"/>
                        <a:t>Недостаточный уровень защиты от внешних факторов</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000" u="none" strike="noStrike"/>
                        <a:t>Встроить в систему автоматизированный контроль за своим состоянием, посредством проведения регулярной диагностики</a:t>
                      </a:r>
                      <a:endParaRPr b="0" i="0" sz="1000" u="none" strike="noStrike">
                        <a:solidFill>
                          <a:srgbClr val="000000"/>
                        </a:solidFill>
                        <a:latin typeface="Calibri"/>
                        <a:ea typeface="Calibri"/>
                        <a:cs typeface="Calibri"/>
                        <a:sym typeface="Calibri"/>
                      </a:endParaRPr>
                    </a:p>
                  </a:txBody>
                  <a:tcPr marT="8475" marB="0" marR="8475" marL="8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733338" y="471545"/>
            <a:ext cx="10791900" cy="92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ru-RU"/>
              <a:t>СТОИМОСТЬ ПРОЕКТА</a:t>
            </a:r>
            <a:endParaRPr/>
          </a:p>
        </p:txBody>
      </p:sp>
      <p:sp>
        <p:nvSpPr>
          <p:cNvPr id="430" name="Google Shape;430;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graphicFrame>
        <p:nvGraphicFramePr>
          <p:cNvPr id="431" name="Google Shape;431;p42"/>
          <p:cNvGraphicFramePr/>
          <p:nvPr/>
        </p:nvGraphicFramePr>
        <p:xfrm>
          <a:off x="699178" y="1749845"/>
          <a:ext cx="3000000" cy="3000000"/>
        </p:xfrm>
        <a:graphic>
          <a:graphicData uri="http://schemas.openxmlformats.org/drawingml/2006/table">
            <a:tbl>
              <a:tblPr>
                <a:noFill/>
                <a:tableStyleId>{9C32848D-8634-42E2-880F-912088464527}</a:tableStyleId>
              </a:tblPr>
              <a:tblGrid>
                <a:gridCol w="730500"/>
                <a:gridCol w="4063000"/>
                <a:gridCol w="6066650"/>
              </a:tblGrid>
              <a:tr h="354675">
                <a:tc>
                  <a:txBody>
                    <a:bodyPr/>
                    <a:lstStyle/>
                    <a:p>
                      <a:pPr indent="0" lvl="0" marL="0" marR="0" rtl="0" algn="ctr">
                        <a:spcBef>
                          <a:spcPts val="0"/>
                        </a:spcBef>
                        <a:spcAft>
                          <a:spcPts val="0"/>
                        </a:spcAft>
                        <a:buNone/>
                      </a:pPr>
                      <a:r>
                        <a:rPr lang="ru-RU" sz="1100" u="none" strike="noStrike">
                          <a:solidFill>
                            <a:schemeClr val="lt1"/>
                          </a:solidFill>
                        </a:rPr>
                        <a:t> </a:t>
                      </a:r>
                      <a:endParaRPr b="0" i="0" sz="1100" u="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100" u="none" strike="noStrike">
                          <a:solidFill>
                            <a:schemeClr val="lt1"/>
                          </a:solidFill>
                        </a:rPr>
                        <a:t>Показатель</a:t>
                      </a:r>
                      <a:endParaRPr b="1" i="0" sz="1100" u="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ru-RU" sz="1100" u="none" strike="noStrike">
                          <a:solidFill>
                            <a:schemeClr val="lt1"/>
                          </a:solidFill>
                        </a:rPr>
                        <a:t> </a:t>
                      </a:r>
                      <a:endParaRPr b="0" i="0" sz="1100" u="none" strike="noStrike">
                        <a:solidFill>
                          <a:schemeClr val="lt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354675">
                <a:tc>
                  <a:txBody>
                    <a:bodyPr/>
                    <a:lstStyle/>
                    <a:p>
                      <a:pPr indent="0" lvl="0" marL="0" marR="0" rtl="0" algn="ctr">
                        <a:spcBef>
                          <a:spcPts val="0"/>
                        </a:spcBef>
                        <a:spcAft>
                          <a:spcPts val="0"/>
                        </a:spcAft>
                        <a:buNone/>
                      </a:pPr>
                      <a:r>
                        <a:rPr lang="ru-RU" sz="1100" u="none" strike="noStrike"/>
                        <a:t>1.</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Компьютер</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53 515,00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2.</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Помещение</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Бесплатно, ВУЗ</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3.</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Коворкинг (1+2)</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0 дней</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4.</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Канцелярия</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624,00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5.</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З/п проектной команды</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14000 руб/день</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6.</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ПО</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69 873,00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7.</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Материалы, оборудование</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3 432 589,00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8.</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Прямые затраты</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7 014 601,00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9.</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Накладные расходы</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1 753 650,25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10.</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Себестоимость проекта</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8 768 251,25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4675">
                <a:tc>
                  <a:txBody>
                    <a:bodyPr/>
                    <a:lstStyle/>
                    <a:p>
                      <a:pPr indent="0" lvl="0" marL="0" marR="0" rtl="0" algn="ctr">
                        <a:spcBef>
                          <a:spcPts val="0"/>
                        </a:spcBef>
                        <a:spcAft>
                          <a:spcPts val="0"/>
                        </a:spcAft>
                        <a:buNone/>
                      </a:pPr>
                      <a:r>
                        <a:rPr lang="ru-RU" sz="1100" u="none" strike="noStrike"/>
                        <a:t>11.</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Стоимость проекта</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strike="noStrike"/>
                        <a:t>44 768 251,25 ₽</a:t>
                      </a:r>
                      <a:endParaRPr b="0" i="0" sz="1100" u="none" strike="noStrike">
                        <a:solidFill>
                          <a:srgbClr val="000000"/>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ru-RU">
                <a:latin typeface="Calibri"/>
                <a:ea typeface="Calibri"/>
                <a:cs typeface="Calibri"/>
                <a:sym typeface="Calibri"/>
              </a:rPr>
              <a:t>ЭФФЕКТЫ ПО ПРОЕКТАМ</a:t>
            </a:r>
            <a:endParaRPr/>
          </a:p>
        </p:txBody>
      </p:sp>
      <p:sp>
        <p:nvSpPr>
          <p:cNvPr id="437" name="Google Shape;437;p43"/>
          <p:cNvSpPr txBox="1"/>
          <p:nvPr>
            <p:ph idx="2" type="body"/>
          </p:nvPr>
        </p:nvSpPr>
        <p:spPr>
          <a:xfrm>
            <a:off x="2933700" y="3834606"/>
            <a:ext cx="39243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Внедрение системы безопасности требует детального анализа рабочих процессов и процедур. Это позволяет выявить и устранить слабые места, оптимизировать рабочие методы и обеспечить более безопасное окружение для рабочих.</a:t>
            </a:r>
            <a:endParaRPr/>
          </a:p>
        </p:txBody>
      </p:sp>
      <p:sp>
        <p:nvSpPr>
          <p:cNvPr id="438" name="Google Shape;438;p43"/>
          <p:cNvSpPr txBox="1"/>
          <p:nvPr>
            <p:ph idx="3" type="body"/>
          </p:nvPr>
        </p:nvSpPr>
        <p:spPr>
          <a:xfrm>
            <a:off x="7410173" y="2776936"/>
            <a:ext cx="39435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t>ОПЕРАЦИОННЫЙ ЭФФЕКТ</a:t>
            </a:r>
            <a:endParaRPr/>
          </a:p>
        </p:txBody>
      </p:sp>
      <p:sp>
        <p:nvSpPr>
          <p:cNvPr id="439" name="Google Shape;439;p43"/>
          <p:cNvSpPr txBox="1"/>
          <p:nvPr>
            <p:ph idx="4" type="body"/>
          </p:nvPr>
        </p:nvSpPr>
        <p:spPr>
          <a:xfrm>
            <a:off x="7410173" y="3834606"/>
            <a:ext cx="39435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Улучшение организации работы: Система безопасности требует определенных процедур и правил, которые должны соблюдаться всеми рабочими. Это способствует более организованной и структурированной работе на строительной площадке.</a:t>
            </a:r>
            <a:endParaRPr/>
          </a:p>
        </p:txBody>
      </p:sp>
      <p:sp>
        <p:nvSpPr>
          <p:cNvPr id="440" name="Google Shape;440;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41" name="Google Shape;441;p43"/>
          <p:cNvSpPr txBox="1"/>
          <p:nvPr>
            <p:ph idx="1" type="body"/>
          </p:nvPr>
        </p:nvSpPr>
        <p:spPr>
          <a:xfrm>
            <a:off x="2933700" y="2776936"/>
            <a:ext cx="39243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latin typeface="Calibri"/>
                <a:ea typeface="Calibri"/>
                <a:cs typeface="Calibri"/>
                <a:sym typeface="Calibri"/>
              </a:rPr>
              <a:t>ТЕХНИЧЕСКИЙ ЭФФЕКТ</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ru-RU">
                <a:latin typeface="Calibri"/>
                <a:ea typeface="Calibri"/>
                <a:cs typeface="Calibri"/>
                <a:sym typeface="Calibri"/>
              </a:rPr>
              <a:t>ЭФФЕКТЫ ПО ПРОЕКТАМ</a:t>
            </a:r>
            <a:endParaRPr/>
          </a:p>
        </p:txBody>
      </p:sp>
      <p:sp>
        <p:nvSpPr>
          <p:cNvPr id="447" name="Google Shape;447;p44"/>
          <p:cNvSpPr txBox="1"/>
          <p:nvPr>
            <p:ph idx="2" type="body"/>
          </p:nvPr>
        </p:nvSpPr>
        <p:spPr>
          <a:xfrm>
            <a:off x="2933700" y="3834606"/>
            <a:ext cx="3924300" cy="1998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Автоматизация и роботизация: Введение системы безопасности может способствовать автоматизации и роботизации определенных процессов на строительной площадке. Например, использование роботов-манипуляторов для выполнения опасных задач или автоматических систем для контроля и предупреждения о возможных опасностях.</a:t>
            </a:r>
            <a:endParaRPr/>
          </a:p>
        </p:txBody>
      </p:sp>
      <p:sp>
        <p:nvSpPr>
          <p:cNvPr id="448" name="Google Shape;448;p44"/>
          <p:cNvSpPr txBox="1"/>
          <p:nvPr>
            <p:ph idx="3" type="body"/>
          </p:nvPr>
        </p:nvSpPr>
        <p:spPr>
          <a:xfrm>
            <a:off x="7410173" y="2776936"/>
            <a:ext cx="39435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t>ПРАВОВОЙ ЭФФЕКТ</a:t>
            </a:r>
            <a:endParaRPr/>
          </a:p>
        </p:txBody>
      </p:sp>
      <p:sp>
        <p:nvSpPr>
          <p:cNvPr id="449" name="Google Shape;449;p44"/>
          <p:cNvSpPr txBox="1"/>
          <p:nvPr>
            <p:ph idx="4" type="body"/>
          </p:nvPr>
        </p:nvSpPr>
        <p:spPr>
          <a:xfrm>
            <a:off x="7410173" y="3834606"/>
            <a:ext cx="3943500" cy="199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ru-RU">
                <a:latin typeface="Calibri"/>
                <a:ea typeface="Calibri"/>
                <a:cs typeface="Calibri"/>
                <a:sym typeface="Calibri"/>
              </a:rPr>
              <a:t>Соблюдение нормативных требований: Введение системы безопасности позволяет строительным компаниям и организациям соблюдать нормативные требования и стандарты безопасности, установленные законодательством. Это помогает предотвращать нарушения и их возможные правовые последствия.</a:t>
            </a:r>
            <a:endParaRPr/>
          </a:p>
        </p:txBody>
      </p:sp>
      <p:sp>
        <p:nvSpPr>
          <p:cNvPr id="450" name="Google Shape;450;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451" name="Google Shape;451;p44"/>
          <p:cNvSpPr txBox="1"/>
          <p:nvPr>
            <p:ph idx="1" type="body"/>
          </p:nvPr>
        </p:nvSpPr>
        <p:spPr>
          <a:xfrm>
            <a:off x="2933700" y="2776936"/>
            <a:ext cx="39243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ru-RU">
                <a:latin typeface="Calibri"/>
                <a:ea typeface="Calibri"/>
                <a:cs typeface="Calibri"/>
                <a:sym typeface="Calibri"/>
              </a:rPr>
              <a:t>ТЕХНОЛОГИЧЕСКИЙ ЭФФЕКТ</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5476875" y="1147764"/>
            <a:ext cx="5111700" cy="120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0" i="0" lang="ru-RU" sz="2800" u="none" cap="none" strike="noStrike">
                <a:solidFill>
                  <a:schemeClr val="dk1"/>
                </a:solidFill>
                <a:latin typeface="Calibri"/>
                <a:ea typeface="Calibri"/>
                <a:cs typeface="Calibri"/>
                <a:sym typeface="Calibri"/>
              </a:rPr>
              <a:t>БЮДЖЕТНАЯ ЭФФЕКТИВНОСТЬ ПРОЕКТA</a:t>
            </a:r>
            <a:endParaRPr b="0" i="0" sz="4000" u="none" cap="none" strike="noStrike">
              <a:solidFill>
                <a:schemeClr val="dk1"/>
              </a:solidFill>
              <a:latin typeface="Arial"/>
              <a:ea typeface="Arial"/>
              <a:cs typeface="Arial"/>
              <a:sym typeface="Arial"/>
            </a:endParaRPr>
          </a:p>
        </p:txBody>
      </p:sp>
      <p:sp>
        <p:nvSpPr>
          <p:cNvPr id="458" name="Google Shape;458;p45"/>
          <p:cNvSpPr txBox="1"/>
          <p:nvPr>
            <p:ph idx="1" type="body"/>
          </p:nvPr>
        </p:nvSpPr>
        <p:spPr>
          <a:xfrm>
            <a:off x="5476875" y="3174999"/>
            <a:ext cx="5215800" cy="221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b="0" i="0" lang="ru-RU" sz="1400" u="none" cap="none" strike="noStrike">
                <a:solidFill>
                  <a:schemeClr val="dk1"/>
                </a:solidFill>
                <a:latin typeface="Calibri"/>
                <a:ea typeface="Calibri"/>
                <a:cs typeface="Calibri"/>
                <a:sym typeface="Calibri"/>
              </a:rPr>
              <a:t>Улучшение производительности и эффективности. Безопасные условия труда и введение системы безопасности способствуют повышению производительности и эффективности работников. Работники могут работать более безопасно и эффективно, что приводит к улучшению качества работы и сокращению времени выполнения проектов.</a:t>
            </a:r>
            <a:endParaRPr b="0" i="0" sz="1400" u="none" cap="none" strike="noStrike">
              <a:solidFill>
                <a:schemeClr val="dk1"/>
              </a:solidFill>
              <a:latin typeface="Calibri"/>
              <a:ea typeface="Calibri"/>
              <a:cs typeface="Calibri"/>
              <a:sym typeface="Calibri"/>
            </a:endParaRPr>
          </a:p>
          <a:p>
            <a:pPr indent="0" lvl="0" marL="0" rtl="0" algn="l">
              <a:lnSpc>
                <a:spcPct val="100000"/>
              </a:lnSpc>
              <a:spcBef>
                <a:spcPts val="1000"/>
              </a:spcBef>
              <a:spcAft>
                <a:spcPts val="0"/>
              </a:spcAft>
              <a:buClr>
                <a:schemeClr val="dk1"/>
              </a:buClr>
              <a:buSzPts val="1400"/>
              <a:buNone/>
            </a:pPr>
            <a:r>
              <a:rPr b="0" i="0" lang="ru-RU" sz="1400" u="none" cap="none" strike="noStrike">
                <a:solidFill>
                  <a:schemeClr val="dk1"/>
                </a:solidFill>
                <a:latin typeface="Calibri"/>
                <a:ea typeface="Calibri"/>
                <a:cs typeface="Calibri"/>
                <a:sym typeface="Calibri"/>
              </a:rPr>
              <a:t>Снижение страховых премий: Введение системы безопасности может снизить страховые премии и затраты на страхование от несчастных случаев и материальных убытков. Улучшенные меры безопасности и снижение рисков могут привести к более низким страховым тарифам и снижению бюджетных затрат на страхование.</a:t>
            </a:r>
            <a:endParaRPr/>
          </a:p>
        </p:txBody>
      </p:sp>
      <p:sp>
        <p:nvSpPr>
          <p:cNvPr id="459" name="Google Shape;459;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1362075" y="1671639"/>
            <a:ext cx="5111700" cy="12048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Arial"/>
                <a:ea typeface="Arial"/>
                <a:cs typeface="Arial"/>
                <a:sym typeface="Arial"/>
              </a:rPr>
              <a:t>ЦЕЛЬ ПРОЕКТА</a:t>
            </a:r>
            <a:endParaRPr/>
          </a:p>
        </p:txBody>
      </p:sp>
      <p:sp>
        <p:nvSpPr>
          <p:cNvPr id="267" name="Google Shape;267;p19"/>
          <p:cNvSpPr txBox="1"/>
          <p:nvPr>
            <p:ph idx="1" type="body"/>
          </p:nvPr>
        </p:nvSpPr>
        <p:spPr>
          <a:xfrm>
            <a:off x="1362075" y="3660774"/>
            <a:ext cx="5401200" cy="2146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b="0" i="0" lang="ru-RU" sz="1400" u="none" cap="none" strike="noStrike">
                <a:solidFill>
                  <a:schemeClr val="dk1"/>
                </a:solidFill>
                <a:latin typeface="Arial"/>
                <a:ea typeface="Arial"/>
                <a:cs typeface="Arial"/>
                <a:sym typeface="Arial"/>
              </a:rPr>
              <a:t>Усовершенствовать информационно-телекоммуникационные системы в сфере безопасности производства работ на строительной площадке. Обезопасить процесс работы и снизить частоту травм к минимуму.</a:t>
            </a:r>
            <a:endParaRPr/>
          </a:p>
        </p:txBody>
      </p:sp>
      <p:sp>
        <p:nvSpPr>
          <p:cNvPr id="268" name="Google Shape;26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type="ctrTitle"/>
          </p:nvPr>
        </p:nvSpPr>
        <p:spPr>
          <a:xfrm>
            <a:off x="4267200" y="1615736"/>
            <a:ext cx="4179600" cy="1524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b="0" i="0" lang="ru-RU" sz="3600" u="none" cap="none" strike="noStrike">
                <a:solidFill>
                  <a:schemeClr val="lt1"/>
                </a:solidFill>
                <a:latin typeface="Arial"/>
                <a:ea typeface="Arial"/>
                <a:cs typeface="Arial"/>
                <a:sym typeface="Arial"/>
              </a:rPr>
              <a:t>СПИСОК ЛИТЕРАТУРЫ</a:t>
            </a:r>
            <a:endParaRPr/>
          </a:p>
        </p:txBody>
      </p:sp>
      <p:sp>
        <p:nvSpPr>
          <p:cNvPr id="466" name="Google Shape;466;p46"/>
          <p:cNvSpPr txBox="1"/>
          <p:nvPr>
            <p:ph idx="1" type="subTitle"/>
          </p:nvPr>
        </p:nvSpPr>
        <p:spPr>
          <a:xfrm>
            <a:off x="4267199" y="3238103"/>
            <a:ext cx="6946800" cy="22149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https://perekos.net/sections/view/119</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https://unistroy.spbstu.ru/userfiles/files/2015/5(32)/14_muchenski_32.pdf</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https://www.consultant.ru/document/cons_doc_LAW_10699/d752cf760e2ca4603a78275a8b1ef07971b2ea8b</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rPr b="0" i="0" lang="ru-RU" sz="1400" u="none" cap="none" strike="noStrike">
                <a:solidFill>
                  <a:schemeClr val="lt1"/>
                </a:solidFill>
                <a:latin typeface="Arial"/>
                <a:ea typeface="Arial"/>
                <a:cs typeface="Arial"/>
                <a:sym typeface="Arial"/>
              </a:rPr>
              <a:t>https://www.consultant.ru/law/podborki/razreshenie_na_ispolzovanie_rezultata_intellektualnoj_deyatelnosti</a:t>
            </a:r>
            <a:endParaRPr b="0" i="0" sz="1400" u="none" cap="none" strike="noStrike">
              <a:solidFill>
                <a:schemeClr val="lt1"/>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7" name="Google Shape;467;p46"/>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ctrTitle"/>
          </p:nvPr>
        </p:nvSpPr>
        <p:spPr>
          <a:xfrm>
            <a:off x="6991350" y="882316"/>
            <a:ext cx="4179600" cy="770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Arial"/>
              <a:buNone/>
            </a:pPr>
            <a:r>
              <a:rPr b="0" i="0" lang="ru-RU" sz="3600" u="none" cap="none" strike="noStrike">
                <a:solidFill>
                  <a:schemeClr val="lt1"/>
                </a:solidFill>
                <a:latin typeface="Arial"/>
                <a:ea typeface="Arial"/>
                <a:cs typeface="Arial"/>
                <a:sym typeface="Arial"/>
              </a:rPr>
              <a:t>ПРОБЛЕМЫ</a:t>
            </a:r>
            <a:endParaRPr/>
          </a:p>
        </p:txBody>
      </p:sp>
      <p:sp>
        <p:nvSpPr>
          <p:cNvPr id="275" name="Google Shape;275;p20"/>
          <p:cNvSpPr txBox="1"/>
          <p:nvPr>
            <p:ph idx="1" type="subTitle"/>
          </p:nvPr>
        </p:nvSpPr>
        <p:spPr>
          <a:xfrm>
            <a:off x="6660081" y="1973179"/>
            <a:ext cx="4510800" cy="370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Недостаточность информации о безопасности</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Проблемы связи</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Отсутствие централизованной системы мониторинга безопасности</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Недостаток технических средств</a:t>
            </a:r>
            <a:endParaRPr/>
          </a:p>
          <a:p>
            <a:pPr indent="-342900" lvl="0" marL="342900" marR="0" rtl="0" algn="l">
              <a:lnSpc>
                <a:spcPct val="90000"/>
              </a:lnSpc>
              <a:spcBef>
                <a:spcPts val="1000"/>
              </a:spcBef>
              <a:spcAft>
                <a:spcPts val="0"/>
              </a:spcAft>
              <a:buClr>
                <a:schemeClr val="lt1"/>
              </a:buClr>
              <a:buSzPts val="2000"/>
              <a:buFont typeface="Arial"/>
              <a:buAutoNum type="arabicPeriod"/>
            </a:pPr>
            <a:r>
              <a:rPr b="0" i="0" lang="ru-RU" sz="2000" u="none" cap="none" strike="noStrike">
                <a:solidFill>
                  <a:schemeClr val="lt1"/>
                </a:solidFill>
                <a:latin typeface="Arial"/>
                <a:ea typeface="Arial"/>
                <a:cs typeface="Arial"/>
                <a:sym typeface="Arial"/>
              </a:rPr>
              <a:t>Ограниченные возможности обработки и анализа данных</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aphicFrame>
        <p:nvGraphicFramePr>
          <p:cNvPr id="280" name="Google Shape;280;p21"/>
          <p:cNvGraphicFramePr/>
          <p:nvPr/>
        </p:nvGraphicFramePr>
        <p:xfrm>
          <a:off x="1783831" y="619125"/>
          <a:ext cx="8128000" cy="5759925"/>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2933700" y="892177"/>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Arial"/>
                <a:ea typeface="Arial"/>
                <a:cs typeface="Arial"/>
                <a:sym typeface="Arial"/>
              </a:rPr>
              <a:t>ОРИЕНТИРОВОЧНЫЕ ПУТИ РЕШЕНИЯ ПРОБЛЕМ</a:t>
            </a:r>
            <a:endParaRPr/>
          </a:p>
        </p:txBody>
      </p:sp>
      <p:sp>
        <p:nvSpPr>
          <p:cNvPr id="287" name="Google Shape;287;p22"/>
          <p:cNvSpPr txBox="1"/>
          <p:nvPr>
            <p:ph idx="2" type="body"/>
          </p:nvPr>
        </p:nvSpPr>
        <p:spPr>
          <a:xfrm>
            <a:off x="2933700" y="2843784"/>
            <a:ext cx="3924300" cy="2988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400"/>
              <a:buAutoNum type="arabicPeriod"/>
            </a:pPr>
            <a:r>
              <a:rPr lang="ru-RU"/>
              <a:t>Использование специализированных систем автоматизации рабочих процессов.</a:t>
            </a:r>
            <a:endParaRPr/>
          </a:p>
          <a:p>
            <a:pPr indent="-342900" lvl="0" marL="342900" rtl="0" algn="l">
              <a:lnSpc>
                <a:spcPct val="100000"/>
              </a:lnSpc>
              <a:spcBef>
                <a:spcPts val="1000"/>
              </a:spcBef>
              <a:spcAft>
                <a:spcPts val="0"/>
              </a:spcAft>
              <a:buClr>
                <a:schemeClr val="dk1"/>
              </a:buClr>
              <a:buSzPts val="1400"/>
              <a:buAutoNum type="arabicPeriod"/>
            </a:pPr>
            <a:r>
              <a:rPr lang="ru-RU"/>
              <a:t>Установка видеокамер и систем видеонаблюдения. </a:t>
            </a:r>
            <a:endParaRPr/>
          </a:p>
          <a:p>
            <a:pPr indent="-342900" lvl="0" marL="342900" rtl="0" algn="l">
              <a:lnSpc>
                <a:spcPct val="100000"/>
              </a:lnSpc>
              <a:spcBef>
                <a:spcPts val="1000"/>
              </a:spcBef>
              <a:spcAft>
                <a:spcPts val="0"/>
              </a:spcAft>
              <a:buClr>
                <a:schemeClr val="dk1"/>
              </a:buClr>
              <a:buSzPts val="1400"/>
              <a:buAutoNum type="arabicPeriod"/>
            </a:pPr>
            <a:r>
              <a:rPr lang="ru-RU"/>
              <a:t>Внедрение систем трекинга и геолокации.</a:t>
            </a:r>
            <a:endParaRPr/>
          </a:p>
          <a:p>
            <a:pPr indent="-342900" lvl="0" marL="342900" rtl="0" algn="l">
              <a:lnSpc>
                <a:spcPct val="100000"/>
              </a:lnSpc>
              <a:spcBef>
                <a:spcPts val="1000"/>
              </a:spcBef>
              <a:spcAft>
                <a:spcPts val="0"/>
              </a:spcAft>
              <a:buClr>
                <a:schemeClr val="dk1"/>
              </a:buClr>
              <a:buSzPts val="1400"/>
              <a:buAutoNum type="arabicPeriod"/>
            </a:pPr>
            <a:r>
              <a:rPr lang="ru-RU"/>
              <a:t>Организация системы обучения персонала по безопасности труда с использованием интерактивных и технологий виртуальной реальности.</a:t>
            </a:r>
            <a:endParaRPr/>
          </a:p>
          <a:p>
            <a:pPr indent="0" lvl="0" marL="0" rtl="0" algn="l">
              <a:lnSpc>
                <a:spcPct val="100000"/>
              </a:lnSpc>
              <a:spcBef>
                <a:spcPts val="1000"/>
              </a:spcBef>
              <a:spcAft>
                <a:spcPts val="0"/>
              </a:spcAft>
              <a:buClr>
                <a:schemeClr val="dk1"/>
              </a:buClr>
              <a:buSzPts val="1400"/>
              <a:buNone/>
            </a:pPr>
            <a:r>
              <a:t/>
            </a:r>
            <a:endParaRPr/>
          </a:p>
        </p:txBody>
      </p:sp>
      <p:sp>
        <p:nvSpPr>
          <p:cNvPr id="288" name="Google Shape;288;p22"/>
          <p:cNvSpPr txBox="1"/>
          <p:nvPr>
            <p:ph idx="4" type="body"/>
          </p:nvPr>
        </p:nvSpPr>
        <p:spPr>
          <a:xfrm>
            <a:off x="7410173" y="2843784"/>
            <a:ext cx="3943500" cy="2988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400"/>
              <a:buFont typeface="Arial"/>
              <a:buAutoNum type="arabicPeriod" startAt="5"/>
            </a:pPr>
            <a:r>
              <a:rPr lang="ru-RU"/>
              <a:t>Внедрение системы автоматического оповещения при аварийных ситуациях или нарушении безопасности</a:t>
            </a:r>
            <a:endParaRPr/>
          </a:p>
          <a:p>
            <a:pPr indent="-342900" lvl="0" marL="342900" rtl="0" algn="l">
              <a:lnSpc>
                <a:spcPct val="100000"/>
              </a:lnSpc>
              <a:spcBef>
                <a:spcPts val="1000"/>
              </a:spcBef>
              <a:spcAft>
                <a:spcPts val="0"/>
              </a:spcAft>
              <a:buClr>
                <a:schemeClr val="dk1"/>
              </a:buClr>
              <a:buSzPts val="1400"/>
              <a:buFont typeface="Arial"/>
              <a:buAutoNum type="arabicPeriod" startAt="5"/>
            </a:pPr>
            <a:r>
              <a:rPr lang="ru-RU"/>
              <a:t>Разработка и внедрение мобильных приложений для контроля и оценки безопасности на строительной площадке.</a:t>
            </a:r>
            <a:endParaRPr/>
          </a:p>
          <a:p>
            <a:pPr indent="0" lvl="0" marL="0" rtl="0" algn="l">
              <a:lnSpc>
                <a:spcPct val="100000"/>
              </a:lnSpc>
              <a:spcBef>
                <a:spcPts val="1000"/>
              </a:spcBef>
              <a:spcAft>
                <a:spcPts val="0"/>
              </a:spcAft>
              <a:buClr>
                <a:schemeClr val="dk1"/>
              </a:buClr>
              <a:buSzPts val="1400"/>
              <a:buNone/>
            </a:pPr>
            <a:r>
              <a:t/>
            </a:r>
            <a:endParaRPr/>
          </a:p>
        </p:txBody>
      </p:sp>
      <p:cxnSp>
        <p:nvCxnSpPr>
          <p:cNvPr id="289" name="Google Shape;289;p22"/>
          <p:cNvCxnSpPr/>
          <p:nvPr/>
        </p:nvCxnSpPr>
        <p:spPr>
          <a:xfrm>
            <a:off x="7077617" y="2971800"/>
            <a:ext cx="0" cy="2615100"/>
          </a:xfrm>
          <a:prstGeom prst="straightConnector1">
            <a:avLst/>
          </a:prstGeom>
          <a:noFill/>
          <a:ln cap="flat" cmpd="sng" w="19050">
            <a:solidFill>
              <a:srgbClr val="5A5957"/>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838199" y="60900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b="0" i="0" lang="ru-RU" sz="2800" u="none" cap="none" strike="noStrike">
                <a:solidFill>
                  <a:schemeClr val="dk1"/>
                </a:solidFill>
                <a:latin typeface="Arial"/>
                <a:ea typeface="Arial"/>
                <a:cs typeface="Arial"/>
                <a:sym typeface="Arial"/>
              </a:rPr>
              <a:t>ВЫБОР ЛУЧШЕГО РЕШЕНИЯ</a:t>
            </a:r>
            <a:endParaRPr/>
          </a:p>
        </p:txBody>
      </p:sp>
      <p:sp>
        <p:nvSpPr>
          <p:cNvPr id="296" name="Google Shape;296;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900" u="none" cap="none" strike="noStrike">
                <a:solidFill>
                  <a:srgbClr val="888888"/>
                </a:solidFill>
                <a:latin typeface="Arial"/>
                <a:ea typeface="Arial"/>
                <a:cs typeface="Arial"/>
                <a:sym typeface="Arial"/>
              </a:rPr>
              <a:t>‹#›</a:t>
            </a:fld>
            <a:endParaRPr b="0" i="0" sz="900" u="none" cap="none" strike="noStrike">
              <a:solidFill>
                <a:srgbClr val="888888"/>
              </a:solidFill>
              <a:latin typeface="Arial"/>
              <a:ea typeface="Arial"/>
              <a:cs typeface="Arial"/>
              <a:sym typeface="Arial"/>
            </a:endParaRPr>
          </a:p>
        </p:txBody>
      </p:sp>
      <p:graphicFrame>
        <p:nvGraphicFramePr>
          <p:cNvPr id="297" name="Google Shape;297;p23"/>
          <p:cNvGraphicFramePr/>
          <p:nvPr/>
        </p:nvGraphicFramePr>
        <p:xfrm>
          <a:off x="1868692" y="2188669"/>
          <a:ext cx="3000000" cy="3000000"/>
        </p:xfrm>
        <a:graphic>
          <a:graphicData uri="http://schemas.openxmlformats.org/drawingml/2006/table">
            <a:tbl>
              <a:tblPr bandRow="1" firstRow="1">
                <a:noFill/>
                <a:tableStyleId>{400FCCF2-70B1-42EA-89CD-195CF44CA02B}</a:tableStyleId>
              </a:tblPr>
              <a:tblGrid>
                <a:gridCol w="1511700"/>
                <a:gridCol w="1162300"/>
                <a:gridCol w="1155175"/>
                <a:gridCol w="1091800"/>
                <a:gridCol w="1138425"/>
                <a:gridCol w="1197600"/>
                <a:gridCol w="1197600"/>
              </a:tblGrid>
              <a:tr h="609925">
                <a:tc>
                  <a:txBody>
                    <a:bodyPr/>
                    <a:lstStyle/>
                    <a:p>
                      <a:pPr indent="0" lvl="0" marL="0" marR="0" rtl="0" algn="ctr">
                        <a:spcBef>
                          <a:spcPts val="0"/>
                        </a:spcBef>
                        <a:spcAft>
                          <a:spcPts val="0"/>
                        </a:spcAft>
                        <a:buNone/>
                      </a:pPr>
                      <a:r>
                        <a:t/>
                      </a:r>
                      <a:endParaRPr sz="1100" u="none" cap="none" strike="noStrike"/>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4</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ru-RU" sz="1100" u="none" cap="none" strike="noStrike"/>
                        <a:t>6</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Стоимость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Практичность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Надёжность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3</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2</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4</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1</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Ремонтопригодность</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rgbClr val="4D4D4D"/>
                      </a:solidFill>
                      <a:prstDash val="solid"/>
                      <a:round/>
                      <a:headEnd len="sm" w="sm" type="none"/>
                      <a:tailEnd len="sm" w="sm" type="none"/>
                    </a:lnB>
                  </a:tcPr>
                </a:tc>
              </a:tr>
              <a:tr h="609925">
                <a:tc>
                  <a:txBody>
                    <a:bodyPr/>
                    <a:lstStyle/>
                    <a:p>
                      <a:pPr indent="0" lvl="0" marL="0" marR="0" rtl="0" algn="ctr">
                        <a:spcBef>
                          <a:spcPts val="0"/>
                        </a:spcBef>
                        <a:spcAft>
                          <a:spcPts val="0"/>
                        </a:spcAft>
                        <a:buNone/>
                      </a:pPr>
                      <a:r>
                        <a:rPr lang="ru-RU" sz="1100" u="none" cap="none" strike="noStrike">
                          <a:solidFill>
                            <a:srgbClr val="4D4D4D"/>
                          </a:solidFill>
                        </a:rPr>
                        <a:t>Итого</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i="0" lang="ru-RU" sz="1100" u="none" cap="none" strike="noStrike">
                          <a:solidFill>
                            <a:srgbClr val="242424"/>
                          </a:solidFill>
                        </a:rPr>
                        <a:t>10</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8</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7</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6</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8</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ru-RU" sz="1100" u="none" cap="none" strike="noStrike">
                          <a:solidFill>
                            <a:srgbClr val="4D4D4D"/>
                          </a:solidFill>
                        </a:rPr>
                        <a:t>5</a:t>
                      </a:r>
                      <a:endParaRPr/>
                    </a:p>
                  </a:txBody>
                  <a:tcPr marT="35650" marB="35650" marR="71300" marL="713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D4D4D"/>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idx="1" type="body"/>
          </p:nvPr>
        </p:nvSpPr>
        <p:spPr>
          <a:xfrm>
            <a:off x="1333500" y="3201225"/>
            <a:ext cx="2895600" cy="2519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lt1"/>
              </a:buClr>
              <a:buSzPts val="1400"/>
              <a:buNone/>
            </a:pPr>
            <a:r>
              <a:rPr lang="ru-RU"/>
              <a:t>Может быть разработана система, с помощью которой можно будет управлять всеми процессами на стройке, отмечать зоны с повышенными рисками, устанавливать сигнализацию при определенных ситуациях и т.д.</a:t>
            </a:r>
            <a:endParaRPr/>
          </a:p>
        </p:txBody>
      </p:sp>
      <p:sp>
        <p:nvSpPr>
          <p:cNvPr id="303" name="Google Shape;303;p24"/>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04" name="Google Shape;304;p24"/>
          <p:cNvSpPr txBox="1"/>
          <p:nvPr>
            <p:ph type="title"/>
          </p:nvPr>
        </p:nvSpPr>
        <p:spPr>
          <a:xfrm>
            <a:off x="1333500" y="1239901"/>
            <a:ext cx="48204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ИСПОЛЬЗОВАНИЕ СПЕЦИАЛИЗИРОВАННЫХ СИСТЕМ АВТОМАТИЗАЦИИ РАБОЧИХ ПРОЦЕССОВ</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idx="1" type="body"/>
          </p:nvPr>
        </p:nvSpPr>
        <p:spPr>
          <a:xfrm>
            <a:off x="1333500" y="3481959"/>
            <a:ext cx="2895600" cy="2519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400"/>
              <a:buNone/>
            </a:pPr>
            <a:r>
              <a:rPr lang="ru-RU"/>
              <a:t>Позволяет в режиме реального времени контролировать процесс работы на строительной площадке и выявлять нарушения правил техники безопасности.</a:t>
            </a:r>
            <a:endParaRPr/>
          </a:p>
        </p:txBody>
      </p:sp>
      <p:sp>
        <p:nvSpPr>
          <p:cNvPr id="310" name="Google Shape;310;p25"/>
          <p:cNvSpPr txBox="1"/>
          <p:nvPr>
            <p:ph idx="12" type="sldNum"/>
          </p:nvPr>
        </p:nvSpPr>
        <p:spPr>
          <a:xfrm>
            <a:off x="5536305" y="6356350"/>
            <a:ext cx="98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311" name="Google Shape;311;p25"/>
          <p:cNvSpPr txBox="1"/>
          <p:nvPr>
            <p:ph type="title"/>
          </p:nvPr>
        </p:nvSpPr>
        <p:spPr>
          <a:xfrm>
            <a:off x="1333500" y="1377061"/>
            <a:ext cx="4820400" cy="1325700"/>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90000"/>
              </a:lnSpc>
              <a:spcBef>
                <a:spcPts val="0"/>
              </a:spcBef>
              <a:spcAft>
                <a:spcPts val="0"/>
              </a:spcAft>
              <a:buClr>
                <a:schemeClr val="lt1"/>
              </a:buClr>
              <a:buSzPct val="100000"/>
              <a:buFont typeface="Arial"/>
              <a:buNone/>
            </a:pPr>
            <a:r>
              <a:rPr b="0" i="0" lang="ru-RU" sz="2800" u="none" cap="none" strike="noStrike">
                <a:solidFill>
                  <a:schemeClr val="lt1"/>
                </a:solidFill>
                <a:latin typeface="Arial"/>
                <a:ea typeface="Arial"/>
                <a:cs typeface="Arial"/>
                <a:sym typeface="Arial"/>
              </a:rPr>
              <a:t>УСТАНОВКА ВИДЕОКАМЕР И СИСТЕМ ВИДЕОНАБЛЮДЕНИЯ</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Пользовательские">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