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5"/>
  </p:notesMasterIdLst>
  <p:handoutMasterIdLst>
    <p:handoutMasterId r:id="rId36"/>
  </p:handoutMasterIdLst>
  <p:sldIdLst>
    <p:sldId id="256" r:id="rId5"/>
    <p:sldId id="257" r:id="rId6"/>
    <p:sldId id="258" r:id="rId7"/>
    <p:sldId id="262" r:id="rId8"/>
    <p:sldId id="272" r:id="rId9"/>
    <p:sldId id="273" r:id="rId10"/>
    <p:sldId id="269"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9" r:id="rId25"/>
    <p:sldId id="290" r:id="rId26"/>
    <p:sldId id="291" r:id="rId27"/>
    <p:sldId id="292" r:id="rId28"/>
    <p:sldId id="293" r:id="rId29"/>
    <p:sldId id="294" r:id="rId30"/>
    <p:sldId id="295" r:id="rId31"/>
    <p:sldId id="296" r:id="rId32"/>
    <p:sldId id="266" r:id="rId33"/>
    <p:sldId id="271" r:id="rId34"/>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69"/>
    <a:srgbClr val="A3DEFB"/>
    <a:srgbClr val="BAE18F"/>
    <a:srgbClr val="C6E6A2"/>
    <a:srgbClr val="FFE389"/>
    <a:srgbClr val="BAE6FC"/>
    <a:srgbClr val="83D2F9"/>
    <a:srgbClr val="FF9933"/>
    <a:srgbClr val="060343"/>
    <a:srgbClr val="0A056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04" autoAdjust="0"/>
  </p:normalViewPr>
  <p:slideViewPr>
    <p:cSldViewPr snapToGrid="0">
      <p:cViewPr varScale="1">
        <p:scale>
          <a:sx n="101" d="100"/>
          <a:sy n="101" d="100"/>
        </p:scale>
        <p:origin x="144" y="4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361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ru-RU" dirty="0" smtClean="0"/>
              <a:t>По результатам опроса 150</a:t>
            </a:r>
            <a:r>
              <a:rPr lang="ru-RU" baseline="0" dirty="0" smtClean="0"/>
              <a:t> человек</a:t>
            </a:r>
            <a:r>
              <a:rPr lang="ru-RU" dirty="0" smtClean="0"/>
              <a:t>, поставленная нами проблема:</a:t>
            </a:r>
            <a:endParaRPr lang="ru-RU"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Столбец1</c:v>
                </c:pt>
              </c:strCache>
            </c:strRef>
          </c:tx>
          <c:spPr>
            <a:solidFill>
              <a:srgbClr val="83D2F9"/>
            </a:solidFill>
            <a:ln w="76200">
              <a:solidFill>
                <a:schemeClr val="bg1"/>
              </a:solidFill>
            </a:ln>
          </c:spPr>
          <c:dPt>
            <c:idx val="0"/>
            <c:bubble3D val="0"/>
            <c:spPr>
              <a:solidFill>
                <a:srgbClr val="FFDB69"/>
              </a:solidFill>
              <a:ln w="76200">
                <a:solidFill>
                  <a:schemeClr val="bg1"/>
                </a:solidFill>
              </a:ln>
              <a:effectLst/>
            </c:spPr>
            <c:extLst>
              <c:ext xmlns:c16="http://schemas.microsoft.com/office/drawing/2014/chart" uri="{C3380CC4-5D6E-409C-BE32-E72D297353CC}">
                <c16:uniqueId val="{00000003-0285-47AE-BEF0-0E17DEEAEC9A}"/>
              </c:ext>
            </c:extLst>
          </c:dPt>
          <c:dPt>
            <c:idx val="1"/>
            <c:bubble3D val="0"/>
            <c:spPr>
              <a:solidFill>
                <a:srgbClr val="BAE18F"/>
              </a:solidFill>
              <a:ln w="76200">
                <a:solidFill>
                  <a:schemeClr val="bg1"/>
                </a:solidFill>
              </a:ln>
              <a:effectLst/>
            </c:spPr>
            <c:extLst>
              <c:ext xmlns:c16="http://schemas.microsoft.com/office/drawing/2014/chart" uri="{C3380CC4-5D6E-409C-BE32-E72D297353CC}">
                <c16:uniqueId val="{00000002-0285-47AE-BEF0-0E17DEEAEC9A}"/>
              </c:ext>
            </c:extLst>
          </c:dPt>
          <c:dPt>
            <c:idx val="2"/>
            <c:bubble3D val="0"/>
            <c:spPr>
              <a:solidFill>
                <a:srgbClr val="A3DEFB"/>
              </a:solidFill>
              <a:ln w="76200">
                <a:solidFill>
                  <a:schemeClr val="bg1"/>
                </a:solidFill>
              </a:ln>
              <a:effectLst/>
            </c:spPr>
            <c:extLst>
              <c:ext xmlns:c16="http://schemas.microsoft.com/office/drawing/2014/chart" uri="{C3380CC4-5D6E-409C-BE32-E72D297353CC}">
                <c16:uniqueId val="{00000001-0285-47AE-BEF0-0E17DEEAEC9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0"/>
            <c:showCatName val="0"/>
            <c:showSerName val="0"/>
            <c:showPercent val="1"/>
            <c:showBubbleSize val="0"/>
            <c:showLeaderLines val="0"/>
            <c:extLst>
              <c:ext xmlns:c15="http://schemas.microsoft.com/office/drawing/2012/chart" uri="{CE6537A1-D6FC-4f65-9D91-7224C49458BB}">
                <c15:layout/>
              </c:ext>
            </c:extLst>
          </c:dLbls>
          <c:cat>
            <c:strRef>
              <c:f>Лист1!$A$2:$A$4</c:f>
              <c:strCache>
                <c:ptCount val="3"/>
                <c:pt idx="0">
                  <c:v>очень важна</c:v>
                </c:pt>
                <c:pt idx="1">
                  <c:v>значима, но не кретична</c:v>
                </c:pt>
                <c:pt idx="2">
                  <c:v>незначительна</c:v>
                </c:pt>
              </c:strCache>
            </c:strRef>
          </c:cat>
          <c:val>
            <c:numRef>
              <c:f>Лист1!$B$2:$B$4</c:f>
              <c:numCache>
                <c:formatCode>General</c:formatCode>
                <c:ptCount val="3"/>
                <c:pt idx="0">
                  <c:v>70</c:v>
                </c:pt>
                <c:pt idx="1">
                  <c:v>55</c:v>
                </c:pt>
                <c:pt idx="2">
                  <c:v>25</c:v>
                </c:pt>
              </c:numCache>
            </c:numRef>
          </c:val>
          <c:extLst>
            <c:ext xmlns:c16="http://schemas.microsoft.com/office/drawing/2014/chart" uri="{C3380CC4-5D6E-409C-BE32-E72D297353CC}">
              <c16:uniqueId val="{00000000-0285-47AE-BEF0-0E17DEEAEC9A}"/>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004264DD-EAEB-4535-85DE-90FD3081FC90}" type="datetime1">
              <a:rPr lang="ru-RU" smtClean="0"/>
              <a:t>16.12.2023</a:t>
            </a:fld>
            <a:endParaRPr lang="ru-RU" dirty="0"/>
          </a:p>
        </p:txBody>
      </p:sp>
      <p:sp>
        <p:nvSpPr>
          <p:cNvPr id="4" name="Нижний колонтитул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8EEFA9E-C190-4F5C-8394-BD5F1CD55C02}" type="slidenum">
              <a:rPr lang="ru-RU" smtClean="0"/>
              <a:t>‹#›</a:t>
            </a:fld>
            <a:endParaRPr lang="ru-RU"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1B2A92DB-4994-4E0B-BD25-7562AEF691F3}" type="datetime1">
              <a:rPr lang="ru-RU" smtClean="0"/>
              <a:t>16.12.2023</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22289C57-55D7-40A4-A101-E74FAC7A092B}" type="slidenum">
              <a:rPr lang="ru-RU" smtClean="0"/>
              <a:t>‹#›</a:t>
            </a:fld>
            <a:endParaRPr lang="ru-RU"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1</a:t>
            </a:fld>
            <a:endParaRPr lang="ru-RU" dirty="0"/>
          </a:p>
        </p:txBody>
      </p:sp>
    </p:spTree>
    <p:extLst>
      <p:ext uri="{BB962C8B-B14F-4D97-AF65-F5344CB8AC3E}">
        <p14:creationId xmlns:p14="http://schemas.microsoft.com/office/powerpoint/2010/main" val="6342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2</a:t>
            </a:fld>
            <a:endParaRPr lang="ru-RU" dirty="0"/>
          </a:p>
        </p:txBody>
      </p:sp>
    </p:spTree>
    <p:extLst>
      <p:ext uri="{BB962C8B-B14F-4D97-AF65-F5344CB8AC3E}">
        <p14:creationId xmlns:p14="http://schemas.microsoft.com/office/powerpoint/2010/main" val="280598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3</a:t>
            </a:fld>
            <a:endParaRPr lang="ru-RU" dirty="0"/>
          </a:p>
        </p:txBody>
      </p:sp>
    </p:spTree>
    <p:extLst>
      <p:ext uri="{BB962C8B-B14F-4D97-AF65-F5344CB8AC3E}">
        <p14:creationId xmlns:p14="http://schemas.microsoft.com/office/powerpoint/2010/main" val="43204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4</a:t>
            </a:fld>
            <a:endParaRPr lang="ru-RU" dirty="0"/>
          </a:p>
        </p:txBody>
      </p:sp>
    </p:spTree>
    <p:extLst>
      <p:ext uri="{BB962C8B-B14F-4D97-AF65-F5344CB8AC3E}">
        <p14:creationId xmlns:p14="http://schemas.microsoft.com/office/powerpoint/2010/main" val="139912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6</a:t>
            </a:fld>
            <a:endParaRPr lang="ru-RU" dirty="0"/>
          </a:p>
        </p:txBody>
      </p:sp>
    </p:spTree>
    <p:extLst>
      <p:ext uri="{BB962C8B-B14F-4D97-AF65-F5344CB8AC3E}">
        <p14:creationId xmlns:p14="http://schemas.microsoft.com/office/powerpoint/2010/main" val="81155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7</a:t>
            </a:fld>
            <a:endParaRPr lang="ru-RU" dirty="0"/>
          </a:p>
        </p:txBody>
      </p:sp>
    </p:spTree>
    <p:extLst>
      <p:ext uri="{BB962C8B-B14F-4D97-AF65-F5344CB8AC3E}">
        <p14:creationId xmlns:p14="http://schemas.microsoft.com/office/powerpoint/2010/main" val="297321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96913" y="1143000"/>
            <a:ext cx="5486400" cy="3086100"/>
          </a:xfrm>
        </p:spPr>
      </p:sp>
      <p:sp>
        <p:nvSpPr>
          <p:cNvPr id="3" name="Заметки 2"/>
          <p:cNvSpPr>
            <a:spLocks noGrp="1"/>
          </p:cNvSpPr>
          <p:nvPr>
            <p:ph type="body" idx="1"/>
          </p:nvPr>
        </p:nvSpPr>
        <p:spPr>
          <a:xfrm>
            <a:off x="696191" y="4400550"/>
            <a:ext cx="5486400" cy="3600450"/>
          </a:xfrm>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a:xfrm>
            <a:off x="3895004" y="8685213"/>
            <a:ext cx="2971800" cy="458787"/>
          </a:xfrm>
        </p:spPr>
        <p:txBody>
          <a:bodyPr rtlCol="0"/>
          <a:lstStyle>
            <a:defPPr>
              <a:defRPr lang="ru-RU"/>
            </a:defPPr>
          </a:lstStyle>
          <a:p>
            <a:pPr rtl="0"/>
            <a:fld id="{22289C57-55D7-40A4-A101-E74FAC7A092B}" type="slidenum">
              <a:rPr lang="ru-RU" smtClean="0"/>
              <a:t>29</a:t>
            </a:fld>
            <a:endParaRPr lang="ru-RU" dirty="0"/>
          </a:p>
        </p:txBody>
      </p:sp>
    </p:spTree>
    <p:extLst>
      <p:ext uri="{BB962C8B-B14F-4D97-AF65-F5344CB8AC3E}">
        <p14:creationId xmlns:p14="http://schemas.microsoft.com/office/powerpoint/2010/main" val="26469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22289C57-55D7-40A4-A101-E74FAC7A092B}" type="slidenum">
              <a:rPr lang="ru-RU" smtClean="0"/>
              <a:t>30</a:t>
            </a:fld>
            <a:endParaRPr lang="ru-RU" dirty="0"/>
          </a:p>
        </p:txBody>
      </p:sp>
    </p:spTree>
    <p:extLst>
      <p:ext uri="{BB962C8B-B14F-4D97-AF65-F5344CB8AC3E}">
        <p14:creationId xmlns:p14="http://schemas.microsoft.com/office/powerpoint/2010/main" val="300071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3.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8.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ru-RU" sz="3600" spc="150" baseline="0"/>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ru-RU" sz="1600"/>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Образец подзаголовка</a:t>
            </a:r>
          </a:p>
        </p:txBody>
      </p:sp>
      <p:pic>
        <p:nvPicPr>
          <p:cNvPr id="8" name="Графический объект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E786F69D-D4FA-4075-A7EC-8D31A184F630}"/>
              </a:ext>
              <a:ext uri="{C183D7F6-B498-43B3-948B-1728B52AA6E4}">
                <adec:decorative xmlns="" xmlns:adec="http://schemas.microsoft.com/office/drawing/2017/decorative" val="1"/>
              </a:ext>
            </a:extLst>
          </p:cNvPr>
          <p:cNvGrpSpPr/>
          <p:nvPr userDrawn="1"/>
        </p:nvGrpSpPr>
        <p:grpSpPr>
          <a:xfrm>
            <a:off x="0" y="0"/>
            <a:ext cx="2590800" cy="1027906"/>
            <a:chOff x="0" y="0"/>
            <a:chExt cx="2590800" cy="1027906"/>
          </a:xfrm>
        </p:grpSpPr>
        <p:cxnSp>
          <p:nvCxnSpPr>
            <p:cNvPr id="10" name="Прямая соединительная линия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ЩЕЛКНИТЕ, ЧТОБЫ ИЗМЕНИТЬ СТИЛЬ ЗАГОЛОВКА НА ОБРАЗЦЕ СЛАЙДА</a:t>
            </a:r>
          </a:p>
        </p:txBody>
      </p:sp>
      <p:sp>
        <p:nvSpPr>
          <p:cNvPr id="7" name="Заполнитель графического элемента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ru-RU"/>
            </a:defPPr>
          </a:lstStyle>
          <a:p>
            <a:pPr rtl="0"/>
            <a:endParaRPr lang="ru-RU" dirty="0"/>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dirty="0"/>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dirty="0"/>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ременная шкала">
    <p:spTree>
      <p:nvGrpSpPr>
        <p:cNvPr id="1" name=""/>
        <p:cNvGrpSpPr/>
        <p:nvPr/>
      </p:nvGrpSpPr>
      <p:grpSpPr>
        <a:xfrm>
          <a:off x="0" y="0"/>
          <a:ext cx="0" cy="0"/>
          <a:chOff x="0" y="0"/>
          <a:chExt cx="0" cy="0"/>
        </a:xfrm>
      </p:grpSpPr>
      <p:sp>
        <p:nvSpPr>
          <p:cNvPr id="12" name="Графический объект 10">
            <a:extLst>
              <a:ext uri="{FF2B5EF4-FFF2-40B4-BE49-F238E27FC236}">
                <a16:creationId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ru-RU"/>
            </a:defPPr>
          </a:lstStyle>
          <a:p>
            <a:pPr rtl="0"/>
            <a:endParaRPr lang="ru-RU" noProof="0" dirty="0"/>
          </a:p>
        </p:txBody>
      </p:sp>
      <p:sp>
        <p:nvSpPr>
          <p:cNvPr id="2" name="Заголовок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ru-RU" sz="2800" kern="1200" spc="150" baseline="0" dirty="0">
                <a:solidFill>
                  <a:schemeClr val="tx1"/>
                </a:solidFill>
                <a:latin typeface="+mj-cs"/>
                <a:ea typeface="+mj-ea"/>
                <a:cs typeface="+mj-cs"/>
              </a:defRPr>
            </a:lvl1pPr>
          </a:lstStyle>
          <a:p>
            <a:pPr rtl="0"/>
            <a:r>
              <a:rPr lang="ru-RU" noProof="0" dirty="0"/>
              <a:t>ЩЕЛКНИТЕ, ЧТОБЫ ИЗМЕНИТЬ ЗАГОЛОВОК</a:t>
            </a:r>
          </a:p>
        </p:txBody>
      </p:sp>
      <p:sp>
        <p:nvSpPr>
          <p:cNvPr id="16" name="Текст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66074" y="1507772"/>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7" name="Текст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32131" y="2584097"/>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8" name="Текст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38556" y="3660422"/>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19" name="Текст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22756" y="4736748"/>
            <a:ext cx="2141764" cy="514350"/>
          </a:xfrm>
        </p:spPr>
        <p:txBody>
          <a:bodyPr rtlCol="0" anchor="ctr">
            <a:normAutofit/>
          </a:bodyPr>
          <a:lstStyle>
            <a:lvl1pPr marL="0" indent="0" algn="r">
              <a:buNone/>
              <a:defRPr lang="ru-RU" sz="2000"/>
            </a:lvl1pPr>
          </a:lstStyle>
          <a:p>
            <a:pPr lvl="0" rtl="0"/>
            <a:r>
              <a:rPr lang="ru-RU" noProof="0" dirty="0"/>
              <a:t>Щелкните, чтобы изменить</a:t>
            </a:r>
          </a:p>
        </p:txBody>
      </p:sp>
      <p:sp>
        <p:nvSpPr>
          <p:cNvPr id="34" name="Текст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5" name="Текст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6" name="Текст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37" name="Текст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ru-RU" sz="1400" spc="50" baseline="0"/>
            </a:lvl1pPr>
          </a:lstStyle>
          <a:p>
            <a:pPr lvl="0" rtl="0"/>
            <a:r>
              <a:rPr lang="ru-RU" noProof="0" dirty="0"/>
              <a:t>Щелкните, чтобы изменить стиль текста на образце слайда</a:t>
            </a:r>
          </a:p>
        </p:txBody>
      </p:sp>
      <p:sp>
        <p:nvSpPr>
          <p:cNvPr id="5" name="Дата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ru-RU" sz="900">
                <a:solidFill>
                  <a:srgbClr val="898989"/>
                </a:solidFill>
              </a:defRPr>
            </a:lvl1pPr>
          </a:lstStyle>
          <a:p>
            <a:pPr rtl="0"/>
            <a:r>
              <a:rPr lang="ru-RU" noProof="0" dirty="0"/>
              <a:t>20XX г.</a:t>
            </a:r>
          </a:p>
        </p:txBody>
      </p:sp>
      <p:sp>
        <p:nvSpPr>
          <p:cNvPr id="6" name="Нижний колонтитул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ru-RU" sz="900"/>
            </a:lvl1pPr>
          </a:lstStyle>
          <a:p>
            <a:pPr rtl="0"/>
            <a:r>
              <a:rPr lang="ru-RU" noProof="0" dirty="0"/>
              <a:t>ЗАГОЛОВОК ПРЕЗЕНТАЦИИ</a:t>
            </a:r>
          </a:p>
        </p:txBody>
      </p:sp>
      <p:sp>
        <p:nvSpPr>
          <p:cNvPr id="7" name="Номер слайда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ru-RU" sz="900"/>
            </a:lvl1pPr>
          </a:lstStyle>
          <a:p>
            <a:pPr rtl="0"/>
            <a:fld id="{A49DFD55-3C28-40EF-9E31-A92D2E4017FF}" type="slidenum">
              <a:rPr lang="ru-RU" noProof="0" smtClean="0"/>
              <a:pPr/>
              <a:t>‹#›</a:t>
            </a:fld>
            <a:endParaRPr lang="ru-RU" noProof="0" dirty="0"/>
          </a:p>
        </p:txBody>
      </p:sp>
      <p:cxnSp>
        <p:nvCxnSpPr>
          <p:cNvPr id="3" name="Прямая соединительная линия 2">
            <a:extLst>
              <a:ext uri="{FF2B5EF4-FFF2-40B4-BE49-F238E27FC236}">
                <a16:creationId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Прямая соединительная линия 3">
            <a:extLst>
              <a:ext uri="{FF2B5EF4-FFF2-40B4-BE49-F238E27FC236}">
                <a16:creationId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Прямая соединительная линия 7">
            <a:extLst>
              <a:ext uri="{FF2B5EF4-FFF2-40B4-BE49-F238E27FC236}">
                <a16:creationId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Прямая соединительная линия 8">
            <a:extLst>
              <a:ext uri="{FF2B5EF4-FFF2-40B4-BE49-F238E27FC236}">
                <a16:creationId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Два объект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ru-RU" sz="2800" kern="1200" spc="150" baseline="0" dirty="0">
                <a:solidFill>
                  <a:schemeClr val="tx1"/>
                </a:solidFill>
                <a:latin typeface="+mj-cs"/>
                <a:ea typeface="+mj-ea"/>
                <a:cs typeface="+mj-cs"/>
              </a:defRPr>
            </a:lvl1pPr>
          </a:lstStyle>
          <a:p>
            <a:pPr rtl="0"/>
            <a:r>
              <a:rPr lang="ru-RU"/>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ru-RU" sz="20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ru-RU" sz="20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dirty="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dirty="0"/>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pic>
        <p:nvPicPr>
          <p:cNvPr id="11" name="Графический объект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ри объект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ОБРАЗЕЦ ЗАГОЛОВКА</a:t>
            </a:r>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ru-RU" sz="20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 ОБРАЗЕЦ ТЕКСТА</a:t>
            </a:r>
          </a:p>
        </p:txBody>
      </p:sp>
      <p:sp>
        <p:nvSpPr>
          <p:cNvPr id="4" name="Объект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Текст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ru-RU" sz="20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marL="0" lvl="0" indent="0" algn="l" defTabSz="914400" rtl="0" eaLnBrk="1" latinLnBrk="0" hangingPunct="1">
              <a:lnSpc>
                <a:spcPct val="90000"/>
              </a:lnSpc>
              <a:spcBef>
                <a:spcPts val="1000"/>
              </a:spcBef>
              <a:buFont typeface="Arial" panose="020B0604020202020204" pitchFamily="34" charset="0"/>
              <a:buNone/>
            </a:pPr>
            <a:r>
              <a:rPr lang="ru-RU"/>
              <a:t>ЩЕЛКНИТЕ, ЧТОБЫ ИЗМЕНИТЬ ОБРАЗЕЦ ТЕКСТА</a:t>
            </a:r>
          </a:p>
        </p:txBody>
      </p:sp>
      <p:sp>
        <p:nvSpPr>
          <p:cNvPr id="6" name="Объект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21" name="Текст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ru-RU" sz="20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 ОБРАЗЕЦ ТЕКСТА</a:t>
            </a:r>
          </a:p>
        </p:txBody>
      </p:sp>
      <p:sp>
        <p:nvSpPr>
          <p:cNvPr id="22" name="Объект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ru-RU" sz="1400" spc="50" baseline="0"/>
            </a:lvl1pPr>
            <a:lvl2pPr marL="457200" indent="0">
              <a:lnSpc>
                <a:spcPct val="100000"/>
              </a:lnSpc>
              <a:buNone/>
              <a:defRPr lang="ru-RU" sz="1400" spc="50" baseline="0"/>
            </a:lvl2pPr>
            <a:lvl3pPr marL="914400" indent="0">
              <a:lnSpc>
                <a:spcPct val="100000"/>
              </a:lnSpc>
              <a:buNone/>
              <a:defRPr lang="ru-RU" sz="1400" spc="50" baseline="0"/>
            </a:lvl3pPr>
            <a:lvl4pPr marL="1371600" indent="0">
              <a:lnSpc>
                <a:spcPct val="100000"/>
              </a:lnSpc>
              <a:buNone/>
              <a:defRPr lang="ru-RU" sz="1400" spc="50" baseline="0"/>
            </a:lvl4pPr>
            <a:lvl5pPr marL="1828800" indent="0">
              <a:lnSpc>
                <a:spcPct val="100000"/>
              </a:lnSpc>
              <a:buNone/>
              <a:defRPr lang="ru-RU" sz="1400" spc="50" baseline="0"/>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dirty="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dirty="0"/>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10" name="Группа 9">
            <a:extLst>
              <a:ext uri="{FF2B5EF4-FFF2-40B4-BE49-F238E27FC236}">
                <a16:creationId xmlns:a16="http://schemas.microsoft.com/office/drawing/2014/main" id="{B2368EF4-1233-48C7-8DB5-75844BFCD594}"/>
              </a:ext>
              <a:ext uri="{C183D7F6-B498-43B3-948B-1728B52AA6E4}">
                <adec:decorative xmlns="" xmlns:adec="http://schemas.microsoft.com/office/drawing/2017/decorative" val="1"/>
              </a:ext>
            </a:extLst>
          </p:cNvPr>
          <p:cNvGrpSpPr/>
          <p:nvPr userDrawn="1"/>
        </p:nvGrpSpPr>
        <p:grpSpPr>
          <a:xfrm>
            <a:off x="0" y="0"/>
            <a:ext cx="2238376" cy="3105150"/>
            <a:chOff x="0" y="0"/>
            <a:chExt cx="2238376" cy="3105150"/>
          </a:xfrm>
        </p:grpSpPr>
        <p:cxnSp>
          <p:nvCxnSpPr>
            <p:cNvPr id="16" name="Прямая соединительная линия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Сводк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ru-RU" sz="2800" kern="1200" spc="150" baseline="0" dirty="0">
                <a:solidFill>
                  <a:schemeClr val="tx1"/>
                </a:solidFill>
                <a:latin typeface="+mj-cs"/>
                <a:ea typeface="+mj-ea"/>
                <a:cs typeface="+mj-cs"/>
              </a:defRPr>
            </a:lvl1pPr>
          </a:lstStyle>
          <a:p>
            <a:pPr rtl="0"/>
            <a:r>
              <a:rPr lang="ru-RU"/>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ru-RU" sz="1400" spc="50" baseline="0">
                <a:solidFill>
                  <a:schemeClr val="tx1"/>
                </a:solidFill>
              </a:defRPr>
            </a:lvl1pPr>
            <a:lvl2pPr marL="457200" indent="0">
              <a:buNone/>
              <a:defRPr lang="ru-RU" sz="2000">
                <a:solidFill>
                  <a:schemeClr val="tx1">
                    <a:tint val="75000"/>
                  </a:schemeClr>
                </a:solidFill>
              </a:defRPr>
            </a:lvl2pPr>
            <a:lvl3pPr marL="914400" indent="0">
              <a:buNone/>
              <a:defRPr lang="ru-RU" sz="1800">
                <a:solidFill>
                  <a:schemeClr val="tx1">
                    <a:tint val="75000"/>
                  </a:schemeClr>
                </a:solidFill>
              </a:defRPr>
            </a:lvl3pPr>
            <a:lvl4pPr marL="1371600" indent="0">
              <a:buNone/>
              <a:defRPr lang="ru-RU" sz="1600">
                <a:solidFill>
                  <a:schemeClr val="tx1">
                    <a:tint val="75000"/>
                  </a:schemeClr>
                </a:solidFill>
              </a:defRPr>
            </a:lvl4pPr>
            <a:lvl5pPr marL="1828800" indent="0">
              <a:buNone/>
              <a:defRPr lang="ru-RU" sz="1600">
                <a:solidFill>
                  <a:schemeClr val="tx1">
                    <a:tint val="75000"/>
                  </a:schemeClr>
                </a:solidFill>
              </a:defRPr>
            </a:lvl5pPr>
            <a:lvl6pPr marL="2286000" indent="0">
              <a:buNone/>
              <a:defRPr lang="ru-RU" sz="1600">
                <a:solidFill>
                  <a:schemeClr val="tx1">
                    <a:tint val="75000"/>
                  </a:schemeClr>
                </a:solidFill>
              </a:defRPr>
            </a:lvl6pPr>
            <a:lvl7pPr marL="2743200" indent="0">
              <a:buNone/>
              <a:defRPr lang="ru-RU" sz="1600">
                <a:solidFill>
                  <a:schemeClr val="tx1">
                    <a:tint val="75000"/>
                  </a:schemeClr>
                </a:solidFill>
              </a:defRPr>
            </a:lvl7pPr>
            <a:lvl8pPr marL="3200400" indent="0">
              <a:buNone/>
              <a:defRPr lang="ru-RU" sz="1600">
                <a:solidFill>
                  <a:schemeClr val="tx1">
                    <a:tint val="75000"/>
                  </a:schemeClr>
                </a:solidFill>
              </a:defRPr>
            </a:lvl8pPr>
            <a:lvl9pPr marL="3657600" indent="0">
              <a:buNone/>
              <a:defRPr lang="ru-RU" sz="1600">
                <a:solidFill>
                  <a:schemeClr val="tx1">
                    <a:tint val="75000"/>
                  </a:schemeClr>
                </a:solidFill>
              </a:defRPr>
            </a:lvl9pPr>
          </a:lstStyle>
          <a:p>
            <a:pPr lvl="0" rtl="0"/>
            <a:r>
              <a:rPr lang="ru-RU"/>
              <a:t>Щелкните, чтобы изменить стили текста образца слайда</a:t>
            </a:r>
          </a:p>
        </p:txBody>
      </p:sp>
      <p:grpSp>
        <p:nvGrpSpPr>
          <p:cNvPr id="4" name="Группа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Прямая соединительная линия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Дата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ru-RU" sz="900"/>
            </a:lvl1pPr>
          </a:lstStyle>
          <a:p>
            <a:pPr rtl="0"/>
            <a:r>
              <a:rPr lang="ru-RU" dirty="0"/>
              <a:t>20ГГ</a:t>
            </a:r>
          </a:p>
        </p:txBody>
      </p:sp>
      <p:sp>
        <p:nvSpPr>
          <p:cNvPr id="22" name="Нижний колонтитул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ru-RU" sz="900"/>
            </a:lvl1pPr>
          </a:lstStyle>
          <a:p>
            <a:pPr rtl="0"/>
            <a:r>
              <a:rPr lang="ru-RU" dirty="0"/>
              <a:t>НАЗВАНИЕ ПРЕЗЕНТАЦИИ</a:t>
            </a:r>
          </a:p>
        </p:txBody>
      </p:sp>
      <p:sp>
        <p:nvSpPr>
          <p:cNvPr id="24" name="Номер слайда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Заключение">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ru-RU" sz="3600" spc="150" baseline="0">
                <a:solidFill>
                  <a:schemeClr val="bg1"/>
                </a:solidFill>
              </a:defRPr>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ru-RU" sz="1400" spc="50" baseline="0">
                <a:solidFill>
                  <a:schemeClr val="bg1"/>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Образец подзаголовка</a:t>
            </a:r>
          </a:p>
        </p:txBody>
      </p:sp>
      <p:pic>
        <p:nvPicPr>
          <p:cNvPr id="6" name="Графический объект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3176938" cy="6858000"/>
          </a:xfrm>
          <a:prstGeom prst="rect">
            <a:avLst/>
          </a:prstGeom>
        </p:spPr>
      </p:pic>
      <p:sp>
        <p:nvSpPr>
          <p:cNvPr id="9" name="Дата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ru-RU" sz="900"/>
            </a:lvl1pPr>
          </a:lstStyle>
          <a:p>
            <a:pPr rtl="0"/>
            <a:r>
              <a:rPr lang="ru-RU" dirty="0"/>
              <a:t>20ГГ</a:t>
            </a:r>
          </a:p>
        </p:txBody>
      </p:sp>
      <p:sp>
        <p:nvSpPr>
          <p:cNvPr id="10" name="Нижний колонтитул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ru-RU" sz="900"/>
            </a:lvl1pPr>
          </a:lstStyle>
          <a:p>
            <a:pPr rtl="0"/>
            <a:r>
              <a:rPr lang="ru-RU" dirty="0"/>
              <a:t>НАЗВАНИЕ ПРЕЗЕНТАЦИИ</a:t>
            </a:r>
          </a:p>
        </p:txBody>
      </p:sp>
      <p:sp>
        <p:nvSpPr>
          <p:cNvPr id="11" name="Номер слайда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Повестка">
    <p:bg>
      <p:bgPr>
        <a:solidFill>
          <a:schemeClr val="tx1"/>
        </a:solidFill>
        <a:effectLst/>
      </p:bgPr>
    </p:bg>
    <p:spTree>
      <p:nvGrpSpPr>
        <p:cNvPr id="1" name=""/>
        <p:cNvGrpSpPr/>
        <p:nvPr/>
      </p:nvGrpSpPr>
      <p:grpSpPr>
        <a:xfrm>
          <a:off x="0" y="0"/>
          <a:ext cx="0" cy="0"/>
          <a:chOff x="0" y="0"/>
          <a:chExt cx="0" cy="0"/>
        </a:xfrm>
      </p:grpSpPr>
      <p:pic>
        <p:nvPicPr>
          <p:cNvPr id="8" name="Графический объект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28341" b="23071"/>
          <a:stretch/>
        </p:blipFill>
        <p:spPr>
          <a:xfrm>
            <a:off x="5488815" y="0"/>
            <a:ext cx="6703185" cy="6858000"/>
          </a:xfrm>
          <a:prstGeom prst="rect">
            <a:avLst/>
          </a:prstGeom>
        </p:spPr>
      </p:pic>
      <p:sp>
        <p:nvSpPr>
          <p:cNvPr id="2" name="Заголовок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ru-RU" sz="2800" spc="150" baseline="0">
                <a:solidFill>
                  <a:schemeClr val="bg1"/>
                </a:solidFill>
              </a:defRPr>
            </a:lvl1pPr>
          </a:lstStyle>
          <a:p>
            <a:pPr rtl="0"/>
            <a:r>
              <a:rPr lang="ru-RU"/>
              <a:t>СТИЛЬ ОБРАЗЦА ЗАГОЛОВКА</a:t>
            </a:r>
          </a:p>
        </p:txBody>
      </p:sp>
      <p:sp>
        <p:nvSpPr>
          <p:cNvPr id="3" name="Объект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ru-RU" sz="1400">
                <a:solidFill>
                  <a:schemeClr val="bg1"/>
                </a:solidFill>
              </a:defRPr>
            </a:lvl1pPr>
            <a:lvl2pPr marL="457200" indent="0">
              <a:lnSpc>
                <a:spcPct val="150000"/>
              </a:lnSpc>
              <a:buNone/>
              <a:defRPr lang="ru-RU" sz="1400">
                <a:solidFill>
                  <a:schemeClr val="bg1"/>
                </a:solidFill>
              </a:defRPr>
            </a:lvl2pPr>
            <a:lvl3pPr marL="914400" indent="0">
              <a:lnSpc>
                <a:spcPct val="150000"/>
              </a:lnSpc>
              <a:buNone/>
              <a:defRPr lang="ru-RU" sz="1400">
                <a:solidFill>
                  <a:schemeClr val="bg1"/>
                </a:solidFill>
              </a:defRPr>
            </a:lvl3pPr>
            <a:lvl4pPr marL="1371600" indent="0">
              <a:lnSpc>
                <a:spcPct val="150000"/>
              </a:lnSpc>
              <a:buNone/>
              <a:defRPr lang="ru-RU" sz="1400">
                <a:solidFill>
                  <a:schemeClr val="bg1"/>
                </a:solidFill>
              </a:defRPr>
            </a:lvl4pPr>
            <a:lvl5pPr marL="1828800" indent="0">
              <a:lnSpc>
                <a:spcPct val="150000"/>
              </a:lnSpc>
              <a:buNone/>
              <a:defRPr lang="ru-RU" sz="1400">
                <a:solidFill>
                  <a:schemeClr val="bg1"/>
                </a:solidFill>
              </a:defRPr>
            </a:lvl5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4" name="Дата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ru-RU" sz="900"/>
            </a:lvl1pPr>
          </a:lstStyle>
          <a:p>
            <a:pPr rtl="0"/>
            <a:r>
              <a:rPr lang="ru-RU" dirty="0"/>
              <a:t>20XX</a:t>
            </a:r>
          </a:p>
        </p:txBody>
      </p:sp>
      <p:sp>
        <p:nvSpPr>
          <p:cNvPr id="5" name="Нижний колонтитул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ru-RU" sz="900"/>
            </a:lvl1pPr>
          </a:lstStyle>
          <a:p>
            <a:pPr rtl="0"/>
            <a:r>
              <a:rPr lang="ru-RU" dirty="0"/>
              <a:t>ЗАГОЛОВОК ПРЕЗЕНТАЦИИ</a:t>
            </a:r>
          </a:p>
        </p:txBody>
      </p:sp>
      <p:sp>
        <p:nvSpPr>
          <p:cNvPr id="6" name="Номер слайда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Введ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ru-RU" sz="2800" kern="1200" spc="150" baseline="0" dirty="0">
                <a:solidFill>
                  <a:schemeClr val="tx1"/>
                </a:solidFill>
                <a:latin typeface="+mj-cs"/>
                <a:ea typeface="+mj-ea"/>
                <a:cs typeface="+mj-cs"/>
              </a:defRPr>
            </a:lvl1pPr>
          </a:lstStyle>
          <a:p>
            <a:pPr rtl="0"/>
            <a:r>
              <a:rPr lang="ru-RU"/>
              <a:t>ОБРАЗЕЦ ЗАГОЛОВКА</a:t>
            </a:r>
          </a:p>
        </p:txBody>
      </p:sp>
      <p:sp>
        <p:nvSpPr>
          <p:cNvPr id="3" name="Текст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ru-RU" sz="1400" spc="50" baseline="0">
                <a:solidFill>
                  <a:schemeClr val="tx1"/>
                </a:solidFill>
              </a:defRPr>
            </a:lvl1pPr>
            <a:lvl2pPr marL="457200" indent="0">
              <a:buNone/>
              <a:defRPr lang="ru-RU" sz="2000">
                <a:solidFill>
                  <a:schemeClr val="tx1">
                    <a:tint val="75000"/>
                  </a:schemeClr>
                </a:solidFill>
              </a:defRPr>
            </a:lvl2pPr>
            <a:lvl3pPr marL="914400" indent="0">
              <a:buNone/>
              <a:defRPr lang="ru-RU" sz="1800">
                <a:solidFill>
                  <a:schemeClr val="tx1">
                    <a:tint val="75000"/>
                  </a:schemeClr>
                </a:solidFill>
              </a:defRPr>
            </a:lvl3pPr>
            <a:lvl4pPr marL="1371600" indent="0">
              <a:buNone/>
              <a:defRPr lang="ru-RU" sz="1600">
                <a:solidFill>
                  <a:schemeClr val="tx1">
                    <a:tint val="75000"/>
                  </a:schemeClr>
                </a:solidFill>
              </a:defRPr>
            </a:lvl4pPr>
            <a:lvl5pPr marL="1828800" indent="0">
              <a:buNone/>
              <a:defRPr lang="ru-RU" sz="1600">
                <a:solidFill>
                  <a:schemeClr val="tx1">
                    <a:tint val="75000"/>
                  </a:schemeClr>
                </a:solidFill>
              </a:defRPr>
            </a:lvl5pPr>
            <a:lvl6pPr marL="2286000" indent="0">
              <a:buNone/>
              <a:defRPr lang="ru-RU" sz="1600">
                <a:solidFill>
                  <a:schemeClr val="tx1">
                    <a:tint val="75000"/>
                  </a:schemeClr>
                </a:solidFill>
              </a:defRPr>
            </a:lvl6pPr>
            <a:lvl7pPr marL="2743200" indent="0">
              <a:buNone/>
              <a:defRPr lang="ru-RU" sz="1600">
                <a:solidFill>
                  <a:schemeClr val="tx1">
                    <a:tint val="75000"/>
                  </a:schemeClr>
                </a:solidFill>
              </a:defRPr>
            </a:lvl7pPr>
            <a:lvl8pPr marL="3200400" indent="0">
              <a:buNone/>
              <a:defRPr lang="ru-RU" sz="1600">
                <a:solidFill>
                  <a:schemeClr val="tx1">
                    <a:tint val="75000"/>
                  </a:schemeClr>
                </a:solidFill>
              </a:defRPr>
            </a:lvl8pPr>
            <a:lvl9pPr marL="3657600" indent="0">
              <a:buNone/>
              <a:defRPr lang="ru-RU" sz="1600">
                <a:solidFill>
                  <a:schemeClr val="tx1">
                    <a:tint val="75000"/>
                  </a:schemeClr>
                </a:solidFill>
              </a:defRPr>
            </a:lvl9pPr>
          </a:lstStyle>
          <a:p>
            <a:pPr lvl="0" rtl="0"/>
            <a:r>
              <a:rPr lang="ru-RU"/>
              <a:t>Щелкните, чтобы изменить стили текста образца слайда</a:t>
            </a:r>
          </a:p>
        </p:txBody>
      </p:sp>
      <p:sp>
        <p:nvSpPr>
          <p:cNvPr id="4" name="Дата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ru-RU" sz="900"/>
            </a:lvl1pPr>
          </a:lstStyle>
          <a:p>
            <a:pPr rtl="0"/>
            <a:r>
              <a:rPr lang="ru-RU" dirty="0"/>
              <a:t>20ГГ</a:t>
            </a:r>
          </a:p>
        </p:txBody>
      </p:sp>
      <p:sp>
        <p:nvSpPr>
          <p:cNvPr id="5" name="Нижний колонтитул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ru-RU" sz="900"/>
            </a:lvl1pPr>
          </a:lstStyle>
          <a:p>
            <a:pPr rtl="0"/>
            <a:r>
              <a:rPr lang="ru-RU" dirty="0"/>
              <a:t>ЗАГОЛОВОК ПРЕЗЕНТАЦИИ</a:t>
            </a:r>
          </a:p>
        </p:txBody>
      </p:sp>
      <p:sp>
        <p:nvSpPr>
          <p:cNvPr id="6" name="Номер слайда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7" name="Группа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Прямая соединительная линия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Разрыв раздела">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ru-RU" sz="3600" spc="150" baseline="0">
                <a:solidFill>
                  <a:schemeClr val="bg1"/>
                </a:solidFill>
              </a:defRPr>
            </a:lvl1pPr>
          </a:lstStyle>
          <a:p>
            <a:pPr rtl="0"/>
            <a:r>
              <a:rPr lang="ru-RU"/>
              <a:t>СТИЛЬ ОБРАЗЦА ЗАГОЛОВКА</a:t>
            </a:r>
          </a:p>
        </p:txBody>
      </p:sp>
      <p:sp>
        <p:nvSpPr>
          <p:cNvPr id="3" name="Подзаголовок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ru-RU" sz="1600">
                <a:solidFill>
                  <a:schemeClr val="bg1"/>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Образец подзаголовка</a:t>
            </a:r>
          </a:p>
        </p:txBody>
      </p:sp>
      <p:pic>
        <p:nvPicPr>
          <p:cNvPr id="5" name="Графический объект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Диаграмм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ЩЕЛКНИТЕ, ЧТОБЫ ИЗМЕНИТЬ СТИЛЬ ЗАГОЛОВКА НА ОБРАЗЦЕ СЛАЙДА</a:t>
            </a:r>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dirty="0"/>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dirty="0"/>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
        <p:nvSpPr>
          <p:cNvPr id="7" name="Заполнитель для диаграммы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ru-RU"/>
            </a:defPPr>
          </a:lstStyle>
          <a:p>
            <a:pPr rtl="0"/>
            <a:endParaRPr lang="ru-RU"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тол">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ЩЕЛКНИТЕ, ЧТОБЫ ИЗМЕНИТЬ СТИЛЬ ЗАГОЛОВКА НА ОБРАЗЦЕ СЛАЙДА</a:t>
            </a:r>
          </a:p>
        </p:txBody>
      </p:sp>
      <p:sp>
        <p:nvSpPr>
          <p:cNvPr id="8" name="Таблица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ru-RU"/>
            </a:defPPr>
          </a:lstStyle>
          <a:p>
            <a:pPr rtl="0"/>
            <a:endParaRPr lang="ru-RU" dirty="0"/>
          </a:p>
        </p:txBody>
      </p:sp>
      <p:sp>
        <p:nvSpPr>
          <p:cNvPr id="3" name="Дата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ru-RU" sz="900"/>
            </a:lvl1pPr>
          </a:lstStyle>
          <a:p>
            <a:pPr rtl="0"/>
            <a:r>
              <a:rPr lang="ru-RU" dirty="0"/>
              <a:t>20ГГ</a:t>
            </a:r>
          </a:p>
        </p:txBody>
      </p:sp>
      <p:sp>
        <p:nvSpPr>
          <p:cNvPr id="4" name="Нижний колонтитул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ru-RU" sz="900"/>
            </a:lvl1pPr>
          </a:lstStyle>
          <a:p>
            <a:pPr rtl="0"/>
            <a:r>
              <a:rPr lang="ru-RU" dirty="0"/>
              <a:t>ЗАГОЛОВОК ПРЕЗЕНТАЦИИ</a:t>
            </a:r>
          </a:p>
        </p:txBody>
      </p:sp>
      <p:sp>
        <p:nvSpPr>
          <p:cNvPr id="5" name="Номер слайда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pic>
        <p:nvPicPr>
          <p:cNvPr id="7" name="Графический объект 6">
            <a:extLst>
              <a:ext uri="{FF2B5EF4-FFF2-40B4-BE49-F238E27FC236}">
                <a16:creationId xmlns:a16="http://schemas.microsoft.com/office/drawing/2014/main" id="{AEE644D4-F9A4-4237-BD5C-4B97ABA9337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Заголовок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ru-RU" sz="2800" kern="1200" spc="150" baseline="0" dirty="0">
                <a:solidFill>
                  <a:schemeClr val="tx1"/>
                </a:solidFill>
                <a:latin typeface="+mj-cs"/>
                <a:ea typeface="+mj-ea"/>
                <a:cs typeface="+mj-cs"/>
              </a:defRPr>
            </a:lvl1pPr>
          </a:lstStyle>
          <a:p>
            <a:pPr rtl="0"/>
            <a:r>
              <a:rPr lang="ru-RU"/>
              <a:t>СТИЛЬ ОБРАЗЦА ЗАГОЛОВКА</a:t>
            </a:r>
          </a:p>
        </p:txBody>
      </p:sp>
      <p:sp>
        <p:nvSpPr>
          <p:cNvPr id="10" name="Подзаголовок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ru-RU" sz="1600">
                <a:solidFill>
                  <a:schemeClr val="bg2">
                    <a:lumMod val="50000"/>
                  </a:schemeClr>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Образец подзаголовка</a:t>
            </a:r>
          </a:p>
        </p:txBody>
      </p:sp>
      <p:sp>
        <p:nvSpPr>
          <p:cNvPr id="3" name="Дата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ru-RU" sz="900"/>
            </a:lvl1pPr>
          </a:lstStyle>
          <a:p>
            <a:pPr rtl="0"/>
            <a:r>
              <a:rPr lang="ru-RU" dirty="0"/>
              <a:t>20ГГ</a:t>
            </a:r>
          </a:p>
        </p:txBody>
      </p:sp>
      <p:sp>
        <p:nvSpPr>
          <p:cNvPr id="4" name="Нижний колонтитул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ru-RU" sz="900"/>
            </a:lvl1pPr>
          </a:lstStyle>
          <a:p>
            <a:pPr rtl="0"/>
            <a:r>
              <a:rPr lang="ru-RU" dirty="0"/>
              <a:t>ЗАГОЛОВОК ПРЕЗЕНТАЦИИ</a:t>
            </a:r>
          </a:p>
        </p:txBody>
      </p:sp>
      <p:sp>
        <p:nvSpPr>
          <p:cNvPr id="5" name="Номер слайда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ru-RU" sz="900"/>
            </a:lvl1pPr>
          </a:lstStyle>
          <a:p>
            <a:pPr rtl="0"/>
            <a:fld id="{A49DFD55-3C28-40EF-9E31-A92D2E4017FF}" type="slidenum">
              <a:rPr lang="ru-RU" smtClean="0"/>
              <a:pPr/>
              <a:t>‹#›</a:t>
            </a:fld>
            <a:endParaRPr lang="ru-RU" dirty="0"/>
          </a:p>
        </p:txBody>
      </p:sp>
      <p:cxnSp>
        <p:nvCxnSpPr>
          <p:cNvPr id="9" name="Прямая соединительная линия 8">
            <a:extLst>
              <a:ext uri="{FF2B5EF4-FFF2-40B4-BE49-F238E27FC236}">
                <a16:creationId xmlns:a16="http://schemas.microsoft.com/office/drawing/2014/main" id="{BDAC7E4E-FE06-4E90-8107-6B543E5515ED}"/>
              </a:ext>
              <a:ext uri="{C183D7F6-B498-43B3-948B-1728B52AA6E4}">
                <adec:decorative xmlns=""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лайд команды: 4 человека">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ЩЕЛКНИТЕ, ЧТОБЫ ИЗМЕНИТЬ СТИЛЬ ЗАГОЛОВКА НА ОБРАЗЦЕ СЛАЙДА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ru-RU"/>
            </a:defPPr>
          </a:lstStyle>
          <a:p>
            <a:pPr rtl="0"/>
            <a:endParaRPr lang="ru-RU" dirty="0"/>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ru-RU" sz="14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ru-RU" sz="1000" kern="1200" spc="150" baseline="0" dirty="0" smtClean="0">
                <a:solidFill>
                  <a:schemeClr val="tx1"/>
                </a:solidFill>
                <a:latin typeface="+mn-cs"/>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ru-RU"/>
            </a:defPPr>
          </a:lstStyle>
          <a:p>
            <a:pPr rtl="0"/>
            <a:endParaRPr lang="ru-RU" dirty="0"/>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ru-RU" sz="14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ru-RU" sz="1000" kern="1200" spc="150" baseline="0" dirty="0" smtClean="0">
                <a:solidFill>
                  <a:schemeClr val="tx1"/>
                </a:solidFill>
                <a:latin typeface="+mn-cs"/>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18" name="Рисунок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ru-RU"/>
            </a:defPPr>
          </a:lstStyle>
          <a:p>
            <a:pPr lvl="1" rtl="0"/>
            <a:endParaRPr lang="ru-RU" dirty="0"/>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ru-RU" sz="14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ru-RU" sz="1000" kern="1200" spc="150" baseline="0" dirty="0" smtClean="0">
                <a:solidFill>
                  <a:schemeClr val="tx1"/>
                </a:solidFill>
                <a:latin typeface="+mn-cs"/>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ru-RU"/>
            </a:defPPr>
          </a:lstStyle>
          <a:p>
            <a:pPr rtl="0"/>
            <a:endParaRPr lang="ru-RU" dirty="0"/>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ru-RU" sz="140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ru-RU" sz="1000" kern="1200" spc="150" baseline="0" dirty="0" smtClean="0">
                <a:solidFill>
                  <a:schemeClr val="tx1"/>
                </a:solidFill>
                <a:latin typeface="+mn-cs"/>
                <a:ea typeface="+mj-ea"/>
                <a:cs typeface="+mn-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lvl1pPr>
          </a:lstStyle>
          <a:p>
            <a:pPr rtl="0"/>
            <a:r>
              <a:rPr lang="ru-RU" dirty="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lvl1pPr>
          </a:lstStyle>
          <a:p>
            <a:pPr rtl="0"/>
            <a:r>
              <a:rPr lang="ru-RU" dirty="0"/>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lvl1pPr>
          </a:lstStyle>
          <a:p>
            <a:pPr rtl="0"/>
            <a:fld id="{A49DFD55-3C28-40EF-9E31-A92D2E4017FF}" type="slidenum">
              <a:rPr lang="ru-RU" smtClean="0"/>
              <a:pPr/>
              <a:t>‹#›</a:t>
            </a:fld>
            <a:endParaRPr lang="ru-RU" dirty="0"/>
          </a:p>
        </p:txBody>
      </p:sp>
      <p:grpSp>
        <p:nvGrpSpPr>
          <p:cNvPr id="4" name="Группа 3">
            <a:extLst>
              <a:ext uri="{FF2B5EF4-FFF2-40B4-BE49-F238E27FC236}">
                <a16:creationId xmlns:a16="http://schemas.microsoft.com/office/drawing/2014/main" id="{73C911F2-9041-416A-B83C-F23B354E063B}"/>
              </a:ext>
              <a:ext uri="{C183D7F6-B498-43B3-948B-1728B52AA6E4}">
                <adec:decorative xmlns="" xmlns:adec="http://schemas.microsoft.com/office/drawing/2017/decorative" val="1"/>
              </a:ext>
            </a:extLst>
          </p:cNvPr>
          <p:cNvGrpSpPr/>
          <p:nvPr userDrawn="1"/>
        </p:nvGrpSpPr>
        <p:grpSpPr>
          <a:xfrm>
            <a:off x="7334250" y="0"/>
            <a:ext cx="4857750" cy="1724025"/>
            <a:chOff x="7334250" y="0"/>
            <a:chExt cx="4857750" cy="1724025"/>
          </a:xfrm>
        </p:grpSpPr>
        <p:cxnSp>
          <p:nvCxnSpPr>
            <p:cNvPr id="10" name="Прямая соединительная линия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лайд команды: 8 человек">
    <p:bg>
      <p:bgPr>
        <a:solidFill>
          <a:schemeClr val="bg1"/>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187AAB93-862D-455E-9E73-3D0DAEFDEDB4}"/>
              </a:ext>
              <a:ext uri="{C183D7F6-B498-43B3-948B-1728B52AA6E4}">
                <adec:decorative xmlns="" xmlns:adec="http://schemas.microsoft.com/office/drawing/2017/decorative" val="1"/>
              </a:ext>
            </a:extLst>
          </p:cNvPr>
          <p:cNvGrpSpPr/>
          <p:nvPr userDrawn="1"/>
        </p:nvGrpSpPr>
        <p:grpSpPr>
          <a:xfrm>
            <a:off x="0" y="473953"/>
            <a:ext cx="12192000" cy="5621336"/>
            <a:chOff x="0" y="473953"/>
            <a:chExt cx="12192000" cy="5621336"/>
          </a:xfrm>
        </p:grpSpPr>
        <p:pic>
          <p:nvPicPr>
            <p:cNvPr id="13" name="Графический объект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Графический объект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grpSp>
      <p:sp>
        <p:nvSpPr>
          <p:cNvPr id="2" name="Заголовок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ru-RU" sz="2800" kern="1200" spc="150" baseline="0" dirty="0">
                <a:solidFill>
                  <a:schemeClr val="tx1"/>
                </a:solidFill>
                <a:latin typeface="+mj-cs"/>
                <a:ea typeface="+mj-ea"/>
                <a:cs typeface="+mj-cs"/>
              </a:defRPr>
            </a:lvl1pPr>
          </a:lstStyle>
          <a:p>
            <a:pPr rtl="0"/>
            <a:r>
              <a:rPr lang="ru-RU"/>
              <a:t>ЩЕЛКНИТЕ, ЧТОБЫ ИЗМЕНИТЬ СТИЛЬ ЗАГОЛОВКА НА ОБРАЗЦЕ СЛАЙДА</a:t>
            </a:r>
          </a:p>
        </p:txBody>
      </p:sp>
      <p:sp>
        <p:nvSpPr>
          <p:cNvPr id="11" name="Рисунок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ru-RU" sz="900">
                <a:solidFill>
                  <a:sysClr val="windowText" lastClr="000000"/>
                </a:solidFill>
              </a:defRPr>
            </a:lvl1pPr>
          </a:lstStyle>
          <a:p>
            <a:pPr rtl="0"/>
            <a:endParaRPr lang="ru-RU" dirty="0"/>
          </a:p>
        </p:txBody>
      </p:sp>
      <p:sp>
        <p:nvSpPr>
          <p:cNvPr id="3" name="Текст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6" name="Текст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17" name="Рисунок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23" name="Текст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7" name="Текст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32" name="Рисунок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24" name="Текст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8" name="Текст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19" name="Рисунок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25" name="Текст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29" name="Текст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55" name="Рисунок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54" name="Текст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62" name="Текст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56" name="Рисунок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59" name="Текст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63" name="Текст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33" name="Рисунок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60" name="Текст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64" name="Текст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58" name="Рисунок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ru-RU" sz="900">
                <a:solidFill>
                  <a:sysClr val="windowText" lastClr="000000"/>
                </a:solidFill>
              </a:defRPr>
            </a:lvl1pPr>
          </a:lstStyle>
          <a:p>
            <a:pPr rtl="0"/>
            <a:endParaRPr lang="ru-RU" dirty="0"/>
          </a:p>
        </p:txBody>
      </p:sp>
      <p:sp>
        <p:nvSpPr>
          <p:cNvPr id="61" name="Текст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ru-RU" sz="1050" kern="1200" spc="150" baseline="0" dirty="0" smtClean="0">
                <a:solidFill>
                  <a:schemeClr val="tx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65" name="Текст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ru-RU" sz="900" kern="1200" spc="150" baseline="0" dirty="0" smtClean="0">
                <a:solidFill>
                  <a:schemeClr val="accent1"/>
                </a:solidFill>
                <a:latin typeface="+mj-cs"/>
                <a:ea typeface="+mj-ea"/>
                <a:cs typeface="+mj-cs"/>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ЩЕЛКНИТЕ, ЧТОБЫ ИЗМЕНИТЬ</a:t>
            </a:r>
          </a:p>
        </p:txBody>
      </p:sp>
      <p:sp>
        <p:nvSpPr>
          <p:cNvPr id="7" name="Дата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ru-RU" sz="900">
                <a:solidFill>
                  <a:srgbClr val="898989"/>
                </a:solidFill>
              </a:defRPr>
            </a:lvl1pPr>
          </a:lstStyle>
          <a:p>
            <a:pPr rtl="0"/>
            <a:r>
              <a:rPr lang="ru-RU" dirty="0"/>
              <a:t>20ГГ</a:t>
            </a:r>
          </a:p>
        </p:txBody>
      </p:sp>
      <p:sp>
        <p:nvSpPr>
          <p:cNvPr id="8" name="Нижний колонтитул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ru-RU" sz="900">
                <a:solidFill>
                  <a:srgbClr val="898989"/>
                </a:solidFill>
              </a:defRPr>
            </a:lvl1pPr>
          </a:lstStyle>
          <a:p>
            <a:pPr rtl="0"/>
            <a:r>
              <a:rPr lang="ru-RU" dirty="0"/>
              <a:t>НАЗВАНИЕ ПРЕЗЕНТАЦИИ</a:t>
            </a:r>
          </a:p>
        </p:txBody>
      </p:sp>
      <p:sp>
        <p:nvSpPr>
          <p:cNvPr id="9" name="Номер слайда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ru-RU" sz="900">
                <a:solidFill>
                  <a:srgbClr val="898989"/>
                </a:solidFill>
              </a:defRPr>
            </a:lvl1pPr>
          </a:lstStyle>
          <a:p>
            <a:pPr rtl="0"/>
            <a:fld id="{A49DFD55-3C28-40EF-9E31-A92D2E4017FF}" type="slidenum">
              <a:rPr lang="ru-RU" smtClean="0"/>
              <a:pPr/>
              <a:t>‹#›</a:t>
            </a:fld>
            <a:endParaRPr lang="ru-RU"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ru-RU"/>
            </a:defPPr>
          </a:lstStyle>
          <a:p>
            <a:pPr rtl="0"/>
            <a:r>
              <a:rPr lang="ru-RU" dirty="0"/>
              <a:t>Образец заголовка</a:t>
            </a:r>
          </a:p>
        </p:txBody>
      </p:sp>
      <p:sp>
        <p:nvSpPr>
          <p:cNvPr id="3" name="Текст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ru-RU" sz="1200">
                <a:solidFill>
                  <a:schemeClr val="tx1">
                    <a:tint val="75000"/>
                  </a:schemeClr>
                </a:solidFill>
              </a:defRPr>
            </a:lvl1pPr>
          </a:lstStyle>
          <a:p>
            <a:pPr rtl="0"/>
            <a:r>
              <a:rPr lang="ru-RU" dirty="0"/>
              <a:t>20ГГ</a:t>
            </a:r>
          </a:p>
        </p:txBody>
      </p:sp>
      <p:sp>
        <p:nvSpPr>
          <p:cNvPr id="5" name="Нижний колонтитул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ru-RU" sz="1200">
                <a:solidFill>
                  <a:schemeClr val="tx1">
                    <a:tint val="75000"/>
                  </a:schemeClr>
                </a:solidFill>
              </a:defRPr>
            </a:lvl1pPr>
          </a:lstStyle>
          <a:p>
            <a:pPr rtl="0"/>
            <a:r>
              <a:rPr lang="ru-RU" dirty="0"/>
              <a:t>ЗАГОЛОВОК ПРЕЗЕНТАЦИИ</a:t>
            </a:r>
          </a:p>
        </p:txBody>
      </p:sp>
      <p:sp>
        <p:nvSpPr>
          <p:cNvPr id="6" name="Номер слайда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ru-RU" sz="1200">
                <a:solidFill>
                  <a:schemeClr val="tx1">
                    <a:tint val="75000"/>
                  </a:schemeClr>
                </a:solidFill>
              </a:defRPr>
            </a:lvl1pPr>
          </a:lstStyle>
          <a:p>
            <a:pPr rtl="0"/>
            <a:fld id="{A49DFD55-3C28-40EF-9E31-A92D2E4017FF}" type="slidenum">
              <a:rPr lang="ru-RU" smtClean="0"/>
              <a:t>‹#›</a:t>
            </a:fld>
            <a:endParaRPr lang="ru-RU"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lang="ru-RU" sz="4400" kern="1200" cap="all" baseline="0">
          <a:solidFill>
            <a:schemeClr val="tx1"/>
          </a:solidFill>
          <a:latin typeface="+mj-c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ru-RU" sz="2800" kern="1200">
          <a:solidFill>
            <a:schemeClr val="tx1"/>
          </a:solidFill>
          <a:latin typeface="+mn-c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c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c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9pPr>
    </p:bodyStyle>
    <p:otherStyle>
      <a:defPPr>
        <a:defRPr lang="ru-RU"/>
      </a:defPPr>
      <a:lvl1pPr marL="0" algn="l" defTabSz="914400" rtl="0" eaLnBrk="1" latinLnBrk="0" hangingPunct="1">
        <a:defRPr lang="ru-RU" sz="1800" kern="1200">
          <a:solidFill>
            <a:schemeClr val="tx1"/>
          </a:solidFill>
          <a:latin typeface="+mn-cs"/>
          <a:ea typeface="+mn-ea"/>
          <a:cs typeface="+mn-cs"/>
        </a:defRPr>
      </a:lvl1pPr>
      <a:lvl2pPr marL="457200" algn="l" defTabSz="914400" rtl="0" eaLnBrk="1" latinLnBrk="0" hangingPunct="1">
        <a:defRPr lang="ru-RU" sz="1800" kern="1200">
          <a:solidFill>
            <a:schemeClr val="tx1"/>
          </a:solidFill>
          <a:latin typeface="+mn-cs"/>
          <a:ea typeface="+mn-ea"/>
          <a:cs typeface="+mn-cs"/>
        </a:defRPr>
      </a:lvl2pPr>
      <a:lvl3pPr marL="914400" algn="l" defTabSz="914400" rtl="0" eaLnBrk="1" latinLnBrk="0" hangingPunct="1">
        <a:defRPr lang="ru-RU" sz="1800" kern="1200">
          <a:solidFill>
            <a:schemeClr val="tx1"/>
          </a:solidFill>
          <a:latin typeface="+mn-cs"/>
          <a:ea typeface="+mn-ea"/>
          <a:cs typeface="+mn-cs"/>
        </a:defRPr>
      </a:lvl3pPr>
      <a:lvl4pPr marL="1371600" algn="l" defTabSz="914400" rtl="0" eaLnBrk="1" latinLnBrk="0" hangingPunct="1">
        <a:defRPr lang="ru-RU" sz="1800" kern="1200">
          <a:solidFill>
            <a:schemeClr val="tx1"/>
          </a:solidFill>
          <a:latin typeface="+mn-cs"/>
          <a:ea typeface="+mn-ea"/>
          <a:cs typeface="+mn-cs"/>
        </a:defRPr>
      </a:lvl4pPr>
      <a:lvl5pPr marL="1828800" algn="l" defTabSz="914400" rtl="0" eaLnBrk="1" latinLnBrk="0" hangingPunct="1">
        <a:defRPr lang="ru-RU" sz="1800" kern="1200">
          <a:solidFill>
            <a:schemeClr val="tx1"/>
          </a:solidFill>
          <a:latin typeface="+mn-cs"/>
          <a:ea typeface="+mn-ea"/>
          <a:cs typeface="+mn-cs"/>
        </a:defRPr>
      </a:lvl5pPr>
      <a:lvl6pPr marL="2286000" algn="l" defTabSz="914400" rtl="0" eaLnBrk="1" latinLnBrk="0" hangingPunct="1">
        <a:defRPr lang="ru-RU" sz="1800" kern="1200">
          <a:solidFill>
            <a:schemeClr val="tx1"/>
          </a:solidFill>
          <a:latin typeface="+mn-cs"/>
          <a:ea typeface="+mn-ea"/>
          <a:cs typeface="+mn-cs"/>
        </a:defRPr>
      </a:lvl6pPr>
      <a:lvl7pPr marL="2743200" algn="l" defTabSz="914400" rtl="0" eaLnBrk="1" latinLnBrk="0" hangingPunct="1">
        <a:defRPr lang="ru-RU" sz="1800" kern="1200">
          <a:solidFill>
            <a:schemeClr val="tx1"/>
          </a:solidFill>
          <a:latin typeface="+mn-cs"/>
          <a:ea typeface="+mn-ea"/>
          <a:cs typeface="+mn-cs"/>
        </a:defRPr>
      </a:lvl7pPr>
      <a:lvl8pPr marL="3200400" algn="l" defTabSz="914400" rtl="0" eaLnBrk="1" latinLnBrk="0" hangingPunct="1">
        <a:defRPr lang="ru-RU" sz="1800" kern="1200">
          <a:solidFill>
            <a:schemeClr val="tx1"/>
          </a:solidFill>
          <a:latin typeface="+mn-cs"/>
          <a:ea typeface="+mn-ea"/>
          <a:cs typeface="+mn-cs"/>
        </a:defRPr>
      </a:lvl8pPr>
      <a:lvl9pPr marL="3657600" algn="l" defTabSz="914400" rtl="0" eaLnBrk="1" latinLnBrk="0" hangingPunct="1">
        <a:defRPr lang="ru-RU"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75451-6A4B-484B-9ED1-353CCE25B0F4}"/>
              </a:ext>
            </a:extLst>
          </p:cNvPr>
          <p:cNvSpPr>
            <a:spLocks noGrp="1"/>
          </p:cNvSpPr>
          <p:nvPr>
            <p:ph type="ctrTitle"/>
          </p:nvPr>
        </p:nvSpPr>
        <p:spPr>
          <a:xfrm>
            <a:off x="1871822" y="4380807"/>
            <a:ext cx="9936335" cy="1625123"/>
          </a:xfrm>
        </p:spPr>
        <p:txBody>
          <a:bodyPr rtlCol="0">
            <a:normAutofit/>
          </a:bodyPr>
          <a:lstStyle>
            <a:defPPr>
              <a:defRPr lang="ru-RU"/>
            </a:defPPr>
          </a:lstStyle>
          <a:p>
            <a:pPr algn="r"/>
            <a:r>
              <a:rPr lang="ru-RU" sz="2400" dirty="0">
                <a:solidFill>
                  <a:srgbClr val="242424"/>
                </a:solidFill>
              </a:rPr>
              <a:t>Совершенствование информационно-телекоммуникационных систем в сфере безопасности производства работ на строительной площадке</a:t>
            </a:r>
          </a:p>
        </p:txBody>
      </p:sp>
      <p:sp>
        <p:nvSpPr>
          <p:cNvPr id="3" name="Подзаголовок 2">
            <a:extLst>
              <a:ext uri="{FF2B5EF4-FFF2-40B4-BE49-F238E27FC236}">
                <a16:creationId xmlns:a16="http://schemas.microsoft.com/office/drawing/2014/main" id="{0236A1B4-B8D1-4A72-8E20-0703F54BF1FE}"/>
              </a:ext>
            </a:extLst>
          </p:cNvPr>
          <p:cNvSpPr>
            <a:spLocks noGrp="1"/>
          </p:cNvSpPr>
          <p:nvPr>
            <p:ph type="subTitle" idx="1"/>
          </p:nvPr>
        </p:nvSpPr>
        <p:spPr>
          <a:xfrm>
            <a:off x="6839990" y="6160468"/>
            <a:ext cx="4941770" cy="396660"/>
          </a:xfrm>
        </p:spPr>
        <p:txBody>
          <a:bodyPr rtlCol="0">
            <a:normAutofit/>
          </a:bodyPr>
          <a:lstStyle>
            <a:defPPr>
              <a:defRPr lang="ru-RU"/>
            </a:defPPr>
          </a:lstStyle>
          <a:p>
            <a:pPr algn="r" rtl="0"/>
            <a:r>
              <a:rPr lang="ru-RU" sz="1800" dirty="0" smtClean="0"/>
              <a:t>СТРб-23-17</a:t>
            </a:r>
            <a:endParaRPr lang="ru-RU" sz="1800" dirty="0"/>
          </a:p>
        </p:txBody>
      </p:sp>
      <p:cxnSp>
        <p:nvCxnSpPr>
          <p:cNvPr id="11" name="Прямая соединительная линия 10"/>
          <p:cNvCxnSpPr/>
          <p:nvPr/>
        </p:nvCxnSpPr>
        <p:spPr>
          <a:xfrm>
            <a:off x="6999316" y="6079097"/>
            <a:ext cx="4703214" cy="0"/>
          </a:xfrm>
          <a:prstGeom prst="line">
            <a:avLst/>
          </a:prstGeom>
          <a:ln w="28575">
            <a:solidFill>
              <a:srgbClr val="4D4D4D"/>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605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360388"/>
            <a:ext cx="2895600" cy="2519363"/>
          </a:xfrm>
        </p:spPr>
        <p:txBody>
          <a:bodyPr>
            <a:normAutofit/>
          </a:bodyPr>
          <a:lstStyle/>
          <a:p>
            <a:r>
              <a:rPr lang="ru-RU" dirty="0"/>
              <a:t>С помощью таких приложений работники смогут систематически заполнять отчеты о безопасности, а также получать рекомендации по улучшению своего рабочего места.</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10</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598612"/>
            <a:ext cx="7014972" cy="1325563"/>
          </a:xfrm>
        </p:spPr>
        <p:txBody>
          <a:bodyPr>
            <a:normAutofit fontScale="90000"/>
          </a:bodyPr>
          <a:lstStyle>
            <a:defPPr>
              <a:defRPr lang="ru-RU"/>
            </a:defPPr>
          </a:lstStyle>
          <a:p>
            <a:pPr lvl="0"/>
            <a:r>
              <a:rPr lang="ru-RU" dirty="0"/>
              <a:t>Разработка и внедрение мобильных приложений для контроля и оценки безопасности на строительной площадке</a:t>
            </a:r>
          </a:p>
        </p:txBody>
      </p:sp>
    </p:spTree>
    <p:extLst>
      <p:ext uri="{BB962C8B-B14F-4D97-AF65-F5344CB8AC3E}">
        <p14:creationId xmlns:p14="http://schemas.microsoft.com/office/powerpoint/2010/main" val="869183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573399"/>
            <a:ext cx="2895600" cy="2519363"/>
          </a:xfrm>
        </p:spPr>
        <p:txBody>
          <a:bodyPr>
            <a:normAutofit/>
          </a:bodyPr>
          <a:lstStyle/>
          <a:p>
            <a:r>
              <a:rPr lang="ru-RU" dirty="0"/>
              <a:t>Позволит быстро отслеживать местонахождение работников на объекте строительства и при необходимости обеспечить им помощь.</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11</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587373"/>
            <a:ext cx="5844540" cy="1325563"/>
          </a:xfrm>
        </p:spPr>
        <p:txBody>
          <a:bodyPr>
            <a:normAutofit fontScale="90000"/>
          </a:bodyPr>
          <a:lstStyle>
            <a:defPPr>
              <a:defRPr lang="ru-RU"/>
            </a:defPPr>
          </a:lstStyle>
          <a:p>
            <a:pPr lvl="0"/>
            <a:r>
              <a:rPr lang="ru-RU" dirty="0"/>
              <a:t>Внедрение систем трекинга и геолокации для контроля местоположения работников</a:t>
            </a:r>
          </a:p>
        </p:txBody>
      </p:sp>
    </p:spTree>
    <p:extLst>
      <p:ext uri="{BB962C8B-B14F-4D97-AF65-F5344CB8AC3E}">
        <p14:creationId xmlns:p14="http://schemas.microsoft.com/office/powerpoint/2010/main" val="1616770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836987"/>
            <a:ext cx="2895600" cy="2519363"/>
          </a:xfrm>
        </p:spPr>
        <p:txBody>
          <a:bodyPr>
            <a:normAutofit/>
          </a:bodyPr>
          <a:lstStyle/>
          <a:p>
            <a:r>
              <a:rPr lang="ru-RU" dirty="0"/>
              <a:t>Улучшит эффективность обучения и поможет закрепить знания о правилах безопасности.</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12</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523365"/>
            <a:ext cx="8121396" cy="1325563"/>
          </a:xfrm>
        </p:spPr>
        <p:txBody>
          <a:bodyPr>
            <a:normAutofit fontScale="90000"/>
          </a:bodyPr>
          <a:lstStyle>
            <a:defPPr>
              <a:defRPr lang="ru-RU"/>
            </a:defPPr>
          </a:lstStyle>
          <a:p>
            <a:pPr lvl="0"/>
            <a:r>
              <a:rPr lang="ru-RU" dirty="0"/>
              <a:t>Организация системы обучения персонала по безопасности труда с использованием интерактивных и технологий виртуальной реальности</a:t>
            </a:r>
          </a:p>
        </p:txBody>
      </p:sp>
    </p:spTree>
    <p:extLst>
      <p:ext uri="{BB962C8B-B14F-4D97-AF65-F5344CB8AC3E}">
        <p14:creationId xmlns:p14="http://schemas.microsoft.com/office/powerpoint/2010/main" val="1279384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500247"/>
            <a:ext cx="2895600" cy="2519363"/>
          </a:xfrm>
        </p:spPr>
        <p:txBody>
          <a:bodyPr>
            <a:normAutofit/>
          </a:bodyPr>
          <a:lstStyle/>
          <a:p>
            <a:r>
              <a:rPr lang="ru-RU" dirty="0"/>
              <a:t>Система должна быть связана непосредственно с пультом охраны и службой экстренного реагирования</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13</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514221"/>
            <a:ext cx="6429756" cy="1325563"/>
          </a:xfrm>
        </p:spPr>
        <p:txBody>
          <a:bodyPr>
            <a:normAutofit fontScale="90000"/>
          </a:bodyPr>
          <a:lstStyle>
            <a:defPPr>
              <a:defRPr lang="ru-RU"/>
            </a:defPPr>
          </a:lstStyle>
          <a:p>
            <a:pPr lvl="0"/>
            <a:r>
              <a:rPr lang="ru-RU" dirty="0"/>
              <a:t>Внедрение системы автоматического оповещения при аварийных ситуациях или нарушении безопасности</a:t>
            </a:r>
          </a:p>
        </p:txBody>
      </p:sp>
    </p:spTree>
    <p:extLst>
      <p:ext uri="{BB962C8B-B14F-4D97-AF65-F5344CB8AC3E}">
        <p14:creationId xmlns:p14="http://schemas.microsoft.com/office/powerpoint/2010/main" val="3591885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838199" y="261508"/>
            <a:ext cx="10515600" cy="708932"/>
          </a:xfrm>
        </p:spPr>
        <p:txBody>
          <a:bodyPr/>
          <a:lstStyle/>
          <a:p>
            <a:r>
              <a:rPr lang="ru-RU" dirty="0"/>
              <a:t>Паспорт проекта</a:t>
            </a:r>
          </a:p>
        </p:txBody>
      </p:sp>
      <p:sp>
        <p:nvSpPr>
          <p:cNvPr id="5" name="Номер слайда 4"/>
          <p:cNvSpPr>
            <a:spLocks noGrp="1"/>
          </p:cNvSpPr>
          <p:nvPr>
            <p:ph type="sldNum" sz="quarter" idx="12"/>
          </p:nvPr>
        </p:nvSpPr>
        <p:spPr>
          <a:xfrm>
            <a:off x="9131299" y="6263587"/>
            <a:ext cx="2743200" cy="365125"/>
          </a:xfrm>
        </p:spPr>
        <p:txBody>
          <a:bodyPr/>
          <a:lstStyle/>
          <a:p>
            <a:pPr rtl="0"/>
            <a:fld id="{A49DFD55-3C28-40EF-9E31-A92D2E4017FF}" type="slidenum">
              <a:rPr lang="ru-RU" smtClean="0"/>
              <a:pPr rtl="0"/>
              <a:t>14</a:t>
            </a:fld>
            <a:endParaRPr lang="ru-RU" dirty="0"/>
          </a:p>
        </p:txBody>
      </p:sp>
      <p:graphicFrame>
        <p:nvGraphicFramePr>
          <p:cNvPr id="10" name="Таблица 9"/>
          <p:cNvGraphicFramePr>
            <a:graphicFrameLocks noGrp="1"/>
          </p:cNvGraphicFramePr>
          <p:nvPr>
            <p:ph type="tbl" sz="quarter" idx="14"/>
            <p:extLst>
              <p:ext uri="{D42A27DB-BD31-4B8C-83A1-F6EECF244321}">
                <p14:modId xmlns:p14="http://schemas.microsoft.com/office/powerpoint/2010/main" val="1199051163"/>
              </p:ext>
            </p:extLst>
          </p:nvPr>
        </p:nvGraphicFramePr>
        <p:xfrm>
          <a:off x="838199" y="970440"/>
          <a:ext cx="10515601" cy="5292512"/>
        </p:xfrm>
        <a:graphic>
          <a:graphicData uri="http://schemas.openxmlformats.org/drawingml/2006/table">
            <a:tbl>
              <a:tblPr firstRow="1" bandRow="1">
                <a:tableStyleId>{7E9639D4-E3E2-4D34-9284-5A2195B3D0D7}</a:tableStyleId>
              </a:tblPr>
              <a:tblGrid>
                <a:gridCol w="1880216">
                  <a:extLst>
                    <a:ext uri="{9D8B030D-6E8A-4147-A177-3AD203B41FA5}">
                      <a16:colId xmlns:a16="http://schemas.microsoft.com/office/drawing/2014/main" val="3894661397"/>
                    </a:ext>
                  </a:extLst>
                </a:gridCol>
                <a:gridCol w="8635385">
                  <a:extLst>
                    <a:ext uri="{9D8B030D-6E8A-4147-A177-3AD203B41FA5}">
                      <a16:colId xmlns:a16="http://schemas.microsoft.com/office/drawing/2014/main" val="2094222579"/>
                    </a:ext>
                  </a:extLst>
                </a:gridCol>
              </a:tblGrid>
              <a:tr h="329831">
                <a:tc gridSpan="2">
                  <a:txBody>
                    <a:bodyPr/>
                    <a:lstStyle/>
                    <a:p>
                      <a:pPr algn="l"/>
                      <a:r>
                        <a:rPr lang="ru-RU" sz="1200" b="0" dirty="0" smtClean="0">
                          <a:latin typeface="Calibri" panose="020F0502020204030204" pitchFamily="34" charset="0"/>
                          <a:cs typeface="Calibri" panose="020F0502020204030204" pitchFamily="34" charset="0"/>
                        </a:rPr>
                        <a:t>Название проекта:</a:t>
                      </a:r>
                      <a:r>
                        <a:rPr lang="ru-RU" sz="1200" b="0" baseline="0" dirty="0" smtClean="0">
                          <a:latin typeface="Calibri" panose="020F0502020204030204" pitchFamily="34" charset="0"/>
                          <a:cs typeface="Calibri" panose="020F0502020204030204" pitchFamily="34" charset="0"/>
                        </a:rPr>
                        <a:t> </a:t>
                      </a:r>
                      <a:r>
                        <a:rPr lang="ru-RU" sz="1200" b="0" dirty="0" smtClean="0">
                          <a:solidFill>
                            <a:schemeClr val="bg1"/>
                          </a:solidFill>
                          <a:latin typeface="Calibri" panose="020F0502020204030204" pitchFamily="34" charset="0"/>
                          <a:cs typeface="Calibri" panose="020F0502020204030204" pitchFamily="34" charset="0"/>
                        </a:rPr>
                        <a:t>Совершенствование информационно-телекоммуникационных систем в сфере безопасности производства работ на строительной площадке</a:t>
                      </a:r>
                      <a:endParaRPr lang="ru-RU" sz="1200" b="0" dirty="0">
                        <a:solidFill>
                          <a:schemeClr val="bg1"/>
                        </a:solidFill>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89898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ru-RU" sz="1400" b="0" dirty="0"/>
                    </a:p>
                  </a:txBody>
                  <a:tcPr marL="88690" marR="88690" marT="44344" marB="443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148485"/>
                  </a:ext>
                </a:extLst>
              </a:tr>
              <a:tr h="242885">
                <a:tc gridSpan="2">
                  <a:txBody>
                    <a:bodyPr/>
                    <a:lstStyle/>
                    <a:p>
                      <a:pPr algn="l"/>
                      <a:r>
                        <a:rPr lang="ru-RU" sz="1200" dirty="0" smtClean="0">
                          <a:solidFill>
                            <a:srgbClr val="4D4D4D"/>
                          </a:solidFill>
                          <a:latin typeface="Calibri" panose="020F0502020204030204" pitchFamily="34" charset="0"/>
                          <a:cs typeface="Calibri" panose="020F0502020204030204" pitchFamily="34" charset="0"/>
                        </a:rPr>
                        <a:t>Подготовлен:</a:t>
                      </a:r>
                      <a:r>
                        <a:rPr lang="ru-RU" sz="1200" baseline="0" dirty="0" smtClean="0">
                          <a:solidFill>
                            <a:srgbClr val="4D4D4D"/>
                          </a:solidFill>
                          <a:latin typeface="Calibri" panose="020F0502020204030204" pitchFamily="34" charset="0"/>
                          <a:cs typeface="Calibri" panose="020F0502020204030204" pitchFamily="34" charset="0"/>
                        </a:rPr>
                        <a:t> 3-ья команда группы СТРб-23-17</a:t>
                      </a:r>
                      <a:endParaRPr lang="ru-RU" sz="1200" dirty="0" smtClean="0">
                        <a:solidFill>
                          <a:srgbClr val="4D4D4D"/>
                        </a:solidFill>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ru-RU" sz="1050" dirty="0">
                        <a:solidFill>
                          <a:srgbClr val="4D4D4D"/>
                        </a:solidFill>
                      </a:endParaRPr>
                    </a:p>
                  </a:txBody>
                  <a:tcPr marL="88690" marR="88690" marT="44344" marB="443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1090930"/>
                  </a:ext>
                </a:extLst>
              </a:tr>
              <a:tr h="399158">
                <a:tc>
                  <a:txBody>
                    <a:bodyPr/>
                    <a:lstStyle/>
                    <a:p>
                      <a:pPr algn="l"/>
                      <a:r>
                        <a:rPr lang="ru-RU" sz="1200" dirty="0" smtClean="0">
                          <a:solidFill>
                            <a:srgbClr val="4D4D4D"/>
                          </a:solidFill>
                          <a:latin typeface="Calibri" panose="020F0502020204030204" pitchFamily="34" charset="0"/>
                          <a:cs typeface="Calibri" panose="020F0502020204030204" pitchFamily="34" charset="0"/>
                        </a:rPr>
                        <a:t>Краткая информация о проекте</a:t>
                      </a:r>
                      <a:endParaRPr lang="ru-RU" sz="1200" dirty="0">
                        <a:solidFill>
                          <a:srgbClr val="4D4D4D"/>
                        </a:solidFill>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ru-RU" sz="1200" dirty="0" smtClean="0">
                          <a:latin typeface="Calibri" panose="020F0502020204030204" pitchFamily="34" charset="0"/>
                          <a:cs typeface="Calibri" panose="020F0502020204030204" pitchFamily="34" charset="0"/>
                        </a:rPr>
                        <a:t>Интеллектуальная система</a:t>
                      </a:r>
                      <a:r>
                        <a:rPr lang="ru-RU" sz="1200" baseline="0" dirty="0" smtClean="0">
                          <a:latin typeface="Calibri" panose="020F0502020204030204" pitchFamily="34" charset="0"/>
                          <a:cs typeface="Calibri" panose="020F0502020204030204" pitchFamily="34" charset="0"/>
                        </a:rPr>
                        <a:t> отслеживания, предупреждения и реагирования на ЧП.</a:t>
                      </a:r>
                      <a:endParaRPr lang="ru-RU" sz="1200" dirty="0" smtClean="0">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89898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177019"/>
                  </a:ext>
                </a:extLst>
              </a:tr>
              <a:tr h="3368351">
                <a:tc>
                  <a:txBody>
                    <a:bodyPr/>
                    <a:lstStyle/>
                    <a:p>
                      <a:pPr algn="l"/>
                      <a:r>
                        <a:rPr lang="ru-RU" sz="1200" dirty="0" smtClean="0">
                          <a:solidFill>
                            <a:srgbClr val="4D4D4D"/>
                          </a:solidFill>
                          <a:latin typeface="Calibri" panose="020F0502020204030204" pitchFamily="34" charset="0"/>
                          <a:cs typeface="Calibri" panose="020F0502020204030204" pitchFamily="34" charset="0"/>
                        </a:rPr>
                        <a:t>Обоснование проекта, общая</a:t>
                      </a:r>
                      <a:r>
                        <a:rPr lang="ru-RU" sz="1200" baseline="0" dirty="0" smtClean="0">
                          <a:solidFill>
                            <a:srgbClr val="4D4D4D"/>
                          </a:solidFill>
                          <a:latin typeface="Calibri" panose="020F0502020204030204" pitchFamily="34" charset="0"/>
                          <a:cs typeface="Calibri" panose="020F0502020204030204" pitchFamily="34" charset="0"/>
                        </a:rPr>
                        <a:t> цель</a:t>
                      </a:r>
                    </a:p>
                    <a:p>
                      <a:pPr algn="l"/>
                      <a:r>
                        <a:rPr lang="ru-RU" sz="1200" b="1" baseline="0" dirty="0" smtClean="0">
                          <a:solidFill>
                            <a:srgbClr val="4D4D4D"/>
                          </a:solidFill>
                          <a:latin typeface="Calibri" panose="020F0502020204030204" pitchFamily="34" charset="0"/>
                          <a:cs typeface="Calibri" panose="020F0502020204030204" pitchFamily="34" charset="0"/>
                        </a:rPr>
                        <a:t>Формулировка проблемы с подтверждениями</a:t>
                      </a:r>
                      <a:endParaRPr lang="ru-RU" sz="1200" b="1" dirty="0">
                        <a:solidFill>
                          <a:srgbClr val="4D4D4D"/>
                        </a:solidFill>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898989"/>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200" b="1" kern="1200" dirty="0" smtClean="0">
                          <a:solidFill>
                            <a:schemeClr val="tx1"/>
                          </a:solidFill>
                          <a:effectLst/>
                          <a:latin typeface="Calibri" panose="020F0502020204030204" pitchFamily="34" charset="0"/>
                          <a:ea typeface="+mn-ea"/>
                          <a:cs typeface="Calibri" panose="020F0502020204030204" pitchFamily="34" charset="0"/>
                        </a:rPr>
                        <a:t>Цель: </a:t>
                      </a:r>
                      <a:r>
                        <a:rPr lang="ru-RU" sz="1200" kern="1200" dirty="0" smtClean="0">
                          <a:solidFill>
                            <a:schemeClr val="tx1"/>
                          </a:solidFill>
                          <a:effectLst/>
                          <a:latin typeface="Calibri" panose="020F0502020204030204" pitchFamily="34" charset="0"/>
                          <a:ea typeface="+mn-ea"/>
                          <a:cs typeface="Calibri" panose="020F0502020204030204" pitchFamily="34" charset="0"/>
                        </a:rPr>
                        <a:t>Усовершенствовать информационно-телекоммуникационные системы в сфере безопасности производства работ на строительной площадке</a:t>
                      </a:r>
                    </a:p>
                    <a:p>
                      <a:r>
                        <a:rPr lang="ru-RU" sz="1200" b="1" kern="1200" dirty="0" smtClean="0">
                          <a:solidFill>
                            <a:schemeClr val="tx1"/>
                          </a:solidFill>
                          <a:effectLst/>
                          <a:latin typeface="Calibri" panose="020F0502020204030204" pitchFamily="34" charset="0"/>
                          <a:ea typeface="+mn-ea"/>
                          <a:cs typeface="Calibri" panose="020F0502020204030204" pitchFamily="34" charset="0"/>
                        </a:rPr>
                        <a:t>Проблема: </a:t>
                      </a:r>
                      <a:r>
                        <a:rPr lang="ru-RU" sz="1200" kern="1200" dirty="0" smtClean="0">
                          <a:solidFill>
                            <a:schemeClr val="tx1"/>
                          </a:solidFill>
                          <a:effectLst/>
                          <a:latin typeface="Calibri" panose="020F0502020204030204" pitchFamily="34" charset="0"/>
                          <a:ea typeface="+mn-ea"/>
                          <a:cs typeface="Calibri" panose="020F0502020204030204" pitchFamily="34" charset="0"/>
                        </a:rPr>
                        <a:t>Строительная сфера </a:t>
                      </a:r>
                      <a:r>
                        <a:rPr lang="ru-RU" sz="1200" b="0" kern="1200" dirty="0" smtClean="0">
                          <a:solidFill>
                            <a:schemeClr val="tx1"/>
                          </a:solidFill>
                          <a:effectLst/>
                          <a:latin typeface="Calibri" panose="020F0502020204030204" pitchFamily="34" charset="0"/>
                          <a:ea typeface="+mn-ea"/>
                          <a:cs typeface="Calibri" panose="020F0502020204030204" pitchFamily="34" charset="0"/>
                        </a:rPr>
                        <a:t>считается одной из самых небезопасных отраслей промышленности. Строительство зданий, сооружений, промышленных объектов – это, как правило, сочетание большого числа работ повышенной опасности, таких как работы на высоте, эксплуатация подъемных сооружений, электромонтажные работы и многое другое. Более того, данная деятельность сопровождается привлечением большого количества работников и подрядных организаций, работающих на строительных объектах. </a:t>
                      </a:r>
                    </a:p>
                    <a:p>
                      <a:r>
                        <a:rPr lang="ru-RU" sz="1200" b="0" kern="1200" dirty="0" smtClean="0">
                          <a:solidFill>
                            <a:schemeClr val="tx1"/>
                          </a:solidFill>
                          <a:effectLst/>
                          <a:latin typeface="Calibri" panose="020F0502020204030204" pitchFamily="34" charset="0"/>
                          <a:ea typeface="+mn-ea"/>
                          <a:cs typeface="Calibri" panose="020F0502020204030204" pitchFamily="34" charset="0"/>
                        </a:rPr>
                        <a:t>Постоянная ротация рабочих кадров, смена ответственных лиц, наличие множества вредных и опасных условий труда влекут за собой множество несчастных случаев, производственных травм, угрозу жизни и здоровью работников и связанные с этим крупные экономические потери.</a:t>
                      </a:r>
                    </a:p>
                    <a:p>
                      <a:r>
                        <a:rPr lang="ru-RU" sz="1200" b="0" kern="1200" dirty="0" smtClean="0">
                          <a:solidFill>
                            <a:schemeClr val="tx1"/>
                          </a:solidFill>
                          <a:effectLst/>
                          <a:latin typeface="Calibri" panose="020F0502020204030204" pitchFamily="34" charset="0"/>
                          <a:ea typeface="+mn-ea"/>
                          <a:cs typeface="Calibri" panose="020F0502020204030204" pitchFamily="34" charset="0"/>
                        </a:rPr>
                        <a:t>По данным мониторинга Роструда, за 2022 год общая численность пострадавших от несчастных случаев в строительстве составила около 1000 человек. Это меньше, чем годом ранее (тогда было около 1,5 тыс), но цифра все равно большая. Детальный анализ видов несчастных случаев показал, что чаще всего причиной травмирования или гибели работников является неудовлетворительная организация производства строительных работ и недостаточная проработка информационно-телекоммуникационных ресурсов и систем, обеспечивающих безопасную работу всех занятых в строительстве. </a:t>
                      </a:r>
                    </a:p>
                    <a:p>
                      <a:r>
                        <a:rPr lang="ru-RU" sz="1200" b="0" kern="1200" dirty="0" smtClean="0">
                          <a:solidFill>
                            <a:schemeClr val="tx1"/>
                          </a:solidFill>
                          <a:effectLst/>
                          <a:latin typeface="Calibri" panose="020F0502020204030204" pitchFamily="34" charset="0"/>
                          <a:ea typeface="+mn-ea"/>
                          <a:cs typeface="Calibri" panose="020F0502020204030204" pitchFamily="34" charset="0"/>
                        </a:rPr>
                        <a:t>Поэтому для решения проблемы обеспечения безопасности труда в строительстве одним из приоритетных направлений развития, помимо технического переоснащения, модернизации производства и улучшения условий труда на рабочих местах, является внедрение на строительных площадках современных цифровых, информационно-телекоммуникационных инструментов и систем управления производственной безопасностью. </a:t>
                      </a:r>
                    </a:p>
                    <a:p>
                      <a:r>
                        <a:rPr lang="ru-RU" sz="1200" b="0" kern="1200" dirty="0" smtClean="0">
                          <a:solidFill>
                            <a:schemeClr val="tx1"/>
                          </a:solidFill>
                          <a:effectLst/>
                          <a:latin typeface="Calibri" panose="020F0502020204030204" pitchFamily="34" charset="0"/>
                          <a:ea typeface="+mn-ea"/>
                          <a:cs typeface="Calibri" panose="020F0502020204030204" pitchFamily="34" charset="0"/>
                        </a:rPr>
                        <a:t>Для повышения уровня безопасности и уменьшения количества несчастных случаев на строительном объекте предлагается усовершенствовать технологии информационно-коммуникационного отслеживания деятельности на строительной площадке.</a:t>
                      </a:r>
                    </a:p>
                    <a:p>
                      <a:pPr algn="l"/>
                      <a:endParaRPr lang="ru-RU" sz="1200" dirty="0">
                        <a:solidFill>
                          <a:srgbClr val="4D4D4D"/>
                        </a:solidFill>
                        <a:latin typeface="Calibri" panose="020F0502020204030204" pitchFamily="34" charset="0"/>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898989"/>
                      </a:solidFill>
                      <a:prstDash val="solid"/>
                      <a:round/>
                      <a:headEnd type="none" w="med" len="med"/>
                      <a:tailEnd type="none" w="med" len="med"/>
                    </a:lnT>
                    <a:lnB w="12700" cap="flat" cmpd="sng" algn="ctr">
                      <a:solidFill>
                        <a:srgbClr val="89898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31347"/>
                  </a:ext>
                </a:extLst>
              </a:tr>
            </a:tbl>
          </a:graphicData>
        </a:graphic>
      </p:graphicFrame>
    </p:spTree>
    <p:extLst>
      <p:ext uri="{BB962C8B-B14F-4D97-AF65-F5344CB8AC3E}">
        <p14:creationId xmlns:p14="http://schemas.microsoft.com/office/powerpoint/2010/main" val="207657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838201" y="582090"/>
            <a:ext cx="10515600" cy="708932"/>
          </a:xfrm>
        </p:spPr>
        <p:txBody>
          <a:bodyPr>
            <a:normAutofit fontScale="90000"/>
          </a:bodyPr>
          <a:lstStyle/>
          <a:p>
            <a:r>
              <a:rPr lang="ru-RU" dirty="0"/>
              <a:t>Паспорт </a:t>
            </a:r>
            <a:r>
              <a:rPr lang="ru-RU" dirty="0" smtClean="0"/>
              <a:t>проекта</a:t>
            </a:r>
            <a:r>
              <a:rPr lang="ru-RU" dirty="0">
                <a:latin typeface="Arial" panose="020B0604020202020204" pitchFamily="34" charset="0"/>
              </a:rPr>
              <a:t/>
            </a:r>
            <a:br>
              <a:rPr lang="ru-RU" dirty="0">
                <a:latin typeface="Arial" panose="020B0604020202020204" pitchFamily="34" charset="0"/>
              </a:rPr>
            </a:br>
            <a:endParaRPr lang="ru-RU" dirty="0"/>
          </a:p>
        </p:txBody>
      </p:sp>
      <p:sp>
        <p:nvSpPr>
          <p:cNvPr id="5" name="Номер слайда 4"/>
          <p:cNvSpPr>
            <a:spLocks noGrp="1"/>
          </p:cNvSpPr>
          <p:nvPr>
            <p:ph type="sldNum" sz="quarter" idx="12"/>
          </p:nvPr>
        </p:nvSpPr>
        <p:spPr>
          <a:xfrm>
            <a:off x="9093200" y="6378775"/>
            <a:ext cx="2743200" cy="365125"/>
          </a:xfrm>
        </p:spPr>
        <p:txBody>
          <a:bodyPr/>
          <a:lstStyle/>
          <a:p>
            <a:pPr rtl="0"/>
            <a:fld id="{A49DFD55-3C28-40EF-9E31-A92D2E4017FF}" type="slidenum">
              <a:rPr lang="ru-RU" smtClean="0"/>
              <a:pPr rtl="0"/>
              <a:t>15</a:t>
            </a:fld>
            <a:endParaRPr lang="ru-RU" dirty="0"/>
          </a:p>
        </p:txBody>
      </p:sp>
      <p:graphicFrame>
        <p:nvGraphicFramePr>
          <p:cNvPr id="10" name="Таблица 9"/>
          <p:cNvGraphicFramePr>
            <a:graphicFrameLocks noGrp="1"/>
          </p:cNvGraphicFramePr>
          <p:nvPr>
            <p:ph type="tbl" sz="quarter" idx="14"/>
            <p:extLst>
              <p:ext uri="{D42A27DB-BD31-4B8C-83A1-F6EECF244321}">
                <p14:modId xmlns:p14="http://schemas.microsoft.com/office/powerpoint/2010/main" val="1588839419"/>
              </p:ext>
            </p:extLst>
          </p:nvPr>
        </p:nvGraphicFramePr>
        <p:xfrm>
          <a:off x="838199" y="1291022"/>
          <a:ext cx="10515602" cy="4869136"/>
        </p:xfrm>
        <a:graphic>
          <a:graphicData uri="http://schemas.openxmlformats.org/drawingml/2006/table">
            <a:tbl>
              <a:tblPr firstRow="1" bandRow="1">
                <a:tableStyleId>{7E9639D4-E3E2-4D34-9284-5A2195B3D0D7}</a:tableStyleId>
              </a:tblPr>
              <a:tblGrid>
                <a:gridCol w="2159001">
                  <a:extLst>
                    <a:ext uri="{9D8B030D-6E8A-4147-A177-3AD203B41FA5}">
                      <a16:colId xmlns:a16="http://schemas.microsoft.com/office/drawing/2014/main" val="3894661397"/>
                    </a:ext>
                  </a:extLst>
                </a:gridCol>
                <a:gridCol w="8356601">
                  <a:extLst>
                    <a:ext uri="{9D8B030D-6E8A-4147-A177-3AD203B41FA5}">
                      <a16:colId xmlns:a16="http://schemas.microsoft.com/office/drawing/2014/main" val="2094222579"/>
                    </a:ext>
                  </a:extLst>
                </a:gridCol>
              </a:tblGrid>
              <a:tr h="38630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ru-RU" sz="1200" b="0" i="0" u="none" strike="noStrike" kern="1200" cap="none" spc="0" normalizeH="0" baseline="0" noProof="0" dirty="0" smtClean="0">
                          <a:ln>
                            <a:noFill/>
                          </a:ln>
                          <a:solidFill>
                            <a:srgbClr val="292934"/>
                          </a:solidFill>
                          <a:effectLst/>
                          <a:uLnTx/>
                          <a:uFillTx/>
                          <a:latin typeface="Calibri" panose="020F0502020204030204" pitchFamily="34" charset="0"/>
                          <a:ea typeface="Times New Roman"/>
                          <a:cs typeface="Calibri" panose="020F0502020204030204" pitchFamily="34" charset="0"/>
                        </a:rPr>
                        <a:t>Описание продукта. </a:t>
                      </a:r>
                      <a:r>
                        <a:rPr kumimoji="0" lang="ru-RU" sz="1200" b="1" i="0" u="none" strike="noStrike" kern="1200" cap="none" spc="0" normalizeH="0" baseline="0" noProof="0" dirty="0" smtClean="0">
                          <a:ln>
                            <a:noFill/>
                          </a:ln>
                          <a:solidFill>
                            <a:srgbClr val="292934"/>
                          </a:solidFill>
                          <a:effectLst/>
                          <a:uLnTx/>
                          <a:uFillTx/>
                          <a:latin typeface="Calibri" panose="020F0502020204030204" pitchFamily="34" charset="0"/>
                          <a:ea typeface="Times New Roman"/>
                          <a:cs typeface="Calibri" panose="020F0502020204030204" pitchFamily="34" charset="0"/>
                        </a:rPr>
                        <a:t>Решение выявленной проблемы</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ru-RU" sz="1200" b="0" dirty="0" smtClean="0">
                          <a:solidFill>
                            <a:schemeClr val="tx1"/>
                          </a:solidFill>
                          <a:latin typeface="Calibri" panose="020F0502020204030204" pitchFamily="34" charset="0"/>
                          <a:cs typeface="Calibri" panose="020F0502020204030204" pitchFamily="34" charset="0"/>
                        </a:rPr>
                        <a:t>Интеллектуальная автоматизированная система</a:t>
                      </a:r>
                      <a:r>
                        <a:rPr lang="ru-RU" sz="1200" b="0" baseline="0" dirty="0" smtClean="0">
                          <a:solidFill>
                            <a:schemeClr val="tx1"/>
                          </a:solidFill>
                          <a:latin typeface="Calibri" panose="020F0502020204030204" pitchFamily="34" charset="0"/>
                          <a:cs typeface="Calibri" panose="020F0502020204030204" pitchFamily="34" charset="0"/>
                        </a:rPr>
                        <a:t> отслеживания, предупреждения и реагирования на ЧП.</a:t>
                      </a:r>
                      <a:endParaRPr lang="ru-RU" sz="1200" b="0" dirty="0" smtClean="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ru-RU" sz="1200" dirty="0" smtClean="0">
                          <a:solidFill>
                            <a:schemeClr val="tx1"/>
                          </a:solidFill>
                          <a:latin typeface="Calibri" panose="020F0502020204030204" pitchFamily="34" charset="0"/>
                          <a:ea typeface="Times New Roman"/>
                          <a:cs typeface="Calibri" panose="020F0502020204030204" pitchFamily="34" charset="0"/>
                        </a:rPr>
                        <a:t>Пути </a:t>
                      </a:r>
                      <a:r>
                        <a:rPr lang="ru-RU" sz="1200" b="1" dirty="0" smtClean="0">
                          <a:solidFill>
                            <a:schemeClr val="tx1"/>
                          </a:solidFill>
                          <a:latin typeface="Calibri" panose="020F0502020204030204" pitchFamily="34" charset="0"/>
                          <a:ea typeface="Times New Roman"/>
                          <a:cs typeface="Calibri" panose="020F0502020204030204" pitchFamily="34" charset="0"/>
                        </a:rPr>
                        <a:t>решения:</a:t>
                      </a:r>
                      <a:r>
                        <a:rPr lang="ru-RU" sz="1200" b="0" dirty="0" smtClean="0">
                          <a:solidFill>
                            <a:schemeClr val="tx1"/>
                          </a:solidFill>
                          <a:latin typeface="Calibri" panose="020F0502020204030204" pitchFamily="34" charset="0"/>
                          <a:ea typeface="Times New Roman"/>
                          <a:cs typeface="Calibri" panose="020F0502020204030204" pitchFamily="34" charset="0"/>
                        </a:rPr>
                        <a:t> </a:t>
                      </a:r>
                      <a:r>
                        <a:rPr lang="ru-RU" sz="1200" b="0" kern="1200" dirty="0" smtClean="0">
                          <a:solidFill>
                            <a:schemeClr val="tx1"/>
                          </a:solidFill>
                          <a:effectLst/>
                          <a:latin typeface="Calibri" panose="020F0502020204030204" pitchFamily="34" charset="0"/>
                          <a:ea typeface="+mn-ea"/>
                          <a:cs typeface="Calibri" panose="020F0502020204030204" pitchFamily="34" charset="0"/>
                        </a:rPr>
                        <a:t>Для решения задач в области обеспечения безопасности в строительстве одним из приоритетных направлений развития является внедрение современных цифровых, информационно-телекоммуникационных инструментов и систем управления производственной безопасностью на строительных площадках.</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177019"/>
                  </a:ext>
                </a:extLst>
              </a:tr>
              <a:tr h="38630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ru-RU" sz="1200" b="0" i="0" u="none" strike="noStrike" kern="1200" cap="none" spc="0" normalizeH="0" baseline="0" noProof="0" dirty="0" smtClean="0">
                          <a:ln>
                            <a:noFill/>
                          </a:ln>
                          <a:solidFill>
                            <a:srgbClr val="292934"/>
                          </a:solidFill>
                          <a:effectLst/>
                          <a:uLnTx/>
                          <a:uFillTx/>
                          <a:latin typeface="Calibri" panose="020F0502020204030204" pitchFamily="34" charset="0"/>
                          <a:ea typeface="Times New Roman"/>
                          <a:cs typeface="Calibri" panose="020F0502020204030204" pitchFamily="34" charset="0"/>
                        </a:rPr>
                        <a:t>Цели и задачи</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ru-RU" sz="1200" b="1" dirty="0" smtClean="0">
                          <a:latin typeface="Calibri" panose="020F0502020204030204" pitchFamily="34" charset="0"/>
                          <a:ea typeface="Times New Roman"/>
                          <a:cs typeface="Calibri" panose="020F0502020204030204" pitchFamily="34" charset="0"/>
                        </a:rPr>
                        <a:t>Цель: </a:t>
                      </a:r>
                      <a:r>
                        <a:rPr lang="ru-RU" sz="1200" dirty="0" smtClean="0">
                          <a:latin typeface="Calibri" panose="020F0502020204030204" pitchFamily="34" charset="0"/>
                          <a:ea typeface="Times New Roman"/>
                          <a:cs typeface="Calibri" panose="020F0502020204030204" pitchFamily="34" charset="0"/>
                        </a:rPr>
                        <a:t>Оснастить строительные площадки</a:t>
                      </a:r>
                      <a:r>
                        <a:rPr lang="ru-RU" sz="1200" baseline="0" dirty="0" smtClean="0">
                          <a:latin typeface="Calibri" panose="020F0502020204030204" pitchFamily="34" charset="0"/>
                          <a:ea typeface="Times New Roman"/>
                          <a:cs typeface="Calibri" panose="020F0502020204030204" pitchFamily="34" charset="0"/>
                        </a:rPr>
                        <a:t> системами </a:t>
                      </a:r>
                      <a:r>
                        <a:rPr lang="ru-RU" sz="1200" b="0" baseline="0" dirty="0" smtClean="0">
                          <a:solidFill>
                            <a:schemeClr val="tx1"/>
                          </a:solidFill>
                          <a:latin typeface="Calibri" panose="020F0502020204030204" pitchFamily="34" charset="0"/>
                          <a:cs typeface="Calibri" panose="020F0502020204030204" pitchFamily="34" charset="0"/>
                        </a:rPr>
                        <a:t>отслеживания, предупреждения и реагирования на ЧП.</a:t>
                      </a:r>
                      <a:endParaRPr lang="ru-RU" sz="1200" dirty="0" smtClean="0">
                        <a:latin typeface="Calibri" panose="020F0502020204030204" pitchFamily="34" charset="0"/>
                        <a:ea typeface="Times New Roman"/>
                        <a:cs typeface="Calibri" panose="020F0502020204030204" pitchFamily="34" charset="0"/>
                      </a:endParaRPr>
                    </a:p>
                    <a:p>
                      <a:pPr algn="l">
                        <a:lnSpc>
                          <a:spcPct val="115000"/>
                        </a:lnSpc>
                        <a:spcAft>
                          <a:spcPts val="0"/>
                        </a:spcAft>
                      </a:pPr>
                      <a:r>
                        <a:rPr lang="ru-RU" sz="1200" b="1" dirty="0" smtClean="0">
                          <a:latin typeface="Calibri" panose="020F0502020204030204" pitchFamily="34" charset="0"/>
                          <a:ea typeface="Times New Roman"/>
                          <a:cs typeface="Calibri" panose="020F0502020204030204" pitchFamily="34" charset="0"/>
                        </a:rPr>
                        <a:t>Задачи: </a:t>
                      </a:r>
                      <a:r>
                        <a:rPr lang="ru-RU" sz="1200" dirty="0" smtClean="0">
                          <a:latin typeface="Calibri" panose="020F0502020204030204" pitchFamily="34" charset="0"/>
                          <a:ea typeface="Times New Roman"/>
                          <a:cs typeface="Calibri" panose="020F0502020204030204" pitchFamily="34" charset="0"/>
                        </a:rPr>
                        <a:t>Определить цель проекта, выявить проблемы с помощью опроса, найти ориентировочные пути решения.</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4539867"/>
                  </a:ext>
                </a:extLst>
              </a:tr>
              <a:tr h="38630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ru-RU" sz="1200" b="0" i="0" u="none" strike="noStrike" kern="1200" cap="none" spc="0" normalizeH="0" baseline="0" noProof="0" dirty="0" smtClean="0">
                          <a:ln>
                            <a:noFill/>
                          </a:ln>
                          <a:solidFill>
                            <a:srgbClr val="292934"/>
                          </a:solidFill>
                          <a:effectLst/>
                          <a:uLnTx/>
                          <a:uFillTx/>
                          <a:latin typeface="Calibri" panose="020F0502020204030204" pitchFamily="34" charset="0"/>
                          <a:ea typeface="Times New Roman"/>
                          <a:cs typeface="Calibri" panose="020F0502020204030204" pitchFamily="34" charset="0"/>
                        </a:rPr>
                        <a:t>Ожидаемые результаты проекта</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ru-RU" sz="1200" b="0" i="0" u="none" strike="noStrike" kern="1200" cap="none" spc="0" normalizeH="0" baseline="0" noProof="0" dirty="0" smtClean="0">
                          <a:ln>
                            <a:noFill/>
                          </a:ln>
                          <a:solidFill>
                            <a:srgbClr val="292934"/>
                          </a:solidFill>
                          <a:effectLst/>
                          <a:uLnTx/>
                          <a:uFillTx/>
                          <a:latin typeface="Calibri" panose="020F0502020204030204" pitchFamily="34" charset="0"/>
                          <a:ea typeface="Times New Roman"/>
                          <a:cs typeface="Calibri" panose="020F0502020204030204" pitchFamily="34" charset="0"/>
                        </a:rPr>
                        <a:t>Обеспечение безопасности нахождения на строительной площадке, сведение травм на ней к минимуму.</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2937865"/>
                  </a:ext>
                </a:extLst>
              </a:tr>
              <a:tr h="38630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ru-RU" sz="1200" dirty="0" smtClean="0">
                          <a:latin typeface="Calibri" panose="020F0502020204030204" pitchFamily="34" charset="0"/>
                          <a:ea typeface="Times New Roman"/>
                          <a:cs typeface="Calibri" panose="020F0502020204030204" pitchFamily="34" charset="0"/>
                        </a:rPr>
                        <a:t>Деятельность</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Определение актуальности и проблемы, определение задач, исследование предметной области</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Обзор рынка существующих систем умных счётчиков</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Разработка  ориентировочных путей решения </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Разработка опроса и его проведение среди студентов</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Разработка и выбор лучшего решения </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Планирование последовательности работ по проекту с помощью ИСР</a:t>
                      </a:r>
                    </a:p>
                    <a:p>
                      <a:pPr marL="342900" lvl="0" indent="-342900" algn="l">
                        <a:spcAft>
                          <a:spcPts val="0"/>
                        </a:spcAft>
                        <a:buFont typeface="+mj-lt"/>
                        <a:buAutoNum type="arabicPeriod"/>
                      </a:pPr>
                      <a:r>
                        <a:rPr lang="ru-RU" sz="1200" dirty="0" smtClean="0">
                          <a:latin typeface="Calibri" panose="020F0502020204030204" pitchFamily="34" charset="0"/>
                          <a:ea typeface="Times New Roman"/>
                          <a:cs typeface="Calibri" panose="020F0502020204030204" pitchFamily="34" charset="0"/>
                        </a:rPr>
                        <a:t>Написание документации к продукту </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5743663"/>
                  </a:ext>
                </a:extLst>
              </a:tr>
              <a:tr h="386305">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ru-RU" sz="1200" dirty="0" smtClean="0">
                          <a:latin typeface="Calibri" panose="020F0502020204030204" pitchFamily="34" charset="0"/>
                          <a:ea typeface="Times New Roman"/>
                          <a:cs typeface="Calibri" panose="020F0502020204030204" pitchFamily="34" charset="0"/>
                        </a:rPr>
                        <a:t>Состав команды</a:t>
                      </a:r>
                      <a:endParaRPr kumimoji="0" lang="ru-RU" sz="1200" b="0" i="0" u="none" strike="noStrike" kern="1200" cap="none" spc="0" normalizeH="0" baseline="0" noProof="0" dirty="0">
                        <a:ln>
                          <a:noFill/>
                        </a:ln>
                        <a:solidFill>
                          <a:srgbClr val="292934"/>
                        </a:solidFill>
                        <a:effectLst/>
                        <a:uLnTx/>
                        <a:uFillTx/>
                        <a:latin typeface="Calibri" panose="020F0502020204030204" pitchFamily="34" charset="0"/>
                        <a:ea typeface="Times New Roman"/>
                        <a:cs typeface="Calibri" panose="020F0502020204030204" pitchFamily="34" charset="0"/>
                      </a:endParaRP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Руководитель проекта</a:t>
                      </a: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Маркетолог</a:t>
                      </a:r>
                      <a:endParaRPr lang="ru-RU" sz="1200" dirty="0" smtClean="0">
                        <a:latin typeface="Calibri" panose="020F0502020204030204" pitchFamily="34" charset="0"/>
                        <a:cs typeface="Calibri" panose="020F0502020204030204" pitchFamily="34" charset="0"/>
                      </a:endParaRP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Коммуникатор</a:t>
                      </a:r>
                      <a:endParaRPr lang="ru-RU" sz="1200" dirty="0" smtClean="0">
                        <a:latin typeface="Calibri" panose="020F0502020204030204" pitchFamily="34" charset="0"/>
                        <a:cs typeface="Calibri" panose="020F0502020204030204" pitchFamily="34" charset="0"/>
                      </a:endParaRP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Критик</a:t>
                      </a:r>
                      <a:endParaRPr lang="ru-RU" sz="1200" dirty="0" smtClean="0">
                        <a:latin typeface="Calibri" panose="020F0502020204030204" pitchFamily="34" charset="0"/>
                        <a:cs typeface="Calibri" panose="020F0502020204030204" pitchFamily="34" charset="0"/>
                      </a:endParaRP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Финансист</a:t>
                      </a:r>
                      <a:endParaRPr lang="ru-RU" sz="1200" dirty="0" smtClean="0">
                        <a:latin typeface="Calibri" panose="020F0502020204030204" pitchFamily="34" charset="0"/>
                        <a:cs typeface="Calibri" panose="020F0502020204030204" pitchFamily="34" charset="0"/>
                      </a:endParaRP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Дизайнер</a:t>
                      </a:r>
                      <a:endParaRPr lang="ru-RU" sz="1200" dirty="0" smtClean="0">
                        <a:latin typeface="Calibri" panose="020F0502020204030204" pitchFamily="34" charset="0"/>
                        <a:cs typeface="Calibri" panose="020F0502020204030204" pitchFamily="34" charset="0"/>
                      </a:endParaRP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Аналитик</a:t>
                      </a:r>
                    </a:p>
                    <a:p>
                      <a:pPr marL="228600" lvl="0" indent="-228600" algn="l">
                        <a:spcAft>
                          <a:spcPts val="0"/>
                        </a:spcAft>
                        <a:buFont typeface="+mj-lt"/>
                        <a:buAutoNum type="arabicPeriod"/>
                      </a:pPr>
                      <a:r>
                        <a:rPr lang="ru-RU" sz="1200" b="0" i="0" kern="1200" dirty="0" smtClean="0">
                          <a:solidFill>
                            <a:schemeClr val="tx1"/>
                          </a:solidFill>
                          <a:effectLst/>
                          <a:latin typeface="Calibri" panose="020F0502020204030204" pitchFamily="34" charset="0"/>
                          <a:ea typeface="+mn-ea"/>
                          <a:cs typeface="Calibri" panose="020F0502020204030204" pitchFamily="34" charset="0"/>
                        </a:rPr>
                        <a:t>Разработчик</a:t>
                      </a:r>
                    </a:p>
                  </a:txBody>
                  <a:tcPr marL="88690" marR="88690" marT="44344" marB="44344"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89898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014654"/>
                  </a:ext>
                </a:extLst>
              </a:tr>
            </a:tbl>
          </a:graphicData>
        </a:graphic>
      </p:graphicFrame>
    </p:spTree>
    <p:extLst>
      <p:ext uri="{BB962C8B-B14F-4D97-AF65-F5344CB8AC3E}">
        <p14:creationId xmlns:p14="http://schemas.microsoft.com/office/powerpoint/2010/main" val="3891545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838201" y="891857"/>
            <a:ext cx="10515600" cy="708932"/>
          </a:xfrm>
        </p:spPr>
        <p:txBody>
          <a:bodyPr>
            <a:normAutofit fontScale="90000"/>
          </a:bodyPr>
          <a:lstStyle/>
          <a:p>
            <a:r>
              <a:rPr lang="ru-RU" dirty="0"/>
              <a:t>Паспорт </a:t>
            </a:r>
            <a:r>
              <a:rPr lang="ru-RU" dirty="0" smtClean="0"/>
              <a:t>проекта</a:t>
            </a:r>
            <a:r>
              <a:rPr lang="ru-RU" dirty="0">
                <a:latin typeface="Arial" panose="020B0604020202020204" pitchFamily="34" charset="0"/>
              </a:rPr>
              <a:t/>
            </a:r>
            <a:br>
              <a:rPr lang="ru-RU" dirty="0">
                <a:latin typeface="Arial" panose="020B0604020202020204" pitchFamily="34" charset="0"/>
              </a:rPr>
            </a:br>
            <a:endParaRPr lang="ru-RU" dirty="0"/>
          </a:p>
        </p:txBody>
      </p:sp>
      <p:sp>
        <p:nvSpPr>
          <p:cNvPr id="5" name="Номер слайда 4"/>
          <p:cNvSpPr>
            <a:spLocks noGrp="1"/>
          </p:cNvSpPr>
          <p:nvPr>
            <p:ph type="sldNum" sz="quarter" idx="12"/>
          </p:nvPr>
        </p:nvSpPr>
        <p:spPr>
          <a:xfrm>
            <a:off x="9093200" y="6378775"/>
            <a:ext cx="2743200" cy="365125"/>
          </a:xfrm>
        </p:spPr>
        <p:txBody>
          <a:bodyPr/>
          <a:lstStyle/>
          <a:p>
            <a:pPr rtl="0"/>
            <a:fld id="{A49DFD55-3C28-40EF-9E31-A92D2E4017FF}" type="slidenum">
              <a:rPr lang="ru-RU" smtClean="0"/>
              <a:pPr rtl="0"/>
              <a:t>16</a:t>
            </a:fld>
            <a:endParaRPr lang="ru-RU" dirty="0"/>
          </a:p>
        </p:txBody>
      </p:sp>
      <p:graphicFrame>
        <p:nvGraphicFramePr>
          <p:cNvPr id="10" name="Таблица 9"/>
          <p:cNvGraphicFramePr>
            <a:graphicFrameLocks noGrp="1"/>
          </p:cNvGraphicFramePr>
          <p:nvPr>
            <p:ph type="tbl" sz="quarter" idx="14"/>
            <p:extLst>
              <p:ext uri="{D42A27DB-BD31-4B8C-83A1-F6EECF244321}">
                <p14:modId xmlns:p14="http://schemas.microsoft.com/office/powerpoint/2010/main" val="3182062559"/>
              </p:ext>
            </p:extLst>
          </p:nvPr>
        </p:nvGraphicFramePr>
        <p:xfrm>
          <a:off x="838201" y="2065722"/>
          <a:ext cx="10515602" cy="3126869"/>
        </p:xfrm>
        <a:graphic>
          <a:graphicData uri="http://schemas.openxmlformats.org/drawingml/2006/table">
            <a:tbl>
              <a:tblPr firstRow="1" bandRow="1">
                <a:tableStyleId>{7E9639D4-E3E2-4D34-9284-5A2195B3D0D7}</a:tableStyleId>
              </a:tblPr>
              <a:tblGrid>
                <a:gridCol w="2159001">
                  <a:extLst>
                    <a:ext uri="{9D8B030D-6E8A-4147-A177-3AD203B41FA5}">
                      <a16:colId xmlns:a16="http://schemas.microsoft.com/office/drawing/2014/main" val="3894661397"/>
                    </a:ext>
                  </a:extLst>
                </a:gridCol>
                <a:gridCol w="8356601">
                  <a:extLst>
                    <a:ext uri="{9D8B030D-6E8A-4147-A177-3AD203B41FA5}">
                      <a16:colId xmlns:a16="http://schemas.microsoft.com/office/drawing/2014/main" val="2094222579"/>
                    </a:ext>
                  </a:extLst>
                </a:gridCol>
              </a:tblGrid>
              <a:tr h="386305">
                <a:tc>
                  <a:txBody>
                    <a:bodyPr/>
                    <a:lstStyle/>
                    <a:p>
                      <a:pPr algn="l">
                        <a:lnSpc>
                          <a:spcPct val="115000"/>
                        </a:lnSpc>
                        <a:spcAft>
                          <a:spcPts val="0"/>
                        </a:spcAft>
                      </a:pPr>
                      <a:r>
                        <a:rPr lang="ru-RU" sz="1200" b="0" dirty="0">
                          <a:solidFill>
                            <a:schemeClr val="tx1"/>
                          </a:solidFill>
                          <a:latin typeface="Calibri" panose="020F0502020204030204" pitchFamily="34" charset="0"/>
                          <a:ea typeface="Times New Roman"/>
                          <a:cs typeface="Calibri" panose="020F0502020204030204" pitchFamily="34" charset="0"/>
                        </a:rPr>
                        <a:t>Возможные риски и угрозы</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Отсутствие </a:t>
                      </a:r>
                      <a:r>
                        <a:rPr lang="ru-RU" sz="1200" b="0" dirty="0">
                          <a:solidFill>
                            <a:schemeClr val="tx1"/>
                          </a:solidFill>
                          <a:effectLst/>
                          <a:latin typeface="Calibri" panose="020F0502020204030204" pitchFamily="34" charset="0"/>
                          <a:cs typeface="Calibri" panose="020F0502020204030204" pitchFamily="34" charset="0"/>
                        </a:rPr>
                        <a:t>свободных средств на повышение качества продукции </a:t>
                      </a:r>
                      <a:endParaRPr lang="ru-RU" sz="1200" b="0" dirty="0">
                        <a:solidFill>
                          <a:schemeClr val="tx1"/>
                        </a:solidFill>
                        <a:effectLst/>
                        <a:latin typeface="Calibri" panose="020F0502020204030204" pitchFamily="34" charset="0"/>
                        <a:ea typeface="Times New Roman"/>
                        <a:cs typeface="Calibri" panose="020F0502020204030204" pitchFamily="34" charset="0"/>
                      </a:endParaRP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Большая стоимость </a:t>
                      </a:r>
                      <a:r>
                        <a:rPr lang="ru-RU" sz="1200" b="0" dirty="0">
                          <a:solidFill>
                            <a:schemeClr val="tx1"/>
                          </a:solidFill>
                          <a:effectLst/>
                          <a:latin typeface="Calibri" panose="020F0502020204030204" pitchFamily="34" charset="0"/>
                          <a:cs typeface="Calibri" panose="020F0502020204030204" pitchFamily="34" charset="0"/>
                        </a:rPr>
                        <a:t>разработки новой системы учёта</a:t>
                      </a:r>
                      <a:endParaRPr lang="ru-RU" sz="1200" b="0" dirty="0">
                        <a:solidFill>
                          <a:schemeClr val="tx1"/>
                        </a:solidFill>
                        <a:effectLst/>
                        <a:latin typeface="Calibri" panose="020F0502020204030204" pitchFamily="34" charset="0"/>
                        <a:ea typeface="Times New Roman"/>
                        <a:cs typeface="Calibri" panose="020F0502020204030204" pitchFamily="34" charset="0"/>
                      </a:endParaRP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Отсутствие потенциально </a:t>
                      </a:r>
                      <a:r>
                        <a:rPr lang="ru-RU" sz="1200" b="0" dirty="0" smtClean="0">
                          <a:solidFill>
                            <a:schemeClr val="tx1"/>
                          </a:solidFill>
                          <a:effectLst/>
                          <a:latin typeface="Calibri" panose="020F0502020204030204" pitchFamily="34" charset="0"/>
                          <a:cs typeface="Calibri" panose="020F0502020204030204" pitchFamily="34" charset="0"/>
                        </a:rPr>
                        <a:t>заинтересованных </a:t>
                      </a:r>
                      <a:r>
                        <a:rPr lang="ru-RU" sz="1200" b="0" dirty="0" smtClean="0">
                          <a:solidFill>
                            <a:schemeClr val="tx1"/>
                          </a:solidFill>
                          <a:effectLst/>
                          <a:latin typeface="Calibri" panose="020F0502020204030204" pitchFamily="34" charset="0"/>
                          <a:cs typeface="Calibri" panose="020F0502020204030204" pitchFamily="34" charset="0"/>
                        </a:rPr>
                        <a:t>клиентов</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Выход партнёров из проекта</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Низкое качество доступных ресурсов/материалов</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Недостаток квалифицированных кадров</a:t>
                      </a:r>
                    </a:p>
                    <a:p>
                      <a:pPr marL="342900" marR="0" lvl="0" indent="-3429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ru-RU" sz="1200" b="0" dirty="0" smtClean="0">
                          <a:solidFill>
                            <a:schemeClr val="tx1"/>
                          </a:solidFill>
                          <a:effectLst/>
                          <a:latin typeface="Calibri" panose="020F0502020204030204" pitchFamily="34" charset="0"/>
                          <a:cs typeface="Calibri" panose="020F0502020204030204" pitchFamily="34" charset="0"/>
                        </a:rPr>
                        <a:t>Недостаточный уровень защиты от внешних факторов</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177019"/>
                  </a:ext>
                </a:extLst>
              </a:tr>
              <a:tr h="386305">
                <a:tc>
                  <a:txBody>
                    <a:bodyPr/>
                    <a:lstStyle/>
                    <a:p>
                      <a:pPr algn="l">
                        <a:lnSpc>
                          <a:spcPct val="115000"/>
                        </a:lnSpc>
                        <a:spcAft>
                          <a:spcPts val="0"/>
                        </a:spcAft>
                      </a:pPr>
                      <a:r>
                        <a:rPr lang="ru-RU" sz="1200" dirty="0">
                          <a:latin typeface="Calibri" panose="020F0502020204030204" pitchFamily="34" charset="0"/>
                          <a:ea typeface="Times New Roman"/>
                          <a:cs typeface="Calibri" panose="020F0502020204030204" pitchFamily="34" charset="0"/>
                        </a:rPr>
                        <a:t>Ресурсы и бюджет</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ru-RU" sz="1200" b="0" i="0" u="none" strike="noStrike" dirty="0" smtClean="0">
                          <a:solidFill>
                            <a:srgbClr val="000000"/>
                          </a:solidFill>
                          <a:effectLst/>
                          <a:latin typeface="Calibri" panose="020F0502020204030204" pitchFamily="34" charset="0"/>
                          <a:cs typeface="Calibri" panose="020F0502020204030204" pitchFamily="34" charset="0"/>
                        </a:rPr>
                        <a:t>  44 768 251 рублей</a:t>
                      </a:r>
                      <a:endParaRPr lang="ru-RU"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3577367"/>
                  </a:ext>
                </a:extLst>
              </a:tr>
              <a:tr h="508089">
                <a:tc>
                  <a:txBody>
                    <a:bodyPr/>
                    <a:lstStyle/>
                    <a:p>
                      <a:pPr>
                        <a:lnSpc>
                          <a:spcPct val="115000"/>
                        </a:lnSpc>
                        <a:spcAft>
                          <a:spcPts val="0"/>
                        </a:spcAft>
                      </a:pPr>
                      <a:r>
                        <a:rPr lang="ru-RU" sz="1200" dirty="0">
                          <a:latin typeface="Calibri" panose="020F0502020204030204" pitchFamily="34" charset="0"/>
                          <a:ea typeface="Times New Roman"/>
                          <a:cs typeface="Calibri" panose="020F0502020204030204" pitchFamily="34" charset="0"/>
                        </a:rPr>
                        <a:t>Процесс коммуникации и отчетность</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15000"/>
                        </a:lnSpc>
                        <a:spcBef>
                          <a:spcPts val="0"/>
                        </a:spcBef>
                        <a:spcAft>
                          <a:spcPts val="0"/>
                        </a:spcAft>
                        <a:buClrTx/>
                        <a:buSzTx/>
                        <a:buFont typeface="+mj-lt"/>
                        <a:buAutoNum type="arabicPeriod"/>
                        <a:tabLst/>
                        <a:defRPr/>
                      </a:pPr>
                      <a:r>
                        <a:rPr lang="ru-RU" sz="1200" kern="100" dirty="0">
                          <a:effectLst/>
                          <a:latin typeface="Calibri" panose="020F0502020204030204" pitchFamily="34" charset="0"/>
                          <a:cs typeface="Calibri" panose="020F0502020204030204" pitchFamily="34" charset="0"/>
                        </a:rPr>
                        <a:t>Личные встречи</a:t>
                      </a:r>
                      <a:endParaRPr lang="ru-RU" sz="1200" kern="100" dirty="0">
                        <a:effectLst/>
                        <a:latin typeface="Calibri" panose="020F0502020204030204" pitchFamily="34" charset="0"/>
                        <a:ea typeface="Calibri"/>
                        <a:cs typeface="Calibri" panose="020F0502020204030204" pitchFamily="34" charset="0"/>
                      </a:endParaRPr>
                    </a:p>
                    <a:p>
                      <a:pPr marL="342900" indent="-342900">
                        <a:lnSpc>
                          <a:spcPct val="115000"/>
                        </a:lnSpc>
                        <a:spcAft>
                          <a:spcPts val="0"/>
                        </a:spcAft>
                        <a:buFont typeface="+mj-lt"/>
                        <a:buAutoNum type="arabicPeriod"/>
                      </a:pPr>
                      <a:r>
                        <a:rPr lang="ru-RU" sz="1200" kern="100" dirty="0">
                          <a:effectLst/>
                          <a:latin typeface="Calibri" panose="020F0502020204030204" pitchFamily="34" charset="0"/>
                          <a:cs typeface="Calibri" panose="020F0502020204030204" pitchFamily="34" charset="0"/>
                        </a:rPr>
                        <a:t>Мессенджеры</a:t>
                      </a:r>
                      <a:endParaRPr lang="ru-RU" sz="1200" dirty="0">
                        <a:latin typeface="Calibri" panose="020F0502020204030204" pitchFamily="34" charset="0"/>
                        <a:ea typeface="Times New Roman"/>
                        <a:cs typeface="Calibri" panose="020F0502020204030204" pitchFamily="34" charset="0"/>
                      </a:endParaRP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0199864"/>
                  </a:ext>
                </a:extLst>
              </a:tr>
              <a:tr h="386305">
                <a:tc>
                  <a:txBody>
                    <a:bodyPr/>
                    <a:lstStyle/>
                    <a:p>
                      <a:pPr>
                        <a:lnSpc>
                          <a:spcPct val="115000"/>
                        </a:lnSpc>
                        <a:spcAft>
                          <a:spcPts val="0"/>
                        </a:spcAft>
                      </a:pPr>
                      <a:r>
                        <a:rPr lang="ru-RU" sz="1200" dirty="0">
                          <a:latin typeface="Calibri" panose="020F0502020204030204" pitchFamily="34" charset="0"/>
                          <a:ea typeface="Times New Roman"/>
                          <a:cs typeface="Calibri" panose="020F0502020204030204" pitchFamily="34" charset="0"/>
                        </a:rPr>
                        <a:t>Одобрение результатов</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ru-RU" sz="1200" dirty="0">
                          <a:latin typeface="Calibri" panose="020F0502020204030204" pitchFamily="34" charset="0"/>
                          <a:ea typeface="Times New Roman"/>
                          <a:cs typeface="Calibri" panose="020F0502020204030204" pitchFamily="34" charset="0"/>
                        </a:rPr>
                        <a:t>Полная оценка результатов на последних стадиях разработке проекта.</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985560"/>
                  </a:ext>
                </a:extLst>
              </a:tr>
              <a:tr h="386305">
                <a:tc>
                  <a:txBody>
                    <a:bodyPr/>
                    <a:lstStyle/>
                    <a:p>
                      <a:pPr>
                        <a:lnSpc>
                          <a:spcPct val="115000"/>
                        </a:lnSpc>
                        <a:spcAft>
                          <a:spcPts val="0"/>
                        </a:spcAft>
                      </a:pPr>
                      <a:r>
                        <a:rPr lang="ru-RU" sz="1200" dirty="0">
                          <a:latin typeface="Calibri" panose="020F0502020204030204" pitchFamily="34" charset="0"/>
                          <a:ea typeface="Times New Roman"/>
                          <a:cs typeface="Calibri" panose="020F0502020204030204" pitchFamily="34" charset="0"/>
                        </a:rPr>
                        <a:t>Другие задачи</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ru-RU" sz="1200" dirty="0">
                          <a:latin typeface="Calibri" panose="020F0502020204030204" pitchFamily="34" charset="0"/>
                          <a:ea typeface="Times New Roman"/>
                          <a:cs typeface="Calibri" panose="020F0502020204030204" pitchFamily="34" charset="0"/>
                        </a:rPr>
                        <a:t>отсутствуют</a:t>
                      </a:r>
                    </a:p>
                  </a:txBody>
                  <a:tcPr marL="68580" marR="68580" marT="0" marB="0" anchor="ctr">
                    <a:lnL w="12700" cap="flat" cmpd="sng" algn="ctr">
                      <a:solidFill>
                        <a:srgbClr val="898989"/>
                      </a:solidFill>
                      <a:prstDash val="solid"/>
                      <a:round/>
                      <a:headEnd type="none" w="med" len="med"/>
                      <a:tailEnd type="none" w="med" len="med"/>
                    </a:lnL>
                    <a:lnR w="12700" cap="flat" cmpd="sng" algn="ctr">
                      <a:solidFill>
                        <a:srgbClr val="898989"/>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194295"/>
                  </a:ext>
                </a:extLst>
              </a:tr>
            </a:tbl>
          </a:graphicData>
        </a:graphic>
      </p:graphicFrame>
    </p:spTree>
    <p:extLst>
      <p:ext uri="{BB962C8B-B14F-4D97-AF65-F5344CB8AC3E}">
        <p14:creationId xmlns:p14="http://schemas.microsoft.com/office/powerpoint/2010/main" val="1571526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0087" y="285749"/>
            <a:ext cx="10791825" cy="1325563"/>
          </a:xfrm>
        </p:spPr>
        <p:txBody>
          <a:bodyPr/>
          <a:lstStyle/>
          <a:p>
            <a:r>
              <a:rPr lang="ru-RU" dirty="0"/>
              <a:t>ИСР с </a:t>
            </a:r>
            <a:r>
              <a:rPr lang="ru-RU" dirty="0" smtClean="0"/>
              <a:t>учётом трудоёмкости </a:t>
            </a:r>
            <a:r>
              <a:rPr lang="ru-RU" dirty="0"/>
              <a:t>работ проекта, дни </a:t>
            </a:r>
          </a:p>
        </p:txBody>
      </p:sp>
      <p:graphicFrame>
        <p:nvGraphicFramePr>
          <p:cNvPr id="6" name="Таблица 5"/>
          <p:cNvGraphicFramePr>
            <a:graphicFrameLocks noGrp="1"/>
          </p:cNvGraphicFramePr>
          <p:nvPr>
            <p:ph type="tbl" sz="quarter" idx="14"/>
            <p:extLst>
              <p:ext uri="{D42A27DB-BD31-4B8C-83A1-F6EECF244321}">
                <p14:modId xmlns:p14="http://schemas.microsoft.com/office/powerpoint/2010/main" val="1404988503"/>
              </p:ext>
            </p:extLst>
          </p:nvPr>
        </p:nvGraphicFramePr>
        <p:xfrm>
          <a:off x="700086" y="1387475"/>
          <a:ext cx="10791825" cy="4902293"/>
        </p:xfrm>
        <a:graphic>
          <a:graphicData uri="http://schemas.openxmlformats.org/drawingml/2006/table">
            <a:tbl>
              <a:tblPr>
                <a:tableStyleId>{5C22544A-7EE6-4342-B048-85BDC9FD1C3A}</a:tableStyleId>
              </a:tblPr>
              <a:tblGrid>
                <a:gridCol w="3757282">
                  <a:extLst>
                    <a:ext uri="{9D8B030D-6E8A-4147-A177-3AD203B41FA5}">
                      <a16:colId xmlns:a16="http://schemas.microsoft.com/office/drawing/2014/main" val="3435464230"/>
                    </a:ext>
                  </a:extLst>
                </a:gridCol>
                <a:gridCol w="3246181">
                  <a:extLst>
                    <a:ext uri="{9D8B030D-6E8A-4147-A177-3AD203B41FA5}">
                      <a16:colId xmlns:a16="http://schemas.microsoft.com/office/drawing/2014/main" val="435290985"/>
                    </a:ext>
                  </a:extLst>
                </a:gridCol>
                <a:gridCol w="2724720">
                  <a:extLst>
                    <a:ext uri="{9D8B030D-6E8A-4147-A177-3AD203B41FA5}">
                      <a16:colId xmlns:a16="http://schemas.microsoft.com/office/drawing/2014/main" val="2941526967"/>
                    </a:ext>
                  </a:extLst>
                </a:gridCol>
                <a:gridCol w="1063642">
                  <a:extLst>
                    <a:ext uri="{9D8B030D-6E8A-4147-A177-3AD203B41FA5}">
                      <a16:colId xmlns:a16="http://schemas.microsoft.com/office/drawing/2014/main" val="544615055"/>
                    </a:ext>
                  </a:extLst>
                </a:gridCol>
              </a:tblGrid>
              <a:tr h="200256">
                <a:tc>
                  <a:txBody>
                    <a:bodyPr/>
                    <a:lstStyle/>
                    <a:p>
                      <a:pPr marL="108000" algn="l" fontAlgn="t">
                        <a:spcBef>
                          <a:spcPts val="1800"/>
                        </a:spcBef>
                        <a:spcAft>
                          <a:spcPts val="4200"/>
                        </a:spcAft>
                      </a:pPr>
                      <a:r>
                        <a:rPr lang="ru-RU" sz="1000" u="none" strike="noStrike" dirty="0">
                          <a:solidFill>
                            <a:schemeClr val="bg1"/>
                          </a:solidFill>
                          <a:effectLst/>
                        </a:rPr>
                        <a:t>Название и описание</a:t>
                      </a:r>
                      <a:endParaRPr lang="ru-RU" sz="1000" b="0" i="0" u="none" strike="noStrike" dirty="0">
                        <a:solidFill>
                          <a:schemeClr val="bg1"/>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108000" algn="l" fontAlgn="t">
                        <a:spcBef>
                          <a:spcPts val="1800"/>
                        </a:spcBef>
                        <a:spcAft>
                          <a:spcPts val="4200"/>
                        </a:spcAft>
                      </a:pPr>
                      <a:r>
                        <a:rPr lang="ru-RU" sz="1000" u="none" strike="noStrike" dirty="0">
                          <a:solidFill>
                            <a:schemeClr val="bg1"/>
                          </a:solidFill>
                          <a:effectLst/>
                        </a:rPr>
                        <a:t>Планируемый результат</a:t>
                      </a:r>
                      <a:endParaRPr lang="ru-RU" sz="1000" b="0" i="0" u="none" strike="noStrike" dirty="0">
                        <a:solidFill>
                          <a:schemeClr val="bg1"/>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108000" algn="l" fontAlgn="t">
                        <a:spcBef>
                          <a:spcPts val="1800"/>
                        </a:spcBef>
                        <a:spcAft>
                          <a:spcPts val="4200"/>
                        </a:spcAft>
                      </a:pPr>
                      <a:r>
                        <a:rPr lang="ru-RU" sz="1000" u="none" strike="noStrike" dirty="0">
                          <a:solidFill>
                            <a:schemeClr val="bg1"/>
                          </a:solidFill>
                          <a:effectLst/>
                        </a:rPr>
                        <a:t>Требуемые ресурсы</a:t>
                      </a:r>
                      <a:endParaRPr lang="ru-RU" sz="1000" b="0" i="0" u="none" strike="noStrike" dirty="0">
                        <a:solidFill>
                          <a:schemeClr val="bg1"/>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108000" algn="l" fontAlgn="ctr">
                        <a:spcBef>
                          <a:spcPts val="1800"/>
                        </a:spcBef>
                        <a:spcAft>
                          <a:spcPts val="4200"/>
                        </a:spcAft>
                      </a:pPr>
                      <a:r>
                        <a:rPr lang="ru-RU" sz="1000" u="none" strike="noStrike" dirty="0">
                          <a:solidFill>
                            <a:schemeClr val="bg1"/>
                          </a:solidFill>
                          <a:effectLst/>
                        </a:rPr>
                        <a:t>Срок, (дней)</a:t>
                      </a:r>
                      <a:endParaRPr lang="ru-RU" sz="1000" b="0" i="0" u="none" strike="noStrike" dirty="0">
                        <a:solidFill>
                          <a:schemeClr val="bg1"/>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535946906"/>
                  </a:ext>
                </a:extLst>
              </a:tr>
              <a:tr h="731520">
                <a:tc>
                  <a:txBody>
                    <a:bodyPr/>
                    <a:lstStyle/>
                    <a:p>
                      <a:pPr marL="108000" algn="l" fontAlgn="t">
                        <a:spcBef>
                          <a:spcPts val="1800"/>
                        </a:spcBef>
                        <a:spcAft>
                          <a:spcPts val="4200"/>
                        </a:spcAft>
                      </a:pPr>
                      <a:r>
                        <a:rPr lang="ru-RU" sz="1000" u="none" strike="noStrike" dirty="0">
                          <a:effectLst/>
                        </a:rPr>
                        <a:t>Выяснить уровень необходимости улучшения и совершенствования информационно-телекоммуникационных систем в сфере безопасности производства работ на строительной площадке.</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Значительно снизить риск получения травмы на строительной площадке, приблизить его к нулю.</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Интернет ресурсы, информация о нынешнем </a:t>
                      </a:r>
                      <a:r>
                        <a:rPr lang="ru-RU" sz="1000" u="none" strike="noStrike" dirty="0" smtClean="0">
                          <a:effectLst/>
                        </a:rPr>
                        <a:t>оборудовании.</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119</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457951"/>
                  </a:ext>
                </a:extLst>
              </a:tr>
              <a:tr h="327273">
                <a:tc>
                  <a:txBody>
                    <a:bodyPr/>
                    <a:lstStyle/>
                    <a:p>
                      <a:pPr marL="108000" algn="l" fontAlgn="t">
                        <a:spcBef>
                          <a:spcPts val="1800"/>
                        </a:spcBef>
                        <a:spcAft>
                          <a:spcPts val="4200"/>
                        </a:spcAft>
                      </a:pPr>
                      <a:r>
                        <a:rPr lang="ru-RU" sz="1000" u="none" strike="noStrike" dirty="0">
                          <a:effectLst/>
                        </a:rPr>
                        <a:t>1. Исследование предметной области</a:t>
                      </a:r>
                      <a:endParaRPr lang="ru-RU" sz="1000" b="1"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smtClean="0">
                          <a:effectLst/>
                        </a:rPr>
                        <a:t>Понимание </a:t>
                      </a:r>
                      <a:r>
                        <a:rPr lang="ru-RU" sz="1000" u="none" strike="noStrike" dirty="0">
                          <a:effectLst/>
                        </a:rPr>
                        <a:t>проблемы, постановка цель и задач проекта.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Интернет ресурсы, </a:t>
                      </a:r>
                      <a:r>
                        <a:rPr lang="en-US" sz="1000" u="none" strike="noStrike" dirty="0">
                          <a:effectLst/>
                        </a:rPr>
                        <a:t>GPT</a:t>
                      </a:r>
                      <a:endParaRPr lang="en-US"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27</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811240"/>
                  </a:ext>
                </a:extLst>
              </a:tr>
              <a:tr h="597524">
                <a:tc>
                  <a:txBody>
                    <a:bodyPr/>
                    <a:lstStyle/>
                    <a:p>
                      <a:pPr marL="108000" algn="l" fontAlgn="t">
                        <a:spcBef>
                          <a:spcPts val="1800"/>
                        </a:spcBef>
                        <a:spcAft>
                          <a:spcPts val="4200"/>
                        </a:spcAft>
                      </a:pPr>
                      <a:r>
                        <a:rPr lang="ru-RU" sz="1000" u="none" strike="noStrike" dirty="0">
                          <a:effectLst/>
                        </a:rPr>
                        <a:t>1.1 Обзор темы исследования</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Изучение вероятности получения травмы на строительной площадке из-за недостаточной информированности.</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Интернет ресурсы, проведение опросов</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10</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01614"/>
                  </a:ext>
                </a:extLst>
              </a:tr>
              <a:tr h="1208784">
                <a:tc>
                  <a:txBody>
                    <a:bodyPr/>
                    <a:lstStyle/>
                    <a:p>
                      <a:pPr marL="108000" algn="l" fontAlgn="t">
                        <a:spcBef>
                          <a:spcPts val="1800"/>
                        </a:spcBef>
                        <a:spcAft>
                          <a:spcPts val="4200"/>
                        </a:spcAft>
                      </a:pPr>
                      <a:r>
                        <a:rPr lang="ru-RU" sz="1000" u="none" strike="noStrike" dirty="0">
                          <a:effectLst/>
                        </a:rPr>
                        <a:t>1.2 Определение проблемы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Несовершенство оборудования связи, отсутствие связи на </a:t>
                      </a:r>
                      <a:r>
                        <a:rPr lang="ru-RU" sz="1000" u="none" strike="noStrike" dirty="0" smtClean="0">
                          <a:effectLst/>
                        </a:rPr>
                        <a:t>некоторых </a:t>
                      </a:r>
                      <a:r>
                        <a:rPr lang="ru-RU" sz="1000" u="none" strike="noStrike" dirty="0">
                          <a:effectLst/>
                        </a:rPr>
                        <a:t>локациях строительной площадки, отсутствие системы выявления потенциальной опасности и слежки за соблюдением правил безопасности, недостаточная информированность рабочих, недостаток технических средств.</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Интернет ресурсы, встречи со </a:t>
                      </a:r>
                      <a:r>
                        <a:rPr lang="ru-RU" sz="1000" u="none" strike="noStrike" dirty="0" smtClean="0">
                          <a:effectLst/>
                        </a:rPr>
                        <a:t>строителями/бригадирами/людьми сталкивавшимися </a:t>
                      </a:r>
                      <a:r>
                        <a:rPr lang="ru-RU" sz="1000" u="none" strike="noStrike" dirty="0">
                          <a:effectLst/>
                        </a:rPr>
                        <a:t>с таким, проведение опросов</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5</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8874752"/>
                  </a:ext>
                </a:extLst>
              </a:tr>
              <a:tr h="1023345">
                <a:tc>
                  <a:txBody>
                    <a:bodyPr/>
                    <a:lstStyle/>
                    <a:p>
                      <a:pPr marL="108000" algn="l" fontAlgn="t">
                        <a:spcBef>
                          <a:spcPts val="1800"/>
                        </a:spcBef>
                        <a:spcAft>
                          <a:spcPts val="4200"/>
                        </a:spcAft>
                      </a:pPr>
                      <a:r>
                        <a:rPr lang="ru-RU" sz="1000" u="none" strike="noStrike" dirty="0">
                          <a:effectLst/>
                        </a:rPr>
                        <a:t>1.3 Определение цели и постановка задач</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Цель: обезопасить процесс работы на строительной площадке, привести вероятность происхождения ЧП к минимуму.                                                   Задачи: Определить цель проекта, выявить проблемы с помощью </a:t>
                      </a:r>
                      <a:r>
                        <a:rPr lang="ru-RU" sz="1000" u="none" strike="noStrike" dirty="0" smtClean="0">
                          <a:effectLst/>
                        </a:rPr>
                        <a:t>опроса, </a:t>
                      </a:r>
                      <a:r>
                        <a:rPr lang="ru-RU" sz="1000" u="none" strike="noStrike" dirty="0">
                          <a:effectLst/>
                        </a:rPr>
                        <a:t>найти ориентировочные пути решения.</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Существующая проблема, актуальность проекта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5</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262195"/>
                  </a:ext>
                </a:extLst>
              </a:tr>
              <a:tr h="648901">
                <a:tc>
                  <a:txBody>
                    <a:bodyPr/>
                    <a:lstStyle/>
                    <a:p>
                      <a:pPr marL="108000" algn="l" fontAlgn="t">
                        <a:spcBef>
                          <a:spcPts val="1800"/>
                        </a:spcBef>
                        <a:spcAft>
                          <a:spcPts val="4200"/>
                        </a:spcAft>
                      </a:pPr>
                      <a:r>
                        <a:rPr lang="ru-RU" sz="1000" u="none" strike="noStrike" dirty="0">
                          <a:effectLst/>
                        </a:rPr>
                        <a:t>1.4 Анализ рынка аналогичных проектов</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Поиск информации о конкурентных проектах на данную тему. Выявление их решений и результатов. Сравнение с нашим проектом (плюсы и недостатки).</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spcBef>
                          <a:spcPts val="1800"/>
                        </a:spcBef>
                        <a:spcAft>
                          <a:spcPts val="4200"/>
                        </a:spcAft>
                      </a:pPr>
                      <a:r>
                        <a:rPr lang="ru-RU" sz="1000" u="none" strike="noStrike" dirty="0">
                          <a:effectLst/>
                        </a:rPr>
                        <a:t>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spcBef>
                          <a:spcPts val="1800"/>
                        </a:spcBef>
                        <a:spcAft>
                          <a:spcPts val="4200"/>
                        </a:spcAft>
                      </a:pPr>
                      <a:r>
                        <a:rPr lang="ru-RU" sz="1000" u="none" strike="noStrike" dirty="0">
                          <a:effectLst/>
                        </a:rPr>
                        <a:t>7</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59914"/>
                  </a:ext>
                </a:extLst>
              </a:tr>
            </a:tbl>
          </a:graphicData>
        </a:graphic>
      </p:graphicFrame>
      <p:sp>
        <p:nvSpPr>
          <p:cNvPr id="5" name="Номер слайда 4"/>
          <p:cNvSpPr>
            <a:spLocks noGrp="1"/>
          </p:cNvSpPr>
          <p:nvPr>
            <p:ph type="sldNum" sz="quarter" idx="12"/>
          </p:nvPr>
        </p:nvSpPr>
        <p:spPr/>
        <p:txBody>
          <a:bodyPr/>
          <a:lstStyle/>
          <a:p>
            <a:pPr rtl="0"/>
            <a:fld id="{A49DFD55-3C28-40EF-9E31-A92D2E4017FF}" type="slidenum">
              <a:rPr lang="ru-RU" smtClean="0"/>
              <a:pPr rtl="0"/>
              <a:t>17</a:t>
            </a:fld>
            <a:endParaRPr lang="ru-RU" dirty="0"/>
          </a:p>
        </p:txBody>
      </p:sp>
    </p:spTree>
    <p:extLst>
      <p:ext uri="{BB962C8B-B14F-4D97-AF65-F5344CB8AC3E}">
        <p14:creationId xmlns:p14="http://schemas.microsoft.com/office/powerpoint/2010/main" val="345580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0087" y="285749"/>
            <a:ext cx="10791825" cy="1325563"/>
          </a:xfrm>
        </p:spPr>
        <p:txBody>
          <a:bodyPr/>
          <a:lstStyle/>
          <a:p>
            <a:r>
              <a:rPr lang="ru-RU" dirty="0"/>
              <a:t>ИСР с </a:t>
            </a:r>
            <a:r>
              <a:rPr lang="ru-RU" dirty="0" smtClean="0"/>
              <a:t>учётом трудоёмкости </a:t>
            </a:r>
            <a:r>
              <a:rPr lang="ru-RU" dirty="0"/>
              <a:t>работ проекта, дни </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18</a:t>
            </a:fld>
            <a:endParaRPr lang="ru-RU" dirty="0"/>
          </a:p>
        </p:txBody>
      </p:sp>
      <p:graphicFrame>
        <p:nvGraphicFramePr>
          <p:cNvPr id="7" name="Таблица 6"/>
          <p:cNvGraphicFramePr>
            <a:graphicFrameLocks noGrp="1"/>
          </p:cNvGraphicFramePr>
          <p:nvPr>
            <p:ph type="tbl" sz="quarter" idx="14"/>
            <p:extLst>
              <p:ext uri="{D42A27DB-BD31-4B8C-83A1-F6EECF244321}">
                <p14:modId xmlns:p14="http://schemas.microsoft.com/office/powerpoint/2010/main" val="272531424"/>
              </p:ext>
            </p:extLst>
          </p:nvPr>
        </p:nvGraphicFramePr>
        <p:xfrm>
          <a:off x="700088" y="1343026"/>
          <a:ext cx="10791824" cy="4616561"/>
        </p:xfrm>
        <a:graphic>
          <a:graphicData uri="http://schemas.openxmlformats.org/drawingml/2006/table">
            <a:tbl>
              <a:tblPr>
                <a:tableStyleId>{5C22544A-7EE6-4342-B048-85BDC9FD1C3A}</a:tableStyleId>
              </a:tblPr>
              <a:tblGrid>
                <a:gridCol w="3757283">
                  <a:extLst>
                    <a:ext uri="{9D8B030D-6E8A-4147-A177-3AD203B41FA5}">
                      <a16:colId xmlns:a16="http://schemas.microsoft.com/office/drawing/2014/main" val="841567193"/>
                    </a:ext>
                  </a:extLst>
                </a:gridCol>
                <a:gridCol w="3246180">
                  <a:extLst>
                    <a:ext uri="{9D8B030D-6E8A-4147-A177-3AD203B41FA5}">
                      <a16:colId xmlns:a16="http://schemas.microsoft.com/office/drawing/2014/main" val="466921618"/>
                    </a:ext>
                  </a:extLst>
                </a:gridCol>
                <a:gridCol w="2724719">
                  <a:extLst>
                    <a:ext uri="{9D8B030D-6E8A-4147-A177-3AD203B41FA5}">
                      <a16:colId xmlns:a16="http://schemas.microsoft.com/office/drawing/2014/main" val="3732162698"/>
                    </a:ext>
                  </a:extLst>
                </a:gridCol>
                <a:gridCol w="1063642">
                  <a:extLst>
                    <a:ext uri="{9D8B030D-6E8A-4147-A177-3AD203B41FA5}">
                      <a16:colId xmlns:a16="http://schemas.microsoft.com/office/drawing/2014/main" val="3844705012"/>
                    </a:ext>
                  </a:extLst>
                </a:gridCol>
              </a:tblGrid>
              <a:tr h="794553">
                <a:tc>
                  <a:txBody>
                    <a:bodyPr/>
                    <a:lstStyle/>
                    <a:p>
                      <a:pPr marL="108000" algn="l" fontAlgn="t"/>
                      <a:r>
                        <a:rPr lang="ru-RU" sz="1000" u="none" strike="noStrike" dirty="0">
                          <a:effectLst/>
                        </a:rPr>
                        <a:t>2. Сбор необходимых данных</a:t>
                      </a:r>
                      <a:endParaRPr lang="ru-RU" sz="1000" b="1"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Поиск данных для организации базы данных, выявление основных функций работы аналогичных систем, а так же определение функций которые система должна выполнять.</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Интернет ресурсы, сайты компании, описание подобных систем, проектов, программный код подобных систем, общение с создателями подобных систем</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15</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442354"/>
                  </a:ext>
                </a:extLst>
              </a:tr>
              <a:tr h="772277">
                <a:tc>
                  <a:txBody>
                    <a:bodyPr/>
                    <a:lstStyle/>
                    <a:p>
                      <a:pPr marL="108000" algn="l" fontAlgn="t"/>
                      <a:r>
                        <a:rPr lang="ru-RU" sz="1000" u="none" strike="noStrike" dirty="0">
                          <a:effectLst/>
                        </a:rPr>
                        <a:t>2.1 Написание технического задания проекта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Составление документа, который содержит первоначальное представление о системе в </a:t>
                      </a:r>
                      <a:r>
                        <a:rPr lang="ru-RU" sz="1000" u="none" strike="noStrike" dirty="0" smtClean="0">
                          <a:effectLst/>
                        </a:rPr>
                        <a:t>целом </a:t>
                      </a:r>
                      <a:r>
                        <a:rPr lang="ru-RU" sz="1000" u="none" strike="noStrike" dirty="0">
                          <a:effectLst/>
                        </a:rPr>
                        <a:t>и определяет первоначальные функции, необходимые в работе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ГОСТы по созданию ТЗ, модели работы системы и модели потоков данных</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7</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656893"/>
                  </a:ext>
                </a:extLst>
              </a:tr>
              <a:tr h="1262376">
                <a:tc>
                  <a:txBody>
                    <a:bodyPr/>
                    <a:lstStyle/>
                    <a:p>
                      <a:pPr marL="108000" algn="l" fontAlgn="t"/>
                      <a:r>
                        <a:rPr lang="ru-RU" sz="1000" u="none" strike="noStrike" dirty="0">
                          <a:effectLst/>
                        </a:rPr>
                        <a:t>2.2 Построение уровней работы системы и диаграммы потоков данных</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Сбор данных о возможных </a:t>
                      </a:r>
                      <a:r>
                        <a:rPr lang="ru-RU" sz="1000" u="none" strike="noStrike" dirty="0" smtClean="0">
                          <a:effectLst/>
                        </a:rPr>
                        <a:t>травмах, </a:t>
                      </a:r>
                      <a:r>
                        <a:rPr lang="ru-RU" sz="1000" u="none" strike="noStrike" dirty="0">
                          <a:effectLst/>
                        </a:rPr>
                        <a:t>происшествиях на строительной площадке и способах их решения. Результатом будет список </a:t>
                      </a:r>
                      <a:r>
                        <a:rPr lang="ru-RU" sz="1000" u="none" strike="noStrike" dirty="0" smtClean="0">
                          <a:effectLst/>
                        </a:rPr>
                        <a:t>действий/происшествий, </a:t>
                      </a:r>
                      <a:r>
                        <a:rPr lang="ru-RU" sz="1000" u="none" strike="noStrike" dirty="0">
                          <a:effectLst/>
                        </a:rPr>
                        <a:t>требуемых выявления системой и  способы борьбы с ними.</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Интернет ресурсы, новостные статьи, инструкция по технике безопасности на строительной площадке</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3</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606990"/>
                  </a:ext>
                </a:extLst>
              </a:tr>
              <a:tr h="683167">
                <a:tc>
                  <a:txBody>
                    <a:bodyPr/>
                    <a:lstStyle/>
                    <a:p>
                      <a:pPr marL="108000" algn="l" fontAlgn="t"/>
                      <a:r>
                        <a:rPr lang="ru-RU" sz="1000" u="none" strike="noStrike" dirty="0">
                          <a:effectLst/>
                        </a:rPr>
                        <a:t>2.3 Создание БД</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Полноценная БД с определёнными типами </a:t>
                      </a:r>
                      <a:r>
                        <a:rPr lang="ru-RU" sz="1000" u="none" strike="noStrike" dirty="0" smtClean="0">
                          <a:effectLst/>
                        </a:rPr>
                        <a:t>происшествий, </a:t>
                      </a:r>
                      <a:r>
                        <a:rPr lang="ru-RU" sz="1000" u="none" strike="noStrike" dirty="0">
                          <a:effectLst/>
                        </a:rPr>
                        <a:t>действий и их решениями. На основе этой БД будет создаваться прототип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https://mytables.ru для создания облачной БД с возможностью поделиться</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5</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3641967"/>
                  </a:ext>
                </a:extLst>
              </a:tr>
              <a:tr h="631188">
                <a:tc>
                  <a:txBody>
                    <a:bodyPr/>
                    <a:lstStyle/>
                    <a:p>
                      <a:pPr marL="108000" algn="l" fontAlgn="t"/>
                      <a:r>
                        <a:rPr lang="ru-RU" sz="1000" u="none" strike="noStrike" dirty="0">
                          <a:effectLst/>
                        </a:rPr>
                        <a:t>3. Создание модели</a:t>
                      </a:r>
                      <a:endParaRPr lang="ru-RU" sz="1000" b="1"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Создание модели системы, которая выявляет проблему и подбирает необходимое действия для её разрешения.</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https://www.iodraw.com или https://creately.com</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28</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1491064"/>
                  </a:ext>
                </a:extLst>
              </a:tr>
              <a:tr h="371288">
                <a:tc>
                  <a:txBody>
                    <a:bodyPr/>
                    <a:lstStyle/>
                    <a:p>
                      <a:pPr marL="108000" algn="l" fontAlgn="t"/>
                      <a:r>
                        <a:rPr lang="ru-RU" sz="1000" u="none" strike="noStrike" dirty="0">
                          <a:effectLst/>
                        </a:rPr>
                        <a:t>3.1 Описание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Полное описание каждой функции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https://www.iodraw.com или https://creately.com</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ctr"/>
                      <a:r>
                        <a:rPr lang="ru-RU" sz="1000" u="none" strike="noStrike" dirty="0">
                          <a:effectLst/>
                        </a:rPr>
                        <a:t>14</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587061"/>
                  </a:ext>
                </a:extLst>
              </a:tr>
            </a:tbl>
          </a:graphicData>
        </a:graphic>
      </p:graphicFrame>
    </p:spTree>
    <p:extLst>
      <p:ext uri="{BB962C8B-B14F-4D97-AF65-F5344CB8AC3E}">
        <p14:creationId xmlns:p14="http://schemas.microsoft.com/office/powerpoint/2010/main" val="1598741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0087" y="285749"/>
            <a:ext cx="10791825" cy="1325563"/>
          </a:xfrm>
        </p:spPr>
        <p:txBody>
          <a:bodyPr/>
          <a:lstStyle/>
          <a:p>
            <a:r>
              <a:rPr lang="ru-RU" dirty="0"/>
              <a:t>ИСР с </a:t>
            </a:r>
            <a:r>
              <a:rPr lang="ru-RU" dirty="0" smtClean="0"/>
              <a:t>учётом трудоёмкости </a:t>
            </a:r>
            <a:r>
              <a:rPr lang="ru-RU" dirty="0"/>
              <a:t>работ проекта, дни </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19</a:t>
            </a:fld>
            <a:endParaRPr lang="ru-RU" dirty="0"/>
          </a:p>
        </p:txBody>
      </p:sp>
      <p:graphicFrame>
        <p:nvGraphicFramePr>
          <p:cNvPr id="4" name="Таблица 3"/>
          <p:cNvGraphicFramePr>
            <a:graphicFrameLocks noGrp="1"/>
          </p:cNvGraphicFramePr>
          <p:nvPr>
            <p:ph type="tbl" sz="quarter" idx="14"/>
            <p:extLst>
              <p:ext uri="{D42A27DB-BD31-4B8C-83A1-F6EECF244321}">
                <p14:modId xmlns:p14="http://schemas.microsoft.com/office/powerpoint/2010/main" val="1128493754"/>
              </p:ext>
            </p:extLst>
          </p:nvPr>
        </p:nvGraphicFramePr>
        <p:xfrm>
          <a:off x="700088" y="1343025"/>
          <a:ext cx="10791823" cy="4686301"/>
        </p:xfrm>
        <a:graphic>
          <a:graphicData uri="http://schemas.openxmlformats.org/drawingml/2006/table">
            <a:tbl>
              <a:tblPr>
                <a:tableStyleId>{5C22544A-7EE6-4342-B048-85BDC9FD1C3A}</a:tableStyleId>
              </a:tblPr>
              <a:tblGrid>
                <a:gridCol w="3757282">
                  <a:extLst>
                    <a:ext uri="{9D8B030D-6E8A-4147-A177-3AD203B41FA5}">
                      <a16:colId xmlns:a16="http://schemas.microsoft.com/office/drawing/2014/main" val="184725219"/>
                    </a:ext>
                  </a:extLst>
                </a:gridCol>
                <a:gridCol w="3246180">
                  <a:extLst>
                    <a:ext uri="{9D8B030D-6E8A-4147-A177-3AD203B41FA5}">
                      <a16:colId xmlns:a16="http://schemas.microsoft.com/office/drawing/2014/main" val="2854648314"/>
                    </a:ext>
                  </a:extLst>
                </a:gridCol>
                <a:gridCol w="2724719">
                  <a:extLst>
                    <a:ext uri="{9D8B030D-6E8A-4147-A177-3AD203B41FA5}">
                      <a16:colId xmlns:a16="http://schemas.microsoft.com/office/drawing/2014/main" val="1535377913"/>
                    </a:ext>
                  </a:extLst>
                </a:gridCol>
                <a:gridCol w="1063642">
                  <a:extLst>
                    <a:ext uri="{9D8B030D-6E8A-4147-A177-3AD203B41FA5}">
                      <a16:colId xmlns:a16="http://schemas.microsoft.com/office/drawing/2014/main" val="3046112600"/>
                    </a:ext>
                  </a:extLst>
                </a:gridCol>
              </a:tblGrid>
              <a:tr h="1437026">
                <a:tc>
                  <a:txBody>
                    <a:bodyPr/>
                    <a:lstStyle/>
                    <a:p>
                      <a:pPr marL="108000" algn="l" fontAlgn="t"/>
                      <a:r>
                        <a:rPr lang="ru-RU" sz="1000" u="none" strike="noStrike" dirty="0">
                          <a:effectLst/>
                        </a:rPr>
                        <a:t>3.2 Написание технической документации</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Поиск основных документов, на основании которых разрешается использование </a:t>
                      </a:r>
                      <a:r>
                        <a:rPr lang="ru-RU" sz="1000" u="none" strike="noStrike" dirty="0" smtClean="0">
                          <a:effectLst/>
                        </a:rPr>
                        <a:t>интеллектуальных </a:t>
                      </a:r>
                      <a:r>
                        <a:rPr lang="ru-RU" sz="1000" u="none" strike="noStrike" dirty="0">
                          <a:effectLst/>
                        </a:rPr>
                        <a:t>систем. Создание ТЗ и начало работы над созданием системы. Составление технической документации необходимо </a:t>
                      </a:r>
                      <a:r>
                        <a:rPr lang="ru-RU" sz="1000" u="none" strike="noStrike" dirty="0" smtClean="0">
                          <a:effectLst/>
                        </a:rPr>
                        <a:t>во избежание </a:t>
                      </a:r>
                      <a:r>
                        <a:rPr lang="ru-RU" sz="1000" u="none" strike="noStrike" dirty="0">
                          <a:effectLst/>
                        </a:rPr>
                        <a:t>нарушения определённых требований системой.</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Интернет ресурсы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14</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911172"/>
                  </a:ext>
                </a:extLst>
              </a:tr>
              <a:tr h="742464">
                <a:tc>
                  <a:txBody>
                    <a:bodyPr/>
                    <a:lstStyle/>
                    <a:p>
                      <a:pPr marL="108000" algn="l" fontAlgn="t"/>
                      <a:r>
                        <a:rPr lang="ru-RU" sz="1000" u="none" strike="noStrike" dirty="0">
                          <a:effectLst/>
                        </a:rPr>
                        <a:t>4. Определение структуры программы</a:t>
                      </a:r>
                      <a:endParaRPr lang="ru-RU" sz="1000" b="1"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smtClean="0">
                          <a:effectLst/>
                        </a:rPr>
                        <a:t>Определить </a:t>
                      </a:r>
                      <a:r>
                        <a:rPr lang="ru-RU" sz="1000" u="none" strike="noStrike" dirty="0">
                          <a:effectLst/>
                        </a:rPr>
                        <a:t>основные функции для программы и описать их. На основании этого в дальнейшем будет строится интерфейс и прототип системы.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https://mytables.ru для создания облачной БД с возможностью поделиться</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8</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642778"/>
                  </a:ext>
                </a:extLst>
              </a:tr>
              <a:tr h="710530">
                <a:tc>
                  <a:txBody>
                    <a:bodyPr/>
                    <a:lstStyle/>
                    <a:p>
                      <a:pPr marL="108000" algn="l" fontAlgn="t"/>
                      <a:r>
                        <a:rPr lang="ru-RU" sz="1000" u="none" strike="noStrike" dirty="0">
                          <a:effectLst/>
                        </a:rPr>
                        <a:t>4.1 Выбор языка программирования</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Составить список языков и их возможностей (плюсов и минусов), </a:t>
                      </a:r>
                      <a:r>
                        <a:rPr lang="ru-RU" sz="1000" u="none" strike="noStrike" dirty="0" smtClean="0">
                          <a:effectLst/>
                        </a:rPr>
                        <a:t>сравнить </a:t>
                      </a:r>
                      <a:r>
                        <a:rPr lang="ru-RU" sz="1000" u="none" strike="noStrike" dirty="0">
                          <a:effectLst/>
                        </a:rPr>
                        <a:t>их и </a:t>
                      </a:r>
                      <a:r>
                        <a:rPr lang="ru-RU" sz="1000" u="none" strike="noStrike" dirty="0" smtClean="0">
                          <a:effectLst/>
                        </a:rPr>
                        <a:t>выбрать </a:t>
                      </a:r>
                      <a:r>
                        <a:rPr lang="ru-RU" sz="1000" u="none" strike="noStrike" dirty="0">
                          <a:effectLst/>
                        </a:rPr>
                        <a:t>лучший.</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Интернет ресурсы, опытные программисты, https://en.wikipedia.org/wiki/Comparison_of_programming_languages</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1</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190540"/>
                  </a:ext>
                </a:extLst>
              </a:tr>
              <a:tr h="654644">
                <a:tc>
                  <a:txBody>
                    <a:bodyPr/>
                    <a:lstStyle/>
                    <a:p>
                      <a:pPr marL="108000" algn="l" fontAlgn="t"/>
                      <a:r>
                        <a:rPr lang="ru-RU" sz="1000" u="none" strike="noStrike" dirty="0">
                          <a:effectLst/>
                        </a:rPr>
                        <a:t>4.2 Поиск или создание и описание модулей системы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Определить основные необходимые модули для работы системы, которые в дальнейшем будут использованы в коде.</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Интернет ресурсы, </a:t>
                      </a:r>
                      <a:r>
                        <a:rPr lang="en-US" sz="1000" u="none" strike="noStrike" dirty="0">
                          <a:effectLst/>
                        </a:rPr>
                        <a:t>https://docs.python.org</a:t>
                      </a:r>
                      <a:endParaRPr lang="en-US"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7</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41149"/>
                  </a:ext>
                </a:extLst>
              </a:tr>
              <a:tr h="702546">
                <a:tc>
                  <a:txBody>
                    <a:bodyPr/>
                    <a:lstStyle/>
                    <a:p>
                      <a:pPr marL="108000" algn="l" fontAlgn="t"/>
                      <a:r>
                        <a:rPr lang="ru-RU" sz="1000" u="none" strike="noStrike" dirty="0">
                          <a:effectLst/>
                        </a:rPr>
                        <a:t>5. Разработка интерфейса и самой системы</a:t>
                      </a:r>
                      <a:endParaRPr lang="ru-RU" sz="1000" b="1"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Написать и описать программный код системы.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PyCharm - среда программирования python, https://docs.python.org, https://python.org, https://github.com/, интернет ресурсы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26</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00846"/>
                  </a:ext>
                </a:extLst>
              </a:tr>
              <a:tr h="439091">
                <a:tc>
                  <a:txBody>
                    <a:bodyPr/>
                    <a:lstStyle/>
                    <a:p>
                      <a:pPr marL="108000" algn="l" fontAlgn="t"/>
                      <a:r>
                        <a:rPr lang="ru-RU" sz="1000" u="none" strike="noStrike" dirty="0">
                          <a:effectLst/>
                        </a:rPr>
                        <a:t>5.1 Создание структуры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ru-RU" sz="1000" u="none" strike="noStrike" dirty="0">
                          <a:effectLst/>
                        </a:rPr>
                        <a:t>Создать схему работы системы (замеченное </a:t>
                      </a:r>
                      <a:r>
                        <a:rPr lang="ru-RU" sz="1000" u="none" strike="noStrike" dirty="0" smtClean="0">
                          <a:effectLst/>
                        </a:rPr>
                        <a:t>происшествие </a:t>
                      </a:r>
                      <a:r>
                        <a:rPr lang="ru-RU" sz="1000" u="none" strike="noStrike" dirty="0">
                          <a:effectLst/>
                        </a:rPr>
                        <a:t>=&gt; действие системы).</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l" fontAlgn="t"/>
                      <a:r>
                        <a:rPr lang="en-US" sz="1000" u="none" strike="noStrike" dirty="0">
                          <a:effectLst/>
                        </a:rPr>
                        <a:t>https://programforyou.ru/block-diagram-redactor</a:t>
                      </a:r>
                      <a:endParaRPr lang="en-US"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08000" algn="ctr" fontAlgn="ctr"/>
                      <a:r>
                        <a:rPr lang="ru-RU" sz="1000" u="none" strike="noStrike" dirty="0">
                          <a:effectLst/>
                        </a:rPr>
                        <a:t>2</a:t>
                      </a:r>
                      <a:endParaRPr lang="ru-RU" sz="1000" b="0" i="0" u="none" strike="noStrike" dirty="0">
                        <a:solidFill>
                          <a:srgbClr val="000000"/>
                        </a:solidFill>
                        <a:effectLst/>
                        <a:latin typeface="Calibri" panose="020F0502020204030204" pitchFamily="34" charset="0"/>
                      </a:endParaRPr>
                    </a:p>
                  </a:txBody>
                  <a:tcPr marL="6380" marR="6380" marT="638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901092"/>
                  </a:ext>
                </a:extLst>
              </a:tr>
            </a:tbl>
          </a:graphicData>
        </a:graphic>
      </p:graphicFrame>
    </p:spTree>
    <p:extLst>
      <p:ext uri="{BB962C8B-B14F-4D97-AF65-F5344CB8AC3E}">
        <p14:creationId xmlns:p14="http://schemas.microsoft.com/office/powerpoint/2010/main" val="108685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F5859-10C9-4588-9727-B9362E26C29D}"/>
              </a:ext>
            </a:extLst>
          </p:cNvPr>
          <p:cNvSpPr>
            <a:spLocks noGrp="1"/>
          </p:cNvSpPr>
          <p:nvPr>
            <p:ph type="title"/>
          </p:nvPr>
        </p:nvSpPr>
        <p:spPr>
          <a:xfrm>
            <a:off x="2015032" y="1670518"/>
            <a:ext cx="2709949" cy="532414"/>
          </a:xfrm>
        </p:spPr>
        <p:txBody>
          <a:bodyPr rtlCol="0"/>
          <a:lstStyle>
            <a:defPPr>
              <a:defRPr lang="ru-RU"/>
            </a:defPPr>
          </a:lstStyle>
          <a:p>
            <a:pPr algn="ctr" rtl="0"/>
            <a:r>
              <a:rPr lang="ru-RU" dirty="0" smtClean="0"/>
              <a:t>Проектная</a:t>
            </a:r>
            <a:endParaRPr lang="ru-RU" dirty="0"/>
          </a:p>
        </p:txBody>
      </p:sp>
      <p:sp>
        <p:nvSpPr>
          <p:cNvPr id="3" name="Объект 2">
            <a:extLst>
              <a:ext uri="{FF2B5EF4-FFF2-40B4-BE49-F238E27FC236}">
                <a16:creationId xmlns:a16="http://schemas.microsoft.com/office/drawing/2014/main" id="{5671D7E5-EF66-4BCD-8DAA-E9061157F0BE}"/>
              </a:ext>
            </a:extLst>
          </p:cNvPr>
          <p:cNvSpPr>
            <a:spLocks noGrp="1"/>
          </p:cNvSpPr>
          <p:nvPr>
            <p:ph idx="1"/>
          </p:nvPr>
        </p:nvSpPr>
        <p:spPr>
          <a:xfrm>
            <a:off x="1074823" y="2603333"/>
            <a:ext cx="2582778" cy="2963278"/>
          </a:xfrm>
        </p:spPr>
        <p:txBody>
          <a:bodyPr rtlCol="0">
            <a:noAutofit/>
          </a:bodyPr>
          <a:lstStyle>
            <a:defPPr>
              <a:defRPr lang="ru-RU"/>
            </a:defPPr>
          </a:lstStyle>
          <a:p>
            <a:pPr algn="r"/>
            <a:r>
              <a:rPr lang="ru-RU" sz="1600" dirty="0" smtClean="0"/>
              <a:t>Руководитель проекта Маркетолог</a:t>
            </a:r>
            <a:br>
              <a:rPr lang="ru-RU" sz="1600" dirty="0" smtClean="0"/>
            </a:br>
            <a:r>
              <a:rPr lang="ru-RU" sz="1600" dirty="0" smtClean="0"/>
              <a:t>Коммуникатор</a:t>
            </a:r>
            <a:br>
              <a:rPr lang="ru-RU" sz="1600" dirty="0" smtClean="0"/>
            </a:br>
            <a:r>
              <a:rPr lang="ru-RU" sz="1600" dirty="0" smtClean="0"/>
              <a:t>Критик</a:t>
            </a:r>
            <a:br>
              <a:rPr lang="ru-RU" sz="1600" dirty="0" smtClean="0"/>
            </a:br>
            <a:r>
              <a:rPr lang="ru-RU" sz="1600" dirty="0" smtClean="0"/>
              <a:t>Финансист</a:t>
            </a:r>
            <a:br>
              <a:rPr lang="ru-RU" sz="1600" dirty="0" smtClean="0"/>
            </a:br>
            <a:r>
              <a:rPr lang="ru-RU" sz="1600" dirty="0" smtClean="0"/>
              <a:t>Дизайнер</a:t>
            </a:r>
            <a:br>
              <a:rPr lang="ru-RU" sz="1600" dirty="0" smtClean="0"/>
            </a:br>
            <a:r>
              <a:rPr lang="ru-RU" sz="1600" dirty="0" smtClean="0"/>
              <a:t>Аналитик</a:t>
            </a:r>
            <a:r>
              <a:rPr lang="ru-RU" sz="1600" dirty="0"/>
              <a:t/>
            </a:r>
            <a:br>
              <a:rPr lang="ru-RU" sz="1600" dirty="0"/>
            </a:br>
            <a:r>
              <a:rPr lang="ru-RU" sz="1600" dirty="0" smtClean="0"/>
              <a:t>Разработчик</a:t>
            </a:r>
          </a:p>
        </p:txBody>
      </p:sp>
      <p:sp>
        <p:nvSpPr>
          <p:cNvPr id="6" name="Номер слайда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rtlCol="0"/>
          <a:lstStyle>
            <a:defPPr>
              <a:defRPr lang="ru-RU"/>
            </a:defPPr>
          </a:lstStyle>
          <a:p>
            <a:pPr rtl="0"/>
            <a:fld id="{A49DFD55-3C28-40EF-9E31-A92D2E4017FF}" type="slidenum">
              <a:rPr lang="ru-RU" smtClean="0"/>
              <a:pPr/>
              <a:t>2</a:t>
            </a:fld>
            <a:endParaRPr lang="ru-RU" dirty="0"/>
          </a:p>
        </p:txBody>
      </p:sp>
      <p:cxnSp>
        <p:nvCxnSpPr>
          <p:cNvPr id="7" name="Прямая соединительная линия 6"/>
          <p:cNvCxnSpPr/>
          <p:nvPr/>
        </p:nvCxnSpPr>
        <p:spPr>
          <a:xfrm>
            <a:off x="3785777" y="2766140"/>
            <a:ext cx="0" cy="2791327"/>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1" name="Объект 2">
            <a:extLst>
              <a:ext uri="{FF2B5EF4-FFF2-40B4-BE49-F238E27FC236}">
                <a16:creationId xmlns:a16="http://schemas.microsoft.com/office/drawing/2014/main" id="{5671D7E5-EF66-4BCD-8DAA-E9061157F0BE}"/>
              </a:ext>
            </a:extLst>
          </p:cNvPr>
          <p:cNvSpPr txBox="1">
            <a:spLocks/>
          </p:cNvSpPr>
          <p:nvPr/>
        </p:nvSpPr>
        <p:spPr>
          <a:xfrm>
            <a:off x="3950530" y="2603333"/>
            <a:ext cx="2582778" cy="2963278"/>
          </a:xfrm>
          <a:prstGeom prst="rect">
            <a:avLst/>
          </a:prstGeom>
        </p:spPr>
        <p:txBody>
          <a:bodyPr vert="horz" lIns="91440" tIns="45720" rIns="91440" bIns="45720" rtlCol="0">
            <a:noAutofit/>
          </a:bodyPr>
          <a:lstStyle>
            <a:defPPr>
              <a:defRPr lang="ru-RU"/>
            </a:defPPr>
            <a:lvl1pPr marL="0" indent="0" algn="l" defTabSz="914400" rtl="0" eaLnBrk="1" latinLnBrk="0" hangingPunct="1">
              <a:lnSpc>
                <a:spcPct val="150000"/>
              </a:lnSpc>
              <a:spcBef>
                <a:spcPts val="1000"/>
              </a:spcBef>
              <a:buFont typeface="Arial" panose="020B0604020202020204" pitchFamily="34" charset="0"/>
              <a:buNone/>
              <a:defRPr lang="ru-RU" sz="1400" kern="1200">
                <a:solidFill>
                  <a:schemeClr val="bg1"/>
                </a:solidFill>
                <a:latin typeface="+mn-cs"/>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lang="ru-RU" sz="1400" kern="1200">
                <a:solidFill>
                  <a:schemeClr val="bg1"/>
                </a:solidFill>
                <a:latin typeface="+mn-cs"/>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lang="ru-RU" sz="1400" kern="1200">
                <a:solidFill>
                  <a:schemeClr val="bg1"/>
                </a:solidFill>
                <a:latin typeface="+mn-cs"/>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lang="ru-RU" sz="1400" kern="1200">
                <a:solidFill>
                  <a:schemeClr val="bg1"/>
                </a:solidFill>
                <a:latin typeface="+mn-cs"/>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lang="ru-RU" sz="1400" kern="1200">
                <a:solidFill>
                  <a:schemeClr val="bg1"/>
                </a:solidFill>
                <a:latin typeface="+mn-c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9pPr>
          </a:lstStyle>
          <a:p>
            <a:r>
              <a:rPr lang="ru-RU" sz="1600" dirty="0" smtClean="0"/>
              <a:t>Руководитель проекта Маркетолог</a:t>
            </a:r>
            <a:br>
              <a:rPr lang="ru-RU" sz="1600" dirty="0" smtClean="0"/>
            </a:br>
            <a:r>
              <a:rPr lang="ru-RU" sz="1600" dirty="0" smtClean="0"/>
              <a:t>Коммуникатор</a:t>
            </a:r>
            <a:br>
              <a:rPr lang="ru-RU" sz="1600" dirty="0" smtClean="0"/>
            </a:br>
            <a:r>
              <a:rPr lang="ru-RU" sz="1600" dirty="0" smtClean="0"/>
              <a:t>Критик</a:t>
            </a:r>
            <a:br>
              <a:rPr lang="ru-RU" sz="1600" dirty="0" smtClean="0"/>
            </a:br>
            <a:r>
              <a:rPr lang="ru-RU" sz="1600" dirty="0" smtClean="0"/>
              <a:t>Финансист</a:t>
            </a:r>
            <a:br>
              <a:rPr lang="ru-RU" sz="1600" dirty="0" smtClean="0"/>
            </a:br>
            <a:r>
              <a:rPr lang="ru-RU" sz="1600" dirty="0" smtClean="0"/>
              <a:t>Дизайнер</a:t>
            </a:r>
            <a:br>
              <a:rPr lang="ru-RU" sz="1600" dirty="0" smtClean="0"/>
            </a:br>
            <a:r>
              <a:rPr lang="ru-RU" sz="1600" dirty="0" smtClean="0"/>
              <a:t>Аналитик</a:t>
            </a:r>
            <a:br>
              <a:rPr lang="ru-RU" sz="1600" dirty="0" smtClean="0"/>
            </a:br>
            <a:r>
              <a:rPr lang="ru-RU" sz="1600" dirty="0" smtClean="0"/>
              <a:t>Габула Павел</a:t>
            </a:r>
          </a:p>
        </p:txBody>
      </p:sp>
      <p:sp>
        <p:nvSpPr>
          <p:cNvPr id="9" name="Заголовок 1">
            <a:extLst>
              <a:ext uri="{FF2B5EF4-FFF2-40B4-BE49-F238E27FC236}">
                <a16:creationId xmlns:a16="http://schemas.microsoft.com/office/drawing/2014/main" id="{1BEF5859-10C9-4588-9727-B9362E26C29D}"/>
              </a:ext>
            </a:extLst>
          </p:cNvPr>
          <p:cNvSpPr txBox="1">
            <a:spLocks/>
          </p:cNvSpPr>
          <p:nvPr/>
        </p:nvSpPr>
        <p:spPr>
          <a:xfrm>
            <a:off x="3330429" y="2001606"/>
            <a:ext cx="2709949" cy="538004"/>
          </a:xfrm>
          <a:prstGeom prst="rect">
            <a:avLst/>
          </a:prstGeom>
        </p:spPr>
        <p:txBody>
          <a:bodyPr vert="horz" lIns="91440" tIns="45720" rIns="91440" bIns="45720" rtlCol="0" anchor="b">
            <a:normAutofit/>
          </a:bodyPr>
          <a:lstStyle>
            <a:defPPr>
              <a:defRPr lang="ru-RU"/>
            </a:defPPr>
            <a:lvl1pPr algn="l" defTabSz="914400" rtl="0" eaLnBrk="1" latinLnBrk="0" hangingPunct="1">
              <a:lnSpc>
                <a:spcPct val="90000"/>
              </a:lnSpc>
              <a:spcBef>
                <a:spcPct val="0"/>
              </a:spcBef>
              <a:buNone/>
              <a:defRPr lang="ru-RU" sz="2800" kern="1200" cap="all" spc="150" baseline="0">
                <a:solidFill>
                  <a:schemeClr val="bg1"/>
                </a:solidFill>
                <a:latin typeface="+mj-cs"/>
                <a:ea typeface="+mj-ea"/>
                <a:cs typeface="+mj-cs"/>
              </a:defRPr>
            </a:lvl1pPr>
          </a:lstStyle>
          <a:p>
            <a:pPr algn="ctr"/>
            <a:r>
              <a:rPr lang="ru-RU" dirty="0" smtClean="0"/>
              <a:t>команда</a:t>
            </a:r>
            <a:endParaRPr lang="ru-RU" dirty="0"/>
          </a:p>
        </p:txBody>
      </p:sp>
    </p:spTree>
    <p:extLst>
      <p:ext uri="{BB962C8B-B14F-4D97-AF65-F5344CB8AC3E}">
        <p14:creationId xmlns:p14="http://schemas.microsoft.com/office/powerpoint/2010/main" val="1713219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0087" y="285749"/>
            <a:ext cx="10791825" cy="1325563"/>
          </a:xfrm>
        </p:spPr>
        <p:txBody>
          <a:bodyPr/>
          <a:lstStyle/>
          <a:p>
            <a:r>
              <a:rPr lang="ru-RU" dirty="0"/>
              <a:t>ИСР с </a:t>
            </a:r>
            <a:r>
              <a:rPr lang="ru-RU" dirty="0" smtClean="0"/>
              <a:t>учётом трудоёмкости </a:t>
            </a:r>
            <a:r>
              <a:rPr lang="ru-RU" dirty="0"/>
              <a:t>работ проекта, дни </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20</a:t>
            </a:fld>
            <a:endParaRPr lang="ru-RU" dirty="0"/>
          </a:p>
        </p:txBody>
      </p:sp>
      <p:graphicFrame>
        <p:nvGraphicFramePr>
          <p:cNvPr id="6" name="Таблица 5"/>
          <p:cNvGraphicFramePr>
            <a:graphicFrameLocks noGrp="1"/>
          </p:cNvGraphicFramePr>
          <p:nvPr>
            <p:ph type="tbl" sz="quarter" idx="14"/>
            <p:extLst>
              <p:ext uri="{D42A27DB-BD31-4B8C-83A1-F6EECF244321}">
                <p14:modId xmlns:p14="http://schemas.microsoft.com/office/powerpoint/2010/main" val="1929706909"/>
              </p:ext>
            </p:extLst>
          </p:nvPr>
        </p:nvGraphicFramePr>
        <p:xfrm>
          <a:off x="700087" y="1349053"/>
          <a:ext cx="10939464" cy="5007297"/>
        </p:xfrm>
        <a:graphic>
          <a:graphicData uri="http://schemas.openxmlformats.org/drawingml/2006/table">
            <a:tbl>
              <a:tblPr>
                <a:tableStyleId>{5C22544A-7EE6-4342-B048-85BDC9FD1C3A}</a:tableStyleId>
              </a:tblPr>
              <a:tblGrid>
                <a:gridCol w="2788265">
                  <a:extLst>
                    <a:ext uri="{9D8B030D-6E8A-4147-A177-3AD203B41FA5}">
                      <a16:colId xmlns:a16="http://schemas.microsoft.com/office/drawing/2014/main" val="3772905312"/>
                    </a:ext>
                  </a:extLst>
                </a:gridCol>
                <a:gridCol w="3987683">
                  <a:extLst>
                    <a:ext uri="{9D8B030D-6E8A-4147-A177-3AD203B41FA5}">
                      <a16:colId xmlns:a16="http://schemas.microsoft.com/office/drawing/2014/main" val="1811564600"/>
                    </a:ext>
                  </a:extLst>
                </a:gridCol>
                <a:gridCol w="3499608">
                  <a:extLst>
                    <a:ext uri="{9D8B030D-6E8A-4147-A177-3AD203B41FA5}">
                      <a16:colId xmlns:a16="http://schemas.microsoft.com/office/drawing/2014/main" val="3530509029"/>
                    </a:ext>
                  </a:extLst>
                </a:gridCol>
                <a:gridCol w="663908">
                  <a:extLst>
                    <a:ext uri="{9D8B030D-6E8A-4147-A177-3AD203B41FA5}">
                      <a16:colId xmlns:a16="http://schemas.microsoft.com/office/drawing/2014/main" val="2508651255"/>
                    </a:ext>
                  </a:extLst>
                </a:gridCol>
              </a:tblGrid>
              <a:tr h="651872">
                <a:tc>
                  <a:txBody>
                    <a:bodyPr/>
                    <a:lstStyle/>
                    <a:p>
                      <a:pPr marL="0" algn="l" fontAlgn="t"/>
                      <a:r>
                        <a:rPr lang="ru-RU" sz="1000" u="none" strike="noStrike" dirty="0">
                          <a:effectLst/>
                        </a:rPr>
                        <a:t>5.2 Разработка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Написать и описать код по схеме.</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https://python.org, https://github.com/, 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10</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670651"/>
                  </a:ext>
                </a:extLst>
              </a:tr>
              <a:tr h="496329">
                <a:tc>
                  <a:txBody>
                    <a:bodyPr/>
                    <a:lstStyle/>
                    <a:p>
                      <a:pPr marL="0" algn="l" fontAlgn="t"/>
                      <a:r>
                        <a:rPr lang="ru-RU" sz="1000" u="none" strike="noStrike" dirty="0">
                          <a:effectLst/>
                        </a:rPr>
                        <a:t>5.3 Тестирование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Провести тесты на </a:t>
                      </a:r>
                      <a:r>
                        <a:rPr lang="ru-RU" sz="1000" u="none" strike="noStrike" dirty="0" smtClean="0">
                          <a:effectLst/>
                        </a:rPr>
                        <a:t>работоспособность </a:t>
                      </a:r>
                      <a:r>
                        <a:rPr lang="ru-RU" sz="1000" u="none" strike="noStrike" dirty="0">
                          <a:effectLst/>
                        </a:rPr>
                        <a:t>системы, найти возможные сбои и ошибки, а так же </a:t>
                      </a:r>
                      <a:r>
                        <a:rPr lang="ru-RU" sz="1000" u="none" strike="noStrike" dirty="0" smtClean="0">
                          <a:effectLst/>
                        </a:rPr>
                        <a:t>устранить </a:t>
                      </a:r>
                      <a:r>
                        <a:rPr lang="ru-RU" sz="1000" u="none" strike="noStrike" dirty="0">
                          <a:effectLst/>
                        </a:rPr>
                        <a:t>их.</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https://github.com/, 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3</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391246"/>
                  </a:ext>
                </a:extLst>
              </a:tr>
              <a:tr h="358460">
                <a:tc>
                  <a:txBody>
                    <a:bodyPr/>
                    <a:lstStyle/>
                    <a:p>
                      <a:pPr marL="0" algn="l" fontAlgn="t"/>
                      <a:r>
                        <a:rPr lang="ru-RU" sz="1000" u="none" strike="noStrike" dirty="0">
                          <a:effectLst/>
                        </a:rPr>
                        <a:t>5.4 Выбор вида интерфейса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Выбрать подходящий по условиям эксплуатации  вид интерфейса.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en-US" sz="1000" u="none" strike="noStrike" dirty="0">
                          <a:effectLst/>
                        </a:rPr>
                        <a:t>https://sky.pro/media/vidy-interfejsov-polnyj-spisok, </a:t>
                      </a:r>
                      <a:r>
                        <a:rPr lang="ru-RU" sz="1000" u="none" strike="noStrike" dirty="0">
                          <a:effectLst/>
                        </a:rPr>
                        <a:t>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1</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600083"/>
                  </a:ext>
                </a:extLst>
              </a:tr>
              <a:tr h="496329">
                <a:tc>
                  <a:txBody>
                    <a:bodyPr/>
                    <a:lstStyle/>
                    <a:p>
                      <a:pPr marL="0" algn="l" fontAlgn="t"/>
                      <a:r>
                        <a:rPr lang="ru-RU" sz="1000" u="none" strike="noStrike" dirty="0">
                          <a:effectLst/>
                        </a:rPr>
                        <a:t>5.5 Разработка интерфейса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Написать код взаимодействия пользователя и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https://github.com/, 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10</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45209"/>
                  </a:ext>
                </a:extLst>
              </a:tr>
              <a:tr h="772067">
                <a:tc>
                  <a:txBody>
                    <a:bodyPr/>
                    <a:lstStyle/>
                    <a:p>
                      <a:pPr marL="0" algn="l" fontAlgn="t"/>
                      <a:r>
                        <a:rPr lang="ru-RU" sz="1000" u="none" strike="noStrike" dirty="0">
                          <a:effectLst/>
                        </a:rPr>
                        <a:t>6. Разработка и запуск прототипа</a:t>
                      </a:r>
                      <a:endParaRPr lang="ru-RU" sz="1000" b="1"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Разработать готовый прототип, который будет искать проблему и осуществлять действия по её решению, вести статистику, отслеживать нарушения безопасности, сообщать о вероятных угрозах.</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https://github.com/, 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13</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181578"/>
                  </a:ext>
                </a:extLst>
              </a:tr>
              <a:tr h="786498">
                <a:tc>
                  <a:txBody>
                    <a:bodyPr/>
                    <a:lstStyle/>
                    <a:p>
                      <a:pPr marL="0" algn="l" fontAlgn="t"/>
                      <a:r>
                        <a:rPr lang="ru-RU" sz="1000" u="none" strike="noStrike" dirty="0">
                          <a:effectLst/>
                        </a:rPr>
                        <a:t>6.1 Написание кода </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Собрать полноценный, рабочий код из заранее заготовленных модулей, логически связав их и дописав остаточный код, связать систему с БД, привязать подачу сигнала к специальным датчиками.</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https://github.com/, интернет ресурсы, датчики связываемые с носителем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10</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152017"/>
                  </a:ext>
                </a:extLst>
              </a:tr>
              <a:tr h="503076">
                <a:tc>
                  <a:txBody>
                    <a:bodyPr/>
                    <a:lstStyle/>
                    <a:p>
                      <a:pPr marL="0" algn="l" fontAlgn="t"/>
                      <a:r>
                        <a:rPr lang="ru-RU" sz="1000" u="none" strike="noStrike" dirty="0">
                          <a:effectLst/>
                        </a:rPr>
                        <a:t>6.2 Донастройка и описание прототипа</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Описать действия прототипа для легкого улучшения её работы в дальнейшем, обеспечить отсутствие ошибок в коде.</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PyCharm - среда программирования python, https://docs.python.org, https://github.com/, интернет ресурсы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3</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114551"/>
                  </a:ext>
                </a:extLst>
              </a:tr>
              <a:tr h="358460">
                <a:tc>
                  <a:txBody>
                    <a:bodyPr/>
                    <a:lstStyle/>
                    <a:p>
                      <a:pPr marL="0" algn="l" fontAlgn="t"/>
                      <a:r>
                        <a:rPr lang="ru-RU" sz="1000" u="none" strike="noStrike" dirty="0">
                          <a:effectLst/>
                        </a:rPr>
                        <a:t>7. Тесты готового прототипа</a:t>
                      </a:r>
                      <a:endParaRPr lang="ru-RU" sz="1000" b="1"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Провести тестирование для выявления ошибок в работе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Прототип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2</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547201"/>
                  </a:ext>
                </a:extLst>
              </a:tr>
              <a:tr h="358460">
                <a:tc>
                  <a:txBody>
                    <a:bodyPr/>
                    <a:lstStyle/>
                    <a:p>
                      <a:pPr marL="0" algn="l" fontAlgn="t"/>
                      <a:r>
                        <a:rPr lang="ru-RU" sz="1000" u="none" strike="noStrike" dirty="0">
                          <a:effectLst/>
                        </a:rPr>
                        <a:t>7.1 Тестирование и отладка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Исправление ошибок, тестирование</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fontAlgn="t"/>
                      <a:r>
                        <a:rPr lang="ru-RU" sz="1000" u="none" strike="noStrike" dirty="0">
                          <a:effectLst/>
                        </a:rPr>
                        <a:t>Прототип системы</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fontAlgn="ctr"/>
                      <a:r>
                        <a:rPr lang="ru-RU" sz="1000" u="none" strike="noStrike" dirty="0">
                          <a:effectLst/>
                        </a:rPr>
                        <a:t>2</a:t>
                      </a:r>
                      <a:endParaRPr lang="ru-RU" sz="1000" b="0" i="0" u="none" strike="noStrike" dirty="0">
                        <a:solidFill>
                          <a:srgbClr val="000000"/>
                        </a:solidFill>
                        <a:effectLst/>
                        <a:latin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026136"/>
                  </a:ext>
                </a:extLst>
              </a:tr>
            </a:tbl>
          </a:graphicData>
        </a:graphic>
      </p:graphicFrame>
    </p:spTree>
    <p:extLst>
      <p:ext uri="{BB962C8B-B14F-4D97-AF65-F5344CB8AC3E}">
        <p14:creationId xmlns:p14="http://schemas.microsoft.com/office/powerpoint/2010/main" val="296251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0087" y="285749"/>
            <a:ext cx="10791825" cy="1325563"/>
          </a:xfrm>
        </p:spPr>
        <p:txBody>
          <a:bodyPr/>
          <a:lstStyle/>
          <a:p>
            <a:r>
              <a:rPr lang="ru-RU" dirty="0"/>
              <a:t>Диаграмма Ганта</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21</a:t>
            </a:fld>
            <a:endParaRPr lang="ru-RU" dirty="0"/>
          </a:p>
        </p:txBody>
      </p:sp>
      <p:pic>
        <p:nvPicPr>
          <p:cNvPr id="16" name="Рисунок 15"/>
          <p:cNvPicPr>
            <a:picLocks noChangeAspect="1"/>
          </p:cNvPicPr>
          <p:nvPr/>
        </p:nvPicPr>
        <p:blipFill rotWithShape="1">
          <a:blip r:embed="rId2"/>
          <a:srcRect l="160" t="399" r="319" b="806"/>
          <a:stretch/>
        </p:blipFill>
        <p:spPr>
          <a:xfrm>
            <a:off x="1220899" y="1435100"/>
            <a:ext cx="9750199" cy="4797015"/>
          </a:xfrm>
          <a:prstGeom prst="rect">
            <a:avLst/>
          </a:prstGeom>
          <a:ln>
            <a:solidFill>
              <a:schemeClr val="tx1"/>
            </a:solidFill>
          </a:ln>
        </p:spPr>
      </p:pic>
    </p:spTree>
    <p:extLst>
      <p:ext uri="{BB962C8B-B14F-4D97-AF65-F5344CB8AC3E}">
        <p14:creationId xmlns:p14="http://schemas.microsoft.com/office/powerpoint/2010/main" val="2578009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5500" y="140277"/>
            <a:ext cx="10791825" cy="1325563"/>
          </a:xfrm>
        </p:spPr>
        <p:txBody>
          <a:bodyPr/>
          <a:lstStyle/>
          <a:p>
            <a:r>
              <a:rPr lang="ru-RU" dirty="0"/>
              <a:t>Матрица ответственности</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22</a:t>
            </a:fld>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2728414044"/>
              </p:ext>
            </p:extLst>
          </p:nvPr>
        </p:nvGraphicFramePr>
        <p:xfrm>
          <a:off x="1232447" y="1232239"/>
          <a:ext cx="9757930" cy="5124111"/>
        </p:xfrm>
        <a:graphic>
          <a:graphicData uri="http://schemas.openxmlformats.org/drawingml/2006/table">
            <a:tbl>
              <a:tblPr>
                <a:tableStyleId>{5C22544A-7EE6-4342-B048-85BDC9FD1C3A}</a:tableStyleId>
              </a:tblPr>
              <a:tblGrid>
                <a:gridCol w="1171718">
                  <a:extLst>
                    <a:ext uri="{9D8B030D-6E8A-4147-A177-3AD203B41FA5}">
                      <a16:colId xmlns:a16="http://schemas.microsoft.com/office/drawing/2014/main" val="3108531756"/>
                    </a:ext>
                  </a:extLst>
                </a:gridCol>
                <a:gridCol w="1335048">
                  <a:extLst>
                    <a:ext uri="{9D8B030D-6E8A-4147-A177-3AD203B41FA5}">
                      <a16:colId xmlns:a16="http://schemas.microsoft.com/office/drawing/2014/main" val="3895877279"/>
                    </a:ext>
                  </a:extLst>
                </a:gridCol>
                <a:gridCol w="1088490">
                  <a:extLst>
                    <a:ext uri="{9D8B030D-6E8A-4147-A177-3AD203B41FA5}">
                      <a16:colId xmlns:a16="http://schemas.microsoft.com/office/drawing/2014/main" val="234766207"/>
                    </a:ext>
                  </a:extLst>
                </a:gridCol>
                <a:gridCol w="907432">
                  <a:extLst>
                    <a:ext uri="{9D8B030D-6E8A-4147-A177-3AD203B41FA5}">
                      <a16:colId xmlns:a16="http://schemas.microsoft.com/office/drawing/2014/main" val="3701427113"/>
                    </a:ext>
                  </a:extLst>
                </a:gridCol>
                <a:gridCol w="861072">
                  <a:extLst>
                    <a:ext uri="{9D8B030D-6E8A-4147-A177-3AD203B41FA5}">
                      <a16:colId xmlns:a16="http://schemas.microsoft.com/office/drawing/2014/main" val="4106036984"/>
                    </a:ext>
                  </a:extLst>
                </a:gridCol>
                <a:gridCol w="812148">
                  <a:extLst>
                    <a:ext uri="{9D8B030D-6E8A-4147-A177-3AD203B41FA5}">
                      <a16:colId xmlns:a16="http://schemas.microsoft.com/office/drawing/2014/main" val="780526961"/>
                    </a:ext>
                  </a:extLst>
                </a:gridCol>
                <a:gridCol w="782794">
                  <a:extLst>
                    <a:ext uri="{9D8B030D-6E8A-4147-A177-3AD203B41FA5}">
                      <a16:colId xmlns:a16="http://schemas.microsoft.com/office/drawing/2014/main" val="4084107467"/>
                    </a:ext>
                  </a:extLst>
                </a:gridCol>
                <a:gridCol w="890427">
                  <a:extLst>
                    <a:ext uri="{9D8B030D-6E8A-4147-A177-3AD203B41FA5}">
                      <a16:colId xmlns:a16="http://schemas.microsoft.com/office/drawing/2014/main" val="1174942201"/>
                    </a:ext>
                  </a:extLst>
                </a:gridCol>
                <a:gridCol w="909996">
                  <a:extLst>
                    <a:ext uri="{9D8B030D-6E8A-4147-A177-3AD203B41FA5}">
                      <a16:colId xmlns:a16="http://schemas.microsoft.com/office/drawing/2014/main" val="3435673892"/>
                    </a:ext>
                  </a:extLst>
                </a:gridCol>
                <a:gridCol w="998805">
                  <a:extLst>
                    <a:ext uri="{9D8B030D-6E8A-4147-A177-3AD203B41FA5}">
                      <a16:colId xmlns:a16="http://schemas.microsoft.com/office/drawing/2014/main" val="1101802608"/>
                    </a:ext>
                  </a:extLst>
                </a:gridCol>
              </a:tblGrid>
              <a:tr h="213592">
                <a:tc rowSpan="2" gridSpan="2">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Иерархическая структура работ (ИСР) проекта</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rowSpan="2" hMerge="1">
                  <a:txBody>
                    <a:bodyPr/>
                    <a:lstStyle/>
                    <a:p>
                      <a:endParaRPr lang="ru-RU"/>
                    </a:p>
                  </a:txBody>
                  <a:tcPr/>
                </a:tc>
                <a:tc gridSpan="8">
                  <a:txBody>
                    <a:bodyPr/>
                    <a:lstStyle/>
                    <a:p>
                      <a:pPr marL="36000" algn="ctr" fontAlgn="t">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Базовые роли в соответствии с функцией в проекте</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870031246"/>
                  </a:ext>
                </a:extLst>
              </a:tr>
              <a:tr h="485436">
                <a:tc gridSpan="2" vMerge="1">
                  <a:txBody>
                    <a:bodyPr/>
                    <a:lstStyle/>
                    <a:p>
                      <a:endParaRPr lang="ru-RU"/>
                    </a:p>
                  </a:txBody>
                  <a:tcPr/>
                </a:tc>
                <a:tc hMerge="1" vMerge="1">
                  <a:txBody>
                    <a:bodyPr/>
                    <a:lstStyle/>
                    <a:p>
                      <a:endParaRPr lang="ru-RU"/>
                    </a:p>
                  </a:txBody>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Руководитель проекта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Маркетолог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Разработчик (Габула Павел)</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Коммуникатор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Критик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Финансист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Дизайнер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6000" algn="ctr" fontAlgn="ctr">
                        <a:spcBef>
                          <a:spcPts val="3000"/>
                        </a:spcBef>
                      </a:pPr>
                      <a:r>
                        <a:rPr lang="ru-RU" sz="1050" u="none" strike="noStrike" dirty="0">
                          <a:solidFill>
                            <a:schemeClr val="bg1"/>
                          </a:solidFill>
                          <a:effectLst/>
                          <a:latin typeface="Calibri" panose="020F0502020204030204" pitchFamily="34" charset="0"/>
                          <a:cs typeface="Calibri" panose="020F0502020204030204" pitchFamily="34" charset="0"/>
                        </a:rPr>
                        <a:t>Аналитик (ИФ)</a:t>
                      </a:r>
                      <a:endParaRPr lang="ru-RU" sz="1050" b="0" i="0" u="none" strike="noStrike" dirty="0">
                        <a:solidFill>
                          <a:schemeClr val="bg1"/>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51738439"/>
                  </a:ext>
                </a:extLst>
              </a:tr>
              <a:tr h="569276">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 Исследование предметной области</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1.1 Обзор темы исследования</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 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4808949"/>
                  </a:ext>
                </a:extLst>
              </a:tr>
              <a:tr h="349514">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1.2 Определение проблемы</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 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7494454"/>
                  </a:ext>
                </a:extLst>
              </a:tr>
              <a:tr h="349514">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1.3 Проведение опроса</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 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7873043"/>
                  </a:ext>
                </a:extLst>
              </a:tr>
              <a:tr h="485436">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1.4 Определение цели и постановка задач</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 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734205"/>
                  </a:ext>
                </a:extLst>
              </a:tr>
              <a:tr h="485436">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1.5 Анализ рынка аналогичных систем</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2915251"/>
                  </a:ext>
                </a:extLst>
              </a:tr>
              <a:tr h="485436">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2. Сбор необходимых данных</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2.1 Написание ТЗ проекта</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864413"/>
                  </a:ext>
                </a:extLst>
              </a:tr>
              <a:tr h="825874">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2.2 </a:t>
                      </a:r>
                      <a:r>
                        <a:rPr lang="ru-RU" sz="1050" u="none" strike="noStrike" dirty="0" smtClean="0">
                          <a:effectLst/>
                          <a:latin typeface="Calibri" panose="020F0502020204030204" pitchFamily="34" charset="0"/>
                          <a:cs typeface="Calibri" panose="020F0502020204030204" pitchFamily="34" charset="0"/>
                        </a:rPr>
                        <a:t>Построение </a:t>
                      </a:r>
                      <a:r>
                        <a:rPr lang="ru-RU" sz="1050" u="none" strike="noStrike" dirty="0">
                          <a:effectLst/>
                          <a:latin typeface="Calibri" panose="020F0502020204030204" pitchFamily="34" charset="0"/>
                          <a:cs typeface="Calibri" panose="020F0502020204030204" pitchFamily="34" charset="0"/>
                        </a:rPr>
                        <a:t>уровней работы системы и диаграммы потоков данных</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9291569"/>
                  </a:ext>
                </a:extLst>
              </a:tr>
              <a:tr h="300651">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l" fontAlgn="t">
                        <a:spcBef>
                          <a:spcPts val="3000"/>
                        </a:spcBef>
                      </a:pPr>
                      <a:r>
                        <a:rPr lang="ru-RU" sz="1050" u="none" strike="noStrike" dirty="0">
                          <a:effectLst/>
                          <a:latin typeface="Calibri" panose="020F0502020204030204" pitchFamily="34" charset="0"/>
                          <a:cs typeface="Calibri" panose="020F0502020204030204" pitchFamily="34" charset="0"/>
                        </a:rPr>
                        <a:t>2.3 Создание БД</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О</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К, 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У</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000" algn="ctr" fontAlgn="ctr">
                        <a:spcBef>
                          <a:spcPts val="3000"/>
                        </a:spcBef>
                      </a:pPr>
                      <a:r>
                        <a:rPr lang="ru-RU" sz="1050" u="none" strike="noStrike" dirty="0">
                          <a:effectLst/>
                          <a:latin typeface="Calibri" panose="020F0502020204030204" pitchFamily="34" charset="0"/>
                          <a:cs typeface="Calibri" panose="020F0502020204030204" pitchFamily="34" charset="0"/>
                        </a:rPr>
                        <a:t> </a:t>
                      </a:r>
                      <a:endParaRPr lang="ru-RU" sz="1050" b="0" i="0" u="none" strike="noStrike" dirty="0">
                        <a:solidFill>
                          <a:srgbClr val="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5094058"/>
                  </a:ext>
                </a:extLst>
              </a:tr>
            </a:tbl>
          </a:graphicData>
        </a:graphic>
      </p:graphicFrame>
      <p:sp>
        <p:nvSpPr>
          <p:cNvPr id="7" name="Прямоугольник 6"/>
          <p:cNvSpPr/>
          <p:nvPr/>
        </p:nvSpPr>
        <p:spPr>
          <a:xfrm>
            <a:off x="1232447" y="6467559"/>
            <a:ext cx="2800767" cy="253916"/>
          </a:xfrm>
          <a:prstGeom prst="rect">
            <a:avLst/>
          </a:prstGeom>
        </p:spPr>
        <p:txBody>
          <a:bodyPr wrap="none">
            <a:spAutoFit/>
          </a:bodyPr>
          <a:lstStyle/>
          <a:p>
            <a:pPr fontAlgn="t">
              <a:defRPr/>
            </a:pPr>
            <a:r>
              <a:rPr lang="ru-RU" sz="1050" dirty="0">
                <a:latin typeface="Calibri" panose="020F0502020204030204" pitchFamily="34" charset="0"/>
                <a:cs typeface="Calibri" panose="020F0502020204030204" pitchFamily="34" charset="0"/>
              </a:rPr>
              <a:t>О – ответственный</a:t>
            </a:r>
            <a:r>
              <a:rPr lang="en-US" sz="1050" dirty="0">
                <a:latin typeface="Calibri" panose="020F0502020204030204" pitchFamily="34" charset="0"/>
                <a:cs typeface="Calibri" panose="020F0502020204030204" pitchFamily="34" charset="0"/>
              </a:rPr>
              <a:t>; </a:t>
            </a:r>
            <a:r>
              <a:rPr lang="ru-RU" sz="1050" dirty="0">
                <a:latin typeface="Calibri" panose="020F0502020204030204" pitchFamily="34" charset="0"/>
                <a:cs typeface="Calibri" panose="020F0502020204030204" pitchFamily="34" charset="0"/>
              </a:rPr>
              <a:t>У – участник</a:t>
            </a:r>
            <a:r>
              <a:rPr lang="en-US" sz="1050" dirty="0">
                <a:latin typeface="Calibri" panose="020F0502020204030204" pitchFamily="34" charset="0"/>
                <a:cs typeface="Calibri" panose="020F0502020204030204" pitchFamily="34" charset="0"/>
              </a:rPr>
              <a:t>; </a:t>
            </a:r>
            <a:r>
              <a:rPr lang="ru-RU" sz="1050" dirty="0">
                <a:latin typeface="Calibri" panose="020F0502020204030204" pitchFamily="34" charset="0"/>
                <a:cs typeface="Calibri" panose="020F0502020204030204" pitchFamily="34" charset="0"/>
              </a:rPr>
              <a:t>К - контроль</a:t>
            </a:r>
            <a:endParaRPr lang="ru-RU" sz="105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674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5025" y="277437"/>
            <a:ext cx="10791825" cy="1325563"/>
          </a:xfrm>
        </p:spPr>
        <p:txBody>
          <a:bodyPr/>
          <a:lstStyle/>
          <a:p>
            <a:r>
              <a:rPr lang="ru-RU" dirty="0"/>
              <a:t>Потребности участников проекта в информации и </a:t>
            </a:r>
            <a:r>
              <a:rPr lang="ru-RU" dirty="0" smtClean="0"/>
              <a:t>взаимодействии</a:t>
            </a:r>
            <a:endParaRPr lang="ru-RU" dirty="0"/>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23</a:t>
            </a:fld>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071096613"/>
              </p:ext>
            </p:extLst>
          </p:nvPr>
        </p:nvGraphicFramePr>
        <p:xfrm>
          <a:off x="725025" y="1603000"/>
          <a:ext cx="10881359" cy="4541043"/>
        </p:xfrm>
        <a:graphic>
          <a:graphicData uri="http://schemas.openxmlformats.org/drawingml/2006/table">
            <a:tbl>
              <a:tblPr>
                <a:tableStyleId>{5C22544A-7EE6-4342-B048-85BDC9FD1C3A}</a:tableStyleId>
              </a:tblPr>
              <a:tblGrid>
                <a:gridCol w="2011647">
                  <a:extLst>
                    <a:ext uri="{9D8B030D-6E8A-4147-A177-3AD203B41FA5}">
                      <a16:colId xmlns:a16="http://schemas.microsoft.com/office/drawing/2014/main" val="4140225150"/>
                    </a:ext>
                  </a:extLst>
                </a:gridCol>
                <a:gridCol w="899419">
                  <a:extLst>
                    <a:ext uri="{9D8B030D-6E8A-4147-A177-3AD203B41FA5}">
                      <a16:colId xmlns:a16="http://schemas.microsoft.com/office/drawing/2014/main" val="1291181356"/>
                    </a:ext>
                  </a:extLst>
                </a:gridCol>
                <a:gridCol w="2521583">
                  <a:extLst>
                    <a:ext uri="{9D8B030D-6E8A-4147-A177-3AD203B41FA5}">
                      <a16:colId xmlns:a16="http://schemas.microsoft.com/office/drawing/2014/main" val="2348060058"/>
                    </a:ext>
                  </a:extLst>
                </a:gridCol>
                <a:gridCol w="2200364">
                  <a:extLst>
                    <a:ext uri="{9D8B030D-6E8A-4147-A177-3AD203B41FA5}">
                      <a16:colId xmlns:a16="http://schemas.microsoft.com/office/drawing/2014/main" val="1500123525"/>
                    </a:ext>
                  </a:extLst>
                </a:gridCol>
                <a:gridCol w="1626182">
                  <a:extLst>
                    <a:ext uri="{9D8B030D-6E8A-4147-A177-3AD203B41FA5}">
                      <a16:colId xmlns:a16="http://schemas.microsoft.com/office/drawing/2014/main" val="2409828487"/>
                    </a:ext>
                  </a:extLst>
                </a:gridCol>
                <a:gridCol w="1622164">
                  <a:extLst>
                    <a:ext uri="{9D8B030D-6E8A-4147-A177-3AD203B41FA5}">
                      <a16:colId xmlns:a16="http://schemas.microsoft.com/office/drawing/2014/main" val="3559424486"/>
                    </a:ext>
                  </a:extLst>
                </a:gridCol>
              </a:tblGrid>
              <a:tr h="362611">
                <a:tc>
                  <a:txBody>
                    <a:bodyPr/>
                    <a:lstStyle/>
                    <a:p>
                      <a:pPr algn="ctr" fontAlgn="ctr"/>
                      <a:r>
                        <a:rPr lang="ru-RU" sz="1050" u="none" strike="noStrike" dirty="0">
                          <a:solidFill>
                            <a:schemeClr val="bg1"/>
                          </a:solidFill>
                          <a:effectLst/>
                        </a:rPr>
                        <a:t>Вид информации</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50" u="none" strike="noStrike" dirty="0">
                          <a:solidFill>
                            <a:schemeClr val="bg1"/>
                          </a:solidFill>
                          <a:effectLst/>
                        </a:rPr>
                        <a:t>Форма представления</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50" u="none" strike="noStrike" dirty="0">
                          <a:solidFill>
                            <a:schemeClr val="bg1"/>
                          </a:solidFill>
                          <a:effectLst/>
                        </a:rPr>
                        <a:t>Срочность</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50" u="none" strike="noStrike" dirty="0">
                          <a:solidFill>
                            <a:schemeClr val="bg1"/>
                          </a:solidFill>
                          <a:effectLst/>
                        </a:rPr>
                        <a:t>Риски</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50" u="none" strike="noStrike" dirty="0">
                          <a:solidFill>
                            <a:schemeClr val="bg1"/>
                          </a:solidFill>
                          <a:effectLst/>
                        </a:rPr>
                        <a:t>Способ предоставления информации</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50" u="none" strike="noStrike" dirty="0">
                          <a:solidFill>
                            <a:schemeClr val="bg1"/>
                          </a:solidFill>
                          <a:effectLst/>
                        </a:rPr>
                        <a:t>Ответственные в команде</a:t>
                      </a:r>
                      <a:endParaRPr lang="ru-RU" sz="1050" b="0" i="0" u="none" strike="noStrike" dirty="0">
                        <a:solidFill>
                          <a:schemeClr val="bg1"/>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180843048"/>
                  </a:ext>
                </a:extLst>
              </a:tr>
              <a:tr h="568091">
                <a:tc>
                  <a:txBody>
                    <a:bodyPr/>
                    <a:lstStyle/>
                    <a:p>
                      <a:pPr algn="ctr" fontAlgn="ctr"/>
                      <a:r>
                        <a:rPr lang="ru-RU" sz="1050" u="none" strike="noStrike" dirty="0">
                          <a:effectLst/>
                        </a:rPr>
                        <a:t>ТЗ</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8">
                  <a:txBody>
                    <a:bodyPr/>
                    <a:lstStyle/>
                    <a:p>
                      <a:pPr algn="ctr" fontAlgn="ctr"/>
                      <a:r>
                        <a:rPr lang="ru-RU" sz="1050" u="none" strike="noStrike" dirty="0">
                          <a:effectLst/>
                        </a:rPr>
                        <a:t>Электронная версия</a:t>
                      </a:r>
                      <a:endParaRPr lang="ru-RU" sz="1050" b="0" i="0" u="none" strike="noStrike" dirty="0">
                        <a:solidFill>
                          <a:srgbClr val="000000"/>
                        </a:solidFill>
                        <a:effectLst/>
                        <a:latin typeface="Calibri" panose="020F0502020204030204" pitchFamily="34" charset="0"/>
                      </a:endParaRPr>
                    </a:p>
                  </a:txBody>
                  <a:tcPr marL="6044" marR="6044" marT="6044" marB="0" vert="vert"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Срочно, невозможно продолжить дальнейшую работу над проектом</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Неверное представление о работе системы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Руководитель проекта, разработчик, коммуникатор</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233998"/>
                  </a:ext>
                </a:extLst>
              </a:tr>
              <a:tr h="392829">
                <a:tc>
                  <a:txBody>
                    <a:bodyPr/>
                    <a:lstStyle/>
                    <a:p>
                      <a:pPr algn="ctr" fontAlgn="ctr"/>
                      <a:r>
                        <a:rPr lang="ru-RU" sz="1050" u="none" strike="noStrike" dirty="0">
                          <a:effectLst/>
                        </a:rPr>
                        <a:t>Описание системы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Срочно, невозможно создание прототипа</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Проблемы с создании БД и составлением паспорта проекта</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Разработчик, коммуникатор</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492590"/>
                  </a:ext>
                </a:extLst>
              </a:tr>
              <a:tr h="259872">
                <a:tc>
                  <a:txBody>
                    <a:bodyPr/>
                    <a:lstStyle/>
                    <a:p>
                      <a:pPr algn="ctr" fontAlgn="ctr"/>
                      <a:r>
                        <a:rPr lang="ru-RU" sz="1050" u="none" strike="noStrike" dirty="0">
                          <a:effectLst/>
                        </a:rPr>
                        <a:t>Отчёт по БД</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Срочно, невозможно создание прототипа</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Сдвиг сроков сдачи проекта</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Интернет ресурсы, 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Разработчик</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665752"/>
                  </a:ext>
                </a:extLst>
              </a:tr>
              <a:tr h="513700">
                <a:tc>
                  <a:txBody>
                    <a:bodyPr/>
                    <a:lstStyle/>
                    <a:p>
                      <a:pPr algn="ctr" fontAlgn="ctr"/>
                      <a:r>
                        <a:rPr lang="ru-RU" sz="1050" u="none" strike="noStrike" dirty="0">
                          <a:effectLst/>
                        </a:rPr>
                        <a:t>Описание и отчёт по </a:t>
                      </a:r>
                      <a:r>
                        <a:rPr lang="ru-RU" sz="1050" u="none" strike="noStrike" dirty="0" smtClean="0">
                          <a:effectLst/>
                        </a:rPr>
                        <a:t>интерфейсу</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Срочно, невозможно создание интерфейса</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Непонятный для пользователя интерфейс, некорректное заполнение БД</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Разработчик, дизайнер, критик</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696545"/>
                  </a:ext>
                </a:extLst>
              </a:tr>
              <a:tr h="447221">
                <a:tc>
                  <a:txBody>
                    <a:bodyPr/>
                    <a:lstStyle/>
                    <a:p>
                      <a:pPr algn="ctr" fontAlgn="ctr"/>
                      <a:r>
                        <a:rPr lang="ru-RU" sz="1050" u="none" strike="noStrike" dirty="0">
                          <a:effectLst/>
                        </a:rPr>
                        <a:t>Описание структуры программы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Не срочно, выполняется после написания программы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Проблемы с разработкой системы и техническим обоснованием</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Разработчик</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949052"/>
                  </a:ext>
                </a:extLst>
              </a:tr>
              <a:tr h="670831">
                <a:tc>
                  <a:txBody>
                    <a:bodyPr/>
                    <a:lstStyle/>
                    <a:p>
                      <a:pPr algn="ctr" fontAlgn="ctr"/>
                      <a:r>
                        <a:rPr lang="ru-RU" sz="1050" u="none" strike="noStrike" dirty="0">
                          <a:effectLst/>
                        </a:rPr>
                        <a:t>Руководство пользователя</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Не срочно, выполняется после написания программы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Проблемы с использованием системы, сбои в работе</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Мессенджеры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Разработчик, коммуникатор, маркетолог, руководитель проекта</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7913592"/>
                  </a:ext>
                </a:extLst>
              </a:tr>
              <a:tr h="574135">
                <a:tc>
                  <a:txBody>
                    <a:bodyPr/>
                    <a:lstStyle/>
                    <a:p>
                      <a:pPr algn="ctr" fontAlgn="ctr"/>
                      <a:r>
                        <a:rPr lang="ru-RU" sz="1050" u="none" strike="noStrike" dirty="0">
                          <a:effectLst/>
                        </a:rPr>
                        <a:t>Отчёт по прототипу</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Не срочно, выполняется после создания прототипа</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Нарушение нормативно-правовых актов</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a:effectLst/>
                        </a:rPr>
                        <a:t>Мессенджеры</a:t>
                      </a:r>
                      <a:endParaRPr lang="ru-RU" sz="1050" b="0" i="0" u="none" strike="noStrike">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Разработчик, руководитель проекта, аналитик, критик</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377508"/>
                  </a:ext>
                </a:extLst>
              </a:tr>
              <a:tr h="562048">
                <a:tc>
                  <a:txBody>
                    <a:bodyPr/>
                    <a:lstStyle/>
                    <a:p>
                      <a:pPr algn="ctr" fontAlgn="ctr"/>
                      <a:r>
                        <a:rPr lang="ru-RU" sz="1050" u="none" strike="noStrike" dirty="0">
                          <a:effectLst/>
                        </a:rPr>
                        <a:t>Техническая документация</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endParaRPr lang="ru-RU"/>
                    </a:p>
                  </a:txBody>
                  <a:tcPr/>
                </a:tc>
                <a:tc>
                  <a:txBody>
                    <a:bodyPr/>
                    <a:lstStyle/>
                    <a:p>
                      <a:pPr algn="ctr" fontAlgn="ctr"/>
                      <a:r>
                        <a:rPr lang="ru-RU" sz="1050" u="none" strike="noStrike" dirty="0">
                          <a:effectLst/>
                        </a:rPr>
                        <a:t>Не срочно, выполняется на протяжении всей работы над проектом</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Неудачные прототипы системы, требующие изменения</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Мессенджеры</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50" u="none" strike="noStrike" dirty="0">
                          <a:effectLst/>
                        </a:rPr>
                        <a:t>Коммуникатор, финансист, руководитель проекта, аналитик</a:t>
                      </a:r>
                      <a:endParaRPr lang="ru-RU" sz="1050" b="0" i="0" u="none" strike="noStrike" dirty="0">
                        <a:solidFill>
                          <a:srgbClr val="000000"/>
                        </a:solidFill>
                        <a:effectLst/>
                        <a:latin typeface="Calibri" panose="020F0502020204030204" pitchFamily="34" charset="0"/>
                      </a:endParaRPr>
                    </a:p>
                  </a:txBody>
                  <a:tcPr marL="6044" marR="6044" marT="604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596319"/>
                  </a:ext>
                </a:extLst>
              </a:tr>
            </a:tbl>
          </a:graphicData>
        </a:graphic>
      </p:graphicFrame>
    </p:spTree>
    <p:extLst>
      <p:ext uri="{BB962C8B-B14F-4D97-AF65-F5344CB8AC3E}">
        <p14:creationId xmlns:p14="http://schemas.microsoft.com/office/powerpoint/2010/main" val="1431693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5025" y="277437"/>
            <a:ext cx="10791825" cy="1325563"/>
          </a:xfrm>
        </p:spPr>
        <p:txBody>
          <a:bodyPr/>
          <a:lstStyle/>
          <a:p>
            <a:r>
              <a:rPr lang="ru-RU" dirty="0"/>
              <a:t>Качественно-количественная оценка рисков проекта, баллы</a:t>
            </a:r>
            <a:endParaRPr lang="ru-RU" dirty="0"/>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24</a:t>
            </a:fld>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148218634"/>
              </p:ext>
            </p:extLst>
          </p:nvPr>
        </p:nvGraphicFramePr>
        <p:xfrm>
          <a:off x="905608" y="1679162"/>
          <a:ext cx="10430657" cy="4421117"/>
        </p:xfrm>
        <a:graphic>
          <a:graphicData uri="http://schemas.openxmlformats.org/drawingml/2006/table">
            <a:tbl>
              <a:tblPr>
                <a:tableStyleId>{5C22544A-7EE6-4342-B048-85BDC9FD1C3A}</a:tableStyleId>
              </a:tblPr>
              <a:tblGrid>
                <a:gridCol w="1303832">
                  <a:extLst>
                    <a:ext uri="{9D8B030D-6E8A-4147-A177-3AD203B41FA5}">
                      <a16:colId xmlns:a16="http://schemas.microsoft.com/office/drawing/2014/main" val="753599754"/>
                    </a:ext>
                  </a:extLst>
                </a:gridCol>
                <a:gridCol w="2510503">
                  <a:extLst>
                    <a:ext uri="{9D8B030D-6E8A-4147-A177-3AD203B41FA5}">
                      <a16:colId xmlns:a16="http://schemas.microsoft.com/office/drawing/2014/main" val="1840124533"/>
                    </a:ext>
                  </a:extLst>
                </a:gridCol>
                <a:gridCol w="1303832">
                  <a:extLst>
                    <a:ext uri="{9D8B030D-6E8A-4147-A177-3AD203B41FA5}">
                      <a16:colId xmlns:a16="http://schemas.microsoft.com/office/drawing/2014/main" val="3983960460"/>
                    </a:ext>
                  </a:extLst>
                </a:gridCol>
                <a:gridCol w="1297564">
                  <a:extLst>
                    <a:ext uri="{9D8B030D-6E8A-4147-A177-3AD203B41FA5}">
                      <a16:colId xmlns:a16="http://schemas.microsoft.com/office/drawing/2014/main" val="2539571124"/>
                    </a:ext>
                  </a:extLst>
                </a:gridCol>
                <a:gridCol w="1006082">
                  <a:extLst>
                    <a:ext uri="{9D8B030D-6E8A-4147-A177-3AD203B41FA5}">
                      <a16:colId xmlns:a16="http://schemas.microsoft.com/office/drawing/2014/main" val="36009995"/>
                    </a:ext>
                  </a:extLst>
                </a:gridCol>
                <a:gridCol w="1504422">
                  <a:extLst>
                    <a:ext uri="{9D8B030D-6E8A-4147-A177-3AD203B41FA5}">
                      <a16:colId xmlns:a16="http://schemas.microsoft.com/office/drawing/2014/main" val="2333204376"/>
                    </a:ext>
                  </a:extLst>
                </a:gridCol>
                <a:gridCol w="1504422">
                  <a:extLst>
                    <a:ext uri="{9D8B030D-6E8A-4147-A177-3AD203B41FA5}">
                      <a16:colId xmlns:a16="http://schemas.microsoft.com/office/drawing/2014/main" val="1876862388"/>
                    </a:ext>
                  </a:extLst>
                </a:gridCol>
              </a:tblGrid>
              <a:tr h="315893">
                <a:tc>
                  <a:txBody>
                    <a:bodyPr/>
                    <a:lstStyle/>
                    <a:p>
                      <a:pPr algn="ctr" fontAlgn="ctr"/>
                      <a:r>
                        <a:rPr lang="ru-RU" sz="900" u="none" strike="noStrike" dirty="0">
                          <a:solidFill>
                            <a:schemeClr val="bg1"/>
                          </a:solidFill>
                          <a:effectLst/>
                        </a:rPr>
                        <a:t>№</a:t>
                      </a:r>
                      <a:endParaRPr lang="ru-RU" sz="900" b="0" i="0" u="none" strike="noStrike" dirty="0">
                        <a:solidFill>
                          <a:schemeClr val="bg1"/>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900" u="none" strike="noStrike" dirty="0">
                          <a:solidFill>
                            <a:schemeClr val="bg1"/>
                          </a:solidFill>
                          <a:effectLst/>
                        </a:rPr>
                        <a:t>Формулировки рисков</a:t>
                      </a:r>
                      <a:endParaRPr lang="ru-RU" sz="900" b="0" i="0" u="none" strike="noStrike" dirty="0">
                        <a:solidFill>
                          <a:schemeClr val="bg1"/>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gridSpan="2">
                  <a:txBody>
                    <a:bodyPr/>
                    <a:lstStyle/>
                    <a:p>
                      <a:pPr algn="ctr" fontAlgn="ctr"/>
                      <a:r>
                        <a:rPr lang="ru-RU" sz="900" u="none" strike="noStrike" dirty="0">
                          <a:solidFill>
                            <a:schemeClr val="bg1"/>
                          </a:solidFill>
                          <a:effectLst/>
                        </a:rPr>
                        <a:t>Вероятность наступления, балл (</a:t>
                      </a:r>
                      <a:r>
                        <a:rPr lang="en-US" sz="900" u="none" strike="noStrike" dirty="0">
                          <a:solidFill>
                            <a:schemeClr val="bg1"/>
                          </a:solidFill>
                          <a:effectLst/>
                        </a:rPr>
                        <a:t>Pj)</a:t>
                      </a:r>
                      <a:endParaRPr lang="en-US" sz="900" b="0" i="0" u="none" strike="noStrike" dirty="0">
                        <a:solidFill>
                          <a:schemeClr val="bg1"/>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hMerge="1">
                  <a:txBody>
                    <a:bodyPr/>
                    <a:lstStyle/>
                    <a:p>
                      <a:endParaRPr lang="ru-RU"/>
                    </a:p>
                  </a:txBody>
                  <a:tcPr/>
                </a:tc>
                <a:tc gridSpan="2">
                  <a:txBody>
                    <a:bodyPr/>
                    <a:lstStyle/>
                    <a:p>
                      <a:pPr algn="ctr" fontAlgn="ctr"/>
                      <a:r>
                        <a:rPr lang="ru-RU" sz="900" u="none" strike="noStrike" dirty="0">
                          <a:solidFill>
                            <a:schemeClr val="bg1"/>
                          </a:solidFill>
                          <a:effectLst/>
                        </a:rPr>
                        <a:t>Ущерб, балл (</a:t>
                      </a:r>
                      <a:r>
                        <a:rPr lang="en-US" sz="900" u="none" strike="noStrike" dirty="0">
                          <a:solidFill>
                            <a:schemeClr val="bg1"/>
                          </a:solidFill>
                          <a:effectLst/>
                        </a:rPr>
                        <a:t>Vj)</a:t>
                      </a:r>
                      <a:endParaRPr lang="en-US" sz="900" b="0" i="0" u="none" strike="noStrike" dirty="0">
                        <a:solidFill>
                          <a:schemeClr val="bg1"/>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hMerge="1">
                  <a:txBody>
                    <a:bodyPr/>
                    <a:lstStyle/>
                    <a:p>
                      <a:endParaRPr lang="ru-RU"/>
                    </a:p>
                  </a:txBody>
                  <a:tcPr/>
                </a:tc>
                <a:tc>
                  <a:txBody>
                    <a:bodyPr/>
                    <a:lstStyle/>
                    <a:p>
                      <a:pPr algn="ctr" fontAlgn="ctr"/>
                      <a:r>
                        <a:rPr lang="ru-RU" sz="900" u="none" strike="noStrike" dirty="0">
                          <a:solidFill>
                            <a:schemeClr val="bg1"/>
                          </a:solidFill>
                          <a:effectLst/>
                        </a:rPr>
                        <a:t>Интегральная оценка</a:t>
                      </a:r>
                      <a:endParaRPr lang="ru-RU" sz="900" b="0" i="0" u="none" strike="noStrike" dirty="0">
                        <a:solidFill>
                          <a:schemeClr val="bg1"/>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209733888"/>
                  </a:ext>
                </a:extLst>
              </a:tr>
              <a:tr h="228068">
                <a:tc gridSpan="7">
                  <a:txBody>
                    <a:bodyPr/>
                    <a:lstStyle/>
                    <a:p>
                      <a:pPr algn="ctr" fontAlgn="ctr"/>
                      <a:r>
                        <a:rPr lang="ru-RU" sz="900" u="none" strike="noStrike">
                          <a:effectLst/>
                        </a:rPr>
                        <a:t>Финансовые риски</a:t>
                      </a:r>
                      <a:endParaRPr lang="ru-RU" sz="900" b="1"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84276837"/>
                  </a:ext>
                </a:extLst>
              </a:tr>
              <a:tr h="228068">
                <a:tc rowSpan="2">
                  <a:txBody>
                    <a:bodyPr/>
                    <a:lstStyle/>
                    <a:p>
                      <a:pPr algn="ctr" fontAlgn="ctr"/>
                      <a:r>
                        <a:rPr lang="ru-RU" sz="900" u="none" strike="noStrike">
                          <a:effectLst/>
                        </a:rPr>
                        <a:t>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Отсутствие свободных средств на повышение качества продукции</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3;2;3;1;2;3;2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2;1;3;2;2;1;1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798862"/>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допустимый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025406"/>
                  </a:ext>
                </a:extLst>
              </a:tr>
              <a:tr h="228068">
                <a:tc rowSpan="2">
                  <a:txBody>
                    <a:bodyPr/>
                    <a:lstStyle/>
                    <a:p>
                      <a:pPr algn="ctr" fontAlgn="ctr"/>
                      <a:r>
                        <a:rPr lang="ru-RU" sz="900" u="none" strike="noStrike">
                          <a:effectLst/>
                        </a:rPr>
                        <a:t>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dirty="0">
                          <a:effectLst/>
                        </a:rPr>
                        <a:t>Большая стоимость разработки новой системы отслеживания</a:t>
                      </a:r>
                      <a:endParaRPr lang="ru-RU" sz="900" b="0" i="0" u="none" strike="noStrike" dirty="0">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dirty="0">
                          <a:effectLst/>
                        </a:rPr>
                        <a:t>4;5;2;3;4;4;5</a:t>
                      </a:r>
                      <a:endParaRPr lang="ru-RU" sz="900" b="0" i="0" u="none" strike="noStrike" dirty="0">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3;4;5;5;5;4;2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15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07126"/>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критический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889447"/>
                  </a:ext>
                </a:extLst>
              </a:tr>
              <a:tr h="228068">
                <a:tc rowSpan="2">
                  <a:txBody>
                    <a:bodyPr/>
                    <a:lstStyle/>
                    <a:p>
                      <a:pPr algn="ctr" fontAlgn="ctr"/>
                      <a:r>
                        <a:rPr lang="ru-RU" sz="900" u="none" strike="noStrike" dirty="0">
                          <a:effectLst/>
                        </a:rPr>
                        <a:t>3</a:t>
                      </a:r>
                      <a:endParaRPr lang="ru-RU" sz="900" b="0" i="0" u="none" strike="noStrike" dirty="0">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Отсутствие потенциально заинтерисованных клиентов</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2;1;1;2;1;1;1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4;5;5;3;4;5;4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6</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440343"/>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существенный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287319"/>
                  </a:ext>
                </a:extLst>
              </a:tr>
              <a:tr h="228068">
                <a:tc gridSpan="7">
                  <a:txBody>
                    <a:bodyPr/>
                    <a:lstStyle/>
                    <a:p>
                      <a:pPr algn="ctr" fontAlgn="ctr"/>
                      <a:r>
                        <a:rPr lang="ru-RU" sz="900" u="none" strike="noStrike">
                          <a:effectLst/>
                        </a:rPr>
                        <a:t>Коммерческие риски</a:t>
                      </a:r>
                      <a:endParaRPr lang="ru-RU" sz="900" b="1"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958307170"/>
                  </a:ext>
                </a:extLst>
              </a:tr>
              <a:tr h="228068">
                <a:tc rowSpan="2">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Выход партнёров из проекта</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2;1;3;1;1;2;2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1;2;2;1;3;2;4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556535"/>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2</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допустимый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195635"/>
                  </a:ext>
                </a:extLst>
              </a:tr>
              <a:tr h="228068">
                <a:tc gridSpan="7">
                  <a:txBody>
                    <a:bodyPr/>
                    <a:lstStyle/>
                    <a:p>
                      <a:pPr algn="ctr" fontAlgn="ctr"/>
                      <a:r>
                        <a:rPr lang="ru-RU" sz="900" u="none" strike="noStrike">
                          <a:effectLst/>
                        </a:rPr>
                        <a:t>Организационные риски</a:t>
                      </a:r>
                      <a:endParaRPr lang="ru-RU" sz="900" b="1"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749053091"/>
                  </a:ext>
                </a:extLst>
              </a:tr>
              <a:tr h="228068">
                <a:tc rowSpan="2">
                  <a:txBody>
                    <a:bodyPr/>
                    <a:lstStyle/>
                    <a:p>
                      <a:pPr algn="ctr" fontAlgn="ctr"/>
                      <a:r>
                        <a:rPr lang="ru-RU" sz="900" u="none" strike="noStrike">
                          <a:effectLst/>
                        </a:rPr>
                        <a:t>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Низкое качество доступных ресурсов/материалов</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2;3;1;5;2;4;5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5;4;5;3;4;5;3</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13</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990000"/>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3</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критический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7857139"/>
                  </a:ext>
                </a:extLst>
              </a:tr>
              <a:tr h="228068">
                <a:tc rowSpan="2">
                  <a:txBody>
                    <a:bodyPr/>
                    <a:lstStyle/>
                    <a:p>
                      <a:pPr algn="ctr" fontAlgn="ctr"/>
                      <a:r>
                        <a:rPr lang="ru-RU" sz="900" u="none" strike="noStrike">
                          <a:effectLst/>
                        </a:rPr>
                        <a:t>6</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Недостаток квалифицированных кадров</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5;4;5;3;5;4;5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5;4;4;5;2;4;5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18</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172767"/>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катастрофический</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6707125"/>
                  </a:ext>
                </a:extLst>
              </a:tr>
              <a:tr h="228068">
                <a:tc gridSpan="7">
                  <a:txBody>
                    <a:bodyPr/>
                    <a:lstStyle/>
                    <a:p>
                      <a:pPr algn="ctr" fontAlgn="ctr"/>
                      <a:r>
                        <a:rPr lang="ru-RU" sz="900" u="none" strike="noStrike">
                          <a:effectLst/>
                        </a:rPr>
                        <a:t>Производственные риски</a:t>
                      </a:r>
                      <a:endParaRPr lang="ru-RU" sz="900" b="1"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473215782"/>
                  </a:ext>
                </a:extLst>
              </a:tr>
              <a:tr h="228068">
                <a:tc rowSpan="2">
                  <a:txBody>
                    <a:bodyPr/>
                    <a:lstStyle/>
                    <a:p>
                      <a:pPr algn="ctr" fontAlgn="ctr"/>
                      <a:r>
                        <a:rPr lang="ru-RU" sz="900" u="none" strike="noStrike">
                          <a:effectLst/>
                        </a:rPr>
                        <a:t>7</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algn="ctr" fontAlgn="ctr"/>
                      <a:r>
                        <a:rPr lang="ru-RU" sz="900" u="none" strike="noStrike">
                          <a:effectLst/>
                        </a:rPr>
                        <a:t>Недостаточный уровень защиты от внешних факторов</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algn="ctr" fontAlgn="ctr"/>
                      <a:r>
                        <a:rPr lang="ru-RU" sz="900" u="none" strike="noStrike">
                          <a:effectLst/>
                        </a:rPr>
                        <a:t>1;2;1;1;1;1;1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gridSpan="2">
                  <a:txBody>
                    <a:bodyPr/>
                    <a:lstStyle/>
                    <a:p>
                      <a:pPr algn="ctr" fontAlgn="ctr"/>
                      <a:r>
                        <a:rPr lang="ru-RU" sz="900" u="none" strike="noStrike">
                          <a:effectLst/>
                        </a:rPr>
                        <a:t>5;4;5;5;5;4;3</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ru-RU" sz="900" u="none" strike="noStrike">
                          <a:effectLst/>
                        </a:rPr>
                        <a:t>5</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204293"/>
                  </a:ext>
                </a:extLst>
              </a:tr>
              <a:tr h="228068">
                <a:tc vMerge="1">
                  <a:txBody>
                    <a:bodyPr/>
                    <a:lstStyle/>
                    <a:p>
                      <a:endParaRPr lang="ru-RU"/>
                    </a:p>
                  </a:txBody>
                  <a:tcPr/>
                </a:tc>
                <a:tc vMerge="1">
                  <a:txBody>
                    <a:bodyPr/>
                    <a:lstStyle/>
                    <a:p>
                      <a:endParaRPr lang="ru-RU"/>
                    </a:p>
                  </a:txBody>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1</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среднее </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a:effectLst/>
                        </a:rPr>
                        <a:t>4</a:t>
                      </a:r>
                      <a:endParaRPr lang="ru-RU" sz="900" b="0" i="0" u="none" strike="noStrike">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900" u="none" strike="noStrike" dirty="0">
                          <a:effectLst/>
                        </a:rPr>
                        <a:t>допустимый</a:t>
                      </a:r>
                      <a:endParaRPr lang="ru-RU" sz="900" b="0" i="0" u="none" strike="noStrike" dirty="0">
                        <a:solidFill>
                          <a:srgbClr val="000000"/>
                        </a:solidFill>
                        <a:effectLst/>
                        <a:latin typeface="Calibri" panose="020F0502020204030204" pitchFamily="34" charset="0"/>
                      </a:endParaRPr>
                    </a:p>
                  </a:txBody>
                  <a:tcPr marL="7634" marR="7634" marT="7634"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996411"/>
                  </a:ext>
                </a:extLst>
              </a:tr>
            </a:tbl>
          </a:graphicData>
        </a:graphic>
      </p:graphicFrame>
    </p:spTree>
    <p:extLst>
      <p:ext uri="{BB962C8B-B14F-4D97-AF65-F5344CB8AC3E}">
        <p14:creationId xmlns:p14="http://schemas.microsoft.com/office/powerpoint/2010/main" val="3203348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3338" y="471545"/>
            <a:ext cx="10791825" cy="927908"/>
          </a:xfrm>
        </p:spPr>
        <p:txBody>
          <a:bodyPr/>
          <a:lstStyle/>
          <a:p>
            <a:r>
              <a:rPr lang="ru-RU" dirty="0"/>
              <a:t>Управление рисками</a:t>
            </a:r>
            <a:endParaRPr lang="ru-RU" dirty="0"/>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25</a:t>
            </a:fld>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991737873"/>
              </p:ext>
            </p:extLst>
          </p:nvPr>
        </p:nvGraphicFramePr>
        <p:xfrm>
          <a:off x="1166552" y="1702233"/>
          <a:ext cx="9925396" cy="4351337"/>
        </p:xfrm>
        <a:graphic>
          <a:graphicData uri="http://schemas.openxmlformats.org/drawingml/2006/table">
            <a:tbl>
              <a:tblPr>
                <a:tableStyleId>{5C22544A-7EE6-4342-B048-85BDC9FD1C3A}</a:tableStyleId>
              </a:tblPr>
              <a:tblGrid>
                <a:gridCol w="4965798">
                  <a:extLst>
                    <a:ext uri="{9D8B030D-6E8A-4147-A177-3AD203B41FA5}">
                      <a16:colId xmlns:a16="http://schemas.microsoft.com/office/drawing/2014/main" val="865052953"/>
                    </a:ext>
                  </a:extLst>
                </a:gridCol>
                <a:gridCol w="4959598">
                  <a:extLst>
                    <a:ext uri="{9D8B030D-6E8A-4147-A177-3AD203B41FA5}">
                      <a16:colId xmlns:a16="http://schemas.microsoft.com/office/drawing/2014/main" val="2534891561"/>
                    </a:ext>
                  </a:extLst>
                </a:gridCol>
              </a:tblGrid>
              <a:tr h="254464">
                <a:tc>
                  <a:txBody>
                    <a:bodyPr/>
                    <a:lstStyle/>
                    <a:p>
                      <a:pPr algn="ctr" fontAlgn="ctr"/>
                      <a:r>
                        <a:rPr lang="ru-RU" sz="1000" b="1" i="0" u="none" strike="noStrike" dirty="0">
                          <a:solidFill>
                            <a:schemeClr val="bg1"/>
                          </a:solidFill>
                          <a:effectLst/>
                        </a:rPr>
                        <a:t>Риск</a:t>
                      </a:r>
                      <a:endParaRPr lang="ru-RU" sz="1000" b="1" i="0" u="none" strike="noStrike" dirty="0">
                        <a:solidFill>
                          <a:schemeClr val="bg1"/>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000" b="1" i="0" u="none" strike="noStrike" dirty="0">
                          <a:solidFill>
                            <a:schemeClr val="bg1"/>
                          </a:solidFill>
                          <a:effectLst/>
                        </a:rPr>
                        <a:t>Процедуры реагирования</a:t>
                      </a:r>
                      <a:endParaRPr lang="ru-RU" sz="1000" b="1" i="0" u="none" strike="noStrike" dirty="0">
                        <a:solidFill>
                          <a:schemeClr val="bg1"/>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47734037"/>
                  </a:ext>
                </a:extLst>
              </a:tr>
              <a:tr h="585268">
                <a:tc>
                  <a:txBody>
                    <a:bodyPr/>
                    <a:lstStyle/>
                    <a:p>
                      <a:pPr algn="ctr" fontAlgn="ctr"/>
                      <a:r>
                        <a:rPr lang="ru-RU" sz="1000" u="none" strike="noStrike" dirty="0">
                          <a:effectLst/>
                        </a:rPr>
                        <a:t>Отсутствие свободных средств на повышение качества продукции</a:t>
                      </a:r>
                      <a:endParaRPr lang="ru-RU" sz="1000" b="0" i="0" u="none" strike="noStrike" dirty="0">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dirty="0">
                          <a:effectLst/>
                        </a:rPr>
                        <a:t>Сотрудничество с высококвалифицированным бухгалтером</a:t>
                      </a:r>
                      <a:endParaRPr lang="ru-RU" sz="1000" b="0" i="0" u="none" strike="noStrike" dirty="0">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264038"/>
                  </a:ext>
                </a:extLst>
              </a:tr>
              <a:tr h="525893">
                <a:tc>
                  <a:txBody>
                    <a:bodyPr/>
                    <a:lstStyle/>
                    <a:p>
                      <a:pPr algn="ctr" fontAlgn="ctr"/>
                      <a:r>
                        <a:rPr lang="ru-RU" sz="1000" u="none" strike="noStrike">
                          <a:effectLst/>
                        </a:rPr>
                        <a:t>Большая стоимость разработки новой системы отслеживания</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rtl="0" fontAlgn="ctr"/>
                      <a:r>
                        <a:rPr lang="ru-RU" sz="1000" u="none" strike="noStrike">
                          <a:effectLst/>
                        </a:rPr>
                        <a:t>Разработка новой системы учёта собственным отделом it-разработчиков</a:t>
                      </a:r>
                      <a:endParaRPr lang="ru-RU" sz="1000" b="0" i="0" u="none" strike="noStrike">
                        <a:solidFill>
                          <a:srgbClr val="292934"/>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904094"/>
                  </a:ext>
                </a:extLst>
              </a:tr>
              <a:tr h="788839">
                <a:tc>
                  <a:txBody>
                    <a:bodyPr/>
                    <a:lstStyle/>
                    <a:p>
                      <a:pPr algn="ctr" fontAlgn="ctr"/>
                      <a:r>
                        <a:rPr lang="ru-RU" sz="1000" u="none" strike="noStrike">
                          <a:effectLst/>
                        </a:rPr>
                        <a:t>Отсутствие потенциально заинтерисованных клиентов</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a:effectLst/>
                        </a:rPr>
                        <a:t>Быть готовыми провести бесплатные пробные внедрения системы или/и начать искать клиентов на стадии разработки системы</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371241"/>
                  </a:ext>
                </a:extLst>
              </a:tr>
              <a:tr h="424107">
                <a:tc>
                  <a:txBody>
                    <a:bodyPr/>
                    <a:lstStyle/>
                    <a:p>
                      <a:pPr algn="ctr" fontAlgn="ctr"/>
                      <a:r>
                        <a:rPr lang="ru-RU" sz="1000" u="none" strike="noStrike">
                          <a:effectLst/>
                        </a:rPr>
                        <a:t>Выход партнёров из проекта</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a:effectLst/>
                        </a:rPr>
                        <a:t>Иметь других партнёров желающих учавствовать в проекте</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04715"/>
                  </a:ext>
                </a:extLst>
              </a:tr>
              <a:tr h="627678">
                <a:tc>
                  <a:txBody>
                    <a:bodyPr/>
                    <a:lstStyle/>
                    <a:p>
                      <a:pPr algn="ctr" fontAlgn="ctr"/>
                      <a:r>
                        <a:rPr lang="ru-RU" sz="1000" u="none" strike="noStrike">
                          <a:effectLst/>
                        </a:rPr>
                        <a:t>Низкое качество доступных ресурсов/материалов</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a:effectLst/>
                        </a:rPr>
                        <a:t>Предварительная закупка и сравнение материала для поиска подходящих по качеству</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321411"/>
                  </a:ext>
                </a:extLst>
              </a:tr>
              <a:tr h="390178">
                <a:tc>
                  <a:txBody>
                    <a:bodyPr/>
                    <a:lstStyle/>
                    <a:p>
                      <a:pPr algn="ctr" fontAlgn="ctr"/>
                      <a:r>
                        <a:rPr lang="ru-RU" sz="1000" u="none" strike="noStrike">
                          <a:effectLst/>
                        </a:rPr>
                        <a:t>Недостаток квалифицированных кадров</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a:effectLst/>
                        </a:rPr>
                        <a:t>Повышение квалификации сотрудников </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924039"/>
                  </a:ext>
                </a:extLst>
              </a:tr>
              <a:tr h="754910">
                <a:tc>
                  <a:txBody>
                    <a:bodyPr/>
                    <a:lstStyle/>
                    <a:p>
                      <a:pPr algn="ctr" fontAlgn="ctr"/>
                      <a:r>
                        <a:rPr lang="ru-RU" sz="1000" u="none" strike="noStrike">
                          <a:effectLst/>
                        </a:rPr>
                        <a:t>Недостаточный уровень защиты от внешних факторов</a:t>
                      </a:r>
                      <a:endParaRPr lang="ru-RU" sz="1000" b="0" i="0" u="none" strike="noStrike">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000" u="none" strike="noStrike" dirty="0">
                          <a:effectLst/>
                        </a:rPr>
                        <a:t>Встроить в систему автоматизированный контроль за своим состоянием, посредством проведения регулярной диагностики</a:t>
                      </a:r>
                      <a:endParaRPr lang="ru-RU" sz="1000" b="0" i="0" u="none" strike="noStrike" dirty="0">
                        <a:solidFill>
                          <a:srgbClr val="000000"/>
                        </a:solidFill>
                        <a:effectLst/>
                        <a:latin typeface="Calibri" panose="020F0502020204030204" pitchFamily="34" charset="0"/>
                      </a:endParaRPr>
                    </a:p>
                  </a:txBody>
                  <a:tcPr marL="8482" marR="8482" marT="8482"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581260"/>
                  </a:ext>
                </a:extLst>
              </a:tr>
            </a:tbl>
          </a:graphicData>
        </a:graphic>
      </p:graphicFrame>
    </p:spTree>
    <p:extLst>
      <p:ext uri="{BB962C8B-B14F-4D97-AF65-F5344CB8AC3E}">
        <p14:creationId xmlns:p14="http://schemas.microsoft.com/office/powerpoint/2010/main" val="3445289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3338" y="471545"/>
            <a:ext cx="10791825" cy="927908"/>
          </a:xfrm>
        </p:spPr>
        <p:txBody>
          <a:bodyPr/>
          <a:lstStyle/>
          <a:p>
            <a:r>
              <a:rPr lang="ru-RU" dirty="0"/>
              <a:t>Стоимость проекта</a:t>
            </a:r>
            <a:endParaRPr lang="ru-RU" dirty="0"/>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26</a:t>
            </a:fld>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341214632"/>
              </p:ext>
            </p:extLst>
          </p:nvPr>
        </p:nvGraphicFramePr>
        <p:xfrm>
          <a:off x="699178" y="1749845"/>
          <a:ext cx="10860143" cy="4256112"/>
        </p:xfrm>
        <a:graphic>
          <a:graphicData uri="http://schemas.openxmlformats.org/drawingml/2006/table">
            <a:tbl>
              <a:tblPr>
                <a:tableStyleId>{5C22544A-7EE6-4342-B048-85BDC9FD1C3A}</a:tableStyleId>
              </a:tblPr>
              <a:tblGrid>
                <a:gridCol w="730502">
                  <a:extLst>
                    <a:ext uri="{9D8B030D-6E8A-4147-A177-3AD203B41FA5}">
                      <a16:colId xmlns:a16="http://schemas.microsoft.com/office/drawing/2014/main" val="1405384095"/>
                    </a:ext>
                  </a:extLst>
                </a:gridCol>
                <a:gridCol w="4062988">
                  <a:extLst>
                    <a:ext uri="{9D8B030D-6E8A-4147-A177-3AD203B41FA5}">
                      <a16:colId xmlns:a16="http://schemas.microsoft.com/office/drawing/2014/main" val="2640733048"/>
                    </a:ext>
                  </a:extLst>
                </a:gridCol>
                <a:gridCol w="6066653">
                  <a:extLst>
                    <a:ext uri="{9D8B030D-6E8A-4147-A177-3AD203B41FA5}">
                      <a16:colId xmlns:a16="http://schemas.microsoft.com/office/drawing/2014/main" val="2586340944"/>
                    </a:ext>
                  </a:extLst>
                </a:gridCol>
              </a:tblGrid>
              <a:tr h="354676">
                <a:tc>
                  <a:txBody>
                    <a:bodyPr/>
                    <a:lstStyle/>
                    <a:p>
                      <a:pPr algn="ctr" fontAlgn="b"/>
                      <a:r>
                        <a:rPr lang="ru-RU" sz="1100" u="none" strike="noStrike" dirty="0">
                          <a:solidFill>
                            <a:schemeClr val="bg1"/>
                          </a:solidFill>
                          <a:effectLst/>
                        </a:rPr>
                        <a:t> </a:t>
                      </a:r>
                      <a:endParaRPr lang="ru-RU" sz="1100" b="0" i="0" u="none" strike="noStrike" dirty="0">
                        <a:solidFill>
                          <a:schemeClr val="bg1"/>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ctr"/>
                      <a:r>
                        <a:rPr lang="ru-RU" sz="1100" u="none" strike="noStrike" dirty="0">
                          <a:solidFill>
                            <a:schemeClr val="bg1"/>
                          </a:solidFill>
                          <a:effectLst/>
                        </a:rPr>
                        <a:t>Показатель</a:t>
                      </a:r>
                      <a:endParaRPr lang="ru-RU" sz="1100" b="1" i="0" u="none" strike="noStrike" dirty="0">
                        <a:solidFill>
                          <a:schemeClr val="bg1"/>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fontAlgn="b"/>
                      <a:r>
                        <a:rPr lang="ru-RU" sz="1100" u="none" strike="noStrike" dirty="0">
                          <a:solidFill>
                            <a:schemeClr val="bg1"/>
                          </a:solidFill>
                          <a:effectLst/>
                        </a:rPr>
                        <a:t> </a:t>
                      </a:r>
                      <a:endParaRPr lang="ru-RU" sz="1100" b="0" i="0" u="none" strike="noStrike" dirty="0">
                        <a:solidFill>
                          <a:schemeClr val="bg1"/>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40108159"/>
                  </a:ext>
                </a:extLst>
              </a:tr>
              <a:tr h="354676">
                <a:tc>
                  <a:txBody>
                    <a:bodyPr/>
                    <a:lstStyle/>
                    <a:p>
                      <a:pPr algn="ctr" fontAlgn="ctr"/>
                      <a:r>
                        <a:rPr lang="ru-RU" sz="1100" u="none" strike="noStrike">
                          <a:effectLst/>
                        </a:rPr>
                        <a:t>1.</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dirty="0">
                          <a:effectLst/>
                        </a:rPr>
                        <a:t>Компьютер</a:t>
                      </a:r>
                      <a:endParaRPr lang="ru-RU"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ctr"/>
                      <a:r>
                        <a:rPr lang="ru-RU" sz="1100" u="none" strike="noStrike" dirty="0">
                          <a:effectLst/>
                        </a:rPr>
                        <a:t>53 515,00 ₽</a:t>
                      </a:r>
                      <a:endParaRPr lang="ru-RU"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995155"/>
                  </a:ext>
                </a:extLst>
              </a:tr>
              <a:tr h="354676">
                <a:tc>
                  <a:txBody>
                    <a:bodyPr/>
                    <a:lstStyle/>
                    <a:p>
                      <a:pPr algn="ctr" fontAlgn="ctr"/>
                      <a:r>
                        <a:rPr lang="ru-RU" sz="1100" u="none" strike="noStrike">
                          <a:effectLst/>
                        </a:rPr>
                        <a:t>2.</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Помещение</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Бесплатно, ВУЗ</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04315"/>
                  </a:ext>
                </a:extLst>
              </a:tr>
              <a:tr h="354676">
                <a:tc>
                  <a:txBody>
                    <a:bodyPr/>
                    <a:lstStyle/>
                    <a:p>
                      <a:pPr algn="ctr" fontAlgn="ctr"/>
                      <a:r>
                        <a:rPr lang="ru-RU" sz="1100" u="none" strike="noStrike">
                          <a:effectLst/>
                        </a:rPr>
                        <a:t>3.</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Коворкинг (1+2)</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0 дней</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742225"/>
                  </a:ext>
                </a:extLst>
              </a:tr>
              <a:tr h="354676">
                <a:tc>
                  <a:txBody>
                    <a:bodyPr/>
                    <a:lstStyle/>
                    <a:p>
                      <a:pPr algn="ctr" fontAlgn="ctr"/>
                      <a:r>
                        <a:rPr lang="ru-RU" sz="1100" u="none" strike="noStrike">
                          <a:effectLst/>
                        </a:rPr>
                        <a:t>4.</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Канцелярия</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dirty="0">
                          <a:effectLst/>
                        </a:rPr>
                        <a:t>624,00 ₽</a:t>
                      </a:r>
                      <a:endParaRPr lang="ru-RU"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08204"/>
                  </a:ext>
                </a:extLst>
              </a:tr>
              <a:tr h="354676">
                <a:tc>
                  <a:txBody>
                    <a:bodyPr/>
                    <a:lstStyle/>
                    <a:p>
                      <a:pPr algn="ctr" fontAlgn="ctr"/>
                      <a:r>
                        <a:rPr lang="ru-RU" sz="1100" u="none" strike="noStrike">
                          <a:effectLst/>
                        </a:rPr>
                        <a:t>5.</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dirty="0">
                          <a:effectLst/>
                        </a:rPr>
                        <a:t>З/п проектной команды</a:t>
                      </a:r>
                      <a:endParaRPr lang="ru-RU"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14000 руб/день</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8716490"/>
                  </a:ext>
                </a:extLst>
              </a:tr>
              <a:tr h="354676">
                <a:tc>
                  <a:txBody>
                    <a:bodyPr/>
                    <a:lstStyle/>
                    <a:p>
                      <a:pPr algn="ctr" fontAlgn="ctr"/>
                      <a:r>
                        <a:rPr lang="ru-RU" sz="1100" u="none" strike="noStrike">
                          <a:effectLst/>
                        </a:rPr>
                        <a:t>6.</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ПО</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69 873,00 ₽</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9195000"/>
                  </a:ext>
                </a:extLst>
              </a:tr>
              <a:tr h="354676">
                <a:tc>
                  <a:txBody>
                    <a:bodyPr/>
                    <a:lstStyle/>
                    <a:p>
                      <a:pPr algn="ctr" fontAlgn="ctr"/>
                      <a:r>
                        <a:rPr lang="ru-RU" sz="1100" u="none" strike="noStrike">
                          <a:effectLst/>
                        </a:rPr>
                        <a:t>7.</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Материалы, оборудование</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3 432 589,00 ₽</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105907"/>
                  </a:ext>
                </a:extLst>
              </a:tr>
              <a:tr h="354676">
                <a:tc>
                  <a:txBody>
                    <a:bodyPr/>
                    <a:lstStyle/>
                    <a:p>
                      <a:pPr algn="ctr" fontAlgn="ctr"/>
                      <a:r>
                        <a:rPr lang="ru-RU" sz="1100" u="none" strike="noStrike">
                          <a:effectLst/>
                        </a:rPr>
                        <a:t>8.</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Прямые затраты</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7 014 601,00 ₽</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178741"/>
                  </a:ext>
                </a:extLst>
              </a:tr>
              <a:tr h="354676">
                <a:tc>
                  <a:txBody>
                    <a:bodyPr/>
                    <a:lstStyle/>
                    <a:p>
                      <a:pPr algn="ctr" fontAlgn="ctr"/>
                      <a:r>
                        <a:rPr lang="ru-RU" sz="1100" u="none" strike="noStrike">
                          <a:effectLst/>
                        </a:rPr>
                        <a:t>9.</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Накладные расходы</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1 753 650,25 ₽</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996078"/>
                  </a:ext>
                </a:extLst>
              </a:tr>
              <a:tr h="354676">
                <a:tc>
                  <a:txBody>
                    <a:bodyPr/>
                    <a:lstStyle/>
                    <a:p>
                      <a:pPr algn="ctr" fontAlgn="ctr"/>
                      <a:r>
                        <a:rPr lang="ru-RU" sz="1100" u="none" strike="noStrike">
                          <a:effectLst/>
                        </a:rPr>
                        <a:t>10.</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Себестоимость проекта</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8 768 251,25 ₽</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03295"/>
                  </a:ext>
                </a:extLst>
              </a:tr>
              <a:tr h="354676">
                <a:tc>
                  <a:txBody>
                    <a:bodyPr/>
                    <a:lstStyle/>
                    <a:p>
                      <a:pPr algn="ctr" fontAlgn="ctr"/>
                      <a:r>
                        <a:rPr lang="ru-RU" sz="1100" u="none" strike="noStrike">
                          <a:effectLst/>
                        </a:rPr>
                        <a:t>11.</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a:effectLst/>
                        </a:rPr>
                        <a:t>Стоимость проекта</a:t>
                      </a:r>
                      <a:endParaRPr lang="ru-RU"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fontAlgn="b"/>
                      <a:r>
                        <a:rPr lang="ru-RU" sz="1100" u="none" strike="noStrike" dirty="0">
                          <a:effectLst/>
                        </a:rPr>
                        <a:t>44 768 251,25 ₽</a:t>
                      </a:r>
                      <a:endParaRPr lang="ru-RU"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5998735"/>
                  </a:ext>
                </a:extLst>
              </a:tr>
            </a:tbl>
          </a:graphicData>
        </a:graphic>
      </p:graphicFrame>
    </p:spTree>
    <p:extLst>
      <p:ext uri="{BB962C8B-B14F-4D97-AF65-F5344CB8AC3E}">
        <p14:creationId xmlns:p14="http://schemas.microsoft.com/office/powerpoint/2010/main" val="2476724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kern="100" dirty="0">
                <a:latin typeface="Calibri" panose="020F0502020204030204" pitchFamily="34" charset="0"/>
                <a:ea typeface="Calibri" panose="020F0502020204030204" pitchFamily="34" charset="0"/>
                <a:cs typeface="Times New Roman" panose="02020603050405020304" pitchFamily="18" charset="0"/>
              </a:rPr>
              <a:t>ЭФФЕКТЫ ПО ПРОЕКТАМ</a:t>
            </a:r>
            <a:endParaRPr lang="ru-RU" dirty="0"/>
          </a:p>
        </p:txBody>
      </p:sp>
      <p:sp>
        <p:nvSpPr>
          <p:cNvPr id="10" name="Объект 9"/>
          <p:cNvSpPr>
            <a:spLocks noGrp="1"/>
          </p:cNvSpPr>
          <p:nvPr>
            <p:ph sz="half" idx="2"/>
          </p:nvPr>
        </p:nvSpPr>
        <p:spPr/>
        <p:txBody>
          <a:bodyPr/>
          <a:lstStyle/>
          <a:p>
            <a:r>
              <a:rPr lang="ru-RU" dirty="0">
                <a:latin typeface="Calibri" panose="020F0502020204030204" pitchFamily="34" charset="0"/>
                <a:cs typeface="Calibri" panose="020F0502020204030204" pitchFamily="34" charset="0"/>
              </a:rPr>
              <a:t>Внедрение системы безопасности требует детального анализа рабочих процессов и процедур. Это позволяет выявить и устранить слабые места, оптимизировать рабочие методы и обеспечить более безопасное окружение для рабочих.</a:t>
            </a:r>
            <a:endParaRPr lang="ru-RU" dirty="0">
              <a:latin typeface="Calibri" panose="020F0502020204030204" pitchFamily="34" charset="0"/>
              <a:cs typeface="Calibri" panose="020F0502020204030204" pitchFamily="34" charset="0"/>
            </a:endParaRPr>
          </a:p>
        </p:txBody>
      </p:sp>
      <p:sp>
        <p:nvSpPr>
          <p:cNvPr id="11" name="Текст 10"/>
          <p:cNvSpPr>
            <a:spLocks noGrp="1"/>
          </p:cNvSpPr>
          <p:nvPr>
            <p:ph type="body" sz="quarter" idx="3"/>
          </p:nvPr>
        </p:nvSpPr>
        <p:spPr/>
        <p:txBody>
          <a:bodyPr/>
          <a:lstStyle/>
          <a:p>
            <a:r>
              <a:rPr lang="ru-RU" dirty="0" smtClean="0"/>
              <a:t>ОПЕРАЦИОННЫЙ ЭФФЕКТ</a:t>
            </a:r>
            <a:endParaRPr lang="ru-RU" dirty="0"/>
          </a:p>
        </p:txBody>
      </p:sp>
      <p:sp>
        <p:nvSpPr>
          <p:cNvPr id="12" name="Объект 11"/>
          <p:cNvSpPr>
            <a:spLocks noGrp="1"/>
          </p:cNvSpPr>
          <p:nvPr>
            <p:ph sz="quarter" idx="4"/>
          </p:nvPr>
        </p:nvSpPr>
        <p:spPr/>
        <p:txBody>
          <a:bodyPr/>
          <a:lstStyle/>
          <a:p>
            <a:r>
              <a:rPr lang="ru-RU" dirty="0">
                <a:latin typeface="Calibri" panose="020F0502020204030204" pitchFamily="34" charset="0"/>
                <a:cs typeface="Calibri" panose="020F0502020204030204" pitchFamily="34" charset="0"/>
              </a:rPr>
              <a:t>Улучшение организации работы: Система безопасности требует определенных процедур и правил, которые должны соблюдаться всеми рабочими. Это способствует более организованной и структурированной работе на строительной площадке.</a:t>
            </a:r>
            <a:endParaRPr lang="ru-RU" dirty="0">
              <a:latin typeface="Calibri" panose="020F0502020204030204" pitchFamily="34" charset="0"/>
              <a:cs typeface="Calibri" panose="020F0502020204030204" pitchFamily="34" charset="0"/>
            </a:endParaRP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27</a:t>
            </a:fld>
            <a:endParaRPr lang="ru-RU" dirty="0"/>
          </a:p>
        </p:txBody>
      </p:sp>
      <p:sp>
        <p:nvSpPr>
          <p:cNvPr id="13" name="Текст 12"/>
          <p:cNvSpPr>
            <a:spLocks noGrp="1"/>
          </p:cNvSpPr>
          <p:nvPr>
            <p:ph type="body" idx="1"/>
          </p:nvPr>
        </p:nvSpPr>
        <p:spPr/>
        <p:txBody>
          <a:bodyPr/>
          <a:lstStyle/>
          <a:p>
            <a:r>
              <a:rPr lang="ru-RU" kern="100" dirty="0" smtClean="0">
                <a:latin typeface="Calibri" panose="020F0502020204030204" pitchFamily="34" charset="0"/>
                <a:cs typeface="Times New Roman" panose="02020603050405020304" pitchFamily="18" charset="0"/>
              </a:rPr>
              <a:t>ТЕХНИЧЕСКИЙ ЭФФЕКТ</a:t>
            </a:r>
            <a:endParaRPr lang="ru-RU" dirty="0"/>
          </a:p>
        </p:txBody>
      </p:sp>
    </p:spTree>
    <p:extLst>
      <p:ext uri="{BB962C8B-B14F-4D97-AF65-F5344CB8AC3E}">
        <p14:creationId xmlns:p14="http://schemas.microsoft.com/office/powerpoint/2010/main" val="105735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kern="100" dirty="0">
                <a:latin typeface="Calibri" panose="020F0502020204030204" pitchFamily="34" charset="0"/>
                <a:ea typeface="Calibri" panose="020F0502020204030204" pitchFamily="34" charset="0"/>
                <a:cs typeface="Times New Roman" panose="02020603050405020304" pitchFamily="18" charset="0"/>
              </a:rPr>
              <a:t>ЭФФЕКТЫ ПО ПРОЕКТАМ</a:t>
            </a:r>
            <a:endParaRPr lang="ru-RU" dirty="0"/>
          </a:p>
        </p:txBody>
      </p:sp>
      <p:sp>
        <p:nvSpPr>
          <p:cNvPr id="10" name="Объект 9"/>
          <p:cNvSpPr>
            <a:spLocks noGrp="1"/>
          </p:cNvSpPr>
          <p:nvPr>
            <p:ph sz="half" idx="2"/>
          </p:nvPr>
        </p:nvSpPr>
        <p:spPr/>
        <p:txBody>
          <a:bodyPr>
            <a:normAutofit lnSpcReduction="10000"/>
          </a:bodyPr>
          <a:lstStyle/>
          <a:p>
            <a:r>
              <a:rPr lang="ru-RU" dirty="0">
                <a:latin typeface="Calibri" panose="020F0502020204030204" pitchFamily="34" charset="0"/>
                <a:cs typeface="Calibri" panose="020F0502020204030204" pitchFamily="34" charset="0"/>
              </a:rPr>
              <a:t>Автоматизация и роботизация: Введение системы безопасности может способствовать автоматизации и роботизации определенных процессов на строительной площадке. Например, использование роботов-манипуляторов для выполнения опасных задач или автоматических систем для контроля и предупреждения о возможных опасностях.</a:t>
            </a:r>
            <a:endParaRPr lang="ru-RU" dirty="0">
              <a:latin typeface="Calibri" panose="020F0502020204030204" pitchFamily="34" charset="0"/>
              <a:cs typeface="Calibri" panose="020F0502020204030204" pitchFamily="34" charset="0"/>
            </a:endParaRPr>
          </a:p>
        </p:txBody>
      </p:sp>
      <p:sp>
        <p:nvSpPr>
          <p:cNvPr id="11" name="Текст 10"/>
          <p:cNvSpPr>
            <a:spLocks noGrp="1"/>
          </p:cNvSpPr>
          <p:nvPr>
            <p:ph type="body" sz="quarter" idx="3"/>
          </p:nvPr>
        </p:nvSpPr>
        <p:spPr/>
        <p:txBody>
          <a:bodyPr/>
          <a:lstStyle/>
          <a:p>
            <a:r>
              <a:rPr lang="ru-RU" dirty="0" smtClean="0"/>
              <a:t>ПРАВОВОЙ ЭФФЕКТ</a:t>
            </a:r>
            <a:endParaRPr lang="ru-RU" dirty="0"/>
          </a:p>
        </p:txBody>
      </p:sp>
      <p:sp>
        <p:nvSpPr>
          <p:cNvPr id="12" name="Объект 11"/>
          <p:cNvSpPr>
            <a:spLocks noGrp="1"/>
          </p:cNvSpPr>
          <p:nvPr>
            <p:ph sz="quarter" idx="4"/>
          </p:nvPr>
        </p:nvSpPr>
        <p:spPr/>
        <p:txBody>
          <a:bodyPr/>
          <a:lstStyle/>
          <a:p>
            <a:r>
              <a:rPr lang="ru-RU" dirty="0">
                <a:latin typeface="Calibri" panose="020F0502020204030204" pitchFamily="34" charset="0"/>
                <a:cs typeface="Calibri" panose="020F0502020204030204" pitchFamily="34" charset="0"/>
              </a:rPr>
              <a:t>Соблюдение нормативных требований: Введение системы безопасности позволяет строительным компаниям и организациям соблюдать нормативные требования и стандарты безопасности, установленные законодательством. Это помогает предотвращать нарушения и их возможные правовые последствия.</a:t>
            </a:r>
            <a:endParaRPr lang="ru-RU" dirty="0">
              <a:latin typeface="Calibri" panose="020F0502020204030204" pitchFamily="34" charset="0"/>
              <a:cs typeface="Calibri" panose="020F0502020204030204" pitchFamily="34" charset="0"/>
            </a:endParaRP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28</a:t>
            </a:fld>
            <a:endParaRPr lang="ru-RU" dirty="0"/>
          </a:p>
        </p:txBody>
      </p:sp>
      <p:sp>
        <p:nvSpPr>
          <p:cNvPr id="13" name="Текст 12"/>
          <p:cNvSpPr>
            <a:spLocks noGrp="1"/>
          </p:cNvSpPr>
          <p:nvPr>
            <p:ph type="body" idx="1"/>
          </p:nvPr>
        </p:nvSpPr>
        <p:spPr/>
        <p:txBody>
          <a:bodyPr/>
          <a:lstStyle/>
          <a:p>
            <a:r>
              <a:rPr lang="ru-RU" kern="100" dirty="0" smtClean="0">
                <a:latin typeface="Calibri" panose="020F0502020204030204" pitchFamily="34" charset="0"/>
                <a:cs typeface="Times New Roman" panose="02020603050405020304" pitchFamily="18" charset="0"/>
              </a:rPr>
              <a:t>ТЕХНОЛОГИЧЕСКИЙ ЭФФЕКТ</a:t>
            </a:r>
            <a:endParaRPr lang="ru-RU" dirty="0"/>
          </a:p>
        </p:txBody>
      </p:sp>
    </p:spTree>
    <p:extLst>
      <p:ext uri="{BB962C8B-B14F-4D97-AF65-F5344CB8AC3E}">
        <p14:creationId xmlns:p14="http://schemas.microsoft.com/office/powerpoint/2010/main" val="323189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18FC28-E0BD-4387-B8BE-9965D1A57FF1}"/>
              </a:ext>
            </a:extLst>
          </p:cNvPr>
          <p:cNvSpPr>
            <a:spLocks noGrp="1"/>
          </p:cNvSpPr>
          <p:nvPr>
            <p:ph type="title"/>
          </p:nvPr>
        </p:nvSpPr>
        <p:spPr>
          <a:xfrm>
            <a:off x="5476875" y="1147764"/>
            <a:ext cx="5111750" cy="1204912"/>
          </a:xfrm>
        </p:spPr>
        <p:txBody>
          <a:bodyPr rtlCol="0">
            <a:normAutofit/>
          </a:bodyPr>
          <a:lstStyle>
            <a:defPPr>
              <a:defRPr lang="ru-RU"/>
            </a:defPPr>
          </a:lstStyle>
          <a:p>
            <a:r>
              <a:rPr lang="ru-RU" dirty="0">
                <a:latin typeface="Calibri" panose="020F0502020204030204" pitchFamily="34" charset="0"/>
                <a:ea typeface="Calibri" panose="020F0502020204030204" pitchFamily="34" charset="0"/>
                <a:cs typeface="Times New Roman" panose="02020603050405020304" pitchFamily="18" charset="0"/>
              </a:rPr>
              <a:t>БЮДЖЕТНАЯ ЭФФЕКТИВНОСТЬ ПРОЕКТ</a:t>
            </a:r>
            <a:r>
              <a:rPr lang="en-US" dirty="0">
                <a:latin typeface="Calibri" panose="020F0502020204030204" pitchFamily="34" charset="0"/>
                <a:ea typeface="Calibri" panose="020F0502020204030204" pitchFamily="34" charset="0"/>
                <a:cs typeface="Times New Roman" panose="02020603050405020304" pitchFamily="18" charset="0"/>
              </a:rPr>
              <a:t>A</a:t>
            </a:r>
            <a:endParaRPr lang="ru-RU" sz="4000" dirty="0"/>
          </a:p>
        </p:txBody>
      </p:sp>
      <p:sp>
        <p:nvSpPr>
          <p:cNvPr id="3" name="Текст 2">
            <a:extLst>
              <a:ext uri="{FF2B5EF4-FFF2-40B4-BE49-F238E27FC236}">
                <a16:creationId xmlns:a16="http://schemas.microsoft.com/office/drawing/2014/main" id="{FED19BCA-B61F-4EA6-A1FB-CCA3BD8506FB}"/>
              </a:ext>
            </a:extLst>
          </p:cNvPr>
          <p:cNvSpPr>
            <a:spLocks noGrp="1"/>
          </p:cNvSpPr>
          <p:nvPr>
            <p:ph type="body" idx="1"/>
          </p:nvPr>
        </p:nvSpPr>
        <p:spPr>
          <a:xfrm>
            <a:off x="5476875" y="3174999"/>
            <a:ext cx="5215839" cy="2212804"/>
          </a:xfrm>
        </p:spPr>
        <p:txBody>
          <a:bodyPr rtlCol="0">
            <a:noAutofit/>
          </a:bodyPr>
          <a:lstStyle>
            <a:defPPr>
              <a:defRPr lang="ru-RU"/>
            </a:defPPr>
          </a:lstStyle>
          <a:p>
            <a:r>
              <a:rPr lang="ru-RU" dirty="0">
                <a:latin typeface="Calibri" panose="020F0502020204030204" pitchFamily="34" charset="0"/>
                <a:cs typeface="Calibri" panose="020F0502020204030204" pitchFamily="34" charset="0"/>
              </a:rPr>
              <a:t>Улучшение производительности и </a:t>
            </a:r>
            <a:r>
              <a:rPr lang="ru-RU" dirty="0" smtClean="0">
                <a:latin typeface="Calibri" panose="020F0502020204030204" pitchFamily="34" charset="0"/>
                <a:cs typeface="Calibri" panose="020F0502020204030204" pitchFamily="34" charset="0"/>
              </a:rPr>
              <a:t>эффективности</a:t>
            </a:r>
            <a:r>
              <a:rPr lang="en-US" dirty="0" smtClean="0">
                <a:latin typeface="Calibri" panose="020F0502020204030204" pitchFamily="34" charset="0"/>
                <a:cs typeface="Calibri" panose="020F0502020204030204" pitchFamily="34" charset="0"/>
              </a:rPr>
              <a:t>. </a:t>
            </a:r>
            <a:r>
              <a:rPr lang="ru-RU" dirty="0" smtClean="0">
                <a:latin typeface="Calibri" panose="020F0502020204030204" pitchFamily="34" charset="0"/>
                <a:cs typeface="Calibri" panose="020F0502020204030204" pitchFamily="34" charset="0"/>
              </a:rPr>
              <a:t>Безопасные </a:t>
            </a:r>
            <a:r>
              <a:rPr lang="ru-RU" dirty="0">
                <a:latin typeface="Calibri" panose="020F0502020204030204" pitchFamily="34" charset="0"/>
                <a:cs typeface="Calibri" panose="020F0502020204030204" pitchFamily="34" charset="0"/>
              </a:rPr>
              <a:t>условия труда и введение системы безопасности способствуют повышению производительности и эффективности работников. Работники могут работать более безопасно и эффективно, что приводит к улучшению качества работы и сокращению времени выполнения проектов</a:t>
            </a:r>
            <a:r>
              <a:rPr lang="ru-RU"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r>
              <a:rPr lang="ru-RU" dirty="0">
                <a:latin typeface="Calibri" panose="020F0502020204030204" pitchFamily="34" charset="0"/>
                <a:cs typeface="Calibri" panose="020F0502020204030204" pitchFamily="34" charset="0"/>
              </a:rPr>
              <a:t>Снижение страховых премий: Введение системы безопасности может снизить страховые премии и затраты на страхование от несчастных случаев и материальных убытков. Улучшенные меры безопасности и снижение рисков могут привести к более низким страховым тарифам и снижению бюджетных затрат на страхование.</a:t>
            </a:r>
            <a:endParaRPr lang="ru-RU" dirty="0">
              <a:latin typeface="Calibri" panose="020F0502020204030204" pitchFamily="34" charset="0"/>
              <a:cs typeface="Calibri" panose="020F0502020204030204" pitchFamily="34" charset="0"/>
            </a:endParaRPr>
          </a:p>
        </p:txBody>
      </p:sp>
      <p:sp>
        <p:nvSpPr>
          <p:cNvPr id="6" name="Номер слайда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rtlCol="0"/>
          <a:lstStyle>
            <a:defPPr>
              <a:defRPr lang="ru-RU"/>
            </a:defPPr>
          </a:lstStyle>
          <a:p>
            <a:pPr rtl="0"/>
            <a:fld id="{A49DFD55-3C28-40EF-9E31-A92D2E4017FF}" type="slidenum">
              <a:rPr lang="ru-RU" smtClean="0"/>
              <a:pPr rtl="0"/>
              <a:t>29</a:t>
            </a:fld>
            <a:endParaRPr lang="ru-RU" dirty="0"/>
          </a:p>
        </p:txBody>
      </p:sp>
    </p:spTree>
    <p:extLst>
      <p:ext uri="{BB962C8B-B14F-4D97-AF65-F5344CB8AC3E}">
        <p14:creationId xmlns:p14="http://schemas.microsoft.com/office/powerpoint/2010/main" val="174286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rtlCol="0"/>
          <a:lstStyle>
            <a:defPPr>
              <a:defRPr lang="ru-RU"/>
            </a:defPPr>
          </a:lstStyle>
          <a:p>
            <a:pPr rtl="0"/>
            <a:r>
              <a:rPr lang="ru-RU" dirty="0" smtClean="0"/>
              <a:t>ЦЕЛЬ ПРОЕКТА</a:t>
            </a:r>
            <a:endParaRPr lang="ru-RU" dirty="0"/>
          </a:p>
        </p:txBody>
      </p:sp>
      <p:sp>
        <p:nvSpPr>
          <p:cNvPr id="3" name="Текст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401190" cy="2146902"/>
          </a:xfrm>
        </p:spPr>
        <p:txBody>
          <a:bodyPr rtlCol="0">
            <a:normAutofit/>
          </a:bodyPr>
          <a:lstStyle>
            <a:defPPr>
              <a:defRPr lang="ru-RU"/>
            </a:defPPr>
          </a:lstStyle>
          <a:p>
            <a:r>
              <a:rPr lang="ru-RU" dirty="0"/>
              <a:t>Усовершенствовать информационно-телекоммуникационные системы в сфере безопасности производства работ на строительной </a:t>
            </a:r>
            <a:r>
              <a:rPr lang="ru-RU" dirty="0" smtClean="0"/>
              <a:t>площадке. Обезопасить процесс работы и снизить частоту травм к минимуму.</a:t>
            </a:r>
            <a:endParaRPr lang="ru-RU" dirty="0"/>
          </a:p>
        </p:txBody>
      </p:sp>
      <p:sp>
        <p:nvSpPr>
          <p:cNvPr id="6" name="Номер слайда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ru-RU"/>
            </a:defPPr>
          </a:lstStyle>
          <a:p>
            <a:pPr rtl="0"/>
            <a:fld id="{A49DFD55-3C28-40EF-9E31-A92D2E4017FF}" type="slidenum">
              <a:rPr lang="ru-RU" smtClean="0"/>
              <a:pPr/>
              <a:t>3</a:t>
            </a:fld>
            <a:endParaRPr lang="ru-RU" dirty="0"/>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rtlCol="0"/>
          <a:lstStyle>
            <a:defPPr>
              <a:defRPr lang="ru-RU"/>
            </a:defPPr>
          </a:lstStyle>
          <a:p>
            <a:r>
              <a:rPr lang="ru-RU" dirty="0"/>
              <a:t>Список литературы</a:t>
            </a:r>
            <a:endParaRPr lang="ru-RU" dirty="0"/>
          </a:p>
        </p:txBody>
      </p:sp>
      <p:sp>
        <p:nvSpPr>
          <p:cNvPr id="3" name="Подзаголовок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6946669" cy="2215046"/>
          </a:xfrm>
        </p:spPr>
        <p:txBody>
          <a:bodyPr rtlCol="0">
            <a:normAutofit/>
          </a:bodyPr>
          <a:lstStyle>
            <a:defPPr>
              <a:defRPr lang="ru-RU"/>
            </a:defPPr>
          </a:lstStyle>
          <a:p>
            <a:pPr>
              <a:spcBef>
                <a:spcPts val="0"/>
              </a:spcBef>
            </a:pPr>
            <a:r>
              <a:rPr lang="en-US" dirty="0"/>
              <a:t>https://</a:t>
            </a:r>
            <a:r>
              <a:rPr lang="en-US" dirty="0" smtClean="0"/>
              <a:t>perekos.net/sections/view/119</a:t>
            </a:r>
            <a:endParaRPr lang="ru-RU" dirty="0" smtClean="0"/>
          </a:p>
          <a:p>
            <a:pPr>
              <a:spcBef>
                <a:spcPts val="0"/>
              </a:spcBef>
            </a:pPr>
            <a:r>
              <a:rPr lang="en-US" dirty="0"/>
              <a:t>https://unistroy.spbstu.ru/userfiles/files/2015/5(32)/</a:t>
            </a:r>
            <a:r>
              <a:rPr lang="en-US" dirty="0" smtClean="0"/>
              <a:t>14_muchenski_32.pdf</a:t>
            </a:r>
            <a:endParaRPr lang="ru-RU" dirty="0" smtClean="0"/>
          </a:p>
          <a:p>
            <a:pPr>
              <a:spcBef>
                <a:spcPts val="0"/>
              </a:spcBef>
            </a:pPr>
            <a:r>
              <a:rPr lang="en-US" dirty="0"/>
              <a:t>https://</a:t>
            </a:r>
            <a:r>
              <a:rPr lang="en-US" dirty="0" smtClean="0"/>
              <a:t>www.consultant.ru/document/cons_doc_LAW_10699/d752cf760e2ca4603a78275a8b1ef07971b2ea8b</a:t>
            </a:r>
            <a:endParaRPr lang="ru-RU" dirty="0"/>
          </a:p>
          <a:p>
            <a:pPr>
              <a:spcBef>
                <a:spcPts val="0"/>
              </a:spcBef>
            </a:pPr>
            <a:r>
              <a:rPr lang="en-US" dirty="0"/>
              <a:t>https://</a:t>
            </a:r>
            <a:r>
              <a:rPr lang="en-US" dirty="0" smtClean="0"/>
              <a:t>www.consultant.ru/law/podborki/razreshenie_na_ispolzovanie_rezultata_intellektualnoj_deyatelnosti</a:t>
            </a:r>
            <a:endParaRPr lang="ru-RU" dirty="0" smtClean="0"/>
          </a:p>
          <a:p>
            <a:pPr>
              <a:spcBef>
                <a:spcPts val="0"/>
              </a:spcBef>
            </a:pPr>
            <a:endParaRPr lang="ru-RU" dirty="0"/>
          </a:p>
        </p:txBody>
      </p:sp>
      <p:sp>
        <p:nvSpPr>
          <p:cNvPr id="6" name="Номер слайда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ru-RU"/>
            </a:defPPr>
          </a:lstStyle>
          <a:p>
            <a:pPr rtl="0"/>
            <a:fld id="{A49DFD55-3C28-40EF-9E31-A92D2E4017FF}" type="slidenum">
              <a:rPr lang="ru-RU" smtClean="0"/>
              <a:pPr rtl="0"/>
              <a:t>30</a:t>
            </a:fld>
            <a:endParaRPr lang="ru-RU" dirty="0"/>
          </a:p>
        </p:txBody>
      </p:sp>
    </p:spTree>
    <p:extLst>
      <p:ext uri="{BB962C8B-B14F-4D97-AF65-F5344CB8AC3E}">
        <p14:creationId xmlns:p14="http://schemas.microsoft.com/office/powerpoint/2010/main" val="1969787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FE5F11-B7B9-4B80-8C6A-A8A7A7190B77}"/>
              </a:ext>
            </a:extLst>
          </p:cNvPr>
          <p:cNvSpPr>
            <a:spLocks noGrp="1"/>
          </p:cNvSpPr>
          <p:nvPr>
            <p:ph type="ctrTitle"/>
          </p:nvPr>
        </p:nvSpPr>
        <p:spPr>
          <a:xfrm>
            <a:off x="6991350" y="882316"/>
            <a:ext cx="4179570" cy="770021"/>
          </a:xfrm>
        </p:spPr>
        <p:txBody>
          <a:bodyPr rtlCol="0"/>
          <a:lstStyle>
            <a:defPPr>
              <a:defRPr lang="ru-RU"/>
            </a:defPPr>
          </a:lstStyle>
          <a:p>
            <a:pPr rtl="0"/>
            <a:r>
              <a:rPr lang="ru-RU" dirty="0" smtClean="0"/>
              <a:t>проблемы</a:t>
            </a:r>
            <a:endParaRPr lang="ru-RU" dirty="0"/>
          </a:p>
        </p:txBody>
      </p:sp>
      <p:sp>
        <p:nvSpPr>
          <p:cNvPr id="3" name="Подзаголовок 2">
            <a:extLst>
              <a:ext uri="{FF2B5EF4-FFF2-40B4-BE49-F238E27FC236}">
                <a16:creationId xmlns:a16="http://schemas.microsoft.com/office/drawing/2014/main" id="{DA8AFAA9-633A-475C-B8ED-840A34F7294D}"/>
              </a:ext>
            </a:extLst>
          </p:cNvPr>
          <p:cNvSpPr>
            <a:spLocks noGrp="1"/>
          </p:cNvSpPr>
          <p:nvPr>
            <p:ph type="subTitle" idx="1"/>
          </p:nvPr>
        </p:nvSpPr>
        <p:spPr>
          <a:xfrm>
            <a:off x="6660081" y="1973179"/>
            <a:ext cx="4510839" cy="3705727"/>
          </a:xfrm>
        </p:spPr>
        <p:txBody>
          <a:bodyPr rtlCol="0">
            <a:noAutofit/>
          </a:bodyPr>
          <a:lstStyle>
            <a:defPPr>
              <a:defRPr lang="ru-RU"/>
            </a:defPPr>
          </a:lstStyle>
          <a:p>
            <a:pPr marL="342900" lvl="0" indent="-342900">
              <a:buAutoNum type="arabicPeriod"/>
            </a:pPr>
            <a:r>
              <a:rPr lang="ru-RU" sz="2000" dirty="0" smtClean="0"/>
              <a:t>Недостаточность </a:t>
            </a:r>
            <a:r>
              <a:rPr lang="ru-RU" sz="2000" dirty="0"/>
              <a:t>информации о </a:t>
            </a:r>
            <a:r>
              <a:rPr lang="ru-RU" sz="2000" dirty="0" smtClean="0"/>
              <a:t>безопасности</a:t>
            </a:r>
            <a:endParaRPr lang="ru-RU" sz="2000" dirty="0"/>
          </a:p>
          <a:p>
            <a:pPr marL="342900" lvl="0" indent="-342900">
              <a:buAutoNum type="arabicPeriod"/>
            </a:pPr>
            <a:r>
              <a:rPr lang="ru-RU" sz="2000" dirty="0" smtClean="0"/>
              <a:t>Проблемы связи</a:t>
            </a:r>
          </a:p>
          <a:p>
            <a:pPr marL="342900" lvl="0" indent="-342900">
              <a:buAutoNum type="arabicPeriod"/>
            </a:pPr>
            <a:r>
              <a:rPr lang="ru-RU" sz="2000" dirty="0" smtClean="0"/>
              <a:t>Отсутствие </a:t>
            </a:r>
            <a:r>
              <a:rPr lang="ru-RU" sz="2000" dirty="0"/>
              <a:t>централизованной системы мониторинга </a:t>
            </a:r>
            <a:r>
              <a:rPr lang="ru-RU" sz="2000" dirty="0" smtClean="0"/>
              <a:t>безопасности</a:t>
            </a:r>
            <a:endParaRPr lang="ru-RU" sz="2000" dirty="0"/>
          </a:p>
          <a:p>
            <a:pPr marL="342900" lvl="0" indent="-342900">
              <a:buAutoNum type="arabicPeriod"/>
            </a:pPr>
            <a:r>
              <a:rPr lang="ru-RU" sz="2000" dirty="0" smtClean="0"/>
              <a:t>Недостаток </a:t>
            </a:r>
            <a:r>
              <a:rPr lang="ru-RU" sz="2000" dirty="0"/>
              <a:t>технических </a:t>
            </a:r>
            <a:r>
              <a:rPr lang="ru-RU" sz="2000" dirty="0" smtClean="0"/>
              <a:t>средств</a:t>
            </a:r>
          </a:p>
          <a:p>
            <a:pPr marL="342900" lvl="0" indent="-342900">
              <a:buAutoNum type="arabicPeriod"/>
            </a:pPr>
            <a:r>
              <a:rPr lang="ru-RU" sz="2000" dirty="0" smtClean="0"/>
              <a:t>Ограниченные </a:t>
            </a:r>
            <a:r>
              <a:rPr lang="ru-RU" sz="2000" dirty="0"/>
              <a:t>возможности обработки и анализа </a:t>
            </a:r>
            <a:r>
              <a:rPr lang="ru-RU" sz="2000" dirty="0" smtClean="0"/>
              <a:t>данных</a:t>
            </a:r>
            <a:endParaRPr lang="ru-RU" sz="2000"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2653894316"/>
              </p:ext>
            </p:extLst>
          </p:nvPr>
        </p:nvGraphicFramePr>
        <p:xfrm>
          <a:off x="1783831" y="619125"/>
          <a:ext cx="8128000" cy="5759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8984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FE5F11-B7B9-4B80-8C6A-A8A7A7190B77}"/>
              </a:ext>
            </a:extLst>
          </p:cNvPr>
          <p:cNvSpPr>
            <a:spLocks noGrp="1"/>
          </p:cNvSpPr>
          <p:nvPr>
            <p:ph type="title"/>
          </p:nvPr>
        </p:nvSpPr>
        <p:spPr/>
        <p:txBody>
          <a:bodyPr/>
          <a:lstStyle>
            <a:defPPr>
              <a:defRPr lang="ru-RU"/>
            </a:defPPr>
          </a:lstStyle>
          <a:p>
            <a:r>
              <a:rPr lang="ru-RU" dirty="0" smtClean="0"/>
              <a:t>ОРИЕНТИРОВОЧНЫЕ ПУТИ РЕШЕНИЯ ПРОБЛЕМ</a:t>
            </a:r>
            <a:endParaRPr lang="ru-RU" dirty="0"/>
          </a:p>
        </p:txBody>
      </p:sp>
      <p:sp>
        <p:nvSpPr>
          <p:cNvPr id="12" name="Объект 11"/>
          <p:cNvSpPr>
            <a:spLocks noGrp="1"/>
          </p:cNvSpPr>
          <p:nvPr>
            <p:ph sz="half" idx="2"/>
          </p:nvPr>
        </p:nvSpPr>
        <p:spPr>
          <a:xfrm>
            <a:off x="2933700" y="2843784"/>
            <a:ext cx="3924300" cy="2988689"/>
          </a:xfrm>
        </p:spPr>
        <p:txBody>
          <a:bodyPr>
            <a:normAutofit/>
          </a:bodyPr>
          <a:lstStyle/>
          <a:p>
            <a:pPr marL="342900" lvl="0" indent="-342900">
              <a:buAutoNum type="arabicPeriod"/>
            </a:pPr>
            <a:r>
              <a:rPr lang="ru-RU" dirty="0"/>
              <a:t>Использование специализированных систем автоматизации рабочих процессов.</a:t>
            </a:r>
          </a:p>
          <a:p>
            <a:pPr marL="342900" lvl="0" indent="-342900">
              <a:buAutoNum type="arabicPeriod"/>
            </a:pPr>
            <a:r>
              <a:rPr lang="ru-RU" dirty="0"/>
              <a:t>Установка видеокамер и систем видеонаблюдения. </a:t>
            </a:r>
          </a:p>
          <a:p>
            <a:pPr marL="342900" lvl="0" indent="-342900">
              <a:buAutoNum type="arabicPeriod"/>
            </a:pPr>
            <a:r>
              <a:rPr lang="ru-RU" dirty="0"/>
              <a:t>Внедрение систем трекинга и геолокации.</a:t>
            </a:r>
          </a:p>
          <a:p>
            <a:pPr marL="342900" lvl="0" indent="-342900">
              <a:buAutoNum type="arabicPeriod"/>
            </a:pPr>
            <a:r>
              <a:rPr lang="ru-RU" dirty="0"/>
              <a:t>Организация системы обучения персонала по безопасности труда с использованием интерактивных и технологий виртуальной реальности.</a:t>
            </a:r>
          </a:p>
          <a:p>
            <a:endParaRPr lang="ru-RU" dirty="0"/>
          </a:p>
        </p:txBody>
      </p:sp>
      <p:sp>
        <p:nvSpPr>
          <p:cNvPr id="14" name="Объект 13"/>
          <p:cNvSpPr>
            <a:spLocks noGrp="1"/>
          </p:cNvSpPr>
          <p:nvPr>
            <p:ph sz="quarter" idx="4"/>
          </p:nvPr>
        </p:nvSpPr>
        <p:spPr>
          <a:xfrm>
            <a:off x="7410173" y="2843784"/>
            <a:ext cx="3943627" cy="2988689"/>
          </a:xfrm>
        </p:spPr>
        <p:txBody>
          <a:bodyPr>
            <a:normAutofit/>
          </a:bodyPr>
          <a:lstStyle/>
          <a:p>
            <a:pPr marL="342900" lvl="0" indent="-342900">
              <a:buFont typeface="+mj-lt"/>
              <a:buAutoNum type="arabicPeriod" startAt="5"/>
            </a:pPr>
            <a:r>
              <a:rPr lang="ru-RU" dirty="0"/>
              <a:t>Внедрение системы автоматического оповещения при аварийных ситуациях или нарушении </a:t>
            </a:r>
            <a:r>
              <a:rPr lang="ru-RU" dirty="0" smtClean="0"/>
              <a:t>безопасности</a:t>
            </a:r>
          </a:p>
          <a:p>
            <a:pPr marL="342900" lvl="0" indent="-342900">
              <a:buFont typeface="+mj-lt"/>
              <a:buAutoNum type="arabicPeriod" startAt="5"/>
            </a:pPr>
            <a:r>
              <a:rPr lang="ru-RU" dirty="0"/>
              <a:t>Разработка и внедрение мобильных приложений для контроля и оценки безопасности на строительной площадке</a:t>
            </a:r>
            <a:r>
              <a:rPr lang="ru-RU" dirty="0" smtClean="0"/>
              <a:t>.</a:t>
            </a:r>
            <a:endParaRPr lang="ru-RU" dirty="0"/>
          </a:p>
          <a:p>
            <a:endParaRPr lang="ru-RU" dirty="0"/>
          </a:p>
        </p:txBody>
      </p:sp>
      <p:cxnSp>
        <p:nvCxnSpPr>
          <p:cNvPr id="15" name="Прямая соединительная линия 14"/>
          <p:cNvCxnSpPr/>
          <p:nvPr/>
        </p:nvCxnSpPr>
        <p:spPr>
          <a:xfrm>
            <a:off x="7077617" y="2971800"/>
            <a:ext cx="0" cy="2615184"/>
          </a:xfrm>
          <a:prstGeom prst="line">
            <a:avLst/>
          </a:prstGeom>
          <a:ln w="19050">
            <a:solidFill>
              <a:srgbClr val="5A5957"/>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6446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E5FEE2D-79E5-4C1D-8BF7-EE619CA7039A}"/>
              </a:ext>
            </a:extLst>
          </p:cNvPr>
          <p:cNvSpPr>
            <a:spLocks noGrp="1"/>
          </p:cNvSpPr>
          <p:nvPr>
            <p:ph type="title"/>
          </p:nvPr>
        </p:nvSpPr>
        <p:spPr>
          <a:xfrm>
            <a:off x="838199" y="609007"/>
            <a:ext cx="10515600" cy="1325563"/>
          </a:xfrm>
        </p:spPr>
        <p:txBody>
          <a:bodyPr rtlCol="0"/>
          <a:lstStyle>
            <a:defPPr>
              <a:defRPr lang="ru-RU"/>
            </a:defPPr>
          </a:lstStyle>
          <a:p>
            <a:r>
              <a:rPr lang="ru-RU" dirty="0"/>
              <a:t>Выбор лучшего решения</a:t>
            </a:r>
          </a:p>
        </p:txBody>
      </p:sp>
      <p:sp>
        <p:nvSpPr>
          <p:cNvPr id="9" name="Номер слайда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rtlCol="0"/>
          <a:lstStyle>
            <a:defPPr>
              <a:defRPr lang="ru-RU"/>
            </a:defPPr>
          </a:lstStyle>
          <a:p>
            <a:pPr rtl="0"/>
            <a:fld id="{A49DFD55-3C28-40EF-9E31-A92D2E4017FF}" type="slidenum">
              <a:rPr lang="ru-RU" smtClean="0"/>
              <a:pPr rtl="0"/>
              <a:t>7</a:t>
            </a:fld>
            <a:endParaRPr lang="ru-RU" dirty="0"/>
          </a:p>
        </p:txBody>
      </p:sp>
      <p:graphicFrame>
        <p:nvGraphicFramePr>
          <p:cNvPr id="2" name="Таблица 1"/>
          <p:cNvGraphicFramePr>
            <a:graphicFrameLocks noGrp="1"/>
          </p:cNvGraphicFramePr>
          <p:nvPr>
            <p:extLst>
              <p:ext uri="{D42A27DB-BD31-4B8C-83A1-F6EECF244321}">
                <p14:modId xmlns:p14="http://schemas.microsoft.com/office/powerpoint/2010/main" val="289145253"/>
              </p:ext>
            </p:extLst>
          </p:nvPr>
        </p:nvGraphicFramePr>
        <p:xfrm>
          <a:off x="1868692" y="2188669"/>
          <a:ext cx="8454615" cy="3659484"/>
        </p:xfrm>
        <a:graphic>
          <a:graphicData uri="http://schemas.openxmlformats.org/drawingml/2006/table">
            <a:tbl>
              <a:tblPr firstRow="1" bandRow="1">
                <a:tableStyleId>{7E9639D4-E3E2-4D34-9284-5A2195B3D0D7}</a:tableStyleId>
              </a:tblPr>
              <a:tblGrid>
                <a:gridCol w="1511706">
                  <a:extLst>
                    <a:ext uri="{9D8B030D-6E8A-4147-A177-3AD203B41FA5}">
                      <a16:colId xmlns:a16="http://schemas.microsoft.com/office/drawing/2014/main" val="3894661397"/>
                    </a:ext>
                  </a:extLst>
                </a:gridCol>
                <a:gridCol w="1162302">
                  <a:extLst>
                    <a:ext uri="{9D8B030D-6E8A-4147-A177-3AD203B41FA5}">
                      <a16:colId xmlns:a16="http://schemas.microsoft.com/office/drawing/2014/main" val="2094222579"/>
                    </a:ext>
                  </a:extLst>
                </a:gridCol>
                <a:gridCol w="1155171">
                  <a:extLst>
                    <a:ext uri="{9D8B030D-6E8A-4147-A177-3AD203B41FA5}">
                      <a16:colId xmlns:a16="http://schemas.microsoft.com/office/drawing/2014/main" val="816150067"/>
                    </a:ext>
                  </a:extLst>
                </a:gridCol>
                <a:gridCol w="1091801">
                  <a:extLst>
                    <a:ext uri="{9D8B030D-6E8A-4147-A177-3AD203B41FA5}">
                      <a16:colId xmlns:a16="http://schemas.microsoft.com/office/drawing/2014/main" val="2703320711"/>
                    </a:ext>
                  </a:extLst>
                </a:gridCol>
                <a:gridCol w="1138435">
                  <a:extLst>
                    <a:ext uri="{9D8B030D-6E8A-4147-A177-3AD203B41FA5}">
                      <a16:colId xmlns:a16="http://schemas.microsoft.com/office/drawing/2014/main" val="590069816"/>
                    </a:ext>
                  </a:extLst>
                </a:gridCol>
                <a:gridCol w="1197600">
                  <a:extLst>
                    <a:ext uri="{9D8B030D-6E8A-4147-A177-3AD203B41FA5}">
                      <a16:colId xmlns:a16="http://schemas.microsoft.com/office/drawing/2014/main" val="1739538337"/>
                    </a:ext>
                  </a:extLst>
                </a:gridCol>
                <a:gridCol w="1197600">
                  <a:extLst>
                    <a:ext uri="{9D8B030D-6E8A-4147-A177-3AD203B41FA5}">
                      <a16:colId xmlns:a16="http://schemas.microsoft.com/office/drawing/2014/main" val="4010565603"/>
                    </a:ext>
                  </a:extLst>
                </a:gridCol>
              </a:tblGrid>
              <a:tr h="609914">
                <a:tc>
                  <a:txBody>
                    <a:bodyPr/>
                    <a:lstStyle/>
                    <a:p>
                      <a:pPr algn="ctr"/>
                      <a:endParaRPr lang="ru-RU" sz="1100" dirty="0"/>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1</a:t>
                      </a:r>
                      <a:endParaRPr lang="ru-RU" sz="1100" b="0" dirty="0"/>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2</a:t>
                      </a:r>
                      <a:endParaRPr lang="ru-RU" sz="1100" b="0" dirty="0"/>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3</a:t>
                      </a:r>
                      <a:endParaRPr lang="ru-RU" sz="1100" b="0" dirty="0"/>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4</a:t>
                      </a:r>
                      <a:endParaRPr lang="ru-RU" sz="1100" b="0" dirty="0"/>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5</a:t>
                      </a:r>
                      <a:endParaRPr lang="ru-RU" sz="1100" b="0" dirty="0"/>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0" dirty="0" smtClean="0"/>
                        <a:t>6</a:t>
                      </a:r>
                      <a:endParaRPr lang="ru-RU" sz="1100" b="0" dirty="0"/>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148485"/>
                  </a:ext>
                </a:extLst>
              </a:tr>
              <a:tr h="609914">
                <a:tc>
                  <a:txBody>
                    <a:bodyPr/>
                    <a:lstStyle/>
                    <a:p>
                      <a:pPr algn="ctr"/>
                      <a:r>
                        <a:rPr lang="ru-RU" sz="1100" dirty="0" smtClean="0">
                          <a:solidFill>
                            <a:srgbClr val="4D4D4D"/>
                          </a:solidFill>
                        </a:rPr>
                        <a:t>Стоимость</a:t>
                      </a:r>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3</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3</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2</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2</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1090930"/>
                  </a:ext>
                </a:extLst>
              </a:tr>
              <a:tr h="609914">
                <a:tc>
                  <a:txBody>
                    <a:bodyPr/>
                    <a:lstStyle/>
                    <a:p>
                      <a:pPr algn="ctr"/>
                      <a:r>
                        <a:rPr lang="ru-RU" sz="1100" dirty="0" smtClean="0">
                          <a:solidFill>
                            <a:srgbClr val="4D4D4D"/>
                          </a:solidFill>
                        </a:rPr>
                        <a:t>Практичность</a:t>
                      </a:r>
                      <a:endParaRPr lang="ru-RU" sz="1100" dirty="0">
                        <a:solidFill>
                          <a:srgbClr val="4D4D4D"/>
                        </a:solidFill>
                      </a:endParaRPr>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3</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2</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2</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1</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1</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177019"/>
                  </a:ext>
                </a:extLst>
              </a:tr>
              <a:tr h="609914">
                <a:tc>
                  <a:txBody>
                    <a:bodyPr/>
                    <a:lstStyle/>
                    <a:p>
                      <a:pPr algn="ctr"/>
                      <a:r>
                        <a:rPr lang="ru-RU" sz="1100" dirty="0" smtClean="0">
                          <a:solidFill>
                            <a:srgbClr val="4D4D4D"/>
                          </a:solidFill>
                        </a:rPr>
                        <a:t>Надёжность</a:t>
                      </a:r>
                      <a:endParaRPr lang="ru-RU" sz="1100" dirty="0">
                        <a:solidFill>
                          <a:srgbClr val="4D4D4D"/>
                        </a:solidFill>
                      </a:endParaRPr>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3</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2</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4</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1</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31347"/>
                  </a:ext>
                </a:extLst>
              </a:tr>
              <a:tr h="609914">
                <a:tc>
                  <a:txBody>
                    <a:bodyPr/>
                    <a:lstStyle/>
                    <a:p>
                      <a:pPr algn="ctr"/>
                      <a:r>
                        <a:rPr lang="ru-RU" sz="1100" dirty="0" smtClean="0">
                          <a:solidFill>
                            <a:srgbClr val="4D4D4D"/>
                          </a:solidFill>
                        </a:rPr>
                        <a:t>Ремонтопригодность</a:t>
                      </a:r>
                      <a:endParaRPr lang="ru-RU" sz="1100" dirty="0">
                        <a:solidFill>
                          <a:srgbClr val="4D4D4D"/>
                        </a:solidFill>
                      </a:endParaRPr>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1207417"/>
                  </a:ext>
                </a:extLst>
              </a:tr>
              <a:tr h="609914">
                <a:tc>
                  <a:txBody>
                    <a:bodyPr/>
                    <a:lstStyle/>
                    <a:p>
                      <a:pPr algn="ctr"/>
                      <a:r>
                        <a:rPr lang="ru-RU" sz="1100" dirty="0" smtClean="0">
                          <a:solidFill>
                            <a:srgbClr val="4D4D4D"/>
                          </a:solidFill>
                        </a:rPr>
                        <a:t>Итого</a:t>
                      </a:r>
                      <a:endParaRPr lang="ru-RU" sz="1100" dirty="0">
                        <a:solidFill>
                          <a:srgbClr val="4D4D4D"/>
                        </a:solidFill>
                      </a:endParaRPr>
                    </a:p>
                  </a:txBody>
                  <a:tcPr marL="71307" marR="71307" marT="35653" marB="35653" anchor="ctr">
                    <a:lnL w="6350" cap="flat" cmpd="sng" algn="ctr">
                      <a:noFill/>
                      <a:prstDash val="solid"/>
                      <a:miter lim="800000"/>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b="1" i="0" dirty="0" smtClean="0">
                          <a:solidFill>
                            <a:srgbClr val="242424"/>
                          </a:solidFill>
                        </a:rPr>
                        <a:t>10</a:t>
                      </a:r>
                      <a:endParaRPr lang="ru-RU" sz="1100" b="1" i="0" dirty="0">
                        <a:solidFill>
                          <a:srgbClr val="242424"/>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8</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7</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6</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8</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1100" dirty="0" smtClean="0">
                          <a:solidFill>
                            <a:srgbClr val="4D4D4D"/>
                          </a:solidFill>
                        </a:rPr>
                        <a:t>5</a:t>
                      </a:r>
                      <a:endParaRPr lang="ru-RU" sz="1100" dirty="0">
                        <a:solidFill>
                          <a:srgbClr val="4D4D4D"/>
                        </a:solidFill>
                      </a:endParaRPr>
                    </a:p>
                  </a:txBody>
                  <a:tcPr marL="71307" marR="71307" marT="35653" marB="35653" anchor="ctr">
                    <a:lnL w="12700" cap="flat" cmpd="sng" algn="ctr">
                      <a:noFill/>
                      <a:prstDash val="solid"/>
                      <a:round/>
                      <a:headEnd type="none" w="med" len="med"/>
                      <a:tailEnd type="none" w="med" len="med"/>
                    </a:lnL>
                    <a:lnR w="6350" cap="flat" cmpd="sng" algn="ctr">
                      <a:noFill/>
                      <a:prstDash val="solid"/>
                      <a:miter lim="800000"/>
                    </a:lnR>
                    <a:lnT w="127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590202"/>
                  </a:ext>
                </a:extLst>
              </a:tr>
            </a:tbl>
          </a:graphicData>
        </a:graphic>
      </p:graphicFrame>
    </p:spTree>
    <p:extLst>
      <p:ext uri="{BB962C8B-B14F-4D97-AF65-F5344CB8AC3E}">
        <p14:creationId xmlns:p14="http://schemas.microsoft.com/office/powerpoint/2010/main" val="249968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201225"/>
            <a:ext cx="2895600" cy="2519363"/>
          </a:xfrm>
        </p:spPr>
        <p:txBody>
          <a:bodyPr>
            <a:normAutofit lnSpcReduction="10000"/>
          </a:bodyPr>
          <a:lstStyle/>
          <a:p>
            <a:r>
              <a:rPr lang="ru-RU" dirty="0"/>
              <a:t>Может быть разработана система, с помощью которой можно будет управлять всеми процессами на стройке, отмечать зоны с повышенными рисками, устанавливать сигнализацию при определенных ситуациях и т.д.</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8</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239901"/>
            <a:ext cx="4820412" cy="1325563"/>
          </a:xfrm>
        </p:spPr>
        <p:txBody>
          <a:bodyPr>
            <a:normAutofit fontScale="90000"/>
          </a:bodyPr>
          <a:lstStyle>
            <a:defPPr>
              <a:defRPr lang="ru-RU"/>
            </a:defPPr>
          </a:lstStyle>
          <a:p>
            <a:pPr lvl="0"/>
            <a:r>
              <a:rPr lang="ru-RU" dirty="0"/>
              <a:t>Использование специализированных систем автоматизации рабочих </a:t>
            </a:r>
            <a:r>
              <a:rPr lang="ru-RU" dirty="0" smtClean="0"/>
              <a:t>процессов</a:t>
            </a:r>
            <a:endParaRPr lang="ru-RU" dirty="0"/>
          </a:p>
        </p:txBody>
      </p:sp>
    </p:spTree>
    <p:extLst>
      <p:ext uri="{BB962C8B-B14F-4D97-AF65-F5344CB8AC3E}">
        <p14:creationId xmlns:p14="http://schemas.microsoft.com/office/powerpoint/2010/main" val="397315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333500" y="3481959"/>
            <a:ext cx="2895600" cy="2519363"/>
          </a:xfrm>
        </p:spPr>
        <p:txBody>
          <a:bodyPr>
            <a:normAutofit/>
          </a:bodyPr>
          <a:lstStyle/>
          <a:p>
            <a:r>
              <a:rPr lang="ru-RU" dirty="0"/>
              <a:t>Позволяет в режиме реального времени контролировать процесс работы на строительной площадке и выявлять нарушения правил техники безопасности.</a:t>
            </a:r>
          </a:p>
        </p:txBody>
      </p:sp>
      <p:sp>
        <p:nvSpPr>
          <p:cNvPr id="5" name="Номер слайда 4"/>
          <p:cNvSpPr>
            <a:spLocks noGrp="1"/>
          </p:cNvSpPr>
          <p:nvPr>
            <p:ph type="sldNum" sz="quarter" idx="12"/>
          </p:nvPr>
        </p:nvSpPr>
        <p:spPr/>
        <p:txBody>
          <a:bodyPr/>
          <a:lstStyle/>
          <a:p>
            <a:pPr rtl="0"/>
            <a:fld id="{A49DFD55-3C28-40EF-9E31-A92D2E4017FF}" type="slidenum">
              <a:rPr lang="ru-RU" smtClean="0"/>
              <a:pPr rtl="0"/>
              <a:t>9</a:t>
            </a:fld>
            <a:endParaRPr lang="ru-RU" dirty="0"/>
          </a:p>
        </p:txBody>
      </p:sp>
      <p:sp>
        <p:nvSpPr>
          <p:cNvPr id="8" name="Заголовок 1">
            <a:extLst>
              <a:ext uri="{FF2B5EF4-FFF2-40B4-BE49-F238E27FC236}">
                <a16:creationId xmlns:a16="http://schemas.microsoft.com/office/drawing/2014/main" id="{B1FE5F11-B7B9-4B80-8C6A-A8A7A7190B77}"/>
              </a:ext>
            </a:extLst>
          </p:cNvPr>
          <p:cNvSpPr>
            <a:spLocks noGrp="1"/>
          </p:cNvSpPr>
          <p:nvPr>
            <p:ph type="title"/>
          </p:nvPr>
        </p:nvSpPr>
        <p:spPr>
          <a:xfrm>
            <a:off x="1333500" y="1377061"/>
            <a:ext cx="4820412" cy="1325563"/>
          </a:xfrm>
        </p:spPr>
        <p:txBody>
          <a:bodyPr>
            <a:normAutofit fontScale="90000"/>
          </a:bodyPr>
          <a:lstStyle>
            <a:defPPr>
              <a:defRPr lang="ru-RU"/>
            </a:defPPr>
          </a:lstStyle>
          <a:p>
            <a:pPr lvl="0"/>
            <a:r>
              <a:rPr lang="ru-RU" dirty="0"/>
              <a:t>Установка видеокамер и систем видеонаблюдения</a:t>
            </a:r>
          </a:p>
        </p:txBody>
      </p:sp>
    </p:spTree>
    <p:extLst>
      <p:ext uri="{BB962C8B-B14F-4D97-AF65-F5344CB8AC3E}">
        <p14:creationId xmlns:p14="http://schemas.microsoft.com/office/powerpoint/2010/main" val="229977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ользовательские">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AD471D06-C243-4756-9103-046998ADD62B}"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230e9df3-be65-4c73-a93b-d1236ebd677e"/>
    <ds:schemaRef ds:uri="http://schemas.microsoft.com/office/2006/documentManagement/types"/>
    <ds:schemaRef ds:uri="16c05727-aa75-4e4a-9b5f-8a80a1165891"/>
    <ds:schemaRef ds:uri="http://www.w3.org/XML/1998/namespace"/>
    <ds:schemaRef ds:uri="http://schemas.microsoft.com/office/infopath/2007/PartnerControls"/>
    <ds:schemaRef ds:uri="http://schemas.microsoft.com/office/2006/metadata/properties"/>
    <ds:schemaRef ds:uri="http://purl.org/dc/dcmitype/"/>
    <ds:schemaRef ds:uri="http://schemas.openxmlformats.org/package/2006/metadata/core-properties"/>
    <ds:schemaRef ds:uri="http://purl.org/dc/terms/"/>
    <ds:schemaRef ds:uri="71af3243-3dd4-4a8d-8c0d-dd76da1f02a5"/>
    <ds:schemaRef ds:uri="http://schemas.microsoft.com/sharepoint/v3"/>
    <ds:schemaRef ds:uri="http://purl.org/dc/elements/1.1/"/>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2790</Words>
  <Application>Microsoft Office PowerPoint</Application>
  <PresentationFormat>Широкоэкранный</PresentationFormat>
  <Paragraphs>576</Paragraphs>
  <Slides>30</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Arial</vt:lpstr>
      <vt:lpstr>Calibri</vt:lpstr>
      <vt:lpstr>Times New Roman</vt:lpstr>
      <vt:lpstr>Пользовательские</vt:lpstr>
      <vt:lpstr>Совершенствование информационно-телекоммуникационных систем в сфере безопасности производства работ на строительной площадке</vt:lpstr>
      <vt:lpstr>Проектная</vt:lpstr>
      <vt:lpstr>ЦЕЛЬ ПРОЕКТА</vt:lpstr>
      <vt:lpstr>проблемы</vt:lpstr>
      <vt:lpstr>Презентация PowerPoint</vt:lpstr>
      <vt:lpstr>ОРИЕНТИРОВОЧНЫЕ ПУТИ РЕШЕНИЯ ПРОБЛЕМ</vt:lpstr>
      <vt:lpstr>Выбор лучшего решения</vt:lpstr>
      <vt:lpstr>Использование специализированных систем автоматизации рабочих процессов</vt:lpstr>
      <vt:lpstr>Установка видеокамер и систем видеонаблюдения</vt:lpstr>
      <vt:lpstr>Разработка и внедрение мобильных приложений для контроля и оценки безопасности на строительной площадке</vt:lpstr>
      <vt:lpstr>Внедрение систем трекинга и геолокации для контроля местоположения работников</vt:lpstr>
      <vt:lpstr>Организация системы обучения персонала по безопасности труда с использованием интерактивных и технологий виртуальной реальности</vt:lpstr>
      <vt:lpstr>Внедрение системы автоматического оповещения при аварийных ситуациях или нарушении безопасности</vt:lpstr>
      <vt:lpstr>Паспорт проекта</vt:lpstr>
      <vt:lpstr>Паспорт проекта </vt:lpstr>
      <vt:lpstr>Паспорт проекта </vt:lpstr>
      <vt:lpstr>ИСР с учётом трудоёмкости работ проекта, дни </vt:lpstr>
      <vt:lpstr>ИСР с учётом трудоёмкости работ проекта, дни </vt:lpstr>
      <vt:lpstr>ИСР с учётом трудоёмкости работ проекта, дни </vt:lpstr>
      <vt:lpstr>ИСР с учётом трудоёмкости работ проекта, дни </vt:lpstr>
      <vt:lpstr>Диаграмма Ганта</vt:lpstr>
      <vt:lpstr>Матрица ответственности</vt:lpstr>
      <vt:lpstr>Потребности участников проекта в информации и взаимодействии</vt:lpstr>
      <vt:lpstr>Качественно-количественная оценка рисков проекта, баллы</vt:lpstr>
      <vt:lpstr>Управление рисками</vt:lpstr>
      <vt:lpstr>Стоимость проекта</vt:lpstr>
      <vt:lpstr>ЭФФЕКТЫ ПО ПРОЕКТАМ</vt:lpstr>
      <vt:lpstr>ЭФФЕКТЫ ПО ПРОЕКТАМ</vt:lpstr>
      <vt:lpstr>БЮДЖЕТНАЯ ЭФФЕКТИВНОСТЬ ПРОЕКТA</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2023-12-16T03:18:09Z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