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2.xml><?xml version="1.0" encoding="utf-8"?>
<a:tblStyleLst xmlns:a="http://schemas.openxmlformats.org/drawingml/2006/main" xmlns:r="http://schemas.openxmlformats.org/officeDocument/2006/relationships" def="{7BC271A4-9905-4B38-821F-E22B3288F970}">
  <a:tblStyle styleId="{7BC271A4-9905-4B38-821F-E22B3288F97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B75A902-16DE-4244-BFA3-3D2F252A2BF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B224EC9E-B9F7-4121-994D-C4C908A5859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B881B925-6D4D-4EFC-9C69-15E0E686103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FAF9"/>
          </a:solidFill>
        </a:fill>
      </a:tcStyle>
    </a:wholeTbl>
    <a:band1H>
      <a:tcTxStyle/>
      <a:tcStyle>
        <a:fill>
          <a:solidFill>
            <a:srgbClr val="F6F5F3"/>
          </a:solidFill>
        </a:fill>
      </a:tcStyle>
    </a:band1H>
    <a:band2H>
      <a:tcTxStyle/>
    </a:band2H>
    <a:band1V>
      <a:tcTxStyle/>
      <a:tcStyle>
        <a:fill>
          <a:solidFill>
            <a:srgbClr val="F6F5F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FCC14AD-7D04-4B04-A524-EAD2664CBBEE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tableStyles" Target="tableStyle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По результатам опроса 150</a:t>
            </a:r>
            <a:r>
              <a:rPr lang="ru-RU" baseline="0" dirty="0" smtClean="0"/>
              <a:t> человек</a:t>
            </a:r>
            <a:r>
              <a:rPr lang="ru-RU" dirty="0" smtClean="0"/>
              <a:t>, поставленная нами проблема: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rgbClr val="83D2F9"/>
            </a:solidFill>
            <a:ln w="762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DB69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85-47AE-BEF0-0E17DEEAEC9A}"/>
              </c:ext>
            </c:extLst>
          </c:dPt>
          <c:dPt>
            <c:idx val="1"/>
            <c:bubble3D val="0"/>
            <c:spPr>
              <a:solidFill>
                <a:srgbClr val="BAE18F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285-47AE-BEF0-0E17DEEAEC9A}"/>
              </c:ext>
            </c:extLst>
          </c:dPt>
          <c:dPt>
            <c:idx val="2"/>
            <c:bubble3D val="0"/>
            <c:spPr>
              <a:solidFill>
                <a:srgbClr val="A3DEFB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5-47AE-BEF0-0E17DEEAEC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очень важна</c:v>
                </c:pt>
                <c:pt idx="1">
                  <c:v>значима, но не кретична</c:v>
                </c:pt>
                <c:pt idx="2">
                  <c:v>незначительна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70</c:v>
                </c:pt>
                <c:pt idx="1">
                  <c:v>55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85-47AE-BEF0-0E17DEEAE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0" name="Google Shape;410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1" name="Google Shape;411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41" name="Google Shape;7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7:notes"/>
          <p:cNvSpPr/>
          <p:nvPr>
            <p:ph idx="2" type="sldImg"/>
          </p:nvPr>
        </p:nvSpPr>
        <p:spPr>
          <a:xfrm>
            <a:off x="69691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27:notes"/>
          <p:cNvSpPr txBox="1"/>
          <p:nvPr>
            <p:ph idx="1" type="body"/>
          </p:nvPr>
        </p:nvSpPr>
        <p:spPr>
          <a:xfrm>
            <a:off x="696191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7:notes"/>
          <p:cNvSpPr txBox="1"/>
          <p:nvPr>
            <p:ph idx="12" type="sldNum"/>
          </p:nvPr>
        </p:nvSpPr>
        <p:spPr>
          <a:xfrm>
            <a:off x="3895004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"/>
          <p:cNvSpPr txBox="1"/>
          <p:nvPr>
            <p:ph type="ctrTitle"/>
          </p:nvPr>
        </p:nvSpPr>
        <p:spPr>
          <a:xfrm>
            <a:off x="6416040" y="4434840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"/>
          <p:cNvSpPr txBox="1"/>
          <p:nvPr>
            <p:ph idx="1" type="subTitle"/>
          </p:nvPr>
        </p:nvSpPr>
        <p:spPr>
          <a:xfrm>
            <a:off x="6416041" y="5586890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21" name="Google Shape;421;p2"/>
          <p:cNvPicPr preferRelativeResize="0"/>
          <p:nvPr/>
        </p:nvPicPr>
        <p:blipFill rotWithShape="1">
          <a:blip r:embed="rId2">
            <a:alphaModFix/>
          </a:blip>
          <a:srcRect b="-7" l="9354" r="0" t="23654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лючение">
  <p:cSld name="Заключение">
    <p:bg>
      <p:bgPr>
        <a:solidFill>
          <a:schemeClr val="dk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1"/>
          <p:cNvSpPr txBox="1"/>
          <p:nvPr>
            <p:ph idx="1" type="subTitle"/>
          </p:nvPr>
        </p:nvSpPr>
        <p:spPr>
          <a:xfrm>
            <a:off x="4267200" y="3238103"/>
            <a:ext cx="4179600" cy="1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88" name="Google Shape;4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1"/>
          <p:cNvSpPr txBox="1"/>
          <p:nvPr>
            <p:ph idx="10" type="dt"/>
          </p:nvPr>
        </p:nvSpPr>
        <p:spPr>
          <a:xfrm>
            <a:off x="4267200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11"/>
          <p:cNvSpPr txBox="1"/>
          <p:nvPr>
            <p:ph idx="11" type="ftr"/>
          </p:nvPr>
        </p:nvSpPr>
        <p:spPr>
          <a:xfrm>
            <a:off x="6479721" y="6356350"/>
            <a:ext cx="26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11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иаграмма">
  <p:cSld name="Диаграмма">
    <p:bg>
      <p:bgPr>
        <a:solidFill>
          <a:schemeClr val="accen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7" name="Google Shape;497;p12"/>
          <p:cNvSpPr/>
          <p:nvPr>
            <p:ph idx="2" type="chart"/>
          </p:nvPr>
        </p:nvSpPr>
        <p:spPr>
          <a:xfrm>
            <a:off x="838200" y="2111608"/>
            <a:ext cx="105156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3"/>
          <p:cNvSpPr txBox="1"/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13"/>
          <p:cNvSpPr txBox="1"/>
          <p:nvPr>
            <p:ph idx="1" type="subTitle"/>
          </p:nvPr>
        </p:nvSpPr>
        <p:spPr>
          <a:xfrm>
            <a:off x="4657725" y="5028803"/>
            <a:ext cx="669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02" name="Google Shape;502;p13"/>
          <p:cNvSpPr txBox="1"/>
          <p:nvPr>
            <p:ph idx="10" type="dt"/>
          </p:nvPr>
        </p:nvSpPr>
        <p:spPr>
          <a:xfrm>
            <a:off x="4676774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13"/>
          <p:cNvSpPr txBox="1"/>
          <p:nvPr>
            <p:ph idx="11" type="ftr"/>
          </p:nvPr>
        </p:nvSpPr>
        <p:spPr>
          <a:xfrm>
            <a:off x="6743699" y="6356350"/>
            <a:ext cx="254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13"/>
          <p:cNvSpPr txBox="1"/>
          <p:nvPr>
            <p:ph idx="12" type="sldNum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05" name="Google Shape;505;p1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манды: 4 человека">
  <p:cSld name="Слайд команды: 4 человека">
    <p:bg>
      <p:bgPr>
        <a:solidFill>
          <a:schemeClr val="lt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4"/>
          <p:cNvSpPr/>
          <p:nvPr>
            <p:ph idx="2" type="pic"/>
          </p:nvPr>
        </p:nvSpPr>
        <p:spPr>
          <a:xfrm>
            <a:off x="1487181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9" name="Google Shape;509;p14"/>
          <p:cNvSpPr txBox="1"/>
          <p:nvPr>
            <p:ph idx="1" type="body"/>
          </p:nvPr>
        </p:nvSpPr>
        <p:spPr>
          <a:xfrm>
            <a:off x="1228568" y="5084524"/>
            <a:ext cx="2317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0" name="Google Shape;510;p14"/>
          <p:cNvSpPr txBox="1"/>
          <p:nvPr>
            <p:ph idx="3" type="body"/>
          </p:nvPr>
        </p:nvSpPr>
        <p:spPr>
          <a:xfrm>
            <a:off x="1487181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1" name="Google Shape;511;p14"/>
          <p:cNvSpPr/>
          <p:nvPr>
            <p:ph idx="4" type="pic"/>
          </p:nvPr>
        </p:nvSpPr>
        <p:spPr>
          <a:xfrm>
            <a:off x="3836914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2" name="Google Shape;512;p14"/>
          <p:cNvSpPr txBox="1"/>
          <p:nvPr>
            <p:ph idx="5" type="body"/>
          </p:nvPr>
        </p:nvSpPr>
        <p:spPr>
          <a:xfrm>
            <a:off x="3578300" y="5084524"/>
            <a:ext cx="2330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3" name="Google Shape;513;p14"/>
          <p:cNvSpPr txBox="1"/>
          <p:nvPr>
            <p:ph idx="6" type="body"/>
          </p:nvPr>
        </p:nvSpPr>
        <p:spPr>
          <a:xfrm>
            <a:off x="3836913" y="5478796"/>
            <a:ext cx="1855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4" name="Google Shape;514;p14"/>
          <p:cNvSpPr/>
          <p:nvPr>
            <p:ph idx="7" type="pic"/>
          </p:nvPr>
        </p:nvSpPr>
        <p:spPr>
          <a:xfrm>
            <a:off x="632757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5" name="Google Shape;515;p14"/>
          <p:cNvSpPr txBox="1"/>
          <p:nvPr>
            <p:ph idx="8" type="body"/>
          </p:nvPr>
        </p:nvSpPr>
        <p:spPr>
          <a:xfrm>
            <a:off x="6068964" y="5084524"/>
            <a:ext cx="2317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6" name="Google Shape;516;p14"/>
          <p:cNvSpPr txBox="1"/>
          <p:nvPr>
            <p:ph idx="9" type="body"/>
          </p:nvPr>
        </p:nvSpPr>
        <p:spPr>
          <a:xfrm>
            <a:off x="6327577" y="5478796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7" name="Google Shape;517;p14"/>
          <p:cNvSpPr/>
          <p:nvPr>
            <p:ph idx="13" type="pic"/>
          </p:nvPr>
        </p:nvSpPr>
        <p:spPr>
          <a:xfrm>
            <a:off x="8747458" y="2886074"/>
            <a:ext cx="1845600" cy="184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8" name="Google Shape;518;p14"/>
          <p:cNvSpPr txBox="1"/>
          <p:nvPr>
            <p:ph idx="14" type="body"/>
          </p:nvPr>
        </p:nvSpPr>
        <p:spPr>
          <a:xfrm>
            <a:off x="8488845" y="5084524"/>
            <a:ext cx="2317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9" name="Google Shape;519;p14"/>
          <p:cNvSpPr txBox="1"/>
          <p:nvPr>
            <p:ph idx="15" type="body"/>
          </p:nvPr>
        </p:nvSpPr>
        <p:spPr>
          <a:xfrm>
            <a:off x="8747458" y="5464114"/>
            <a:ext cx="1845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0" name="Google Shape;520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523" name="Google Shape;523;p14"/>
          <p:cNvGrpSpPr/>
          <p:nvPr/>
        </p:nvGrpSpPr>
        <p:grpSpPr>
          <a:xfrm>
            <a:off x="7334400" y="0"/>
            <a:ext cx="4857750" cy="1724100"/>
            <a:chOff x="7334400" y="0"/>
            <a:chExt cx="4857750" cy="1724100"/>
          </a:xfrm>
        </p:grpSpPr>
        <p:cxnSp>
          <p:nvCxnSpPr>
            <p:cNvPr id="524" name="Google Shape;524;p14"/>
            <p:cNvCxnSpPr/>
            <p:nvPr/>
          </p:nvCxnSpPr>
          <p:spPr>
            <a:xfrm rot="10800000">
              <a:off x="7334400" y="0"/>
              <a:ext cx="48576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11487150" y="0"/>
              <a:ext cx="705000" cy="172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манды: 8 человек">
  <p:cSld name="Слайд команды: 8 человек">
    <p:bg>
      <p:bgPr>
        <a:solidFill>
          <a:schemeClr val="dk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15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528" name="Google Shape;528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0" name="Google Shape;530;p15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15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2" name="Google Shape;532;p15"/>
          <p:cNvSpPr txBox="1"/>
          <p:nvPr>
            <p:ph idx="1" type="body"/>
          </p:nvPr>
        </p:nvSpPr>
        <p:spPr>
          <a:xfrm>
            <a:off x="1500168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3" name="Google Shape;533;p15"/>
          <p:cNvSpPr txBox="1"/>
          <p:nvPr>
            <p:ph idx="3" type="body"/>
          </p:nvPr>
        </p:nvSpPr>
        <p:spPr>
          <a:xfrm>
            <a:off x="1500168" y="3809747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4" name="Google Shape;534;p15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5" name="Google Shape;535;p15"/>
          <p:cNvSpPr txBox="1"/>
          <p:nvPr>
            <p:ph idx="5" type="body"/>
          </p:nvPr>
        </p:nvSpPr>
        <p:spPr>
          <a:xfrm>
            <a:off x="3849262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6" name="Google Shape;536;p15"/>
          <p:cNvSpPr txBox="1"/>
          <p:nvPr>
            <p:ph idx="6" type="body"/>
          </p:nvPr>
        </p:nvSpPr>
        <p:spPr>
          <a:xfrm>
            <a:off x="3849262" y="3809747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7" name="Google Shape;537;p15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8" name="Google Shape;538;p15"/>
          <p:cNvSpPr txBox="1"/>
          <p:nvPr>
            <p:ph idx="8" type="body"/>
          </p:nvPr>
        </p:nvSpPr>
        <p:spPr>
          <a:xfrm>
            <a:off x="6198355" y="3654378"/>
            <a:ext cx="2105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9" name="Google Shape;539;p15"/>
          <p:cNvSpPr txBox="1"/>
          <p:nvPr>
            <p:ph idx="9" type="body"/>
          </p:nvPr>
        </p:nvSpPr>
        <p:spPr>
          <a:xfrm>
            <a:off x="6095999" y="3809747"/>
            <a:ext cx="2299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0" name="Google Shape;540;p15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1" name="Google Shape;541;p15"/>
          <p:cNvSpPr txBox="1"/>
          <p:nvPr>
            <p:ph idx="14" type="body"/>
          </p:nvPr>
        </p:nvSpPr>
        <p:spPr>
          <a:xfrm>
            <a:off x="8759806" y="3654378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2" name="Google Shape;542;p15"/>
          <p:cNvSpPr txBox="1"/>
          <p:nvPr>
            <p:ph idx="15" type="body"/>
          </p:nvPr>
        </p:nvSpPr>
        <p:spPr>
          <a:xfrm>
            <a:off x="8744480" y="3809747"/>
            <a:ext cx="1844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3" name="Google Shape;543;p15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4" name="Google Shape;544;p15"/>
          <p:cNvSpPr txBox="1"/>
          <p:nvPr>
            <p:ph idx="17" type="body"/>
          </p:nvPr>
        </p:nvSpPr>
        <p:spPr>
          <a:xfrm>
            <a:off x="1500168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5" name="Google Shape;545;p15"/>
          <p:cNvSpPr txBox="1"/>
          <p:nvPr>
            <p:ph idx="18" type="body"/>
          </p:nvPr>
        </p:nvSpPr>
        <p:spPr>
          <a:xfrm>
            <a:off x="1500168" y="5668583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6" name="Google Shape;546;p15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7" name="Google Shape;547;p15"/>
          <p:cNvSpPr txBox="1"/>
          <p:nvPr>
            <p:ph idx="20" type="body"/>
          </p:nvPr>
        </p:nvSpPr>
        <p:spPr>
          <a:xfrm>
            <a:off x="3849262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8" name="Google Shape;548;p15"/>
          <p:cNvSpPr txBox="1"/>
          <p:nvPr>
            <p:ph idx="21" type="body"/>
          </p:nvPr>
        </p:nvSpPr>
        <p:spPr>
          <a:xfrm>
            <a:off x="3849262" y="5668583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9" name="Google Shape;549;p15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0" name="Google Shape;550;p15"/>
          <p:cNvSpPr txBox="1"/>
          <p:nvPr>
            <p:ph idx="23" type="body"/>
          </p:nvPr>
        </p:nvSpPr>
        <p:spPr>
          <a:xfrm>
            <a:off x="633992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1" name="Google Shape;551;p15"/>
          <p:cNvSpPr txBox="1"/>
          <p:nvPr>
            <p:ph idx="24" type="body"/>
          </p:nvPr>
        </p:nvSpPr>
        <p:spPr>
          <a:xfrm>
            <a:off x="6339926" y="5668583"/>
            <a:ext cx="1813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2" name="Google Shape;552;p15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3" name="Google Shape;553;p15"/>
          <p:cNvSpPr txBox="1"/>
          <p:nvPr>
            <p:ph idx="26" type="body"/>
          </p:nvPr>
        </p:nvSpPr>
        <p:spPr>
          <a:xfrm>
            <a:off x="8759806" y="5513214"/>
            <a:ext cx="18288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4" name="Google Shape;554;p15"/>
          <p:cNvSpPr txBox="1"/>
          <p:nvPr>
            <p:ph idx="27" type="body"/>
          </p:nvPr>
        </p:nvSpPr>
        <p:spPr>
          <a:xfrm>
            <a:off x="8744480" y="5668583"/>
            <a:ext cx="1844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5" name="Google Shape;555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Art">
  <p:cSld name="SmartArt"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16"/>
          <p:cNvGrpSpPr/>
          <p:nvPr/>
        </p:nvGrpSpPr>
        <p:grpSpPr>
          <a:xfrm>
            <a:off x="0" y="0"/>
            <a:ext cx="2590800" cy="1027800"/>
            <a:chOff x="0" y="0"/>
            <a:chExt cx="2590800" cy="1027800"/>
          </a:xfrm>
        </p:grpSpPr>
        <p:cxnSp>
          <p:nvCxnSpPr>
            <p:cNvPr id="560" name="Google Shape;560;p16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16"/>
            <p:cNvCxnSpPr/>
            <p:nvPr/>
          </p:nvCxnSpPr>
          <p:spPr>
            <a:xfrm flipH="1">
              <a:off x="150" y="0"/>
              <a:ext cx="704700" cy="102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2" name="Google Shape;56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6"/>
          <p:cNvSpPr/>
          <p:nvPr>
            <p:ph idx="2" type="dgm"/>
          </p:nvPr>
        </p:nvSpPr>
        <p:spPr>
          <a:xfrm>
            <a:off x="838200" y="2111375"/>
            <a:ext cx="105156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4" name="Google Shape;564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ременная шкала">
  <p:cSld name="Временная шкала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7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7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17"/>
          <p:cNvSpPr txBox="1"/>
          <p:nvPr>
            <p:ph idx="1" type="body"/>
          </p:nvPr>
        </p:nvSpPr>
        <p:spPr>
          <a:xfrm>
            <a:off x="166074" y="1507772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1" name="Google Shape;571;p17"/>
          <p:cNvSpPr txBox="1"/>
          <p:nvPr>
            <p:ph idx="2" type="body"/>
          </p:nvPr>
        </p:nvSpPr>
        <p:spPr>
          <a:xfrm>
            <a:off x="732131" y="2584097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2" name="Google Shape;572;p17"/>
          <p:cNvSpPr txBox="1"/>
          <p:nvPr>
            <p:ph idx="3" type="body"/>
          </p:nvPr>
        </p:nvSpPr>
        <p:spPr>
          <a:xfrm>
            <a:off x="1338556" y="3660422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3" name="Google Shape;573;p17"/>
          <p:cNvSpPr txBox="1"/>
          <p:nvPr>
            <p:ph idx="4" type="body"/>
          </p:nvPr>
        </p:nvSpPr>
        <p:spPr>
          <a:xfrm>
            <a:off x="1922756" y="473674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17"/>
          <p:cNvSpPr txBox="1"/>
          <p:nvPr>
            <p:ph idx="5" type="body"/>
          </p:nvPr>
        </p:nvSpPr>
        <p:spPr>
          <a:xfrm>
            <a:off x="4401536" y="1613528"/>
            <a:ext cx="5102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5" name="Google Shape;575;p17"/>
          <p:cNvSpPr txBox="1"/>
          <p:nvPr>
            <p:ph idx="6" type="body"/>
          </p:nvPr>
        </p:nvSpPr>
        <p:spPr>
          <a:xfrm>
            <a:off x="4986029" y="2682564"/>
            <a:ext cx="5102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6" name="Google Shape;576;p17"/>
          <p:cNvSpPr txBox="1"/>
          <p:nvPr>
            <p:ph idx="7" type="body"/>
          </p:nvPr>
        </p:nvSpPr>
        <p:spPr>
          <a:xfrm>
            <a:off x="5576938" y="3755394"/>
            <a:ext cx="5102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7" name="Google Shape;577;p17"/>
          <p:cNvSpPr txBox="1"/>
          <p:nvPr>
            <p:ph idx="8" type="body"/>
          </p:nvPr>
        </p:nvSpPr>
        <p:spPr>
          <a:xfrm>
            <a:off x="6175280" y="4824430"/>
            <a:ext cx="5102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8" name="Google Shape;57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17"/>
          <p:cNvSpPr txBox="1"/>
          <p:nvPr>
            <p:ph idx="11" type="ftr"/>
          </p:nvPr>
        </p:nvSpPr>
        <p:spPr>
          <a:xfrm>
            <a:off x="6749143" y="6356350"/>
            <a:ext cx="377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17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81" name="Google Shape;581;p17"/>
          <p:cNvCxnSpPr/>
          <p:nvPr/>
        </p:nvCxnSpPr>
        <p:spPr>
          <a:xfrm>
            <a:off x="4353515" y="502393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7"/>
          <p:cNvCxnSpPr/>
          <p:nvPr/>
        </p:nvCxnSpPr>
        <p:spPr>
          <a:xfrm>
            <a:off x="3759917" y="3948451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7"/>
          <p:cNvCxnSpPr/>
          <p:nvPr/>
        </p:nvCxnSpPr>
        <p:spPr>
          <a:xfrm>
            <a:off x="3173453" y="2872686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17"/>
          <p:cNvCxnSpPr/>
          <p:nvPr/>
        </p:nvCxnSpPr>
        <p:spPr>
          <a:xfrm>
            <a:off x="2586263" y="1796083"/>
            <a:ext cx="15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" type="obj">
  <p:cSld name="OBJECT">
    <p:bg>
      <p:bgPr>
        <a:solidFill>
          <a:schemeClr val="dk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3"/>
          <p:cNvPicPr preferRelativeResize="0"/>
          <p:nvPr/>
        </p:nvPicPr>
        <p:blipFill rotWithShape="1">
          <a:blip r:embed="rId2">
            <a:alphaModFix/>
          </a:blip>
          <a:srcRect b="23069" l="0" r="28341" t="18303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"/>
          <p:cNvSpPr txBox="1"/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"/>
          <p:cNvSpPr txBox="1"/>
          <p:nvPr>
            <p:ph idx="1" type="body"/>
          </p:nvPr>
        </p:nvSpPr>
        <p:spPr>
          <a:xfrm>
            <a:off x="1333500" y="2924175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3"/>
          <p:cNvSpPr txBox="1"/>
          <p:nvPr>
            <p:ph idx="10" type="dt"/>
          </p:nvPr>
        </p:nvSpPr>
        <p:spPr>
          <a:xfrm>
            <a:off x="1333500" y="6356350"/>
            <a:ext cx="98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3"/>
          <p:cNvSpPr txBox="1"/>
          <p:nvPr>
            <p:ph idx="11" type="ftr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3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ведение" type="secHead">
  <p:cSld name="SECTION_HEADER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"/>
          <p:cNvSpPr txBox="1"/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4"/>
          <p:cNvSpPr txBox="1"/>
          <p:nvPr>
            <p:ph idx="1" type="body"/>
          </p:nvPr>
        </p:nvSpPr>
        <p:spPr>
          <a:xfrm>
            <a:off x="13620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2" name="Google Shape;432;p4"/>
          <p:cNvSpPr txBox="1"/>
          <p:nvPr>
            <p:ph idx="10" type="dt"/>
          </p:nvPr>
        </p:nvSpPr>
        <p:spPr>
          <a:xfrm>
            <a:off x="838200" y="6356350"/>
            <a:ext cx="121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"/>
          <p:cNvSpPr txBox="1"/>
          <p:nvPr>
            <p:ph idx="11" type="ftr"/>
          </p:nvPr>
        </p:nvSpPr>
        <p:spPr>
          <a:xfrm>
            <a:off x="2463800" y="6356350"/>
            <a:ext cx="34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435" name="Google Shape;435;p4"/>
          <p:cNvGrpSpPr/>
          <p:nvPr/>
        </p:nvGrpSpPr>
        <p:grpSpPr>
          <a:xfrm>
            <a:off x="6953400" y="-25401"/>
            <a:ext cx="5238675" cy="6902400"/>
            <a:chOff x="6953400" y="-25401"/>
            <a:chExt cx="5238675" cy="6902400"/>
          </a:xfrm>
        </p:grpSpPr>
        <p:cxnSp>
          <p:nvCxnSpPr>
            <p:cNvPr id="436" name="Google Shape;436;p4"/>
            <p:cNvCxnSpPr/>
            <p:nvPr/>
          </p:nvCxnSpPr>
          <p:spPr>
            <a:xfrm>
              <a:off x="9096375" y="1497012"/>
              <a:ext cx="309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4"/>
            <p:cNvCxnSpPr/>
            <p:nvPr/>
          </p:nvCxnSpPr>
          <p:spPr>
            <a:xfrm flipH="1">
              <a:off x="6953400" y="-25401"/>
              <a:ext cx="3790800" cy="690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рыв раздела">
  <p:cSld name="Разрыв раздела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"/>
          <p:cNvSpPr txBox="1"/>
          <p:nvPr>
            <p:ph type="ctrTitle"/>
          </p:nvPr>
        </p:nvSpPr>
        <p:spPr>
          <a:xfrm>
            <a:off x="6991350" y="2148840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"/>
          <p:cNvSpPr txBox="1"/>
          <p:nvPr>
            <p:ph idx="1" type="subTitle"/>
          </p:nvPr>
        </p:nvSpPr>
        <p:spPr>
          <a:xfrm>
            <a:off x="6991350" y="3962003"/>
            <a:ext cx="417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41" name="Google Shape;4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bg>
      <p:bgPr>
        <a:solidFill>
          <a:schemeClr val="lt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"/>
          <p:cNvSpPr txBox="1"/>
          <p:nvPr>
            <p:ph type="title"/>
          </p:nvPr>
        </p:nvSpPr>
        <p:spPr>
          <a:xfrm>
            <a:off x="1885156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"/>
          <p:cNvSpPr txBox="1"/>
          <p:nvPr>
            <p:ph idx="1" type="body"/>
          </p:nvPr>
        </p:nvSpPr>
        <p:spPr>
          <a:xfrm>
            <a:off x="1243104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5" name="Google Shape;445;p6"/>
          <p:cNvSpPr txBox="1"/>
          <p:nvPr>
            <p:ph idx="2" type="body"/>
          </p:nvPr>
        </p:nvSpPr>
        <p:spPr>
          <a:xfrm>
            <a:off x="1243104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6" name="Google Shape;446;p6"/>
          <p:cNvSpPr txBox="1"/>
          <p:nvPr>
            <p:ph idx="3" type="body"/>
          </p:nvPr>
        </p:nvSpPr>
        <p:spPr>
          <a:xfrm>
            <a:off x="4647665" y="2776936"/>
            <a:ext cx="2896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7" name="Google Shape;447;p6"/>
          <p:cNvSpPr txBox="1"/>
          <p:nvPr>
            <p:ph idx="4" type="body"/>
          </p:nvPr>
        </p:nvSpPr>
        <p:spPr>
          <a:xfrm>
            <a:off x="4647665" y="3834606"/>
            <a:ext cx="28968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8" name="Google Shape;448;p6"/>
          <p:cNvSpPr txBox="1"/>
          <p:nvPr>
            <p:ph idx="5" type="body"/>
          </p:nvPr>
        </p:nvSpPr>
        <p:spPr>
          <a:xfrm>
            <a:off x="8066421" y="2776936"/>
            <a:ext cx="288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9" name="Google Shape;449;p6"/>
          <p:cNvSpPr txBox="1"/>
          <p:nvPr>
            <p:ph idx="6" type="body"/>
          </p:nvPr>
        </p:nvSpPr>
        <p:spPr>
          <a:xfrm>
            <a:off x="8066421" y="3834606"/>
            <a:ext cx="2882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453" name="Google Shape;453;p6"/>
          <p:cNvGrpSpPr/>
          <p:nvPr/>
        </p:nvGrpSpPr>
        <p:grpSpPr>
          <a:xfrm>
            <a:off x="76" y="0"/>
            <a:ext cx="2238300" cy="3105300"/>
            <a:chOff x="76" y="0"/>
            <a:chExt cx="2238300" cy="3105300"/>
          </a:xfrm>
        </p:grpSpPr>
        <p:cxnSp>
          <p:nvCxnSpPr>
            <p:cNvPr id="454" name="Google Shape;454;p6"/>
            <p:cNvCxnSpPr/>
            <p:nvPr/>
          </p:nvCxnSpPr>
          <p:spPr>
            <a:xfrm flipH="1">
              <a:off x="150" y="0"/>
              <a:ext cx="1238100" cy="310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6"/>
            <p:cNvCxnSpPr/>
            <p:nvPr/>
          </p:nvCxnSpPr>
          <p:spPr>
            <a:xfrm flipH="1">
              <a:off x="76" y="0"/>
              <a:ext cx="2238300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TxTwoObj">
  <p:cSld name="TWO_OBJECTS_WITH_TEXT">
    <p:bg>
      <p:bgPr>
        <a:solidFill>
          <a:schemeClr val="accen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7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9" name="Google Shape;459;p7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p7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1" name="Google Shape;461;p7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65" name="Google Shape;465;p7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25785" y="0"/>
            <a:ext cx="4368031" cy="39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">
  <p:cSld name="Стол"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">
  <p:cSld name="1_Стол">
    <p:bg>
      <p:bgPr>
        <a:solidFill>
          <a:schemeClr val="lt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74" name="Google Shape;474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75" name="Google Shape;475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водка">
  <p:cSld name="Сводка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 txBox="1"/>
          <p:nvPr>
            <p:ph type="title"/>
          </p:nvPr>
        </p:nvSpPr>
        <p:spPr>
          <a:xfrm>
            <a:off x="54768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0"/>
          <p:cNvSpPr txBox="1"/>
          <p:nvPr>
            <p:ph idx="1" type="body"/>
          </p:nvPr>
        </p:nvSpPr>
        <p:spPr>
          <a:xfrm>
            <a:off x="5476875" y="3660774"/>
            <a:ext cx="51117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479" name="Google Shape;479;p10"/>
          <p:cNvGrpSpPr/>
          <p:nvPr/>
        </p:nvGrpSpPr>
        <p:grpSpPr>
          <a:xfrm>
            <a:off x="0" y="-37"/>
            <a:ext cx="4762501" cy="5186400"/>
            <a:chOff x="0" y="-37"/>
            <a:chExt cx="4762501" cy="5186400"/>
          </a:xfrm>
        </p:grpSpPr>
        <p:cxnSp>
          <p:nvCxnSpPr>
            <p:cNvPr id="480" name="Google Shape;480;p10"/>
            <p:cNvCxnSpPr/>
            <p:nvPr/>
          </p:nvCxnSpPr>
          <p:spPr>
            <a:xfrm rot="10800000">
              <a:off x="0" y="876375"/>
              <a:ext cx="4762500" cy="162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0"/>
            <p:cNvCxnSpPr/>
            <p:nvPr/>
          </p:nvCxnSpPr>
          <p:spPr>
            <a:xfrm rot="10800000">
              <a:off x="2638501" y="-37"/>
              <a:ext cx="2124000" cy="518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2" name="Google Shape;482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4" name="Google Shape;414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Google Shape;415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7" name="Google Shape;417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8"/>
          <p:cNvSpPr txBox="1"/>
          <p:nvPr>
            <p:ph type="ctrTitle"/>
          </p:nvPr>
        </p:nvSpPr>
        <p:spPr>
          <a:xfrm>
            <a:off x="1871822" y="4380807"/>
            <a:ext cx="99363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СОВЕРШЕНСТВОВАНИЕ ИНФОРМАЦИОННО-ТЕЛЕКОММУНИКАЦИОННЫХ СИСТЕМ В СФЕРЕ БЕЗОПАСНОСТИ ПРОИЗВОДСТВА РАБОТ НА СТРОИТЕЛЬНОЙ ПЛОЩАДКЕ</a:t>
            </a:r>
            <a:endParaRPr/>
          </a:p>
        </p:txBody>
      </p:sp>
      <p:sp>
        <p:nvSpPr>
          <p:cNvPr id="591" name="Google Shape;591;p18"/>
          <p:cNvSpPr txBox="1"/>
          <p:nvPr>
            <p:ph idx="1" type="subTitle"/>
          </p:nvPr>
        </p:nvSpPr>
        <p:spPr>
          <a:xfrm>
            <a:off x="6839990" y="6160468"/>
            <a:ext cx="4941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СТРб-23-17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18"/>
          <p:cNvCxnSpPr/>
          <p:nvPr/>
        </p:nvCxnSpPr>
        <p:spPr>
          <a:xfrm>
            <a:off x="6999316" y="6079097"/>
            <a:ext cx="4703100" cy="0"/>
          </a:xfrm>
          <a:prstGeom prst="straightConnector1">
            <a:avLst/>
          </a:prstGeom>
          <a:noFill/>
          <a:ln cap="flat" cmpd="sng" w="28575">
            <a:solidFill>
              <a:srgbClr val="4D4D4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7"/>
          <p:cNvSpPr txBox="1"/>
          <p:nvPr>
            <p:ph idx="1" type="body"/>
          </p:nvPr>
        </p:nvSpPr>
        <p:spPr>
          <a:xfrm>
            <a:off x="1333500" y="3836987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Улучшит эффективность обучения и поможет закрепить знания о правилах безопасности.</a:t>
            </a:r>
            <a:endParaRPr/>
          </a:p>
        </p:txBody>
      </p:sp>
      <p:sp>
        <p:nvSpPr>
          <p:cNvPr id="659" name="Google Shape;659;p27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0" name="Google Shape;660;p27"/>
          <p:cNvSpPr txBox="1"/>
          <p:nvPr>
            <p:ph type="title"/>
          </p:nvPr>
        </p:nvSpPr>
        <p:spPr>
          <a:xfrm>
            <a:off x="1333500" y="1523365"/>
            <a:ext cx="812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ОРГАНИЗАЦИЯ СИСТЕМЫ ОБУЧЕНИЯ ПЕРСОНАЛА ПО БЕЗОПАСНОСТИ ТРУДА С ИСПОЛЬЗОВАНИЕМ ИНТЕРАКТИВНЫХ И ТЕХНОЛОГИЙ ВИРТУАЛЬНОЙ РЕАЛЬНОСТИ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8"/>
          <p:cNvSpPr txBox="1"/>
          <p:nvPr>
            <p:ph idx="1" type="body"/>
          </p:nvPr>
        </p:nvSpPr>
        <p:spPr>
          <a:xfrm>
            <a:off x="1333500" y="3500247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Система должна быть связана непосредственно с пультом охраны и службой экстренного реагирования</a:t>
            </a:r>
            <a:endParaRPr/>
          </a:p>
        </p:txBody>
      </p:sp>
      <p:sp>
        <p:nvSpPr>
          <p:cNvPr id="666" name="Google Shape;666;p28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7" name="Google Shape;667;p28"/>
          <p:cNvSpPr txBox="1"/>
          <p:nvPr>
            <p:ph type="title"/>
          </p:nvPr>
        </p:nvSpPr>
        <p:spPr>
          <a:xfrm>
            <a:off x="1333500" y="1514221"/>
            <a:ext cx="6429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ВНЕДРЕНИЕ СИСТЕМЫ АВТОМАТИЧЕСКОГО ОПОВЕЩЕНИЯ ПРИ АВАРИЙНЫХ СИТУАЦИЯХ ИЛИ НАРУШЕНИИ БЕЗОПАСНОСТИ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9"/>
          <p:cNvSpPr txBox="1"/>
          <p:nvPr>
            <p:ph idx="1" type="body"/>
          </p:nvPr>
        </p:nvSpPr>
        <p:spPr>
          <a:xfrm>
            <a:off x="1333499" y="3201225"/>
            <a:ext cx="32634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/>
              <a:t>Разработать систему, которая будет управлять всеми процессами на стройке, отмечать зоны с повышенными рисками, отслеживать производимые людьми на объекте действия, способные привести к ЧП и предупреждать их посредством запуска общей или локальной сигнализации.</a:t>
            </a:r>
            <a:endParaRPr/>
          </a:p>
        </p:txBody>
      </p:sp>
      <p:sp>
        <p:nvSpPr>
          <p:cNvPr id="673" name="Google Shape;673;p29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4" name="Google Shape;674;p29"/>
          <p:cNvSpPr txBox="1"/>
          <p:nvPr>
            <p:ph type="title"/>
          </p:nvPr>
        </p:nvSpPr>
        <p:spPr>
          <a:xfrm>
            <a:off x="1333500" y="1239901"/>
            <a:ext cx="482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ИСПОЛЬЗОВАНИЕ СПЕЦИАЛИЗИРОВАННЫХ СИСТЕМ АВТОМАТИЗАЦИИ РАБОЧИХ ПРОЦЕССОВ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0"/>
          <p:cNvSpPr txBox="1"/>
          <p:nvPr>
            <p:ph type="title"/>
          </p:nvPr>
        </p:nvSpPr>
        <p:spPr>
          <a:xfrm>
            <a:off x="838199" y="6090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ВЫБОР ЛУЧШЕГО РЕШЕНИЯ</a:t>
            </a:r>
            <a:endParaRPr/>
          </a:p>
        </p:txBody>
      </p:sp>
      <p:sp>
        <p:nvSpPr>
          <p:cNvPr id="681" name="Google Shape;681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2" name="Google Shape;682;p30"/>
          <p:cNvGraphicFramePr/>
          <p:nvPr/>
        </p:nvGraphicFramePr>
        <p:xfrm>
          <a:off x="1868692" y="21886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{4B75A902-16DE-4244-BFA3-3D2F252A2BFC}</a:tableStyleId>
              </a:tblPr>
              <a:tblGrid>
                <a:gridCol w="1511700"/>
                <a:gridCol w="1162300"/>
                <a:gridCol w="1155175"/>
                <a:gridCol w="1091800"/>
                <a:gridCol w="1138425"/>
                <a:gridCol w="1197600"/>
                <a:gridCol w="1197600"/>
              </a:tblGrid>
              <a:tr h="60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100" u="none" cap="none" strike="noStrike"/>
                        <a:t>1</a:t>
                      </a:r>
                      <a:endParaRPr b="0" sz="1100" u="none" cap="none" strike="noStrike"/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100" u="none" cap="none" strike="noStrike"/>
                        <a:t>2</a:t>
                      </a:r>
                      <a:endParaRPr b="0" sz="1100" u="none" cap="none" strike="noStrike"/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100" u="none" cap="none" strike="noStrike"/>
                        <a:t>3</a:t>
                      </a:r>
                      <a:endParaRPr b="0" sz="1100" u="none" cap="none" strike="noStrike"/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100" u="none" cap="none" strike="noStrike"/>
                        <a:t>4</a:t>
                      </a:r>
                      <a:endParaRPr b="0" sz="1100" u="none" cap="none" strike="noStrike"/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100" u="none" cap="none" strike="noStrike"/>
                        <a:t>5</a:t>
                      </a:r>
                      <a:endParaRPr b="0" sz="1100" u="none" cap="none" strike="noStrike"/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100" u="none" cap="none" strike="noStrike"/>
                        <a:t>6</a:t>
                      </a:r>
                      <a:endParaRPr b="0" sz="1100" u="none" cap="none" strike="noStrike"/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Стоимость</a:t>
                      </a:r>
                      <a:endParaRPr/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Практичность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Надёжность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Ремонтопригодность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Итого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100" u="none" cap="none" strike="noStrike">
                          <a:solidFill>
                            <a:srgbClr val="242424"/>
                          </a:solidFill>
                        </a:rPr>
                        <a:t>10</a:t>
                      </a:r>
                      <a:endParaRPr b="1" i="0" sz="1100" u="none" cap="none" strike="noStrike">
                        <a:solidFill>
                          <a:srgbClr val="242424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8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7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6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8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>
                          <a:solidFill>
                            <a:srgbClr val="4D4D4D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rgbClr val="4D4D4D"/>
                        </a:solidFill>
                      </a:endParaRPr>
                    </a:p>
                  </a:txBody>
                  <a:tcPr marT="35650" marB="35650" marR="71300" marL="71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1"/>
          <p:cNvSpPr txBox="1"/>
          <p:nvPr>
            <p:ph type="title"/>
          </p:nvPr>
        </p:nvSpPr>
        <p:spPr>
          <a:xfrm>
            <a:off x="838200" y="761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СХЕМА РАБОТЫ СИСТЕМЫ</a:t>
            </a:r>
            <a:endParaRPr/>
          </a:p>
        </p:txBody>
      </p:sp>
      <p:sp>
        <p:nvSpPr>
          <p:cNvPr id="688" name="Google Shape;688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689" name="Google Shape;6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915" y="1112667"/>
            <a:ext cx="9554170" cy="524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2"/>
          <p:cNvSpPr txBox="1"/>
          <p:nvPr>
            <p:ph type="title"/>
          </p:nvPr>
        </p:nvSpPr>
        <p:spPr>
          <a:xfrm>
            <a:off x="838199" y="261508"/>
            <a:ext cx="10515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ПАСПОРТ ПРОЕКТА</a:t>
            </a:r>
            <a:endParaRPr/>
          </a:p>
        </p:txBody>
      </p:sp>
      <p:sp>
        <p:nvSpPr>
          <p:cNvPr id="695" name="Google Shape;695;p32"/>
          <p:cNvSpPr txBox="1"/>
          <p:nvPr>
            <p:ph idx="12" type="sldNum"/>
          </p:nvPr>
        </p:nvSpPr>
        <p:spPr>
          <a:xfrm>
            <a:off x="9131299" y="62635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696" name="Google Shape;696;p32"/>
          <p:cNvGraphicFramePr/>
          <p:nvPr/>
        </p:nvGraphicFramePr>
        <p:xfrm>
          <a:off x="838199" y="10129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{4B75A902-16DE-4244-BFA3-3D2F252A2BFC}</a:tableStyleId>
              </a:tblPr>
              <a:tblGrid>
                <a:gridCol w="1880225"/>
                <a:gridCol w="8635375"/>
              </a:tblGrid>
              <a:tr h="3525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 проекта: Совершенствование информационно-телекоммуникационных систем в сфере безопасности производства работ на строительной площадке</a:t>
                      </a:r>
                      <a:endParaRPr b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10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Подготовлен: 3-ья команда группы СТРб-23-17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Краткая информация о проекте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Интеллектуальная система отслеживания, предупреждения и реагирования на ЧП.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Обоснование проекта, общая цель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Формулировка проблемы с подтверждениями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Цель: </a:t>
                      </a:r>
                      <a:r>
                        <a:rPr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Усовершенствовать информационно-телекоммуникационные системы в сфере безопасности производства работ на строительной площадке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Проблема: </a:t>
                      </a:r>
                      <a:r>
                        <a:rPr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Строительная сфера </a:t>
                      </a:r>
                      <a:r>
                        <a:rPr b="0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считается одной из самых небезопасных отраслей промышленности. Строительство зданий, сооружений, промышленных объектов – это, как правило, сочетание большого числа работ повышенной опасности, таких как работы на высоте, эксплуатация подъемных сооружений, электромонтажные работы и многое другое. Более того, данная деятельность сопровождается привлечением большого количества работников и подрядных организаций, работающих на строительных объектах. Для повышения уровня безопасности и уменьшения количества несчастных случаев на строительном объекте предлагается усовершенствовать технологии информационно-коммуникационного отслеживания деятельности на строительной площадке.</a:t>
                      </a:r>
                      <a:endParaRPr/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 продукта. </a:t>
                      </a:r>
                      <a:r>
                        <a:rPr b="1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Решение выявленной проблемы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Интеллектуальная автоматизированная система</a:t>
                      </a:r>
                      <a:r>
                        <a:rPr b="0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отслеживания, предупреждения и реагирования на ЧП.</a:t>
                      </a:r>
                      <a:endParaRPr b="0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Пути </a:t>
                      </a: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решения:</a:t>
                      </a:r>
                      <a:r>
                        <a:rPr b="0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Для решения задач в области обеспечения безопасности в строительстве одним из приоритетных направлений развития является внедрение современных цифровых, информационно-телекоммуникационных инструментов и систем управления производственной безопасностью на строительных площадках.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Цели и задачи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Цель: </a:t>
                      </a:r>
                      <a:r>
                        <a:rPr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Оснастить строительные площадки</a:t>
                      </a:r>
                      <a:r>
                        <a:rPr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системами </a:t>
                      </a:r>
                      <a:r>
                        <a:rPr b="0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отслеживания, предупреждения и реагирования на ЧП.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Задачи: </a:t>
                      </a:r>
                      <a:r>
                        <a:rPr lang="ru-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Определить цель проекта, выявить проблемы с помощью опроса, найти ориентировочные пути решения.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Ожидаемые результаты проекта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Обеспечение безопасности нахождения на строительной площадке, сведение травм на ней к минимуму.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"/>
          <p:cNvSpPr txBox="1"/>
          <p:nvPr>
            <p:ph type="title"/>
          </p:nvPr>
        </p:nvSpPr>
        <p:spPr>
          <a:xfrm>
            <a:off x="838201" y="422433"/>
            <a:ext cx="10515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ПАСПОРТ ПРОЕКТА</a:t>
            </a:r>
            <a:br>
              <a:rPr lang="ru-RU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19" name="Google Shape;819;p1"/>
          <p:cNvSpPr txBox="1"/>
          <p:nvPr>
            <p:ph idx="12" type="sldNum"/>
          </p:nvPr>
        </p:nvSpPr>
        <p:spPr>
          <a:xfrm>
            <a:off x="9093200" y="63787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820" name="Google Shape;820;p1"/>
          <p:cNvGraphicFramePr/>
          <p:nvPr/>
        </p:nvGraphicFramePr>
        <p:xfrm>
          <a:off x="838199" y="1009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{B224EC9E-B9F7-4121-994D-C4C908A5859D}</a:tableStyleId>
              </a:tblPr>
              <a:tblGrid>
                <a:gridCol w="2159000"/>
                <a:gridCol w="8356600"/>
              </a:tblGrid>
              <a:tr h="75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Деятельность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Определение актуальности и проблемы, определение задач, исследование предметной области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Обзор рынка существующих систем умных счётчиков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Разработка  ориентировочных путей решения 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Разработка опроса и его проведение среди студентов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Разработка и выбор лучшего решения 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Планирование последовательности работ по проекту с помощью ИСР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Написание документации к продукту 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Состав команды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Руководитель проекта</a:t>
                      </a:r>
                      <a:endParaRPr sz="14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Маркетолог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Коммуникатор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Критик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Финансист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Дизайнер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Аналитик</a:t>
                      </a:r>
                      <a:endParaRPr sz="14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b="0" i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Разработчик</a:t>
                      </a:r>
                      <a:endParaRPr sz="1400" u="none" cap="none" strike="noStrike"/>
                    </a:p>
                  </a:txBody>
                  <a:tcPr marT="44350" marB="44350" marR="88700" marL="88700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Возможные риски и угрозы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Отсутствие свободных средств на повышение качества продукции 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Большая стоимость разработки новой системы учёта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Отсутствие потенциально заинтересованных клиентов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Выход партнёров из проекта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Низкое качество доступных ресурсов/материалов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Недостаток квалифицированных кадров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  <a:defRPr sz="1400" u="none" cap="none" strike="noStrike"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Недостаточный уровень защиты от внешних факторов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defRPr sz="1400" u="none" cap="none" strike="noStrike"/>
                      </a:pPr>
                      <a:r>
                        <a:rPr lang="ru-RU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Ресурсы и бюджет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defRPr sz="1400" u="none" cap="none" strike="noStrike"/>
                      </a:pPr>
                      <a:r>
                        <a:rPr b="0" i="0" lang="ru-RU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44 768 251 рублей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defRPr sz="1400" u="none" cap="none" strike="noStrike"/>
                      </a:pPr>
                      <a:r>
                        <a:rPr lang="ru-RU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Процесс коммуникации и отчетность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lang="ru-RU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Личные встречи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defRPr sz="1400" u="none" cap="none" strike="noStrike"/>
                      </a:pPr>
                      <a:r>
                        <a:rPr lang="ru-RU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Мессенджеры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defRPr sz="1400" u="none" cap="none" strike="noStrike"/>
                      </a:pPr>
                      <a:r>
                        <a:rPr lang="ru-RU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Одобрение результатов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defRPr sz="1400" u="none" cap="none" strike="noStrike"/>
                      </a:pPr>
                      <a:r>
                        <a:rPr lang="ru-RU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Полная оценка результатов на последних стадиях разработке проекта.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defRPr sz="1400" u="none" cap="none" strike="noStrike"/>
                      </a:pPr>
                      <a:r>
                        <a:rPr lang="ru-RU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Другие задачи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defRPr sz="1400" u="none" cap="none" strike="noStrike"/>
                      </a:pPr>
                      <a:r>
                        <a:rPr lang="ru-RU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отсутствуют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989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 txBox="1"/>
          <p:nvPr>
            <p:ph type="title"/>
          </p:nvPr>
        </p:nvSpPr>
        <p:spPr>
          <a:xfrm>
            <a:off x="700087" y="285749"/>
            <a:ext cx="1079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ИСР С УЧЁТОМ ТРУДОЁМКОСТИ РАБОТ ПРОЕКТА, ДНИ </a:t>
            </a:r>
            <a:endParaRPr/>
          </a:p>
        </p:txBody>
      </p:sp>
      <p:graphicFrame>
        <p:nvGraphicFramePr>
          <p:cNvPr id="709" name="Google Shape;709;p34"/>
          <p:cNvGraphicFramePr/>
          <p:nvPr/>
        </p:nvGraphicFramePr>
        <p:xfrm>
          <a:off x="700086" y="13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{B881B925-6D4D-4EFC-9C69-15E0E686103E}</a:tableStyleId>
              </a:tblPr>
              <a:tblGrid>
                <a:gridCol w="3757275"/>
                <a:gridCol w="3246175"/>
                <a:gridCol w="2724725"/>
                <a:gridCol w="1063650"/>
              </a:tblGrid>
              <a:tr h="200250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>
                          <a:solidFill>
                            <a:schemeClr val="lt1"/>
                          </a:solidFill>
                        </a:rPr>
                        <a:t>Название и описание</a:t>
                      </a:r>
                      <a:endParaRPr b="0" i="0" sz="10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>
                          <a:solidFill>
                            <a:schemeClr val="lt1"/>
                          </a:solidFill>
                        </a:rPr>
                        <a:t>Планируемый результат</a:t>
                      </a:r>
                      <a:endParaRPr b="0" i="0" sz="10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>
                          <a:solidFill>
                            <a:schemeClr val="lt1"/>
                          </a:solidFill>
                        </a:rPr>
                        <a:t>Требуемые ресурсы</a:t>
                      </a:r>
                      <a:endParaRPr b="0" i="0" sz="10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>
                          <a:solidFill>
                            <a:schemeClr val="lt1"/>
                          </a:solidFill>
                        </a:rPr>
                        <a:t>Срок, (дней)</a:t>
                      </a:r>
                      <a:endParaRPr b="0" i="0" sz="10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Выяснить уровень необходимости улучшения и совершенствования информационно-телекоммуникационных систем в сфере безопасности производства работ на строительной площадке.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Значительно снизить риск получения травмы на строительной площадке, приблизить его к нулю.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Интернет ресурсы, информация о нынешнем оборудовании.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119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75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1. Исследование предметной области</a:t>
                      </a:r>
                      <a:endParaRPr b="1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Понимание проблемы, постановка цель и задач проекта.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Интернет ресурсы, GPT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27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525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1.1 Обзор темы исследования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Изучение вероятности получения травмы на строительной площадке из-за недостаточной информированности.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Интернет ресурсы, проведение опросов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10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8775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1.2 Определение проблемы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Несовершенство оборудования связи, отсутствие связи на некоторых локациях строительной площадки, отсутствие системы выявления потенциальной опасности и слежки за соблюдением правил безопасности, недостаточная информированность рабочих, недостаток технических средств.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Интернет ресурсы, встречи со строителями/бригадирами/людьми сталкивавшимися с таким, проведение опросов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5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350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1.3 Определение цели и постановка задач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Цель: обезопасить процесс работы на строительной площадке, привести вероятность происхождения ЧП к минимуму.                                                   Задачи: Определить цель проекта, выявить проблемы с помощью опроса, найти ориентировочные пути решения.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Существующая проблема, актуальность проекта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5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00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1.4 Анализ рынка аналогичных проектов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Поиск информации о конкурентных проектах на данную тему. Выявление их решений и результатов. Сравнение с нашим проектом (плюсы и недостатки).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Интернет ресурсы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7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0" name="Google Shape;710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5"/>
          <p:cNvSpPr txBox="1"/>
          <p:nvPr>
            <p:ph type="title"/>
          </p:nvPr>
        </p:nvSpPr>
        <p:spPr>
          <a:xfrm>
            <a:off x="700087" y="285749"/>
            <a:ext cx="1079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ИСР С УЧЁТОМ ТРУДОЁМКОСТИ РАБОТ ПРОЕКТА, ДНИ </a:t>
            </a:r>
            <a:endParaRPr/>
          </a:p>
        </p:txBody>
      </p:sp>
      <p:sp>
        <p:nvSpPr>
          <p:cNvPr id="716" name="Google Shape;716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717" name="Google Shape;717;p35"/>
          <p:cNvGraphicFramePr/>
          <p:nvPr/>
        </p:nvGraphicFramePr>
        <p:xfrm>
          <a:off x="700088" y="13430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{B881B925-6D4D-4EFC-9C69-15E0E686103E}</a:tableStyleId>
              </a:tblPr>
              <a:tblGrid>
                <a:gridCol w="3757275"/>
                <a:gridCol w="3246175"/>
                <a:gridCol w="2724725"/>
                <a:gridCol w="1063650"/>
              </a:tblGrid>
              <a:tr h="794550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2. Сбор необходимых данных</a:t>
                      </a:r>
                      <a:endParaRPr b="1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Поиск данных для организации базы данных, выявление основных функций работы аналогичных систем, а так же определение функций которые система должна выполнять.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Интернет ресурсы, сайты компании, описание подобных систем, проектов, программный код подобных систем, общение с создателями подобных систем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15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2275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2.1 Написание технического задания проекта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Составление документа, который содержит первоначальное представление о системе в целом и определяет первоначальные функции, необходимые в работе системы.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ГОСТы по созданию ТЗ, модели работы системы и модели потоков данных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7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2375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2.2 Построение уровней работы системы и диаграммы потоков данных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Сбор данных о возможных травмах, происшествиях на строительной площадке и способах их решения. Результатом будет список действий/происшествий, требуемых выявления системой и  способы борьбы с ними.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Интернет ресурсы, новостные статьи, инструкция по технике безопасности на строительной площадке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175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2.3 Создание БД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Полноценная БД с определёнными типами происшествий, действий и их решениями. На основе этой БД будет создаваться прототип системы.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https://mytables.ru для создания облачной БД с возможностью поделиться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5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200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3. Создание модели</a:t>
                      </a:r>
                      <a:endParaRPr b="1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Создание модели системы, которая выявляет проблему и подбирает необходимое действия для её разрешения.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https://www.iodraw.com или https://creately.com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28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300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3.1 Описание системы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Полное описание каждой функции системы.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https://www.iodraw.com или https://creately.com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14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6"/>
          <p:cNvSpPr txBox="1"/>
          <p:nvPr>
            <p:ph type="title"/>
          </p:nvPr>
        </p:nvSpPr>
        <p:spPr>
          <a:xfrm>
            <a:off x="700087" y="285749"/>
            <a:ext cx="1079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ИСР С УЧЁТОМ ТРУДОЁМКОСТИ РАБОТ ПРОЕКТА, ДНИ </a:t>
            </a:r>
            <a:endParaRPr/>
          </a:p>
        </p:txBody>
      </p:sp>
      <p:sp>
        <p:nvSpPr>
          <p:cNvPr id="723" name="Google Shape;723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724" name="Google Shape;724;p36"/>
          <p:cNvGraphicFramePr/>
          <p:nvPr/>
        </p:nvGraphicFramePr>
        <p:xfrm>
          <a:off x="700088" y="134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{B881B925-6D4D-4EFC-9C69-15E0E686103E}</a:tableStyleId>
              </a:tblPr>
              <a:tblGrid>
                <a:gridCol w="3757275"/>
                <a:gridCol w="3246175"/>
                <a:gridCol w="2724725"/>
                <a:gridCol w="1063650"/>
              </a:tblGrid>
              <a:tr h="1437025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3.2 Написание технической документации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Поиск основных документов, на основании которых разрешается использование интеллектуальных систем. Создание ТЗ и начало работы над созданием системы. Составление технической документации необходимо во избежание нарушения определённых требований системой.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Интернет ресурсы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14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475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4. Определение структуры программы</a:t>
                      </a:r>
                      <a:endParaRPr b="1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Определить основные функции для программы и описать их. На основании этого в дальнейшем будет строится интерфейс и прототип системы.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https://mytables.ru для создания облачной БД с возможностью поделиться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525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4.1 Выбор языка программирования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Составить список языков и их возможностей (плюсов и минусов), сравнить их и выбрать лучший.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Интернет ресурсы, опытные программисты, https://en.wikipedia.org/wiki/Comparison_of_programming_languages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650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4.2 Поиск или создание и описание модулей системы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Определить основные необходимые модули для работы системы, которые в дальнейшем будут использованы в коде.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Интернет ресурсы, https://docs.python.org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7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550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5. Разработка интерфейса и самой системы</a:t>
                      </a:r>
                      <a:endParaRPr b="1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Написать и описать программный код системы.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PyCharm - среда программирования python, https://docs.python.org, https://python.org, https://github.com/, интернет ресурсы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26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100"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5.1 Создание структуры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Создать схему работы системы (замеченное происшествие =&gt; действие системы).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https://programforyou.ru/block-diagram-redactor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99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2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75" marB="0" marR="6375" marL="63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9"/>
          <p:cNvSpPr txBox="1"/>
          <p:nvPr>
            <p:ph type="title"/>
          </p:nvPr>
        </p:nvSpPr>
        <p:spPr>
          <a:xfrm>
            <a:off x="2015032" y="1670518"/>
            <a:ext cx="2709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ПРОЕКТНАЯ</a:t>
            </a:r>
            <a:endParaRPr/>
          </a:p>
        </p:txBody>
      </p:sp>
      <p:sp>
        <p:nvSpPr>
          <p:cNvPr id="599" name="Google Shape;599;p19"/>
          <p:cNvSpPr txBox="1"/>
          <p:nvPr>
            <p:ph idx="1" type="body"/>
          </p:nvPr>
        </p:nvSpPr>
        <p:spPr>
          <a:xfrm>
            <a:off x="1074823" y="2603333"/>
            <a:ext cx="25827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Аналитик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Коммуникатор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Критик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Финансист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Дизайнер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Маркетолог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Разработчик</a:t>
            </a:r>
            <a:endParaRPr/>
          </a:p>
        </p:txBody>
      </p:sp>
      <p:sp>
        <p:nvSpPr>
          <p:cNvPr id="600" name="Google Shape;600;p19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Google Shape;601;p19"/>
          <p:cNvCxnSpPr/>
          <p:nvPr/>
        </p:nvCxnSpPr>
        <p:spPr>
          <a:xfrm>
            <a:off x="3785777" y="2766140"/>
            <a:ext cx="0" cy="2421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2" name="Google Shape;602;p19"/>
          <p:cNvSpPr txBox="1"/>
          <p:nvPr/>
        </p:nvSpPr>
        <p:spPr>
          <a:xfrm>
            <a:off x="3950530" y="2603333"/>
            <a:ext cx="30600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Руденко Николай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Табалаев Адам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Школьный Александр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Мехоношин Павел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Бейкина Мария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Бабкин Илья</a:t>
            </a:r>
            <a:b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Габула Павел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9"/>
          <p:cNvSpPr txBox="1"/>
          <p:nvPr/>
        </p:nvSpPr>
        <p:spPr>
          <a:xfrm>
            <a:off x="3330429" y="2001606"/>
            <a:ext cx="270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7"/>
          <p:cNvSpPr txBox="1"/>
          <p:nvPr>
            <p:ph type="title"/>
          </p:nvPr>
        </p:nvSpPr>
        <p:spPr>
          <a:xfrm>
            <a:off x="700087" y="285749"/>
            <a:ext cx="1079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ИСР С УЧЁТОМ ТРУДОЁМКОСТИ РАБОТ ПРОЕКТА, ДНИ </a:t>
            </a:r>
            <a:endParaRPr/>
          </a:p>
        </p:txBody>
      </p:sp>
      <p:sp>
        <p:nvSpPr>
          <p:cNvPr id="730" name="Google Shape;730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731" name="Google Shape;731;p37"/>
          <p:cNvGraphicFramePr/>
          <p:nvPr/>
        </p:nvGraphicFramePr>
        <p:xfrm>
          <a:off x="700087" y="13490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{B881B925-6D4D-4EFC-9C69-15E0E686103E}</a:tableStyleId>
              </a:tblPr>
              <a:tblGrid>
                <a:gridCol w="2788275"/>
                <a:gridCol w="3987675"/>
                <a:gridCol w="3499600"/>
                <a:gridCol w="663900"/>
              </a:tblGrid>
              <a:tr h="65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5.2 Разработка системы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Написать и описать код по схеме.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PyCharm - среда программирования python, https://docs.python.org, https://python.org, https://github.com/, интернет ресурсы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10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5.3 Тестирование системы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Провести тесты на работоспособность системы, найти возможные сбои и ошибки, а так же устранить их.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PyCharm - среда программирования python, https://docs.python.org, https://github.com/, интернет ресурсы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5.4 Выбор вида интерфейса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Выбрать подходящий по условиям эксплуатации  вид интерфейса.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https://sky.pro/media/vidy-interfejsov-polnyj-spisok, интернет ресурсы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5.5 Разработка интерфейса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Написать код взаимодействия пользователя и системы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PyCharm - среда программирования python, https://docs.python.org, https://github.com/, интернет ресурсы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10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6. Разработка и запуск прототипа</a:t>
                      </a:r>
                      <a:endParaRPr b="1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Разработать готовый прототип, который будет искать проблему и осуществлять действия по её решению, вести статистику, отслеживать нарушения безопасности, сообщать о вероятных угрозах.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PyCharm - среда программирования python, https://docs.python.org, https://github.com/, интернет ресурсы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6.1 Написание кода 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Собрать полноценный, рабочий код из заранее заготовленных модулей, логически связав их и дописав остаточный код, связать систему с БД, привязать подачу сигнала к специальным датчиками.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PyCharm - среда программирования python, https://docs.python.org, https://github.com/, интернет ресурсы, датчики связываемые с носителем системы.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10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6.2 Донастройка и описание прототипа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Описать действия прототипа для легкого улучшения её работы в дальнейшем, обеспечить отсутствие ошибок в коде.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PyCharm - среда программирования python, https://docs.python.org, https://github.com/, интернет ресурсы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7. Тесты готового прототипа</a:t>
                      </a:r>
                      <a:endParaRPr b="1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Провести тестирование для выявления ошибок в работе системы.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Прототип системы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2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7.1 Тестирование и отладка системы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Исправление ошибок, тестирование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Прототип системы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2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8"/>
          <p:cNvSpPr txBox="1"/>
          <p:nvPr>
            <p:ph type="title"/>
          </p:nvPr>
        </p:nvSpPr>
        <p:spPr>
          <a:xfrm>
            <a:off x="700087" y="285749"/>
            <a:ext cx="1079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ДИАГРАММА ГАНТА</a:t>
            </a:r>
            <a:endParaRPr/>
          </a:p>
        </p:txBody>
      </p:sp>
      <p:sp>
        <p:nvSpPr>
          <p:cNvPr id="737" name="Google Shape;737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738" name="Google Shape;738;p38"/>
          <p:cNvPicPr preferRelativeResize="0"/>
          <p:nvPr/>
        </p:nvPicPr>
        <p:blipFill rotWithShape="1">
          <a:blip r:embed="rId3">
            <a:alphaModFix/>
          </a:blip>
          <a:srcRect b="810" l="159" r="318" t="395"/>
          <a:stretch/>
        </p:blipFill>
        <p:spPr>
          <a:xfrm>
            <a:off x="1220899" y="1435100"/>
            <a:ext cx="9750200" cy="47970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"/>
          <p:cNvSpPr txBox="1"/>
          <p:nvPr>
            <p:ph type="title"/>
          </p:nvPr>
        </p:nvSpPr>
        <p:spPr>
          <a:xfrm>
            <a:off x="715500" y="-84166"/>
            <a:ext cx="1079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МАТРИЦА ОТВЕТСТВЕННОСТИ</a:t>
            </a:r>
            <a:endParaRPr/>
          </a:p>
        </p:txBody>
      </p:sp>
      <p:sp>
        <p:nvSpPr>
          <p:cNvPr id="824" name="Google Shape;82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825" name="Google Shape;825;p1"/>
          <p:cNvGraphicFramePr/>
          <p:nvPr/>
        </p:nvGraphicFramePr>
        <p:xfrm>
          <a:off x="929926" y="10700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{7BC271A4-9905-4B38-821F-E22B3288F970}</a:tableStyleId>
              </a:tblPr>
              <a:tblGrid>
                <a:gridCol w="1400625"/>
                <a:gridCol w="1595850"/>
                <a:gridCol w="1084700"/>
                <a:gridCol w="1029300"/>
                <a:gridCol w="970800"/>
                <a:gridCol w="1003125"/>
                <a:gridCol w="1077650"/>
                <a:gridCol w="1007100"/>
                <a:gridCol w="1193925"/>
              </a:tblGrid>
              <a:tr h="213600">
                <a:tc gridSpan="2" rowSpan="2"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Иерархическая структура работ (ИСР) проекта</a:t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Базовые роли в соответствии с функцией в проекте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854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Маркетолог (Бабкин Илья) </a:t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Разработчик (Габула Павел)</a:t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Коммуникатор (Табалаев Адам) </a:t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Критик (Школьны</a:t>
                      </a:r>
                      <a:r>
                        <a:rPr lang="ru-RU" sz="105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й</a:t>
                      </a: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Алексан</a:t>
                      </a:r>
                      <a:r>
                        <a:rPr lang="ru-RU" sz="105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др</a:t>
                      </a: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Финансист (Мех</a:t>
                      </a:r>
                      <a:r>
                        <a:rPr lang="ru-RU" sz="105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он</a:t>
                      </a: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ошин Павел) </a:t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Дизайнер (Бейкина Мария) </a:t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Аналитик (Руденко Николай) </a:t>
                      </a:r>
                      <a:endParaRPr b="0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69275"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Исследование предметной области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 Обзор темы исследования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1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525"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 Определение проблемы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К, 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1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525"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 Проведение опроса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К, 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i="1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</a:t>
                      </a:r>
                      <a:endParaRPr b="0" i="1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425"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 Определение цели и постановка задач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1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425"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 Анализ рынка аналогичных систем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1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1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425"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Сбор необходимых данных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 Написание ТЗ проекта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1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875"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 Построение уровней работы системы и диаграммы потоков данных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1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650"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 Создание БД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1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</a:t>
                      </a:r>
                      <a:endParaRPr b="1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К, 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  <a:defRPr sz="1400" u="none" cap="none" strike="noStrike"/>
                      </a:pPr>
                      <a:r>
                        <a:rPr b="0" lang="ru-RU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6" name="Google Shape;826;p1"/>
          <p:cNvSpPr/>
          <p:nvPr/>
        </p:nvSpPr>
        <p:spPr>
          <a:xfrm>
            <a:off x="929926" y="5998495"/>
            <a:ext cx="501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– ответственный; У – участник; К - контроль</a:t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"/>
          <p:cNvSpPr txBox="1"/>
          <p:nvPr>
            <p:ph type="title"/>
          </p:nvPr>
        </p:nvSpPr>
        <p:spPr>
          <a:xfrm>
            <a:off x="725025" y="277437"/>
            <a:ext cx="1079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ПОТРЕБНОСТИ УЧАСТНИКОВ ПРОЕКТА В ИНФОРМАЦИИ И ВЗАИМОДЕЙСТВИИ</a:t>
            </a:r>
            <a:endParaRPr/>
          </a:p>
        </p:txBody>
      </p:sp>
      <p:sp>
        <p:nvSpPr>
          <p:cNvPr id="752" name="Google Shape;752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753" name="Google Shape;753;p40"/>
          <p:cNvGraphicFramePr/>
          <p:nvPr/>
        </p:nvGraphicFramePr>
        <p:xfrm>
          <a:off x="725025" y="160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{B881B925-6D4D-4EFC-9C69-15E0E686103E}</a:tableStyleId>
              </a:tblPr>
              <a:tblGrid>
                <a:gridCol w="2011650"/>
                <a:gridCol w="899425"/>
                <a:gridCol w="2521575"/>
                <a:gridCol w="2200375"/>
                <a:gridCol w="1626175"/>
                <a:gridCol w="1622175"/>
              </a:tblGrid>
              <a:tr h="36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>
                          <a:solidFill>
                            <a:schemeClr val="lt1"/>
                          </a:solidFill>
                        </a:rPr>
                        <a:t>Вид информации</a:t>
                      </a:r>
                      <a:endParaRPr b="0" i="0" sz="105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>
                          <a:solidFill>
                            <a:schemeClr val="lt1"/>
                          </a:solidFill>
                        </a:rPr>
                        <a:t>Форма представления</a:t>
                      </a:r>
                      <a:endParaRPr b="0" i="0" sz="105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>
                          <a:solidFill>
                            <a:schemeClr val="lt1"/>
                          </a:solidFill>
                        </a:rPr>
                        <a:t>Срочность</a:t>
                      </a:r>
                      <a:endParaRPr b="0" i="0" sz="105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>
                          <a:solidFill>
                            <a:schemeClr val="lt1"/>
                          </a:solidFill>
                        </a:rPr>
                        <a:t>Риски</a:t>
                      </a:r>
                      <a:endParaRPr b="0" i="0" sz="105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>
                          <a:solidFill>
                            <a:schemeClr val="lt1"/>
                          </a:solidFill>
                        </a:rPr>
                        <a:t>Способ предоставления информации</a:t>
                      </a:r>
                      <a:endParaRPr b="0" i="0" sz="105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>
                          <a:solidFill>
                            <a:schemeClr val="lt1"/>
                          </a:solidFill>
                        </a:rPr>
                        <a:t>Ответственные в команде</a:t>
                      </a:r>
                      <a:endParaRPr b="0" i="0" sz="105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ТЗ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Электронная версия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Срочно, невозможно продолжить дальнейшую работу над проектом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Неверное представление о работе системы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Мессенджеры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Руководитель проекта, разработчик, коммуникатор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Описание системы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Срочно, невозможно создание прототипа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Проблемы с создании БД и составлением паспорта проекта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Мессенджеры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Разработчик, коммуникатор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Отчёт по БД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Срочно, невозможно создание прототипа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Сдвиг сроков сдачи проекта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Интернет ресурсы, мессенджеры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Разработчик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Описание и отчёт по интерфейсу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Срочно, невозможно создание интерфейса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Непонятный для пользователя интерфейс, некорректное заполнение БД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Мессенджеры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Разработчик, дизайнер, критик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Описание структуры программы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Не срочно, выполняется после написания программы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Проблемы с разработкой системы и техническим обоснованием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Мессенджеры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Разработчик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Руководство пользователя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Не срочно, выполняется после написания программы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Проблемы с использованием системы, сбои в работе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Мессенджеры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Разработчик, коммуникатор, маркетолог, руководитель проекта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Отчёт по прототипу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Не срочно, выполняется после создания прототипа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Нарушение нормативно-правовых актов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Мессенджеры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Разработчик, руководитель проекта, аналитик, критик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Техническая документация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Не срочно, выполняется на протяжении всей работы над проектом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Неудачные прототипы системы, требующие изменения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Мессенджеры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strike="noStrike"/>
                        <a:t>Коммуникатор, финансист, руководитель проекта, аналитик</a:t>
                      </a:r>
                      <a:endParaRPr b="0" i="0" sz="105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50" marB="0" marR="6050" marL="60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1"/>
          <p:cNvSpPr txBox="1"/>
          <p:nvPr>
            <p:ph type="title"/>
          </p:nvPr>
        </p:nvSpPr>
        <p:spPr>
          <a:xfrm>
            <a:off x="733338" y="471545"/>
            <a:ext cx="107919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СТОИМОСТЬ ПРОЕКТА</a:t>
            </a:r>
            <a:endParaRPr/>
          </a:p>
        </p:txBody>
      </p:sp>
      <p:sp>
        <p:nvSpPr>
          <p:cNvPr id="759" name="Google Shape;759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760" name="Google Shape;760;p41"/>
          <p:cNvGraphicFramePr/>
          <p:nvPr/>
        </p:nvGraphicFramePr>
        <p:xfrm>
          <a:off x="699178" y="1749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{B881B925-6D4D-4EFC-9C69-15E0E686103E}</a:tableStyleId>
              </a:tblPr>
              <a:tblGrid>
                <a:gridCol w="730500"/>
                <a:gridCol w="4063000"/>
                <a:gridCol w="6066650"/>
              </a:tblGrid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>
                          <a:solidFill>
                            <a:schemeClr val="lt1"/>
                          </a:solidFill>
                        </a:rPr>
                        <a:t> </a:t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>
                          <a:solidFill>
                            <a:schemeClr val="lt1"/>
                          </a:solidFill>
                        </a:rPr>
                        <a:t>Показатель</a:t>
                      </a:r>
                      <a:endParaRPr b="1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>
                          <a:solidFill>
                            <a:schemeClr val="lt1"/>
                          </a:solidFill>
                        </a:rPr>
                        <a:t> </a:t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1.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Компьютер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53 515,00 ₽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2.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Помещение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Бесплатно, ВУЗ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3.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Коворкинг (1+2)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0 дней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4.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Канцелярия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624,00 ₽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5.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З/п проектной команды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14000 руб/день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6.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ПО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69 873,00 ₽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7.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Материалы, оборудование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3 432 589,00 ₽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8.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Прямые затраты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5 222 601,00 ₽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9.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Накладные расходы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1 305 650,25 ₽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10.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Себестоимость проекта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6 528 251,25 ₽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11.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Стоимость проекта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/>
                        <a:t>10 128 251,25 ₽</a:t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ЭФФЕКТЫ ПО ПРОЕКТАМ</a:t>
            </a:r>
            <a:endParaRPr/>
          </a:p>
        </p:txBody>
      </p:sp>
      <p:sp>
        <p:nvSpPr>
          <p:cNvPr id="829" name="Google Shape;829;p2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Оптимизация рабочих методов и обеспечение более безопасного окружения для рабочих. </a:t>
            </a:r>
            <a:endParaRPr/>
          </a:p>
        </p:txBody>
      </p:sp>
      <p:sp>
        <p:nvSpPr>
          <p:cNvPr id="830" name="Google Shape;830;p2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/>
              <a:t>ОПЕРАЦИОННЫЙ ЭФФЕКТ</a:t>
            </a:r>
            <a:endParaRPr/>
          </a:p>
        </p:txBody>
      </p:sp>
      <p:sp>
        <p:nvSpPr>
          <p:cNvPr id="831" name="Google Shape;831;p2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Перечень правил которые должны соблюдаться всеми рабочими. </a:t>
            </a:r>
            <a:endParaRPr/>
          </a:p>
        </p:txBody>
      </p:sp>
      <p:sp>
        <p:nvSpPr>
          <p:cNvPr id="832" name="Google Shape;832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3" name="Google Shape;833;p2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ТЕХНИЧЕСКИЙ ЭФФЕКТ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ЭФФЕКТЫ ПО ПРОЕКТАМ</a:t>
            </a:r>
            <a:endParaRPr/>
          </a:p>
        </p:txBody>
      </p:sp>
      <p:sp>
        <p:nvSpPr>
          <p:cNvPr id="836" name="Google Shape;836;p3"/>
          <p:cNvSpPr txBox="1"/>
          <p:nvPr>
            <p:ph idx="2" type="body"/>
          </p:nvPr>
        </p:nvSpPr>
        <p:spPr>
          <a:xfrm>
            <a:off x="2933700" y="3834606"/>
            <a:ext cx="3924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Введение системы безопасности может сделать использование роботов-манипуляторов менее опасными. </a:t>
            </a:r>
            <a:endParaRPr/>
          </a:p>
        </p:txBody>
      </p:sp>
      <p:sp>
        <p:nvSpPr>
          <p:cNvPr id="837" name="Google Shape;837;p3"/>
          <p:cNvSpPr txBox="1"/>
          <p:nvPr>
            <p:ph idx="3" type="body"/>
          </p:nvPr>
        </p:nvSpPr>
        <p:spPr>
          <a:xfrm>
            <a:off x="7410173" y="2776936"/>
            <a:ext cx="3943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/>
              <a:t>ПРАВОВОЙ ЭФФЕКТ</a:t>
            </a:r>
            <a:endParaRPr/>
          </a:p>
        </p:txBody>
      </p:sp>
      <p:sp>
        <p:nvSpPr>
          <p:cNvPr id="838" name="Google Shape;838;p3"/>
          <p:cNvSpPr txBox="1"/>
          <p:nvPr>
            <p:ph idx="4" type="body"/>
          </p:nvPr>
        </p:nvSpPr>
        <p:spPr>
          <a:xfrm>
            <a:off x="7410173" y="3834606"/>
            <a:ext cx="3943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Внедрение системы безопасности и соблюдение законов позволяет предотвращать нарушения. </a:t>
            </a:r>
            <a:endParaRPr/>
          </a:p>
        </p:txBody>
      </p:sp>
      <p:sp>
        <p:nvSpPr>
          <p:cNvPr id="839" name="Google Shape;839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40" name="Google Shape;840;p3"/>
          <p:cNvSpPr txBox="1"/>
          <p:nvPr>
            <p:ph idx="1" type="body"/>
          </p:nvPr>
        </p:nvSpPr>
        <p:spPr>
          <a:xfrm>
            <a:off x="2933700" y="2776936"/>
            <a:ext cx="3924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ТЕХНОЛОГИЧЕСКИЙ ЭФФЕКТ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"/>
          <p:cNvSpPr txBox="1"/>
          <p:nvPr>
            <p:ph type="title"/>
          </p:nvPr>
        </p:nvSpPr>
        <p:spPr>
          <a:xfrm>
            <a:off x="5476875" y="1147764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ЭКОНОМИЧЕСКАЯ ЭФФЕКТИВНОСТЬ ПРОЕКТA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"/>
          <p:cNvSpPr txBox="1"/>
          <p:nvPr>
            <p:ph idx="1" type="body"/>
          </p:nvPr>
        </p:nvSpPr>
        <p:spPr>
          <a:xfrm>
            <a:off x="5476875" y="3174999"/>
            <a:ext cx="52158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Безопасные условия труда повышают производительность и эффективность работников.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Введение системы безопасности позволяет снизить тарифы и затраты на страхование.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ru-RU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5"/>
          <p:cNvSpPr txBox="1"/>
          <p:nvPr>
            <p:ph type="title"/>
          </p:nvPr>
        </p:nvSpPr>
        <p:spPr>
          <a:xfrm>
            <a:off x="725025" y="277437"/>
            <a:ext cx="1079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КАЧЕСТВЕННО-КОЛИЧЕСТВЕННАЯ ОЦЕНКА РИСКОВ ПРОЕКТА, БАЛЛЫ</a:t>
            </a:r>
            <a:endParaRPr/>
          </a:p>
        </p:txBody>
      </p:sp>
      <p:sp>
        <p:nvSpPr>
          <p:cNvPr id="794" name="Google Shape;794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795" name="Google Shape;795;p45"/>
          <p:cNvGraphicFramePr/>
          <p:nvPr/>
        </p:nvGraphicFramePr>
        <p:xfrm>
          <a:off x="905608" y="1679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{B881B925-6D4D-4EFC-9C69-15E0E686103E}</a:tableStyleId>
              </a:tblPr>
              <a:tblGrid>
                <a:gridCol w="1303825"/>
                <a:gridCol w="2510500"/>
                <a:gridCol w="1303825"/>
                <a:gridCol w="1297575"/>
                <a:gridCol w="1006075"/>
                <a:gridCol w="1504425"/>
                <a:gridCol w="1504425"/>
              </a:tblGrid>
              <a:tr h="31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>
                          <a:solidFill>
                            <a:schemeClr val="lt1"/>
                          </a:solidFill>
                        </a:rPr>
                        <a:t>№</a:t>
                      </a:r>
                      <a:endParaRPr b="0" i="0" sz="9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>
                          <a:solidFill>
                            <a:schemeClr val="lt1"/>
                          </a:solidFill>
                        </a:rPr>
                        <a:t>Формулировки рисков</a:t>
                      </a:r>
                      <a:endParaRPr b="0" i="0" sz="9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>
                          <a:solidFill>
                            <a:schemeClr val="lt1"/>
                          </a:solidFill>
                        </a:rPr>
                        <a:t>Вероятность наступления, балл (Pj)</a:t>
                      </a:r>
                      <a:endParaRPr b="0" i="0" sz="9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>
                          <a:solidFill>
                            <a:schemeClr val="lt1"/>
                          </a:solidFill>
                        </a:rPr>
                        <a:t>Ущерб, балл (Vj)</a:t>
                      </a:r>
                      <a:endParaRPr b="0" i="0" sz="9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>
                          <a:solidFill>
                            <a:schemeClr val="lt1"/>
                          </a:solidFill>
                        </a:rPr>
                        <a:t>Интегральная оценка</a:t>
                      </a:r>
                      <a:endParaRPr b="0" i="0" sz="9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28075"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Финансовые риски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28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Отсутствие свободных средств на повышение качества продукции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3;2;3;1;2;3;2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2;1;3;2;2;1;1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2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2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допустимый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2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Большая стоимость разработки новой системы отслеживания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4;5;2;3;4;4;5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3;4;5;5;5;4;2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15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критический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3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Отсутствие потенциально заинтерисованных клиентов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2;1;1;2;1;1;1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4;5;5;3;4;5;4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6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существенный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Коммерческие риски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28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Выход партнёров из проекта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2;1;3;1;1;2;2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1;2;2;1;3;2;4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2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2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допустимый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Организационные риски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28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5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Низкое качество доступных ресурсов/материалов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2;3;1;5;2;4;5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5;4;5;3;4;5;3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13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3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критический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6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Недостаток квалифицированных кадров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5;4;5;3;5;4;5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5;4;4;5;2;4;5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18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катастрофический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Производственные риски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28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7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Недостаточный уровень защиты от внешних факторов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1;2;1;1;1;1;1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5;4;5;5;5;4;3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5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среднее 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/>
                        <a:t>допустимый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6"/>
          <p:cNvSpPr txBox="1"/>
          <p:nvPr>
            <p:ph type="title"/>
          </p:nvPr>
        </p:nvSpPr>
        <p:spPr>
          <a:xfrm>
            <a:off x="733338" y="471545"/>
            <a:ext cx="107919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УПРАВЛЕНИЕ РИСКАМИ</a:t>
            </a:r>
            <a:endParaRPr/>
          </a:p>
        </p:txBody>
      </p:sp>
      <p:sp>
        <p:nvSpPr>
          <p:cNvPr id="801" name="Google Shape;801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802" name="Google Shape;802;p46"/>
          <p:cNvGraphicFramePr/>
          <p:nvPr/>
        </p:nvGraphicFramePr>
        <p:xfrm>
          <a:off x="1166552" y="1702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{B881B925-6D4D-4EFC-9C69-15E0E686103E}</a:tableStyleId>
              </a:tblPr>
              <a:tblGrid>
                <a:gridCol w="4965800"/>
                <a:gridCol w="4959600"/>
              </a:tblGrid>
              <a:tr h="25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000" u="none" strike="noStrike">
                          <a:solidFill>
                            <a:schemeClr val="lt1"/>
                          </a:solidFill>
                        </a:rPr>
                        <a:t>Риск</a:t>
                      </a:r>
                      <a:endParaRPr b="1" i="0" sz="10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000" u="none" strike="noStrike">
                          <a:solidFill>
                            <a:schemeClr val="lt1"/>
                          </a:solidFill>
                        </a:rPr>
                        <a:t>Процедуры реагирования</a:t>
                      </a:r>
                      <a:endParaRPr b="1" i="0" sz="10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8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Отсутствие свободных средств на повышение качества продукции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Сотрудничество с высококвалифицированным бухгалтером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Большая стоимость разработки новой системы отслеживания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Разработка новой системы учёта собственным отделом it-разработчиков</a:t>
                      </a:r>
                      <a:endParaRPr b="0" i="0" sz="1000" u="none" strike="noStrike">
                        <a:solidFill>
                          <a:srgbClr val="29293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Отсутствие потенциально заинтерисованных клиентов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Быть готовыми провести бесплатные пробные внедрения системы или/и начать искать клиентов на стадии разработки системы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Выход партнёров из проекта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Иметь других партнёров желающих учавствовать в проекте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Низкое качество доступных ресурсов/материалов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Предварительная закупка и сравнение материала для поиска подходящих по качеству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Недостаток квалифицированных кадров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Повышение квалификации сотрудников 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Недостаточный уровень защиты от внешних факторов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/>
                        <a:t>Встроить в систему автоматизированный контроль за своим состоянием, посредством проведения регулярной диагностики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0"/>
          <p:cNvSpPr txBox="1"/>
          <p:nvPr>
            <p:ph type="title"/>
          </p:nvPr>
        </p:nvSpPr>
        <p:spPr>
          <a:xfrm>
            <a:off x="1362075" y="1671639"/>
            <a:ext cx="51117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ПРОЕКТА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0"/>
          <p:cNvSpPr txBox="1"/>
          <p:nvPr>
            <p:ph idx="1" type="body"/>
          </p:nvPr>
        </p:nvSpPr>
        <p:spPr>
          <a:xfrm>
            <a:off x="1362075" y="3660774"/>
            <a:ext cx="54012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Усовершенствовать информационно-телекоммуникационные системы в сфере безопасности производства работ на строительной площадке. Обезопасить процесс работы и снизить частоту травм к минимуму.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423" y="0"/>
            <a:ext cx="10299717" cy="772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8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ЛИТЕРАТУРЫ</a:t>
            </a:r>
            <a:endParaRPr/>
          </a:p>
        </p:txBody>
      </p:sp>
      <p:sp>
        <p:nvSpPr>
          <p:cNvPr id="814" name="Google Shape;814;p48"/>
          <p:cNvSpPr txBox="1"/>
          <p:nvPr>
            <p:ph idx="1" type="subTitle"/>
          </p:nvPr>
        </p:nvSpPr>
        <p:spPr>
          <a:xfrm>
            <a:off x="4267199" y="3238103"/>
            <a:ext cx="6946800" cy="2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https://perekos.net/sections/view/119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https://unistroy.spbstu.ru/userfiles/files/2015/5(32)/14_muchenski_32.pdf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https://www.consultant.ru/document/cons_doc_LAW_10699/d752cf760e2ca4603a78275a8b1ef07971b2ea8b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https://www.consultant.ru/law/podborki/razreshenie_na_ispolzovanie_rezultata_intellektualnoj_deyatelnosti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8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1"/>
          <p:cNvSpPr txBox="1"/>
          <p:nvPr>
            <p:ph type="ctrTitle"/>
          </p:nvPr>
        </p:nvSpPr>
        <p:spPr>
          <a:xfrm>
            <a:off x="6991350" y="882316"/>
            <a:ext cx="4179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ПРОБЛЕМЫ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1"/>
          <p:cNvSpPr txBox="1"/>
          <p:nvPr>
            <p:ph idx="1" type="subTitle"/>
          </p:nvPr>
        </p:nvSpPr>
        <p:spPr>
          <a:xfrm>
            <a:off x="6660081" y="1973179"/>
            <a:ext cx="4510800" cy="3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Недостаточность информации о безопасности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Плохая связь. Помехи, сигнал не проходит через стены.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Отсутствие централизованной системы мониторинга безопасности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Недостаток технических средств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Ограниченные возможности обработки и анализа данных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3" name="Google Shape;623;p22"/>
          <p:cNvGraphicFramePr/>
          <p:nvPr/>
        </p:nvGraphicFramePr>
        <p:xfrm>
          <a:off x="1783831" y="619125"/>
          <a:ext cx="8128000" cy="5759925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/>
          <p:nvPr>
            <p:ph type="title"/>
          </p:nvPr>
        </p:nvSpPr>
        <p:spPr>
          <a:xfrm>
            <a:off x="2933700" y="89217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ОРИЕНТИРОВОЧНЫЕ ПУТИ РЕШЕНИЯ ПРОБЛЕМ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3"/>
          <p:cNvSpPr txBox="1"/>
          <p:nvPr>
            <p:ph idx="2" type="body"/>
          </p:nvPr>
        </p:nvSpPr>
        <p:spPr>
          <a:xfrm>
            <a:off x="2933700" y="2843784"/>
            <a:ext cx="39243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/>
              <a:t>Установка видеокамер и систем видеонаблюдения.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/>
              <a:t>Внедрение систем трекинга и геолокации.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-RU"/>
              <a:t>Организация системы обучения персонала по безопасности труда с использованием интерактивных и технологий виртуальной реальности.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-RU"/>
              <a:t>Внедрение системы автоматического оповещения при аварийных ситуациях или нарушении безопасности.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p23"/>
          <p:cNvSpPr txBox="1"/>
          <p:nvPr>
            <p:ph idx="4" type="body"/>
          </p:nvPr>
        </p:nvSpPr>
        <p:spPr>
          <a:xfrm>
            <a:off x="7410173" y="2843784"/>
            <a:ext cx="39435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5"/>
            </a:pPr>
            <a:r>
              <a:rPr lang="ru-RU"/>
              <a:t>Разработка и внедрение мобильных приложений для контроля и оценки безопасности на строительной площадке.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5"/>
            </a:pPr>
            <a:r>
              <a:rPr lang="ru-RU"/>
              <a:t>Использование специализированных систем автоматизации рабочих процессов. </a:t>
            </a:r>
            <a:endParaRPr/>
          </a:p>
        </p:txBody>
      </p:sp>
      <p:cxnSp>
        <p:nvCxnSpPr>
          <p:cNvPr id="632" name="Google Shape;632;p23"/>
          <p:cNvCxnSpPr/>
          <p:nvPr/>
        </p:nvCxnSpPr>
        <p:spPr>
          <a:xfrm>
            <a:off x="7077617" y="2971800"/>
            <a:ext cx="0" cy="2615100"/>
          </a:xfrm>
          <a:prstGeom prst="straightConnector1">
            <a:avLst/>
          </a:prstGeom>
          <a:noFill/>
          <a:ln cap="flat" cmpd="sng" w="19050">
            <a:solidFill>
              <a:srgbClr val="5A595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4"/>
          <p:cNvSpPr txBox="1"/>
          <p:nvPr>
            <p:ph idx="1" type="body"/>
          </p:nvPr>
        </p:nvSpPr>
        <p:spPr>
          <a:xfrm>
            <a:off x="1333500" y="3481959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Позволяет в режиме реального времени контролировать процесс работы на строительной площадке и выявлять нарушения правил техники безопасности.</a:t>
            </a:r>
            <a:endParaRPr/>
          </a:p>
        </p:txBody>
      </p:sp>
      <p:sp>
        <p:nvSpPr>
          <p:cNvPr id="638" name="Google Shape;638;p24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39" name="Google Shape;639;p24"/>
          <p:cNvSpPr txBox="1"/>
          <p:nvPr>
            <p:ph type="title"/>
          </p:nvPr>
        </p:nvSpPr>
        <p:spPr>
          <a:xfrm>
            <a:off x="1333500" y="1377061"/>
            <a:ext cx="482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УСТАНОВКА ВИДЕОКАМЕР И СИСТЕМ ВИДЕОНАБЛЮДЕНИЯ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5"/>
          <p:cNvSpPr txBox="1"/>
          <p:nvPr>
            <p:ph idx="1" type="body"/>
          </p:nvPr>
        </p:nvSpPr>
        <p:spPr>
          <a:xfrm>
            <a:off x="1333500" y="3360388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С помощью таких приложений работники смогут систематически заполнять отчеты о безопасности, а также получать рекомендации по улучшению своего рабочего места.</a:t>
            </a:r>
            <a:endParaRPr/>
          </a:p>
        </p:txBody>
      </p:sp>
      <p:sp>
        <p:nvSpPr>
          <p:cNvPr id="645" name="Google Shape;645;p25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6" name="Google Shape;646;p25"/>
          <p:cNvSpPr txBox="1"/>
          <p:nvPr>
            <p:ph type="title"/>
          </p:nvPr>
        </p:nvSpPr>
        <p:spPr>
          <a:xfrm>
            <a:off x="1333500" y="1598612"/>
            <a:ext cx="701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РАЗРАБОТКА И ВНЕДРЕНИЕ МОБИЛЬНЫХ ПРИЛОЖЕНИЙ ДЛЯ КОНТРОЛЯ И ОЦЕНКИ БЕЗОПАСНОСТИ НА СТРОИТЕЛЬНОЙ ПЛОЩАДКЕ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/>
          <p:nvPr>
            <p:ph idx="1" type="body"/>
          </p:nvPr>
        </p:nvSpPr>
        <p:spPr>
          <a:xfrm>
            <a:off x="1333500" y="3573399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Позволит быстро отслеживать местонахождение работников на объекте строительства и при необходимости обеспечить им помощь.</a:t>
            </a:r>
            <a:endParaRPr/>
          </a:p>
        </p:txBody>
      </p:sp>
      <p:sp>
        <p:nvSpPr>
          <p:cNvPr id="652" name="Google Shape;652;p26"/>
          <p:cNvSpPr txBox="1"/>
          <p:nvPr>
            <p:ph idx="12" type="sldNum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53" name="Google Shape;653;p26"/>
          <p:cNvSpPr txBox="1"/>
          <p:nvPr>
            <p:ph type="title"/>
          </p:nvPr>
        </p:nvSpPr>
        <p:spPr>
          <a:xfrm>
            <a:off x="1333500" y="1587373"/>
            <a:ext cx="5844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ВНЕДРЕНИЕ СИСТЕМ ТРЕКИНГА И ГЕОЛОКАЦИИ ДЛЯ КОНТРОЛЯ МЕСТОПОЛОЖЕНИЯ РАБОТНИКОВ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Пользовательские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