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535728d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535728d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figures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4481f1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4481f1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535728d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535728d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4de7a3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4de7a3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58710ac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58710ac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58710ac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58710ac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4de7a3e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4de7a3e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58710a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58710a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e049f2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e049f2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4de7a3ee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4de7a3e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535728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535728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4ce1e7e1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4ce1e7e1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7e049f2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7e049f2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58c567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58c567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58710ac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58710ac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4de7a3e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4de7a3e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content of example job script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58c567b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58c567b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4de7a3e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4de7a3e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4de7a3e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4de7a3e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a733259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a733259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4de7a3ee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4de7a3e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35728d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35728d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535728d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535728d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700970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700970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35728d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35728d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35728d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35728d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- table of approximate hardware specifications for a laptop / high end workstation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ce1e7e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ce1e7e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35728d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35728d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ce1e7e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4ce1e7e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4ce1e7e1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4ce1e7e1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hyperlink" Target="https://www.youtube.com/watch?v=UsW6xN2f2j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High Performance Computing (HPC)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QLS 612 - 2022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 McPherson, PhD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0" y="4155475"/>
            <a:ext cx="2774450" cy="9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175" y="4004532"/>
            <a:ext cx="2774450" cy="112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311700" y="1105650"/>
            <a:ext cx="41349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311700" y="1694400"/>
            <a:ext cx="413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 CPU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2 - 8 cores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3.5 - 4.5 GHz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8 - 64 GB RAM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500 GB - 3 TB Storage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 GPU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This may be built into the CPU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WiFi / 1 GBit Ethernet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Single-User System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Good for most general usage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This is likely where you will develop your analysis.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Computer</a:t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4697400" y="1105650"/>
            <a:ext cx="41349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HPCs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4697400" y="1694400"/>
            <a:ext cx="413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Multiple CPUs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16 - 128 cores per CPU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2.4 - 3.5 GHz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128 GB - 2 TB RAM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500 GB - 3 TB Storage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Not for long term storage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1 - 4 Processor Accelerators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GPUs w/ double precision CUDA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TPUs, FPGAs, Coprocessors, etc.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1 - 10 GBit Ethernet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Infiniband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Multi-User System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Good for high throughput / large models.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the Cloud - An expensive middle ground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257775" y="1075950"/>
            <a:ext cx="59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is most often an option through dedicated research proposals.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cloud system can be tailored to fit your specific analysis and data requirements.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large virtual analysis computer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Your own dedicated cluster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 may be distributed on the cloud already.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will be </a:t>
            </a:r>
            <a:r>
              <a:rPr i="1" lang="en">
                <a:solidFill>
                  <a:schemeClr val="dk1"/>
                </a:solidFill>
              </a:rPr>
              <a:t>very</a:t>
            </a:r>
            <a:r>
              <a:rPr lang="en">
                <a:solidFill>
                  <a:schemeClr val="dk1"/>
                </a:solidFill>
              </a:rPr>
              <a:t> expensive for long term use.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138" y="2391453"/>
            <a:ext cx="1922775" cy="1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925" y="3864000"/>
            <a:ext cx="1555200" cy="9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5">
            <a:alphaModFix/>
          </a:blip>
          <a:srcRect b="20338" l="0" r="0" t="20468"/>
          <a:stretch/>
        </p:blipFill>
        <p:spPr>
          <a:xfrm>
            <a:off x="6261788" y="1044950"/>
            <a:ext cx="2033461" cy="12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advantages of a HPC over a PC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ability to </a:t>
            </a:r>
            <a:r>
              <a:rPr lang="en">
                <a:solidFill>
                  <a:srgbClr val="000000"/>
                </a:solidFill>
              </a:rPr>
              <a:t>handle</a:t>
            </a:r>
            <a:r>
              <a:rPr lang="en">
                <a:solidFill>
                  <a:srgbClr val="000000"/>
                </a:solidFill>
              </a:rPr>
              <a:t> larger datasets in a more time efficient manner.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ability to “</a:t>
            </a:r>
            <a:r>
              <a:rPr b="1" lang="en">
                <a:solidFill>
                  <a:srgbClr val="000000"/>
                </a:solidFill>
              </a:rPr>
              <a:t>Scale Up</a:t>
            </a:r>
            <a:r>
              <a:rPr lang="en">
                <a:solidFill>
                  <a:srgbClr val="000000"/>
                </a:solidFill>
              </a:rPr>
              <a:t>” or “</a:t>
            </a:r>
            <a:r>
              <a:rPr b="1" lang="en">
                <a:solidFill>
                  <a:srgbClr val="000000"/>
                </a:solidFill>
              </a:rPr>
              <a:t>Scale Out</a:t>
            </a:r>
            <a:r>
              <a:rPr lang="en">
                <a:solidFill>
                  <a:srgbClr val="000000"/>
                </a:solidFill>
              </a:rPr>
              <a:t>” an analysis.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Scale Up</a:t>
            </a:r>
            <a:r>
              <a:rPr lang="en">
                <a:solidFill>
                  <a:srgbClr val="000000"/>
                </a:solidFill>
              </a:rPr>
              <a:t>: create a larger single instance of computing resources to run a larger model, estimation, or analysis.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Scale Out</a:t>
            </a:r>
            <a:r>
              <a:rPr lang="en">
                <a:solidFill>
                  <a:srgbClr val="000000"/>
                </a:solidFill>
              </a:rPr>
              <a:t>: the ability to analyze independent parts of a dataset simultaneously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Independent permutations / cross-validations / simulations.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Different subjects through the same preprocessing preparations.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“</a:t>
            </a:r>
            <a:r>
              <a:rPr lang="en">
                <a:solidFill>
                  <a:srgbClr val="000000"/>
                </a:solidFill>
              </a:rPr>
              <a:t>Embarrassingly</a:t>
            </a:r>
            <a:r>
              <a:rPr lang="en">
                <a:solidFill>
                  <a:srgbClr val="000000"/>
                </a:solidFill>
              </a:rPr>
              <a:t> Parallel”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We’ll be introducing you to “</a:t>
            </a:r>
            <a:r>
              <a:rPr b="1" lang="en">
                <a:solidFill>
                  <a:srgbClr val="000000"/>
                </a:solidFill>
              </a:rPr>
              <a:t>Scaling Out</a:t>
            </a:r>
            <a:r>
              <a:rPr lang="en">
                <a:solidFill>
                  <a:srgbClr val="000000"/>
                </a:solidFill>
              </a:rPr>
              <a:t>” your analysis in the </a:t>
            </a:r>
            <a:r>
              <a:rPr lang="en">
                <a:solidFill>
                  <a:srgbClr val="000000"/>
                </a:solidFill>
              </a:rPr>
              <a:t>example</a:t>
            </a:r>
            <a:r>
              <a:rPr lang="en">
                <a:solidFill>
                  <a:srgbClr val="000000"/>
                </a:solidFill>
              </a:rPr>
              <a:t> today.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318738" y="231670"/>
            <a:ext cx="3868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Scaling Up</a:t>
            </a:r>
            <a:endParaRPr b="1" sz="3200"/>
          </a:p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4728463" y="231670"/>
            <a:ext cx="3868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Scaling Out</a:t>
            </a:r>
            <a:endParaRPr b="1" sz="3200"/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 b="9295" l="15420" r="12283" t="10569"/>
          <a:stretch/>
        </p:blipFill>
        <p:spPr>
          <a:xfrm>
            <a:off x="944013" y="2611245"/>
            <a:ext cx="2617651" cy="16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512" y="1205018"/>
            <a:ext cx="1770675" cy="12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876" y="1284958"/>
            <a:ext cx="41433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9400" y="2584933"/>
            <a:ext cx="2246301" cy="168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3224750" y="4712450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UKBB high-throughput replication of over 40K subjects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to use a Cluster Computer</a:t>
            </a:r>
            <a:endParaRPr/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Cluster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is done </a:t>
            </a:r>
            <a:r>
              <a:rPr lang="en">
                <a:solidFill>
                  <a:schemeClr val="dk1"/>
                </a:solidFill>
              </a:rPr>
              <a:t>exclusively</a:t>
            </a:r>
            <a:r>
              <a:rPr lang="en">
                <a:solidFill>
                  <a:schemeClr val="dk1"/>
                </a:solidFill>
              </a:rPr>
              <a:t> through a remote connection.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sh, a remote desktop client,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will connect to the </a:t>
            </a:r>
            <a:r>
              <a:rPr b="1" lang="en">
                <a:solidFill>
                  <a:schemeClr val="dk1"/>
                </a:solidFill>
              </a:rPr>
              <a:t>Login Node</a:t>
            </a:r>
            <a:r>
              <a:rPr lang="en">
                <a:solidFill>
                  <a:schemeClr val="dk1"/>
                </a:solidFill>
              </a:rPr>
              <a:t> of the cluster.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login in node manages the coordination of user processes on the cluster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also reports the overall status of the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will submit your jobs and query their status from the Login Node.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 NOT run jobs or do work on the Login Node.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Connect to the cluster using SSH</a:t>
            </a:r>
            <a:endParaRPr/>
          </a:p>
        </p:txBody>
      </p:sp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your data on the cluster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11700" y="1152475"/>
            <a:ext cx="51882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 assume your data is on a computer not accessible by the cluster.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will use a file transfer tool to move your data from where it is to the data server.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scp, sftp, rsync, FileZilla, mobaXterm,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data server will be accessible to the compute nodes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may be done through the Login Node, but there may be a specific connection for moving data.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with the system administrators.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900" y="1012338"/>
            <a:ext cx="3521250" cy="311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Getting your data on the cluster - Things to Remember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 aware of the policies of this server!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Files are often automatically removed after a (potentially short) window of inactivity.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servers are often not backed up.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Your home directory (~/) is </a:t>
            </a:r>
            <a:r>
              <a:rPr i="1" lang="en">
                <a:solidFill>
                  <a:schemeClr val="dk1"/>
                </a:solidFill>
              </a:rPr>
              <a:t>probably</a:t>
            </a:r>
            <a:r>
              <a:rPr lang="en">
                <a:solidFill>
                  <a:schemeClr val="dk1"/>
                </a:solidFill>
              </a:rPr>
              <a:t> backed up. However, it may not be a good location or have enough space to store data that will run on the cluster.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Once your analysis is complete you need to have a plan to securely store your data long term.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2. Copy over the example analysis scripts</a:t>
            </a:r>
            <a:endParaRPr/>
          </a:p>
        </p:txBody>
      </p:sp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of this lecture are to: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Describe the structure of HPCs and how they differ from other traditional computers and common approaches.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Laptops / Desktops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Introduce the concepts of using High Performance Computers (HPCs).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begin effectively using HPCs in your 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This will reference concepts covered in the “Introduction to the Terminal and Bash” and “Containerization” lectures.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your software on the cluster</a:t>
            </a:r>
            <a:endParaRPr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cluster administrator(s) will likely need to install it.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you are confident you know how the tools works, you may be able to set it up yourself.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tools will be readily available on the cluster through </a:t>
            </a:r>
            <a:r>
              <a:rPr b="1" lang="en">
                <a:solidFill>
                  <a:schemeClr val="dk1"/>
                </a:solidFill>
              </a:rPr>
              <a:t>modules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are an </a:t>
            </a:r>
            <a:r>
              <a:rPr lang="en">
                <a:solidFill>
                  <a:schemeClr val="dk1"/>
                </a:solidFill>
              </a:rPr>
              <a:t>efficient</a:t>
            </a:r>
            <a:r>
              <a:rPr lang="en">
                <a:solidFill>
                  <a:schemeClr val="dk1"/>
                </a:solidFill>
              </a:rPr>
              <a:t> way to add and remove tools installed on the cluster to your session.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also allow for easier management of different versions of the same tool.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Hopefully, most of the tools you need will already be installed.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Running your code in </a:t>
            </a:r>
            <a:r>
              <a:rPr b="1" lang="en">
                <a:solidFill>
                  <a:schemeClr val="dk1"/>
                </a:solidFill>
              </a:rPr>
              <a:t>containers</a:t>
            </a:r>
            <a:r>
              <a:rPr lang="en">
                <a:solidFill>
                  <a:schemeClr val="dk1"/>
                </a:solidFill>
              </a:rPr>
              <a:t> guarantees you have the tools you need to run your analysis.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do have to a have (or be able to build) a working container of the tool.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your software on the cluster - Modules</a:t>
            </a:r>
            <a:endParaRPr/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311700" y="1152475"/>
            <a:ext cx="50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How most software is made available to users on a HPC.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A convenient way to set up basic development environments and change </a:t>
            </a:r>
            <a:r>
              <a:rPr lang="en" sz="1650">
                <a:solidFill>
                  <a:schemeClr val="dk1"/>
                </a:solidFill>
              </a:rPr>
              <a:t>between versions.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module avail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module load python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module load python/3.8.0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module unload python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module swap python/3.7.0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75" y="2414359"/>
            <a:ext cx="2623364" cy="8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your analysis - Working with a Scheduler</a:t>
            </a:r>
            <a:endParaRPr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With your data available you need to run your analysis.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You will do this by running your analysis as a </a:t>
            </a:r>
            <a:r>
              <a:rPr b="1" lang="en">
                <a:solidFill>
                  <a:schemeClr val="dk1"/>
                </a:solidFill>
              </a:rPr>
              <a:t>Job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Jobs</a:t>
            </a:r>
            <a:r>
              <a:rPr lang="en">
                <a:solidFill>
                  <a:schemeClr val="dk1"/>
                </a:solidFill>
              </a:rPr>
              <a:t> are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submitted to the </a:t>
            </a:r>
            <a:r>
              <a:rPr lang="en">
                <a:solidFill>
                  <a:schemeClr val="dk1"/>
                </a:solidFill>
              </a:rPr>
              <a:t>Scheduler to be performed.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This deploys the analysis onto the compute nodes.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Your entire analysis will need to be scripted.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You cannot interact with or manually input information to a job when it’s running.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Much of what’s been covered in QLS 612 will prepare you for working this way.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Once your analysis script is complete, you create your job script for the analysis.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This script describes the resources needed to successfully run your analysis on the cluster.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your analysis - Creating Job Scripts</a:t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Your jobs will be defined with a job script to: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Define the system resources to run your job.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Launch and run your analysis on the data.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job script will be submitted to the scheduler from the login node to be added to the queue.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scheduler uses your resource requests and your priority to determine what runs when.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Your outputs, along with logs, will be created for each job you submit.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example today will assume you are </a:t>
            </a:r>
            <a:r>
              <a:rPr b="1" lang="en">
                <a:solidFill>
                  <a:schemeClr val="dk1"/>
                </a:solidFill>
              </a:rPr>
              <a:t>Scaling Out</a:t>
            </a:r>
            <a:r>
              <a:rPr lang="en">
                <a:solidFill>
                  <a:schemeClr val="dk1"/>
                </a:solidFill>
              </a:rPr>
              <a:t> your analysis.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You want to run a common process across many subjects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.e. fMRIPrep, FreeSurfer, 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309675"/>
            <a:ext cx="65341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your analysis - be efficient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every job you run, you will have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input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Your analysis script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job script and logs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Your result(s)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Just like your analysis, you should script as much of your cluster jobs as possible.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should never be individually modifying job files for subjects.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Example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example today reports back a short log about the system status of the node before waiting.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will let you see the different nodes your jobs ran 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analysis input wants a subject ID as an input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is is likely how you would set up a symmetric analysis across your subjects.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goal is to provide a basic working template for your job scripts that you can modify.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311700" y="583450"/>
            <a:ext cx="8520600" cy="39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3. Make and submit your jobs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Monitor their status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Cancel a job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Explore the documentation and modify your resource requests.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Run the script in a container?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./mk_jobs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find jobs -type f -name "*.slurm" | xargs -n 1 sbatch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squeue -u USERNAME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sacct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seff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scancel JOBID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65" name="Google Shape;36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NeuroData Science Requires Computers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59691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part of our research can progress without access to useful computing resources.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Data is acquired and stored on computers.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Data preparation and curation is performed on computers.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Analysis and modeling require computers.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Visualization and reporting or results require computers.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The distribution and reporting of results require computers.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at any point our work cannot continue in a digital space, it has effectively ended.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order to maximize our ability to perform innovative work in a field dependent on modern computational advances, a useful understanding of these machines is necessary.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25" y="1017725"/>
            <a:ext cx="1975425" cy="11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450" y="2323384"/>
            <a:ext cx="1080275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2025" y="2235092"/>
            <a:ext cx="1080275" cy="125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663" y="3680125"/>
            <a:ext cx="1687000" cy="8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4819" y="3578569"/>
            <a:ext cx="1169525" cy="11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Your Jobs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311700" y="1152475"/>
            <a:ext cx="86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acct - SLURM accounting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function report back the usage of your job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this to evaluate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That you job is using all the cores you intended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That you have not over allocated memory or walltime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 -j JobID –format=JobID,JobName,ReqMem,MaxRSS,Elapsed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sstat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Lot’s of things to explore here on your own!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Concepts of High Performance Computing (HPC)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HCP - Working on a personal computer (PC)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Everyone is familiar with this.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You’re using one now.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These machines are designed to facilitate the most common needs of the most people.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the limits of these machines can be easily reached when performing modern neuroscience </a:t>
            </a:r>
            <a:r>
              <a:rPr lang="en">
                <a:solidFill>
                  <a:schemeClr val="dk1"/>
                </a:solidFill>
              </a:rPr>
              <a:t>analysis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50" y="12275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475" y="31714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67487" y="596550"/>
            <a:ext cx="6045000" cy="3950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19363" y="1080500"/>
            <a:ext cx="2123400" cy="1999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116963" y="1285500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849313" y="1285500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116963" y="1987875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849313" y="1987875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058963" y="2480142"/>
            <a:ext cx="14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(2 - 8 Cores)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116963" y="1375190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06" name="Google Shape;106;p18"/>
          <p:cNvSpPr txBox="1"/>
          <p:nvPr/>
        </p:nvSpPr>
        <p:spPr>
          <a:xfrm>
            <a:off x="1116963" y="2077565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07" name="Google Shape;107;p18"/>
          <p:cNvSpPr txBox="1"/>
          <p:nvPr/>
        </p:nvSpPr>
        <p:spPr>
          <a:xfrm>
            <a:off x="1849313" y="1375190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08" name="Google Shape;108;p18"/>
          <p:cNvSpPr txBox="1"/>
          <p:nvPr/>
        </p:nvSpPr>
        <p:spPr>
          <a:xfrm>
            <a:off x="1849313" y="2077565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09" name="Google Shape;109;p18"/>
          <p:cNvSpPr/>
          <p:nvPr/>
        </p:nvSpPr>
        <p:spPr>
          <a:xfrm>
            <a:off x="3034063" y="1166000"/>
            <a:ext cx="3070200" cy="1828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172663" y="1822611"/>
            <a:ext cx="27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(8 - 64GB)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955313" y="3408525"/>
            <a:ext cx="1573425" cy="8991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345513" y="3692025"/>
            <a:ext cx="27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Disk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(500 GB - 3 TB)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814875" y="3293975"/>
            <a:ext cx="2123400" cy="969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814875" y="3375475"/>
            <a:ext cx="212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Processing Unit*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(GPU)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224388" y="3284260"/>
            <a:ext cx="879850" cy="1046700"/>
          </a:xfrm>
          <a:prstGeom prst="flowChartOffpageConnector">
            <a:avLst/>
          </a:prstGeom>
          <a:solidFill>
            <a:srgbClr val="F1C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224288" y="3375475"/>
            <a:ext cx="87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/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GBit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3340463" y="1478850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3340463" y="1758000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 flipH="1" rot="10800000">
            <a:off x="3340450" y="2734750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 flipH="1" rot="10800000">
            <a:off x="3340450" y="2487875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955326" y="641925"/>
            <a:ext cx="22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Computer (PC)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864150" y="2148438"/>
            <a:ext cx="7938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10800000">
            <a:off x="6740325" y="2625763"/>
            <a:ext cx="7938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737300" y="1619275"/>
            <a:ext cx="133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Peripherals: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Screen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735250" y="4717950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not </a:t>
            </a:r>
            <a:r>
              <a:rPr lang="en"/>
              <a:t>necessarily</a:t>
            </a:r>
            <a:r>
              <a:rPr lang="en"/>
              <a:t> present in all systems (laptops)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HPC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48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These are not “personal” systems, they are multi-user.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You do not interact with them directly, but over a </a:t>
            </a:r>
            <a:r>
              <a:rPr lang="en" sz="1600">
                <a:solidFill>
                  <a:schemeClr val="dk1"/>
                </a:solidFill>
              </a:rPr>
              <a:t>network connection.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interaction with your analysis amounts to transferring data / results and starting / stopping your analysis “job”.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Typically there is minimal “interactive” computing performed on a HPC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They almost exclusively run Linux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925" y="2972600"/>
            <a:ext cx="2680800" cy="20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925" y="131850"/>
            <a:ext cx="2587000" cy="27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467487" y="596550"/>
            <a:ext cx="6045000" cy="3950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19363" y="1080500"/>
            <a:ext cx="2123400" cy="1999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963633" y="1147000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695983" y="1147000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963633" y="1849375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695983" y="1849375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068485" y="1237806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800835" y="1237806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1068485" y="1940181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800835" y="1940181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1155903" y="1309473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888253" y="1309473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155903" y="2011848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888253" y="2011848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260754" y="1400278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993104" y="1400278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260754" y="2102653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993104" y="2102653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916487" y="2544980"/>
            <a:ext cx="1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(16 - 128 Cores)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260754" y="1489968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60" name="Google Shape;160;p20"/>
          <p:cNvSpPr txBox="1"/>
          <p:nvPr/>
        </p:nvSpPr>
        <p:spPr>
          <a:xfrm>
            <a:off x="1260754" y="2192343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61" name="Google Shape;161;p20"/>
          <p:cNvSpPr txBox="1"/>
          <p:nvPr/>
        </p:nvSpPr>
        <p:spPr>
          <a:xfrm>
            <a:off x="1993104" y="1489968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62" name="Google Shape;162;p20"/>
          <p:cNvSpPr txBox="1"/>
          <p:nvPr/>
        </p:nvSpPr>
        <p:spPr>
          <a:xfrm>
            <a:off x="1993104" y="2192343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</a:t>
            </a:r>
            <a:endParaRPr sz="1200"/>
          </a:p>
        </p:txBody>
      </p:sp>
      <p:sp>
        <p:nvSpPr>
          <p:cNvPr id="163" name="Google Shape;163;p20"/>
          <p:cNvSpPr/>
          <p:nvPr/>
        </p:nvSpPr>
        <p:spPr>
          <a:xfrm>
            <a:off x="3034063" y="1166000"/>
            <a:ext cx="3070200" cy="1828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3172663" y="1822611"/>
            <a:ext cx="27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(128 GB - 2TB)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955313" y="3408525"/>
            <a:ext cx="1573425" cy="8991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345513" y="3692025"/>
            <a:ext cx="27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Disk*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(500 GB - 3 TB)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814875" y="3293975"/>
            <a:ext cx="2123400" cy="969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2814875" y="3375475"/>
            <a:ext cx="212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Accelerator(s)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(GPU, TPU, FPGA)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224388" y="3284260"/>
            <a:ext cx="879850" cy="1046700"/>
          </a:xfrm>
          <a:prstGeom prst="flowChartOffpageConnector">
            <a:avLst/>
          </a:prstGeom>
          <a:solidFill>
            <a:srgbClr val="F1C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5224288" y="3299275"/>
            <a:ext cx="879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Infiniband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Ethernet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1 - 10 GBit</a:t>
            </a:r>
            <a:endParaRPr sz="1200"/>
          </a:p>
        </p:txBody>
      </p:sp>
      <p:cxnSp>
        <p:nvCxnSpPr>
          <p:cNvPr id="171" name="Google Shape;171;p20"/>
          <p:cNvCxnSpPr/>
          <p:nvPr/>
        </p:nvCxnSpPr>
        <p:spPr>
          <a:xfrm flipH="1" rot="10800000">
            <a:off x="3340463" y="1474883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 flipH="1" rot="10800000">
            <a:off x="3340463" y="1758000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0"/>
          <p:cNvSpPr txBox="1"/>
          <p:nvPr/>
        </p:nvSpPr>
        <p:spPr>
          <a:xfrm>
            <a:off x="955326" y="641925"/>
            <a:ext cx="22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Node</a:t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 flipH="1" rot="10800000">
            <a:off x="3340438" y="1333324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/>
          <p:nvPr/>
        </p:nvCxnSpPr>
        <p:spPr>
          <a:xfrm flipH="1" rot="10800000">
            <a:off x="3340438" y="1616441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/>
          <p:nvPr/>
        </p:nvCxnSpPr>
        <p:spPr>
          <a:xfrm flipH="1" rot="10800000">
            <a:off x="3366750" y="2579758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/>
          <p:nvPr/>
        </p:nvCxnSpPr>
        <p:spPr>
          <a:xfrm flipH="1" rot="10800000">
            <a:off x="3366750" y="2862875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/>
          <p:nvPr/>
        </p:nvCxnSpPr>
        <p:spPr>
          <a:xfrm flipH="1" rot="10800000">
            <a:off x="3366725" y="2438199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 flipH="1" rot="10800000">
            <a:off x="3366725" y="2721316"/>
            <a:ext cx="2410500" cy="9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0"/>
          <p:cNvSpPr/>
          <p:nvPr/>
        </p:nvSpPr>
        <p:spPr>
          <a:xfrm>
            <a:off x="6864150" y="2148438"/>
            <a:ext cx="7938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rot="10800000">
            <a:off x="6740325" y="2625763"/>
            <a:ext cx="7938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7737300" y="1619275"/>
            <a:ext cx="133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Peripherals: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Connects to the rest of the compute cluster.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735250" y="4717950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it may be less and / or have higher access speed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181725" y="124350"/>
            <a:ext cx="6035400" cy="4944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25" y="4868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25" y="6392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25" y="7916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25" y="9440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25" y="10964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25" y="12488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125" y="14012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25" y="15536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25" y="17060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25" y="18584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25" y="20108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125" y="21632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525" y="23156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25" y="2468065"/>
            <a:ext cx="3378753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325" y="2620465"/>
            <a:ext cx="3378753" cy="22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>
            <a:off x="6483150" y="2148438"/>
            <a:ext cx="7938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10800000">
            <a:off x="6359325" y="2625763"/>
            <a:ext cx="7938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790701" y="124350"/>
            <a:ext cx="22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Cluster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 rot="2700000">
            <a:off x="315337" y="3564047"/>
            <a:ext cx="2291874" cy="600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.   .   .   .   .   .  </a:t>
            </a:r>
            <a:endParaRPr b="1" sz="2700"/>
          </a:p>
        </p:txBody>
      </p:sp>
      <p:sp>
        <p:nvSpPr>
          <p:cNvPr id="209" name="Google Shape;209;p21"/>
          <p:cNvSpPr/>
          <p:nvPr/>
        </p:nvSpPr>
        <p:spPr>
          <a:xfrm>
            <a:off x="7441450" y="845763"/>
            <a:ext cx="1511400" cy="564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7441450" y="938095"/>
            <a:ext cx="15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r>
              <a:rPr lang="en"/>
              <a:t>Node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441450" y="1644588"/>
            <a:ext cx="1511400" cy="564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7441450" y="1736920"/>
            <a:ext cx="15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7441450" y="2443413"/>
            <a:ext cx="1511400" cy="564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7441450" y="2535745"/>
            <a:ext cx="15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7238574" y="3272850"/>
            <a:ext cx="1573425" cy="8991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7343150" y="3377425"/>
            <a:ext cx="1573425" cy="8991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7447726" y="3482001"/>
            <a:ext cx="1573425" cy="8991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7509750" y="3753016"/>
            <a:ext cx="151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/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