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8" r:id="rId4"/>
    <p:sldId id="259" r:id="rId5"/>
    <p:sldId id="263" r:id="rId6"/>
    <p:sldId id="283" r:id="rId8"/>
    <p:sldId id="264" r:id="rId9"/>
    <p:sldId id="265" r:id="rId10"/>
    <p:sldId id="282" r:id="rId11"/>
    <p:sldId id="262" r:id="rId12"/>
    <p:sldId id="269" r:id="rId13"/>
    <p:sldId id="281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2430" y="1788160"/>
            <a:ext cx="11406505" cy="1814195"/>
          </a:xfrm>
        </p:spPr>
        <p:txBody>
          <a:bodyPr/>
          <a:p>
            <a:r>
              <a:rPr lang="zh-CN" altLang="en-US" b="1" dirty="0" smtClean="0">
                <a:sym typeface="+mn-ea"/>
              </a:rPr>
              <a:t>基于人工神经元网络的人脸识别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09016429 </a:t>
            </a:r>
            <a:r>
              <a:rPr lang="zh-CN" altLang="en-US"/>
              <a:t>陈诚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内容占位符 6" descr="CN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1700" y="921385"/>
            <a:ext cx="6369050" cy="27489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065020" y="3670300"/>
            <a:ext cx="806196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Net(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(conv1): Conv2d(3, 6, kernel_size=(5, 5), stride=(1, 1))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(pool): MaxPool2d(kernel_size=2, stride=2, padding=0)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(conv2): Conv2d(6, 16, kernel_size=(5, 5), stride=(1, 1))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>
                <a:sym typeface="+mn-ea"/>
              </a:rPr>
              <a:t>(pool): MaxPool2d(kernel_size=2, stride=2, padding=0)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(fc1): Linear(in_features=320, out_features=120, bias=True)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(fc2): Linear(in_features=120, out_features=84, bias=True)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(fc3): Linear(in_features=84, out_features=20, bias=True)</a:t>
            </a:r>
            <a:endParaRPr lang="zh-CN" altLang="en-US"/>
          </a:p>
          <a:p>
            <a:r>
              <a:rPr lang="zh-CN" altLang="en-US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PyTorch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1415" y="1931035"/>
            <a:ext cx="7328535" cy="143510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3836670"/>
            <a:ext cx="10515600" cy="2292350"/>
          </a:xfrm>
        </p:spPr>
        <p:txBody>
          <a:bodyPr/>
          <a:p>
            <a:r>
              <a:rPr lang="zh-CN" altLang="en-US" sz="2400"/>
              <a:t>WHAT IS PYTORCH?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It</a:t>
            </a:r>
            <a:r>
              <a:rPr lang="en-US" altLang="zh-CN" sz="2400"/>
              <a:t>'</a:t>
            </a:r>
            <a:r>
              <a:rPr lang="zh-CN" altLang="en-US" sz="2400"/>
              <a:t>s a Python-based scientific computing package targeted at two sets of audiences:</a:t>
            </a:r>
            <a:endParaRPr lang="zh-CN" altLang="en-US" sz="2400"/>
          </a:p>
          <a:p>
            <a:pPr lvl="1"/>
            <a:r>
              <a:rPr lang="zh-CN" altLang="en-US" sz="1800"/>
              <a:t>A replacement for NumPy to use the power of GPUs</a:t>
            </a:r>
            <a:endParaRPr lang="zh-CN" altLang="en-US" sz="1800"/>
          </a:p>
          <a:p>
            <a:pPr lvl="1"/>
            <a:r>
              <a:rPr lang="zh-CN" altLang="en-US" sz="1800"/>
              <a:t>a deep learning research platform that provides maximum flexibility and speed</a:t>
            </a:r>
            <a:endParaRPr lang="zh-CN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1.Face Recognition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3632835" y="5341620"/>
            <a:ext cx="492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CNN for face recognition</a:t>
            </a:r>
            <a:endParaRPr lang="en-US" altLang="zh-CN"/>
          </a:p>
        </p:txBody>
      </p:sp>
      <p:pic>
        <p:nvPicPr>
          <p:cNvPr id="3" name="图片 2" descr="CNN_0"/>
          <p:cNvPicPr>
            <a:picLocks noChangeAspect="1"/>
          </p:cNvPicPr>
          <p:nvPr/>
        </p:nvPicPr>
        <p:blipFill>
          <a:blip r:embed="rId1"/>
          <a:srcRect t="30912"/>
          <a:stretch>
            <a:fillRect/>
          </a:stretch>
        </p:blipFill>
        <p:spPr>
          <a:xfrm>
            <a:off x="1333500" y="1691005"/>
            <a:ext cx="9523730" cy="1491615"/>
          </a:xfrm>
          <a:prstGeom prst="rect">
            <a:avLst/>
          </a:prstGeom>
        </p:spPr>
      </p:pic>
      <p:pic>
        <p:nvPicPr>
          <p:cNvPr id="5" name="图片 4" descr="CNN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65" y="3182620"/>
            <a:ext cx="5714365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r>
              <a:rPr lang="en-US" altLang="zh-CN"/>
              <a:t>——PyTorch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660" y="1371600"/>
            <a:ext cx="4953000" cy="4914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33470" y="6409690"/>
            <a:ext cx="492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CNN for face recognition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466205" y="1381125"/>
            <a:ext cx="52508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Some Details:</a:t>
            </a:r>
            <a:endParaRPr lang="en-US" altLang="zh-CN"/>
          </a:p>
          <a:p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数据集按</a:t>
            </a:r>
            <a:r>
              <a:rPr lang="en-US" altLang="zh-CN">
                <a:sym typeface="+mn-ea"/>
              </a:rPr>
              <a:t>8:2</a:t>
            </a:r>
            <a:r>
              <a:rPr lang="zh-CN" altLang="en-US">
                <a:sym typeface="+mn-ea"/>
              </a:rPr>
              <a:t>的比例划分为</a:t>
            </a:r>
            <a:r>
              <a:rPr lang="en-US" altLang="zh-CN">
                <a:sym typeface="+mn-ea"/>
              </a:rPr>
              <a:t>trainset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testset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    preprocess: Normalization</a:t>
            </a:r>
            <a:endParaRPr lang="en-US" altLang="zh-CN"/>
          </a:p>
          <a:p>
            <a:r>
              <a:rPr lang="en-US" altLang="zh-CN"/>
              <a:t>    loss function: CrossEntropyLoss</a:t>
            </a:r>
            <a:endParaRPr lang="en-US" altLang="zh-CN"/>
          </a:p>
          <a:p>
            <a:r>
              <a:rPr lang="en-US" altLang="zh-CN"/>
              <a:t>    optimizer: SGD with momentum = 0.9</a:t>
            </a:r>
            <a:endParaRPr lang="en-US" altLang="zh-CN"/>
          </a:p>
          <a:p>
            <a:r>
              <a:rPr lang="en-US" altLang="zh-CN"/>
              <a:t>    learning rate = 1e-3</a:t>
            </a:r>
            <a:endParaRPr lang="en-US" altLang="zh-CN"/>
          </a:p>
          <a:p>
            <a:r>
              <a:rPr lang="en-US" altLang="zh-CN"/>
              <a:t>    epochs = 50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实验结果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956945" y="5324475"/>
            <a:ext cx="5250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epoch: 50 loss: 0.001</a:t>
            </a:r>
            <a:endParaRPr lang="en-US" altLang="zh-CN"/>
          </a:p>
          <a:p>
            <a:pPr algn="ctr"/>
            <a:r>
              <a:rPr lang="en-US" altLang="zh-CN"/>
              <a:t>epoch: 50 acc_train: 100.000%</a:t>
            </a:r>
            <a:endParaRPr lang="en-US" altLang="zh-CN"/>
          </a:p>
          <a:p>
            <a:pPr algn="ctr"/>
            <a:r>
              <a:rPr lang="en-US" altLang="zh-CN"/>
              <a:t>epoch: 50 acc_test: 96.800%</a:t>
            </a:r>
            <a:endParaRPr lang="en-US" altLang="zh-CN"/>
          </a:p>
        </p:txBody>
      </p:sp>
      <p:pic>
        <p:nvPicPr>
          <p:cNvPr id="5" name="图片 4" descr="face_recogni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1125"/>
            <a:ext cx="5487670" cy="36582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870" y="2155825"/>
            <a:ext cx="4699000" cy="2108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2.Expression Recognition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3632835" y="5341620"/>
            <a:ext cx="492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CNN for expression recognition</a:t>
            </a:r>
            <a:endParaRPr lang="en-US" altLang="zh-CN"/>
          </a:p>
        </p:txBody>
      </p:sp>
      <p:pic>
        <p:nvPicPr>
          <p:cNvPr id="3" name="图片 2" descr="CNN_0"/>
          <p:cNvPicPr>
            <a:picLocks noChangeAspect="1"/>
          </p:cNvPicPr>
          <p:nvPr/>
        </p:nvPicPr>
        <p:blipFill>
          <a:blip r:embed="rId1"/>
          <a:srcRect t="30912"/>
          <a:stretch>
            <a:fillRect/>
          </a:stretch>
        </p:blipFill>
        <p:spPr>
          <a:xfrm>
            <a:off x="1333500" y="1691005"/>
            <a:ext cx="9523730" cy="1491615"/>
          </a:xfrm>
          <a:prstGeom prst="rect">
            <a:avLst/>
          </a:prstGeom>
        </p:spPr>
      </p:pic>
      <p:pic>
        <p:nvPicPr>
          <p:cNvPr id="6" name="图片 5" descr="CNN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135" y="3182620"/>
            <a:ext cx="5714365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r>
              <a:rPr lang="en-US" altLang="zh-CN"/>
              <a:t>——PyTorch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633470" y="6409690"/>
            <a:ext cx="492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CNN for expression recognition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466205" y="1381125"/>
            <a:ext cx="52508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Some Details: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数据集按</a:t>
            </a:r>
            <a:r>
              <a:rPr lang="en-US" altLang="zh-CN"/>
              <a:t>8:2</a:t>
            </a:r>
            <a:r>
              <a:rPr lang="zh-CN" altLang="en-US"/>
              <a:t>的比例划分为</a:t>
            </a:r>
            <a:r>
              <a:rPr lang="en-US" altLang="zh-CN"/>
              <a:t>trainset</a:t>
            </a:r>
            <a:r>
              <a:rPr lang="zh-CN" altLang="en-US"/>
              <a:t>和</a:t>
            </a:r>
            <a:r>
              <a:rPr lang="en-US" altLang="zh-CN"/>
              <a:t>testset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preprocess: Normalization</a:t>
            </a:r>
            <a:endParaRPr lang="en-US" altLang="zh-CN"/>
          </a:p>
          <a:p>
            <a:r>
              <a:rPr lang="en-US" altLang="zh-CN"/>
              <a:t>    loss function: CrossEntropyLoss</a:t>
            </a:r>
            <a:endParaRPr lang="en-US" altLang="zh-CN"/>
          </a:p>
          <a:p>
            <a:r>
              <a:rPr lang="en-US" altLang="zh-CN"/>
              <a:t>    optimizer: SGD with momentum = 0.9</a:t>
            </a:r>
            <a:endParaRPr lang="en-US" altLang="zh-CN"/>
          </a:p>
          <a:p>
            <a:r>
              <a:rPr lang="en-US" altLang="zh-CN"/>
              <a:t>    learning rate = 1e-4</a:t>
            </a:r>
            <a:endParaRPr lang="en-US" altLang="zh-CN"/>
          </a:p>
          <a:p>
            <a:r>
              <a:rPr lang="en-US" altLang="zh-CN"/>
              <a:t>    epochs = 50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73200"/>
            <a:ext cx="4876800" cy="3911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实验结果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956945" y="5324475"/>
            <a:ext cx="5250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epoch: 50 loss: 1.730</a:t>
            </a:r>
            <a:endParaRPr lang="en-US" altLang="zh-CN"/>
          </a:p>
          <a:p>
            <a:pPr algn="ctr"/>
            <a:r>
              <a:rPr lang="en-US" altLang="zh-CN"/>
              <a:t>epoch: 50 acc_train: 41.854%</a:t>
            </a:r>
            <a:endParaRPr lang="en-US" altLang="zh-CN"/>
          </a:p>
          <a:p>
            <a:pPr algn="ctr"/>
            <a:r>
              <a:rPr lang="en-US" altLang="zh-CN"/>
              <a:t>epoch: 50 acc_test: 34.200%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4475" y="2336800"/>
            <a:ext cx="4876800" cy="2184400"/>
          </a:xfrm>
          <a:prstGeom prst="rect">
            <a:avLst/>
          </a:prstGeom>
        </p:spPr>
      </p:pic>
      <p:pic>
        <p:nvPicPr>
          <p:cNvPr id="8" name="图片 7" descr="/Users/charles/Study/SEU/人工智能/Assignment#1/expression_recognition.pngexpression_recognitio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57580" y="1666240"/>
            <a:ext cx="5486400" cy="36582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3.Pose Recognition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3632835" y="5341620"/>
            <a:ext cx="492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CNN for pose recognition</a:t>
            </a:r>
            <a:endParaRPr lang="en-US" altLang="zh-CN"/>
          </a:p>
        </p:txBody>
      </p:sp>
      <p:pic>
        <p:nvPicPr>
          <p:cNvPr id="3" name="图片 2" descr="CNN_0"/>
          <p:cNvPicPr>
            <a:picLocks noChangeAspect="1"/>
          </p:cNvPicPr>
          <p:nvPr/>
        </p:nvPicPr>
        <p:blipFill>
          <a:blip r:embed="rId1"/>
          <a:srcRect t="30912"/>
          <a:stretch>
            <a:fillRect/>
          </a:stretch>
        </p:blipFill>
        <p:spPr>
          <a:xfrm>
            <a:off x="1333500" y="1691005"/>
            <a:ext cx="9523730" cy="1491615"/>
          </a:xfrm>
          <a:prstGeom prst="rect">
            <a:avLst/>
          </a:prstGeom>
        </p:spPr>
      </p:pic>
      <p:pic>
        <p:nvPicPr>
          <p:cNvPr id="6" name="图片 5" descr="CNN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135" y="3182620"/>
            <a:ext cx="5714365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r>
              <a:rPr lang="en-US" altLang="zh-CN"/>
              <a:t>——PyTorch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633470" y="6409690"/>
            <a:ext cx="492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CNN for pose recognition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466205" y="1381125"/>
            <a:ext cx="52508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Some Details: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>
                <a:sym typeface="+mn-ea"/>
              </a:rPr>
              <a:t>数据集按</a:t>
            </a:r>
            <a:r>
              <a:rPr lang="en-US" altLang="zh-CN">
                <a:sym typeface="+mn-ea"/>
              </a:rPr>
              <a:t>8:2</a:t>
            </a:r>
            <a:r>
              <a:rPr lang="zh-CN" altLang="en-US">
                <a:sym typeface="+mn-ea"/>
              </a:rPr>
              <a:t>的比例划分为</a:t>
            </a:r>
            <a:r>
              <a:rPr lang="en-US" altLang="zh-CN">
                <a:sym typeface="+mn-ea"/>
              </a:rPr>
              <a:t>trainset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testset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preprocess: Normalization</a:t>
            </a:r>
            <a:endParaRPr lang="en-US" altLang="zh-CN"/>
          </a:p>
          <a:p>
            <a:r>
              <a:rPr lang="en-US" altLang="zh-CN"/>
              <a:t>    loss function: CrossEntropyLoss</a:t>
            </a:r>
            <a:endParaRPr lang="en-US" altLang="zh-CN"/>
          </a:p>
          <a:p>
            <a:r>
              <a:rPr lang="en-US" altLang="zh-CN"/>
              <a:t>    optimizer: SGD with momentum = 0.9</a:t>
            </a:r>
            <a:endParaRPr lang="en-US" altLang="zh-CN"/>
          </a:p>
          <a:p>
            <a:r>
              <a:rPr lang="en-US" altLang="zh-CN"/>
              <a:t>    learning rate = 9e-4</a:t>
            </a:r>
            <a:endParaRPr lang="en-US" altLang="zh-CN"/>
          </a:p>
          <a:p>
            <a:r>
              <a:rPr lang="en-US" altLang="zh-CN"/>
              <a:t>    epochs = 50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1125"/>
            <a:ext cx="4864100" cy="391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问题描述</a:t>
            </a:r>
            <a:endParaRPr lang="zh-CN" altLang="en-US" sz="3600"/>
          </a:p>
          <a:p>
            <a:r>
              <a:rPr lang="en-US" altLang="zh-CN" sz="3600"/>
              <a:t>CNN</a:t>
            </a:r>
            <a:r>
              <a:rPr lang="zh-CN" altLang="en-US" sz="3600"/>
              <a:t>（卷积神经网络</a:t>
            </a:r>
            <a:r>
              <a:rPr lang="zh-CN" altLang="en-US" sz="3600"/>
              <a:t>）</a:t>
            </a:r>
            <a:endParaRPr lang="zh-CN" altLang="en-US" sz="3600"/>
          </a:p>
          <a:p>
            <a:r>
              <a:rPr lang="zh-CN" altLang="en-US" sz="3600"/>
              <a:t>人脸识别任务</a:t>
            </a:r>
            <a:endParaRPr lang="zh-CN" altLang="en-US" sz="3600"/>
          </a:p>
          <a:p>
            <a:r>
              <a:rPr lang="zh-CN" altLang="en-US" sz="3600"/>
              <a:t>表情识别任务</a:t>
            </a:r>
            <a:endParaRPr lang="zh-CN" altLang="en-US" sz="3600"/>
          </a:p>
          <a:p>
            <a:r>
              <a:rPr lang="zh-CN" altLang="en-US" sz="3600"/>
              <a:t>人脸朝向识别任务</a:t>
            </a:r>
            <a:endParaRPr lang="zh-CN" altLang="en-US" sz="3600"/>
          </a:p>
          <a:p>
            <a:r>
              <a:rPr lang="zh-CN" altLang="en-US" sz="3600"/>
              <a:t>太阳镜识别任务</a:t>
            </a:r>
            <a:endParaRPr lang="zh-CN" altLang="en-US" sz="3600"/>
          </a:p>
          <a:p>
            <a:r>
              <a:rPr lang="zh-CN" altLang="en-US" sz="3600"/>
              <a:t>结论</a:t>
            </a:r>
            <a:endParaRPr lang="zh-CN" altLang="en-US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实验结果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956945" y="5324475"/>
            <a:ext cx="5250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epoch: 50 loss: 0.003</a:t>
            </a:r>
            <a:endParaRPr lang="en-US" altLang="zh-CN"/>
          </a:p>
          <a:p>
            <a:pPr algn="ctr"/>
            <a:r>
              <a:rPr lang="en-US" altLang="zh-CN"/>
              <a:t>epoch: 50 acc_train: 100.000%</a:t>
            </a:r>
            <a:endParaRPr lang="en-US" altLang="zh-CN"/>
          </a:p>
          <a:p>
            <a:pPr algn="ctr"/>
            <a:r>
              <a:rPr lang="en-US" altLang="zh-CN"/>
              <a:t>epoch: 50 acc_test: 98.400%</a:t>
            </a:r>
            <a:endParaRPr lang="en-US" altLang="zh-CN"/>
          </a:p>
        </p:txBody>
      </p:sp>
      <p:pic>
        <p:nvPicPr>
          <p:cNvPr id="4" name="图片 3" descr="pose_recogni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66240"/>
            <a:ext cx="5487670" cy="36582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2336800"/>
            <a:ext cx="4749800" cy="2184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4.Sunglasses Recognition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3632835" y="5341620"/>
            <a:ext cx="492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CNN for sunglasses recognition</a:t>
            </a:r>
            <a:endParaRPr lang="en-US" altLang="zh-CN"/>
          </a:p>
        </p:txBody>
      </p:sp>
      <p:pic>
        <p:nvPicPr>
          <p:cNvPr id="3" name="图片 2" descr="CNN_0"/>
          <p:cNvPicPr>
            <a:picLocks noChangeAspect="1"/>
          </p:cNvPicPr>
          <p:nvPr/>
        </p:nvPicPr>
        <p:blipFill>
          <a:blip r:embed="rId1"/>
          <a:srcRect t="30912"/>
          <a:stretch>
            <a:fillRect/>
          </a:stretch>
        </p:blipFill>
        <p:spPr>
          <a:xfrm>
            <a:off x="1333500" y="1691005"/>
            <a:ext cx="9523730" cy="1491615"/>
          </a:xfrm>
          <a:prstGeom prst="rect">
            <a:avLst/>
          </a:prstGeom>
        </p:spPr>
      </p:pic>
      <p:pic>
        <p:nvPicPr>
          <p:cNvPr id="7" name="图片 6" descr="CNN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65" y="3182620"/>
            <a:ext cx="5714365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r>
              <a:rPr lang="en-US" altLang="zh-CN"/>
              <a:t>——PyTorch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633470" y="6409690"/>
            <a:ext cx="492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CNN for sunglasses recognition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466205" y="1381125"/>
            <a:ext cx="52508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Some Details:</a:t>
            </a:r>
            <a:endParaRPr lang="en-US" altLang="zh-CN"/>
          </a:p>
          <a:p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数据集按</a:t>
            </a:r>
            <a:r>
              <a:rPr lang="en-US" altLang="zh-CN">
                <a:sym typeface="+mn-ea"/>
              </a:rPr>
              <a:t>8:2</a:t>
            </a:r>
            <a:r>
              <a:rPr lang="zh-CN" altLang="en-US">
                <a:sym typeface="+mn-ea"/>
              </a:rPr>
              <a:t>的比例划分为</a:t>
            </a:r>
            <a:r>
              <a:rPr lang="en-US" altLang="zh-CN">
                <a:sym typeface="+mn-ea"/>
              </a:rPr>
              <a:t>trainset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testset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    preprocess: Normalization</a:t>
            </a:r>
            <a:endParaRPr lang="en-US" altLang="zh-CN"/>
          </a:p>
          <a:p>
            <a:r>
              <a:rPr lang="en-US" altLang="zh-CN"/>
              <a:t>    loss function: CrossEntropyLoss</a:t>
            </a:r>
            <a:endParaRPr lang="en-US" altLang="zh-CN"/>
          </a:p>
          <a:p>
            <a:r>
              <a:rPr lang="en-US" altLang="zh-CN"/>
              <a:t>    optimizer: SGD with momentum = 0.9</a:t>
            </a:r>
            <a:endParaRPr lang="en-US" altLang="zh-CN"/>
          </a:p>
          <a:p>
            <a:r>
              <a:rPr lang="en-US" altLang="zh-CN"/>
              <a:t>    learning rate = 1.5</a:t>
            </a:r>
            <a:r>
              <a:rPr lang="en-US" altLang="zh-CN"/>
              <a:t>e-3</a:t>
            </a:r>
            <a:endParaRPr lang="en-US" altLang="zh-CN"/>
          </a:p>
          <a:p>
            <a:r>
              <a:rPr lang="en-US" altLang="zh-CN"/>
              <a:t>    epochs = 50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1125"/>
            <a:ext cx="4876800" cy="3911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实验结果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956945" y="5324475"/>
            <a:ext cx="5250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epoch: 50 loss: 0.001</a:t>
            </a:r>
            <a:endParaRPr lang="en-US" altLang="zh-CN"/>
          </a:p>
          <a:p>
            <a:pPr algn="ctr"/>
            <a:r>
              <a:rPr lang="en-US" altLang="zh-CN"/>
              <a:t>epoch: 50 acc_train: 100.000%</a:t>
            </a:r>
            <a:endParaRPr lang="en-US" altLang="zh-CN"/>
          </a:p>
          <a:p>
            <a:pPr algn="ctr"/>
            <a:r>
              <a:rPr lang="en-US" altLang="zh-CN"/>
              <a:t>epoch: 50 acc_test: 96.000%</a:t>
            </a:r>
            <a:endParaRPr lang="en-US" altLang="zh-CN"/>
          </a:p>
        </p:txBody>
      </p:sp>
      <p:pic>
        <p:nvPicPr>
          <p:cNvPr id="4" name="图片 3" descr="sunglasses_recogni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835" y="1600200"/>
            <a:ext cx="5487670" cy="36582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760" y="2375535"/>
            <a:ext cx="5715000" cy="2108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本次实验中所用的卷积神经网络对于识别人脸、朝向以及是否佩戴太阳镜具有较好的效果。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表情识别的效果不佳。推测原因为数据像素低，导致所含特征不足以用来识别表情。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问题描述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人脸识别任务：输入为图像，输出为</a:t>
            </a:r>
            <a:r>
              <a:rPr lang="zh-CN" altLang="en-US"/>
              <a:t>图中人脸对应姓名</a:t>
            </a:r>
            <a:endParaRPr lang="zh-CN" altLang="en-US"/>
          </a:p>
          <a:p>
            <a:r>
              <a:rPr lang="zh-CN" altLang="en-US">
                <a:sym typeface="+mn-ea"/>
              </a:rPr>
              <a:t>表情识别任务：输入为图像，输出为图中人脸表情</a:t>
            </a:r>
            <a:endParaRPr lang="zh-CN" altLang="en-US"/>
          </a:p>
          <a:p>
            <a:r>
              <a:rPr lang="zh-CN" altLang="en-US">
                <a:sym typeface="+mn-ea"/>
              </a:rPr>
              <a:t>人脸朝向任务：输入为图像，输出为图中人脸朝向</a:t>
            </a:r>
            <a:endParaRPr lang="zh-CN" altLang="en-US"/>
          </a:p>
          <a:p>
            <a:r>
              <a:rPr lang="zh-CN" altLang="en-US">
                <a:sym typeface="+mn-ea"/>
              </a:rPr>
              <a:t>太阳镜识别任务：输入为图像，输出为图中人物是否佩戴太阳镜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方法：卷积神经网络（</a:t>
            </a:r>
            <a:r>
              <a:rPr lang="en-US" altLang="zh-CN"/>
              <a:t>CNN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Convolution Layer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892550" y="3735705"/>
            <a:ext cx="440753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输入：</a:t>
            </a:r>
            <a:r>
              <a:rPr lang="en-US" altLang="zh-CN"/>
              <a:t>W1xH1xD1</a:t>
            </a:r>
            <a:endParaRPr lang="en-US" altLang="zh-CN"/>
          </a:p>
          <a:p>
            <a:r>
              <a:rPr lang="en-US" altLang="zh-CN"/>
              <a:t>4 parameters: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卷积核个数</a:t>
            </a:r>
            <a:r>
              <a:rPr lang="en-US" altLang="zh-CN"/>
              <a:t>K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卷积核尺寸</a:t>
            </a:r>
            <a:r>
              <a:rPr lang="en-US" altLang="zh-CN"/>
              <a:t>F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步长</a:t>
            </a:r>
            <a:r>
              <a:rPr lang="en-US" altLang="zh-CN"/>
              <a:t>S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零填充数</a:t>
            </a:r>
            <a:r>
              <a:rPr lang="en-US" altLang="zh-CN"/>
              <a:t>P</a:t>
            </a:r>
            <a:endParaRPr lang="en-US" altLang="zh-CN"/>
          </a:p>
          <a:p>
            <a:r>
              <a:rPr lang="zh-CN" altLang="en-US"/>
              <a:t>输出：</a:t>
            </a:r>
            <a:r>
              <a:rPr lang="en-US" altLang="zh-CN"/>
              <a:t>W2xH2xD2</a:t>
            </a:r>
            <a:endParaRPr lang="en-US" altLang="zh-CN"/>
          </a:p>
          <a:p>
            <a:r>
              <a:rPr lang="en-US" altLang="zh-CN"/>
              <a:t>W2 = (W1-F+2P)/S + 1</a:t>
            </a:r>
            <a:endParaRPr lang="en-US" altLang="zh-CN"/>
          </a:p>
          <a:p>
            <a:r>
              <a:rPr lang="en-US" altLang="zh-CN"/>
              <a:t>H2 = (H2-F+2P)/S  + 1</a:t>
            </a:r>
            <a:endParaRPr lang="en-US" altLang="zh-CN"/>
          </a:p>
          <a:p>
            <a:r>
              <a:rPr lang="en-US" altLang="zh-CN"/>
              <a:t>D2 = K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2550" y="1691005"/>
            <a:ext cx="44069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Convolution Layer</a:t>
            </a:r>
            <a:endParaRPr lang="en-US" altLang="zh-CN"/>
          </a:p>
        </p:txBody>
      </p:sp>
      <p:pic>
        <p:nvPicPr>
          <p:cNvPr id="3" name="图片 2" descr="卷积过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0190" y="1391285"/>
            <a:ext cx="6612255" cy="5304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Pooling Layer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892550" y="3735705"/>
            <a:ext cx="44075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输入：</a:t>
            </a:r>
            <a:r>
              <a:rPr lang="en-US" altLang="zh-CN"/>
              <a:t>W1xH1xD1</a:t>
            </a:r>
            <a:endParaRPr lang="en-US" altLang="zh-CN"/>
          </a:p>
          <a:p>
            <a:r>
              <a:rPr lang="en-US" altLang="zh-CN"/>
              <a:t>2 parameters: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池化</a:t>
            </a:r>
            <a:r>
              <a:rPr lang="zh-CN" altLang="en-US"/>
              <a:t>尺寸</a:t>
            </a:r>
            <a:r>
              <a:rPr lang="en-US" altLang="zh-CN"/>
              <a:t>F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步长</a:t>
            </a:r>
            <a:r>
              <a:rPr lang="en-US" altLang="zh-CN"/>
              <a:t>S</a:t>
            </a:r>
            <a:endParaRPr lang="en-US" altLang="zh-CN"/>
          </a:p>
          <a:p>
            <a:r>
              <a:rPr lang="zh-CN" altLang="en-US"/>
              <a:t>输出：</a:t>
            </a:r>
            <a:r>
              <a:rPr lang="en-US" altLang="zh-CN"/>
              <a:t>W2xH2xD2</a:t>
            </a:r>
            <a:endParaRPr lang="en-US" altLang="zh-CN"/>
          </a:p>
          <a:p>
            <a:r>
              <a:rPr lang="en-US" altLang="zh-CN"/>
              <a:t>W2 = (W1-F)/S + 1</a:t>
            </a:r>
            <a:endParaRPr lang="en-US" altLang="zh-CN"/>
          </a:p>
          <a:p>
            <a:r>
              <a:rPr lang="en-US" altLang="zh-CN"/>
              <a:t>H2 = (H2-F)/S  + 1</a:t>
            </a:r>
            <a:endParaRPr lang="en-US" altLang="zh-CN"/>
          </a:p>
          <a:p>
            <a:r>
              <a:rPr lang="en-US" altLang="zh-CN"/>
              <a:t>D2 = D1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000" y="1379855"/>
            <a:ext cx="5588000" cy="2260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Fully-Connected Layer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9095" y="1468755"/>
            <a:ext cx="3813175" cy="3499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5195570"/>
            <a:ext cx="7747635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Modeling one Neuron</a:t>
            </a:r>
            <a:endParaRPr lang="zh-CN" altLang="en-US"/>
          </a:p>
        </p:txBody>
      </p:sp>
      <p:pic>
        <p:nvPicPr>
          <p:cNvPr id="5" name="图片 4" descr="https://pic2.zhimg.com/80/d0cbce2f2654b8e70fe201fec2982c7d_hd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7630" y="1691005"/>
            <a:ext cx="6936105" cy="2004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2627630" y="4589780"/>
            <a:ext cx="693547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b="0">
                <a:latin typeface="等线" charset="0"/>
                <a:cs typeface="等线" charset="0"/>
              </a:rPr>
              <a:t>    </a:t>
            </a:r>
            <a:r>
              <a:rPr lang="zh-CN" altLang="en-US" b="0">
                <a:latin typeface="等线" charset="0"/>
                <a:cs typeface="等线" charset="0"/>
              </a:rPr>
              <a:t>如图，左边是生物神经元，右边是数学模型，它将神经元的激活率建模为</a:t>
            </a:r>
            <a:r>
              <a:rPr lang="en-US" altLang="zh-CN" b="0">
                <a:latin typeface="等线" charset="0"/>
                <a:cs typeface="等线" charset="0"/>
              </a:rPr>
              <a:t>activation function</a:t>
            </a:r>
            <a:r>
              <a:rPr lang="zh-CN" altLang="en-US" b="0">
                <a:latin typeface="等线" charset="0"/>
                <a:cs typeface="等线" charset="0"/>
              </a:rPr>
              <a:t>（激活函数）。每个</a:t>
            </a:r>
            <a:r>
              <a:rPr lang="en-US" altLang="zh-CN" b="0">
                <a:latin typeface="等线" charset="0"/>
                <a:cs typeface="等线" charset="0"/>
              </a:rPr>
              <a:t>neuron</a:t>
            </a:r>
            <a:r>
              <a:rPr lang="zh-CN" altLang="en-US" b="0">
                <a:latin typeface="等线" charset="0"/>
                <a:cs typeface="等线" charset="0"/>
              </a:rPr>
              <a:t>对</a:t>
            </a:r>
            <a:r>
              <a:rPr lang="en-US" altLang="zh-CN" b="0">
                <a:latin typeface="等线" charset="0"/>
                <a:cs typeface="等线" charset="0"/>
              </a:rPr>
              <a:t>input</a:t>
            </a:r>
            <a:r>
              <a:rPr lang="zh-CN" altLang="en-US" b="0">
                <a:latin typeface="等线" charset="0"/>
                <a:cs typeface="等线" charset="0"/>
              </a:rPr>
              <a:t>和</a:t>
            </a:r>
            <a:r>
              <a:rPr lang="en-US" altLang="zh-CN" b="0">
                <a:latin typeface="等线" charset="0"/>
                <a:cs typeface="等线" charset="0"/>
              </a:rPr>
              <a:t>weights</a:t>
            </a:r>
            <a:r>
              <a:rPr lang="zh-CN" altLang="en-US" b="0">
                <a:latin typeface="等线" charset="0"/>
                <a:cs typeface="等线" charset="0"/>
              </a:rPr>
              <a:t>进行点积，然后加上</a:t>
            </a:r>
            <a:r>
              <a:rPr lang="en-US" altLang="zh-CN" b="0">
                <a:latin typeface="等线" charset="0"/>
                <a:cs typeface="等线" charset="0"/>
              </a:rPr>
              <a:t>bias</a:t>
            </a:r>
            <a:r>
              <a:rPr lang="zh-CN" altLang="en-US" b="0">
                <a:latin typeface="等线" charset="0"/>
                <a:cs typeface="等线" charset="0"/>
              </a:rPr>
              <a:t>，最后使用</a:t>
            </a:r>
            <a:r>
              <a:rPr lang="en-US" altLang="zh-CN" b="0">
                <a:latin typeface="等线" charset="0"/>
                <a:cs typeface="等线" charset="0"/>
              </a:rPr>
              <a:t>activation function</a:t>
            </a:r>
            <a:r>
              <a:rPr lang="zh-CN" altLang="en-US" b="0">
                <a:latin typeface="等线" charset="0"/>
                <a:cs typeface="等线" charset="0"/>
              </a:rPr>
              <a:t>。</a:t>
            </a:r>
            <a:endParaRPr lang="zh-CN" altLang="en-US" b="0">
              <a:latin typeface="等线" charset="0"/>
              <a:cs typeface="等线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Activation Function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835" y="2230120"/>
            <a:ext cx="2567305" cy="2416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8250" y="4787900"/>
            <a:ext cx="17684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/>
              <a:t>ReLU</a:t>
            </a:r>
            <a:endParaRPr lang="en-US"/>
          </a:p>
          <a:p>
            <a:pPr algn="ctr"/>
            <a:r>
              <a:rPr lang="en-US"/>
              <a:t>f(x) = max(0, x)</a:t>
            </a:r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570" y="2211705"/>
            <a:ext cx="3325495" cy="24345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06670" y="4787900"/>
            <a:ext cx="19786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/>
              <a:t>Sigmoid</a:t>
            </a:r>
            <a:endParaRPr lang="en-US"/>
          </a:p>
          <a:p>
            <a:pPr algn="ctr"/>
            <a:r>
              <a:rPr lang="en-US"/>
              <a:t>f(x) = 1/(1+e</a:t>
            </a:r>
            <a:r>
              <a:rPr lang="en-US" baseline="30000"/>
              <a:t>-x</a:t>
            </a:r>
            <a:r>
              <a:rPr lang="en-US"/>
              <a:t>)</a:t>
            </a:r>
            <a:endParaRPr 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26780" y="2839085"/>
            <a:ext cx="35363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选择</a:t>
            </a:r>
            <a:r>
              <a:rPr lang="en-US"/>
              <a:t>ReLU</a:t>
            </a:r>
            <a:r>
              <a:rPr lang="zh-CN" altLang="en-US"/>
              <a:t>而不选择</a:t>
            </a:r>
            <a:r>
              <a:rPr lang="en-US" altLang="zh-CN"/>
              <a:t>Sigmoid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ReLU</a:t>
            </a:r>
            <a:r>
              <a:rPr lang="zh-CN" altLang="en-US"/>
              <a:t>不会产生</a:t>
            </a:r>
            <a:r>
              <a:rPr lang="en-US" altLang="zh-CN"/>
              <a:t>“</a:t>
            </a:r>
            <a:r>
              <a:rPr lang="zh-CN" altLang="en-US"/>
              <a:t>梯度饱和</a:t>
            </a:r>
            <a:r>
              <a:rPr lang="en-US" altLang="zh-CN"/>
              <a:t>”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ReLU</a:t>
            </a:r>
            <a:r>
              <a:rPr lang="zh-CN" altLang="en-US"/>
              <a:t>运算开销更小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）使用</a:t>
            </a:r>
            <a:r>
              <a:rPr lang="en-US" altLang="zh-CN"/>
              <a:t>ReLU</a:t>
            </a:r>
            <a:r>
              <a:rPr lang="zh-CN" altLang="en-US"/>
              <a:t>收敛更快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2860</Words>
  <Application>WPS 演示</Application>
  <PresentationFormat>宽屏</PresentationFormat>
  <Paragraphs>185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苹方-简</vt:lpstr>
      <vt:lpstr>Apple Color Emoji</vt:lpstr>
      <vt:lpstr>等线</vt:lpstr>
      <vt:lpstr>汉仪中等线KW</vt:lpstr>
      <vt:lpstr>Office 主题</vt:lpstr>
      <vt:lpstr>百万皇后问题求解</vt:lpstr>
      <vt:lpstr>PowerPoint 演示文稿</vt:lpstr>
      <vt:lpstr>PowerPoint 演示文稿</vt:lpstr>
      <vt:lpstr>Framework</vt:lpstr>
      <vt:lpstr>Convolution Layer</vt:lpstr>
      <vt:lpstr>Convolution Layer</vt:lpstr>
      <vt:lpstr>Pooling Layer</vt:lpstr>
      <vt:lpstr>Fully-Connected Layer</vt:lpstr>
      <vt:lpstr>CNN框架</vt:lpstr>
      <vt:lpstr>Framework</vt:lpstr>
      <vt:lpstr>Framework</vt:lpstr>
      <vt:lpstr>实现——PyTorch</vt:lpstr>
      <vt:lpstr>实现——PyTorch</vt:lpstr>
      <vt:lpstr>实现——PyTorch</vt:lpstr>
      <vt:lpstr>1.Face Recognition</vt:lpstr>
      <vt:lpstr>实现——PyTorch</vt:lpstr>
      <vt:lpstr>实验结果</vt:lpstr>
      <vt:lpstr>1.Face Recognition</vt:lpstr>
      <vt:lpstr>实现——PyTorch</vt:lpstr>
      <vt:lpstr>实验结果</vt:lpstr>
      <vt:lpstr>1.Face Recognition</vt:lpstr>
      <vt:lpstr>实现——PyTorch</vt:lpstr>
      <vt:lpstr>实验结果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charles</dc:creator>
  <cp:lastModifiedBy>charles</cp:lastModifiedBy>
  <cp:revision>12</cp:revision>
  <dcterms:created xsi:type="dcterms:W3CDTF">2019-05-15T16:40:50Z</dcterms:created>
  <dcterms:modified xsi:type="dcterms:W3CDTF">2019-05-15T16:40:50Z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2052-1.0.0.1304</vt:lpwstr>
  </property>
</Properties>
</file>