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7" r:id="rId13"/>
    <p:sldId id="275" r:id="rId14"/>
    <p:sldId id="274" r:id="rId15"/>
    <p:sldId id="268" r:id="rId16"/>
    <p:sldId id="269" r:id="rId17"/>
    <p:sldId id="270" r:id="rId18"/>
    <p:sldId id="271" r:id="rId19"/>
    <p:sldId id="273"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754823"/>
            <a:ext cx="9144000" cy="2387600"/>
          </a:xfrm>
        </p:spPr>
        <p:txBody>
          <a:bodyPr>
            <a:normAutofit/>
          </a:bodyPr>
          <a:p>
            <a:r>
              <a:rPr lang="zh-CN" altLang="en-US" b="1" dirty="0" smtClean="0">
                <a:sym typeface="+mn-ea"/>
              </a:rPr>
              <a:t>基于遗传算法的优化问题求解</a:t>
            </a:r>
            <a:endParaRPr lang="zh-CN" altLang="en-US"/>
          </a:p>
        </p:txBody>
      </p:sp>
      <p:sp>
        <p:nvSpPr>
          <p:cNvPr id="3" name="副标题 2"/>
          <p:cNvSpPr>
            <a:spLocks noGrp="1"/>
          </p:cNvSpPr>
          <p:nvPr>
            <p:ph type="subTitle" idx="1"/>
          </p:nvPr>
        </p:nvSpPr>
        <p:spPr>
          <a:xfrm>
            <a:off x="1524000" y="4234815"/>
            <a:ext cx="9144000" cy="706120"/>
          </a:xfrm>
        </p:spPr>
        <p:txBody>
          <a:bodyPr/>
          <a:p>
            <a:r>
              <a:rPr lang="en-US" altLang="zh-CN"/>
              <a:t>090161429 </a:t>
            </a:r>
            <a:r>
              <a:rPr lang="zh-CN" altLang="en-US"/>
              <a:t>陈诚</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遗传算法流程图例"/>
          <p:cNvPicPr>
            <a:picLocks noChangeAspect="1"/>
          </p:cNvPicPr>
          <p:nvPr>
            <p:ph idx="1"/>
          </p:nvPr>
        </p:nvPicPr>
        <p:blipFill>
          <a:blip r:embed="rId1"/>
          <a:stretch>
            <a:fillRect/>
          </a:stretch>
        </p:blipFill>
        <p:spPr>
          <a:xfrm>
            <a:off x="3863340" y="83820"/>
            <a:ext cx="3949700" cy="6445885"/>
          </a:xfrm>
          <a:prstGeom prst="rect">
            <a:avLst/>
          </a:prstGeom>
        </p:spPr>
      </p:pic>
      <p:sp>
        <p:nvSpPr>
          <p:cNvPr id="2" name="标题 1"/>
          <p:cNvSpPr>
            <a:spLocks noGrp="1"/>
          </p:cNvSpPr>
          <p:nvPr>
            <p:ph type="title"/>
          </p:nvPr>
        </p:nvSpPr>
        <p:spPr>
          <a:xfrm>
            <a:off x="4846955" y="6055995"/>
            <a:ext cx="2498725" cy="1079500"/>
          </a:xfrm>
        </p:spPr>
        <p:txBody>
          <a:bodyPr/>
          <a:p>
            <a:pPr algn="ctr"/>
            <a:r>
              <a:rPr lang="zh-CN" altLang="en-US" sz="2000"/>
              <a:t>遗传算法流程</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代码实现</a:t>
            </a:r>
            <a:r>
              <a:rPr lang="en-US" altLang="zh-CN"/>
              <a:t>——python</a:t>
            </a:r>
            <a:endParaRPr lang="en-US" altLang="zh-CN"/>
          </a:p>
        </p:txBody>
      </p:sp>
      <p:pic>
        <p:nvPicPr>
          <p:cNvPr id="7" name="图片 6"/>
          <p:cNvPicPr>
            <a:picLocks noChangeAspect="1"/>
          </p:cNvPicPr>
          <p:nvPr/>
        </p:nvPicPr>
        <p:blipFill>
          <a:blip r:embed="rId1"/>
          <a:stretch>
            <a:fillRect/>
          </a:stretch>
        </p:blipFill>
        <p:spPr>
          <a:xfrm>
            <a:off x="107950" y="1691005"/>
            <a:ext cx="11976735" cy="1727200"/>
          </a:xfrm>
          <a:prstGeom prst="rect">
            <a:avLst/>
          </a:prstGeom>
        </p:spPr>
      </p:pic>
      <p:pic>
        <p:nvPicPr>
          <p:cNvPr id="3" name="图片 2"/>
          <p:cNvPicPr>
            <a:picLocks noChangeAspect="1"/>
          </p:cNvPicPr>
          <p:nvPr/>
        </p:nvPicPr>
        <p:blipFill>
          <a:blip r:embed="rId2"/>
          <a:stretch>
            <a:fillRect/>
          </a:stretch>
        </p:blipFill>
        <p:spPr>
          <a:xfrm>
            <a:off x="3994785" y="3966210"/>
            <a:ext cx="4203700" cy="1866900"/>
          </a:xfrm>
          <a:prstGeom prst="rect">
            <a:avLst/>
          </a:prstGeom>
        </p:spPr>
      </p:pic>
      <p:sp>
        <p:nvSpPr>
          <p:cNvPr id="4" name="文本框 3"/>
          <p:cNvSpPr txBox="1"/>
          <p:nvPr/>
        </p:nvSpPr>
        <p:spPr>
          <a:xfrm>
            <a:off x="4086860" y="5833110"/>
            <a:ext cx="3964305" cy="368300"/>
          </a:xfrm>
          <a:prstGeom prst="rect">
            <a:avLst/>
          </a:prstGeom>
          <a:noFill/>
        </p:spPr>
        <p:txBody>
          <a:bodyPr wrap="square" rtlCol="0">
            <a:spAutoFit/>
          </a:bodyPr>
          <a:p>
            <a:pPr algn="ctr"/>
            <a:r>
              <a:rPr lang="en-US" altLang="zh-CN"/>
              <a:t>config.json</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代码实现</a:t>
            </a:r>
            <a:r>
              <a:rPr lang="en-US" altLang="zh-CN"/>
              <a:t>——python</a:t>
            </a:r>
            <a:endParaRPr lang="en-US" altLang="zh-CN"/>
          </a:p>
        </p:txBody>
      </p:sp>
      <p:sp>
        <p:nvSpPr>
          <p:cNvPr id="4" name="文本框 3"/>
          <p:cNvSpPr txBox="1"/>
          <p:nvPr/>
        </p:nvSpPr>
        <p:spPr>
          <a:xfrm>
            <a:off x="4086860" y="5833110"/>
            <a:ext cx="3964305" cy="368300"/>
          </a:xfrm>
          <a:prstGeom prst="rect">
            <a:avLst/>
          </a:prstGeom>
          <a:noFill/>
        </p:spPr>
        <p:txBody>
          <a:bodyPr wrap="square" rtlCol="0">
            <a:spAutoFit/>
          </a:bodyPr>
          <a:p>
            <a:pPr algn="ctr"/>
            <a:r>
              <a:rPr lang="zh-CN" altLang="en-US"/>
              <a:t>交叉过程、变异过程函数</a:t>
            </a:r>
            <a:endParaRPr lang="zh-CN" altLang="en-US"/>
          </a:p>
        </p:txBody>
      </p:sp>
      <p:pic>
        <p:nvPicPr>
          <p:cNvPr id="7" name="图片 6"/>
          <p:cNvPicPr>
            <a:picLocks noChangeAspect="1"/>
          </p:cNvPicPr>
          <p:nvPr/>
        </p:nvPicPr>
        <p:blipFill>
          <a:blip r:embed="rId1"/>
          <a:stretch>
            <a:fillRect/>
          </a:stretch>
        </p:blipFill>
        <p:spPr>
          <a:xfrm>
            <a:off x="3448050" y="1990725"/>
            <a:ext cx="5295900" cy="3543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358900" y="1269365"/>
            <a:ext cx="9474200" cy="4563745"/>
          </a:xfrm>
          <a:prstGeom prst="rect">
            <a:avLst/>
          </a:prstGeom>
        </p:spPr>
      </p:pic>
      <p:sp>
        <p:nvSpPr>
          <p:cNvPr id="2" name="标题 1"/>
          <p:cNvSpPr>
            <a:spLocks noGrp="1"/>
          </p:cNvSpPr>
          <p:nvPr>
            <p:ph type="title"/>
          </p:nvPr>
        </p:nvSpPr>
        <p:spPr/>
        <p:txBody>
          <a:bodyPr/>
          <a:p>
            <a:r>
              <a:rPr lang="zh-CN" altLang="en-US"/>
              <a:t>代码实现</a:t>
            </a:r>
            <a:r>
              <a:rPr lang="en-US" altLang="zh-CN"/>
              <a:t>——python</a:t>
            </a:r>
            <a:endParaRPr lang="en-US" altLang="zh-CN"/>
          </a:p>
        </p:txBody>
      </p:sp>
      <p:sp>
        <p:nvSpPr>
          <p:cNvPr id="4" name="文本框 3"/>
          <p:cNvSpPr txBox="1"/>
          <p:nvPr/>
        </p:nvSpPr>
        <p:spPr>
          <a:xfrm>
            <a:off x="4086860" y="5833110"/>
            <a:ext cx="3964305" cy="368300"/>
          </a:xfrm>
          <a:prstGeom prst="rect">
            <a:avLst/>
          </a:prstGeom>
          <a:noFill/>
        </p:spPr>
        <p:txBody>
          <a:bodyPr wrap="square" rtlCol="0">
            <a:spAutoFit/>
          </a:bodyPr>
          <a:p>
            <a:pPr algn="ctr"/>
            <a:r>
              <a:rPr lang="zh-CN" altLang="en-US"/>
              <a:t>种群进化过程函数</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a:off x="7632065" y="196850"/>
            <a:ext cx="3340100" cy="6464935"/>
          </a:xfrm>
          <a:prstGeom prst="rect">
            <a:avLst/>
          </a:prstGeom>
        </p:spPr>
      </p:pic>
      <p:sp>
        <p:nvSpPr>
          <p:cNvPr id="2" name="标题 1"/>
          <p:cNvSpPr>
            <a:spLocks noGrp="1"/>
          </p:cNvSpPr>
          <p:nvPr>
            <p:ph type="title"/>
          </p:nvPr>
        </p:nvSpPr>
        <p:spPr/>
        <p:txBody>
          <a:bodyPr/>
          <a:p>
            <a:r>
              <a:rPr lang="zh-CN" altLang="en-US"/>
              <a:t>实验结果及分析</a:t>
            </a:r>
            <a:endParaRPr lang="zh-CN" altLang="en-US"/>
          </a:p>
        </p:txBody>
      </p:sp>
      <p:pic>
        <p:nvPicPr>
          <p:cNvPr id="3" name="图片 2"/>
          <p:cNvPicPr>
            <a:picLocks noChangeAspect="1"/>
          </p:cNvPicPr>
          <p:nvPr/>
        </p:nvPicPr>
        <p:blipFill>
          <a:blip r:embed="rId2"/>
          <a:stretch>
            <a:fillRect/>
          </a:stretch>
        </p:blipFill>
        <p:spPr>
          <a:xfrm>
            <a:off x="838200" y="2889885"/>
            <a:ext cx="5255260" cy="3527425"/>
          </a:xfrm>
          <a:prstGeom prst="rect">
            <a:avLst/>
          </a:prstGeom>
        </p:spPr>
      </p:pic>
      <p:sp>
        <p:nvSpPr>
          <p:cNvPr id="5" name="文本框 4"/>
          <p:cNvSpPr txBox="1"/>
          <p:nvPr/>
        </p:nvSpPr>
        <p:spPr>
          <a:xfrm>
            <a:off x="838200" y="1691005"/>
            <a:ext cx="6793230" cy="1198880"/>
          </a:xfrm>
          <a:prstGeom prst="rect">
            <a:avLst/>
          </a:prstGeom>
          <a:noFill/>
        </p:spPr>
        <p:txBody>
          <a:bodyPr wrap="square" rtlCol="0" anchor="t">
            <a:spAutoFit/>
          </a:bodyPr>
          <a:p>
            <a:pPr fontAlgn="auto"/>
            <a:r>
              <a:rPr lang="zh-CN" altLang="en-US" sz="2400"/>
              <a:t>ind_num = 30, iter_num = </a:t>
            </a:r>
            <a:r>
              <a:rPr lang="en-US" altLang="zh-CN" sz="2400"/>
              <a:t>2</a:t>
            </a:r>
            <a:r>
              <a:rPr lang="zh-CN" altLang="en-US" sz="2400"/>
              <a:t>000, </a:t>
            </a:r>
            <a:endParaRPr lang="zh-CN" altLang="en-US" sz="2400"/>
          </a:p>
          <a:p>
            <a:pPr fontAlgn="auto"/>
            <a:r>
              <a:rPr lang="zh-CN" altLang="en-US" sz="2400"/>
              <a:t>crossover_ratio = 0.90, mutation_ratio = 0.01</a:t>
            </a:r>
            <a:endParaRPr lang="zh-CN" altLang="en-US" sz="2400"/>
          </a:p>
          <a:p>
            <a:pPr fontAlgn="auto"/>
            <a:r>
              <a:rPr lang="en-US" altLang="zh-CN" sz="2400"/>
              <a:t>select_strategy = 'random'</a:t>
            </a:r>
            <a:endParaRPr lang="en-US" altLang="zh-CN"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zh-CN" altLang="en-US"/>
              <a:t>实验结果及分析</a:t>
            </a:r>
            <a:endParaRPr lang="zh-CN" altLang="en-US"/>
          </a:p>
        </p:txBody>
      </p:sp>
      <p:sp>
        <p:nvSpPr>
          <p:cNvPr id="5" name="文本框 4"/>
          <p:cNvSpPr txBox="1"/>
          <p:nvPr/>
        </p:nvSpPr>
        <p:spPr>
          <a:xfrm>
            <a:off x="838200" y="1691005"/>
            <a:ext cx="7463790" cy="1198880"/>
          </a:xfrm>
          <a:prstGeom prst="rect">
            <a:avLst/>
          </a:prstGeom>
          <a:noFill/>
        </p:spPr>
        <p:txBody>
          <a:bodyPr wrap="square" rtlCol="0" anchor="t">
            <a:spAutoFit/>
          </a:bodyPr>
          <a:p>
            <a:pPr fontAlgn="auto"/>
            <a:r>
              <a:rPr lang="zh-CN" altLang="en-US" sz="2400"/>
              <a:t>ind_num = 30, iter_num = </a:t>
            </a:r>
            <a:r>
              <a:rPr lang="en-US" altLang="zh-CN" sz="2400"/>
              <a:t>2</a:t>
            </a:r>
            <a:r>
              <a:rPr lang="zh-CN" altLang="en-US" sz="2400"/>
              <a:t>000, </a:t>
            </a:r>
            <a:endParaRPr lang="zh-CN" altLang="en-US" sz="2400"/>
          </a:p>
          <a:p>
            <a:pPr fontAlgn="auto"/>
            <a:r>
              <a:rPr lang="zh-CN" altLang="en-US" sz="2400"/>
              <a:t>crossover_ratio = 0.90, mutation_ratio = 0.01</a:t>
            </a:r>
            <a:endParaRPr lang="zh-CN" altLang="en-US" sz="2400"/>
          </a:p>
          <a:p>
            <a:pPr fontAlgn="auto"/>
            <a:r>
              <a:rPr lang="en-US" altLang="zh-CN" sz="2400"/>
              <a:t>select_strategy = 'roulette', roulette_type = 'absolute'</a:t>
            </a:r>
            <a:endParaRPr lang="en-US" altLang="zh-CN" sz="2400"/>
          </a:p>
        </p:txBody>
      </p:sp>
      <p:pic>
        <p:nvPicPr>
          <p:cNvPr id="4" name="图片 3"/>
          <p:cNvPicPr>
            <a:picLocks noChangeAspect="1"/>
          </p:cNvPicPr>
          <p:nvPr/>
        </p:nvPicPr>
        <p:blipFill>
          <a:blip r:embed="rId1"/>
          <a:stretch>
            <a:fillRect/>
          </a:stretch>
        </p:blipFill>
        <p:spPr>
          <a:xfrm>
            <a:off x="838200" y="2889885"/>
            <a:ext cx="5255260" cy="3607435"/>
          </a:xfrm>
          <a:prstGeom prst="rect">
            <a:avLst/>
          </a:prstGeom>
        </p:spPr>
      </p:pic>
      <p:pic>
        <p:nvPicPr>
          <p:cNvPr id="6" name="图片 5"/>
          <p:cNvPicPr>
            <a:picLocks noChangeAspect="1"/>
          </p:cNvPicPr>
          <p:nvPr/>
        </p:nvPicPr>
        <p:blipFill>
          <a:blip r:embed="rId2"/>
          <a:stretch>
            <a:fillRect/>
          </a:stretch>
        </p:blipFill>
        <p:spPr>
          <a:xfrm>
            <a:off x="8301990" y="183515"/>
            <a:ext cx="3327400" cy="64903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zh-CN" altLang="en-US"/>
              <a:t>实验结果及分析</a:t>
            </a:r>
            <a:endParaRPr lang="zh-CN" altLang="en-US"/>
          </a:p>
        </p:txBody>
      </p:sp>
      <p:sp>
        <p:nvSpPr>
          <p:cNvPr id="5" name="文本框 4"/>
          <p:cNvSpPr txBox="1"/>
          <p:nvPr/>
        </p:nvSpPr>
        <p:spPr>
          <a:xfrm>
            <a:off x="838200" y="1691005"/>
            <a:ext cx="7463790" cy="1198880"/>
          </a:xfrm>
          <a:prstGeom prst="rect">
            <a:avLst/>
          </a:prstGeom>
          <a:noFill/>
        </p:spPr>
        <p:txBody>
          <a:bodyPr wrap="square" rtlCol="0" anchor="t">
            <a:spAutoFit/>
          </a:bodyPr>
          <a:p>
            <a:pPr fontAlgn="auto"/>
            <a:r>
              <a:rPr lang="zh-CN" altLang="en-US" sz="2400"/>
              <a:t>ind_num = 30, iter_num = </a:t>
            </a:r>
            <a:r>
              <a:rPr lang="en-US" altLang="zh-CN" sz="2400"/>
              <a:t>2</a:t>
            </a:r>
            <a:r>
              <a:rPr lang="zh-CN" altLang="en-US" sz="2400"/>
              <a:t>000, </a:t>
            </a:r>
            <a:endParaRPr lang="zh-CN" altLang="en-US" sz="2400"/>
          </a:p>
          <a:p>
            <a:pPr fontAlgn="auto"/>
            <a:r>
              <a:rPr lang="zh-CN" altLang="en-US" sz="2400"/>
              <a:t>crossover_ratio = 0.90, mutation_ratio = 0.01</a:t>
            </a:r>
            <a:endParaRPr lang="zh-CN" altLang="en-US" sz="2400"/>
          </a:p>
          <a:p>
            <a:pPr fontAlgn="auto"/>
            <a:r>
              <a:rPr lang="en-US" altLang="zh-CN" sz="2400"/>
              <a:t>select_strategy = 'roulette', roulette_type = 'softmax'</a:t>
            </a:r>
            <a:endParaRPr lang="en-US" altLang="zh-CN" sz="2400"/>
          </a:p>
        </p:txBody>
      </p:sp>
      <p:pic>
        <p:nvPicPr>
          <p:cNvPr id="3" name="图片 2"/>
          <p:cNvPicPr>
            <a:picLocks noChangeAspect="1"/>
          </p:cNvPicPr>
          <p:nvPr/>
        </p:nvPicPr>
        <p:blipFill>
          <a:blip r:embed="rId1"/>
          <a:stretch>
            <a:fillRect/>
          </a:stretch>
        </p:blipFill>
        <p:spPr>
          <a:xfrm>
            <a:off x="838200" y="2889885"/>
            <a:ext cx="5255260" cy="3517265"/>
          </a:xfrm>
          <a:prstGeom prst="rect">
            <a:avLst/>
          </a:prstGeom>
        </p:spPr>
      </p:pic>
      <p:pic>
        <p:nvPicPr>
          <p:cNvPr id="7" name="图片 6"/>
          <p:cNvPicPr>
            <a:picLocks noChangeAspect="1"/>
          </p:cNvPicPr>
          <p:nvPr/>
        </p:nvPicPr>
        <p:blipFill>
          <a:blip r:embed="rId2"/>
          <a:stretch>
            <a:fillRect/>
          </a:stretch>
        </p:blipFill>
        <p:spPr>
          <a:xfrm>
            <a:off x="8301990" y="177800"/>
            <a:ext cx="3403600" cy="6503035"/>
          </a:xfrm>
          <a:prstGeom prst="rect">
            <a:avLst/>
          </a:prstGeom>
        </p:spPr>
      </p:pic>
      <p:sp>
        <p:nvSpPr>
          <p:cNvPr id="8" name="文本框 7"/>
          <p:cNvSpPr txBox="1"/>
          <p:nvPr/>
        </p:nvSpPr>
        <p:spPr>
          <a:xfrm>
            <a:off x="6093460" y="3933825"/>
            <a:ext cx="1955165" cy="583565"/>
          </a:xfrm>
          <a:prstGeom prst="rect">
            <a:avLst/>
          </a:prstGeom>
          <a:noFill/>
        </p:spPr>
        <p:txBody>
          <a:bodyPr wrap="square" rtlCol="0">
            <a:spAutoFit/>
          </a:bodyPr>
          <a:p>
            <a:r>
              <a:rPr lang="zh-CN" altLang="en-US" sz="3200">
                <a:solidFill>
                  <a:srgbClr val="FF0000"/>
                </a:solidFill>
              </a:rPr>
              <a:t>没有收敛？</a:t>
            </a:r>
            <a:endParaRPr lang="zh-CN" altLang="en-US" sz="32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507365" y="1691005"/>
            <a:ext cx="5775960" cy="3880485"/>
          </a:xfrm>
          <a:prstGeom prst="rect">
            <a:avLst/>
          </a:prstGeom>
        </p:spPr>
      </p:pic>
      <p:sp>
        <p:nvSpPr>
          <p:cNvPr id="2" name="标题 1"/>
          <p:cNvSpPr>
            <a:spLocks noGrp="1"/>
          </p:cNvSpPr>
          <p:nvPr>
            <p:ph type="title"/>
          </p:nvPr>
        </p:nvSpPr>
        <p:spPr>
          <a:xfrm>
            <a:off x="838200" y="365125"/>
            <a:ext cx="10515600" cy="1325563"/>
          </a:xfrm>
        </p:spPr>
        <p:txBody>
          <a:bodyPr/>
          <a:p>
            <a:r>
              <a:rPr lang="zh-CN" altLang="en-US"/>
              <a:t>实验结果及分析</a:t>
            </a:r>
            <a:endParaRPr lang="zh-CN" altLang="en-US"/>
          </a:p>
        </p:txBody>
      </p:sp>
      <p:sp>
        <p:nvSpPr>
          <p:cNvPr id="8" name="文本框 7"/>
          <p:cNvSpPr txBox="1"/>
          <p:nvPr/>
        </p:nvSpPr>
        <p:spPr>
          <a:xfrm>
            <a:off x="6614160" y="1374140"/>
            <a:ext cx="5070475" cy="1076325"/>
          </a:xfrm>
          <a:prstGeom prst="rect">
            <a:avLst/>
          </a:prstGeom>
          <a:noFill/>
        </p:spPr>
        <p:txBody>
          <a:bodyPr wrap="square" rtlCol="0">
            <a:spAutoFit/>
          </a:bodyPr>
          <a:p>
            <a:r>
              <a:rPr lang="en-US" altLang="zh-CN" sz="3200">
                <a:solidFill>
                  <a:srgbClr val="FF0000"/>
                </a:solidFill>
              </a:rPr>
              <a:t>softmax</a:t>
            </a:r>
            <a:r>
              <a:rPr lang="zh-CN" altLang="en-US" sz="3200">
                <a:solidFill>
                  <a:srgbClr val="FF0000"/>
                </a:solidFill>
              </a:rPr>
              <a:t>函数导致个体间被选择概率的差异极大</a:t>
            </a:r>
            <a:endParaRPr lang="zh-CN" altLang="en-US" sz="3200">
              <a:solidFill>
                <a:srgbClr val="FF0000"/>
              </a:solidFill>
            </a:endParaRPr>
          </a:p>
        </p:txBody>
      </p:sp>
      <p:pic>
        <p:nvPicPr>
          <p:cNvPr id="6" name="图片 5"/>
          <p:cNvPicPr>
            <a:picLocks noChangeAspect="1"/>
          </p:cNvPicPr>
          <p:nvPr/>
        </p:nvPicPr>
        <p:blipFill>
          <a:blip r:embed="rId2"/>
          <a:stretch>
            <a:fillRect/>
          </a:stretch>
        </p:blipFill>
        <p:spPr>
          <a:xfrm>
            <a:off x="6283325" y="2891155"/>
            <a:ext cx="5777230" cy="24085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结论</a:t>
            </a:r>
            <a:endParaRPr lang="zh-CN" altLang="en-US"/>
          </a:p>
        </p:txBody>
      </p:sp>
      <p:sp>
        <p:nvSpPr>
          <p:cNvPr id="3" name="内容占位符 2"/>
          <p:cNvSpPr>
            <a:spLocks noGrp="1"/>
          </p:cNvSpPr>
          <p:nvPr>
            <p:ph idx="1"/>
          </p:nvPr>
        </p:nvSpPr>
        <p:spPr/>
        <p:txBody>
          <a:bodyPr/>
          <a:p>
            <a:r>
              <a:rPr lang="zh-CN" altLang="en-US"/>
              <a:t>遗传算法有效地减少了陷入局部最优解的风险。</a:t>
            </a:r>
            <a:endParaRPr lang="zh-CN" altLang="en-US"/>
          </a:p>
          <a:p>
            <a:endParaRPr lang="zh-CN" altLang="en-US"/>
          </a:p>
          <a:p>
            <a:r>
              <a:rPr lang="zh-CN" altLang="en-US"/>
              <a:t>遗传算法基本上仅用适应度函数值来评估个体，而适应度函数的设置使得遗传算法的应用范围大大扩展。</a:t>
            </a:r>
            <a:endParaRPr lang="zh-CN" altLang="en-US"/>
          </a:p>
          <a:p>
            <a:endParaRPr lang="zh-CN" altLang="en-US"/>
          </a:p>
          <a:p>
            <a:r>
              <a:rPr lang="zh-CN" altLang="en-US"/>
              <a:t>在实际应用中，轮盘赌也有一定的限制。如果适应度值有正有负，就不好处理。所以轮盘赌只是选择策略的一种。</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r>
              <a:rPr lang="zh-CN" altLang="en-US" sz="3600"/>
              <a:t>问题描述</a:t>
            </a:r>
            <a:endParaRPr lang="zh-CN" altLang="en-US" sz="3600"/>
          </a:p>
          <a:p>
            <a:r>
              <a:rPr lang="zh-CN" altLang="en-US" sz="3600"/>
              <a:t>遗传算法核心概念及流程</a:t>
            </a:r>
            <a:endParaRPr lang="zh-CN" altLang="en-US" sz="3600"/>
          </a:p>
          <a:p>
            <a:pPr marL="0" indent="0">
              <a:buNone/>
            </a:pPr>
            <a:r>
              <a:rPr lang="en-US" altLang="zh-CN" sz="3600"/>
              <a:t>	</a:t>
            </a:r>
            <a:r>
              <a:rPr lang="zh-CN" altLang="en-US" sz="3600"/>
              <a:t>编码、选择、交叉、变异</a:t>
            </a:r>
            <a:endParaRPr lang="zh-CN" altLang="en-US" sz="3600"/>
          </a:p>
          <a:p>
            <a:r>
              <a:rPr lang="zh-CN" altLang="en-US" sz="3600"/>
              <a:t>实现代码</a:t>
            </a:r>
            <a:endParaRPr lang="zh-CN" altLang="en-US" sz="3600"/>
          </a:p>
          <a:p>
            <a:r>
              <a:rPr lang="zh-CN" altLang="en-US" sz="3600"/>
              <a:t>实验结果及分析</a:t>
            </a:r>
            <a:endParaRPr lang="zh-CN" altLang="en-US" sz="3600"/>
          </a:p>
          <a:p>
            <a:r>
              <a:rPr lang="zh-CN" altLang="en-US" sz="3600"/>
              <a:t>结论</a:t>
            </a:r>
            <a:endParaRPr lang="zh-C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问题描述</a:t>
            </a:r>
            <a:endParaRPr lang="zh-CN" altLang="en-US"/>
          </a:p>
        </p:txBody>
      </p:sp>
      <p:sp>
        <p:nvSpPr>
          <p:cNvPr id="3" name="内容占位符 2"/>
          <p:cNvSpPr>
            <a:spLocks noGrp="1"/>
          </p:cNvSpPr>
          <p:nvPr>
            <p:ph idx="1"/>
          </p:nvPr>
        </p:nvSpPr>
        <p:spPr/>
        <p:txBody>
          <a:bodyPr/>
          <a:p>
            <a:r>
              <a:rPr lang="zh-CN" altLang="en-US"/>
              <a:t>问题：求解函数f(x)=x+10sin5x+7con4x在区间[0,9</a:t>
            </a:r>
            <a:r>
              <a:rPr lang="en-US" altLang="zh-CN"/>
              <a:t>]</a:t>
            </a:r>
            <a:r>
              <a:rPr lang="zh-CN" altLang="en-US"/>
              <a:t>的极大值</a:t>
            </a:r>
            <a:endParaRPr lang="zh-CN" altLang="en-US"/>
          </a:p>
          <a:p>
            <a:r>
              <a:rPr lang="zh-CN" altLang="en-US"/>
              <a:t>方法：遗传算法</a:t>
            </a:r>
            <a:endParaRPr lang="zh-CN" altLang="en-US"/>
          </a:p>
        </p:txBody>
      </p:sp>
      <p:pic>
        <p:nvPicPr>
          <p:cNvPr id="4" name="图片 3"/>
          <p:cNvPicPr>
            <a:picLocks noChangeAspect="1"/>
          </p:cNvPicPr>
          <p:nvPr/>
        </p:nvPicPr>
        <p:blipFill>
          <a:blip r:embed="rId1"/>
          <a:stretch>
            <a:fillRect/>
          </a:stretch>
        </p:blipFill>
        <p:spPr>
          <a:xfrm>
            <a:off x="3872865" y="2672715"/>
            <a:ext cx="4446905" cy="35045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遗传算法核心概念</a:t>
            </a:r>
            <a:endParaRPr lang="zh-CN" altLang="en-US"/>
          </a:p>
        </p:txBody>
      </p:sp>
      <p:sp>
        <p:nvSpPr>
          <p:cNvPr id="3" name="内容占位符 2"/>
          <p:cNvSpPr>
            <a:spLocks noGrp="1"/>
          </p:cNvSpPr>
          <p:nvPr>
            <p:ph idx="1"/>
          </p:nvPr>
        </p:nvSpPr>
        <p:spPr/>
        <p:txBody>
          <a:bodyPr/>
          <a:p>
            <a:r>
              <a:rPr lang="zh-CN" altLang="en-US"/>
              <a:t>个体</a:t>
            </a:r>
            <a:r>
              <a:rPr lang="en-US" altLang="zh-CN"/>
              <a:t>/</a:t>
            </a:r>
            <a:r>
              <a:rPr lang="zh-CN" altLang="en-US"/>
              <a:t>染色体（Individual）：一个猴子，一个细胞，一个人。 </a:t>
            </a:r>
            <a:endParaRPr lang="zh-CN" altLang="en-US"/>
          </a:p>
          <a:p>
            <a:r>
              <a:rPr lang="zh-CN" altLang="en-US"/>
              <a:t>种群（Population）：一群猴子，一群细胞，一群人。 </a:t>
            </a:r>
            <a:endParaRPr lang="zh-CN" altLang="en-US"/>
          </a:p>
          <a:p>
            <a:r>
              <a:rPr lang="zh-CN" altLang="en-US"/>
              <a:t>基因（Gene）：个体携带的基因。</a:t>
            </a:r>
            <a:endParaRPr lang="zh-CN" altLang="en-US"/>
          </a:p>
        </p:txBody>
      </p:sp>
      <p:pic>
        <p:nvPicPr>
          <p:cNvPr id="5" name="图片 4" descr="遗传算法基本概念图"/>
          <p:cNvPicPr>
            <a:picLocks noChangeAspect="1"/>
          </p:cNvPicPr>
          <p:nvPr/>
        </p:nvPicPr>
        <p:blipFill>
          <a:blip r:embed="rId1"/>
          <a:srcRect l="8741" t="18377"/>
          <a:stretch>
            <a:fillRect/>
          </a:stretch>
        </p:blipFill>
        <p:spPr>
          <a:xfrm>
            <a:off x="2985770" y="3387725"/>
            <a:ext cx="6221095" cy="3308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遗传算法核心概念</a:t>
            </a:r>
            <a:r>
              <a:rPr lang="en-US" altLang="zh-CN"/>
              <a:t>——</a:t>
            </a:r>
            <a:r>
              <a:rPr lang="zh-CN" altLang="en-US"/>
              <a:t>编码</a:t>
            </a:r>
            <a:r>
              <a:rPr lang="en-US" altLang="zh-CN"/>
              <a:t>(Encode)</a:t>
            </a:r>
            <a:endParaRPr lang="en-US" altLang="zh-CN"/>
          </a:p>
        </p:txBody>
      </p:sp>
      <p:sp>
        <p:nvSpPr>
          <p:cNvPr id="3" name="内容占位符 2"/>
          <p:cNvSpPr>
            <a:spLocks noGrp="1"/>
          </p:cNvSpPr>
          <p:nvPr>
            <p:ph idx="1"/>
          </p:nvPr>
        </p:nvSpPr>
        <p:spPr>
          <a:xfrm>
            <a:off x="838200" y="1825625"/>
            <a:ext cx="10515600" cy="3401060"/>
          </a:xfrm>
        </p:spPr>
        <p:txBody>
          <a:bodyPr/>
          <a:p>
            <a:r>
              <a:rPr lang="zh-CN" altLang="en-US"/>
              <a:t>遗传算法把处理问题空间的参数转换成由基因按一定结构组成的个体（染色体），这一转换操作就叫做编码。</a:t>
            </a:r>
            <a:endParaRPr lang="zh-CN" altLang="en-US"/>
          </a:p>
          <a:p>
            <a:endParaRPr lang="zh-CN" altLang="en-US"/>
          </a:p>
          <a:p>
            <a:r>
              <a:rPr lang="zh-CN" altLang="en-US"/>
              <a:t>目前的几种常用的编码技术有二进制编码，变程编码等。</a:t>
            </a:r>
            <a:endParaRPr lang="zh-CN" altLang="en-US"/>
          </a:p>
          <a:p>
            <a:endParaRPr lang="zh-CN" altLang="en-US"/>
          </a:p>
          <a:p>
            <a:r>
              <a:rPr lang="zh-CN" altLang="en-US"/>
              <a:t>本实验采用</a:t>
            </a:r>
            <a:r>
              <a:rPr lang="zh-CN" altLang="en-US" b="1">
                <a:solidFill>
                  <a:srgbClr val="FF0000"/>
                </a:solidFill>
              </a:rPr>
              <a:t>十进制编码</a:t>
            </a:r>
            <a:r>
              <a:rPr lang="zh-CN" altLang="en-US"/>
              <a:t>，对问题空间的参数进行直接处理</a:t>
            </a:r>
            <a:endParaRPr lang="zh-CN" altLang="en-US"/>
          </a:p>
        </p:txBody>
      </p:sp>
      <p:pic>
        <p:nvPicPr>
          <p:cNvPr id="4" name="图片 3"/>
          <p:cNvPicPr>
            <a:picLocks noChangeAspect="1"/>
          </p:cNvPicPr>
          <p:nvPr/>
        </p:nvPicPr>
        <p:blipFill>
          <a:blip r:embed="rId1"/>
          <a:stretch>
            <a:fillRect/>
          </a:stretch>
        </p:blipFill>
        <p:spPr>
          <a:xfrm>
            <a:off x="3333115" y="5226685"/>
            <a:ext cx="5526405" cy="6959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遗传算法核心概念</a:t>
            </a:r>
            <a:r>
              <a:rPr lang="en-US" altLang="zh-CN"/>
              <a:t>——</a:t>
            </a:r>
            <a:r>
              <a:rPr lang="zh-CN" altLang="en-US"/>
              <a:t>选择</a:t>
            </a:r>
            <a:r>
              <a:rPr lang="en-US" altLang="zh-CN"/>
              <a:t>(Selection)</a:t>
            </a:r>
            <a:endParaRPr lang="en-US" altLang="zh-CN"/>
          </a:p>
        </p:txBody>
      </p:sp>
      <p:sp>
        <p:nvSpPr>
          <p:cNvPr id="3" name="内容占位符 2"/>
          <p:cNvSpPr>
            <a:spLocks noGrp="1"/>
          </p:cNvSpPr>
          <p:nvPr>
            <p:ph idx="1"/>
          </p:nvPr>
        </p:nvSpPr>
        <p:spPr>
          <a:xfrm>
            <a:off x="838200" y="1825625"/>
            <a:ext cx="10515600" cy="4087495"/>
          </a:xfrm>
        </p:spPr>
        <p:txBody>
          <a:bodyPr>
            <a:normAutofit lnSpcReduction="20000"/>
          </a:bodyPr>
          <a:p>
            <a:pPr fontAlgn="auto">
              <a:lnSpc>
                <a:spcPct val="100000"/>
              </a:lnSpc>
            </a:pPr>
            <a:r>
              <a:rPr lang="zh-CN" altLang="en-US"/>
              <a:t>选择的基准就是</a:t>
            </a:r>
            <a:r>
              <a:rPr lang="zh-CN" altLang="en-US" b="1">
                <a:solidFill>
                  <a:srgbClr val="FF0000"/>
                </a:solidFill>
              </a:rPr>
              <a:t>个体的适应度</a:t>
            </a:r>
            <a:r>
              <a:rPr lang="en-US" altLang="zh-CN" b="1">
                <a:solidFill>
                  <a:srgbClr val="FF0000"/>
                </a:solidFill>
              </a:rPr>
              <a:t>(Fitness)</a:t>
            </a:r>
            <a:r>
              <a:rPr lang="zh-CN" altLang="en-US"/>
              <a:t>。而选择的策略根据问题和程序员自身意图，可以采用多种策略。</a:t>
            </a:r>
            <a:endParaRPr lang="zh-CN" altLang="en-US"/>
          </a:p>
          <a:p>
            <a:pPr fontAlgn="auto">
              <a:lnSpc>
                <a:spcPct val="100000"/>
              </a:lnSpc>
            </a:pPr>
            <a:endParaRPr lang="zh-CN" altLang="en-US"/>
          </a:p>
          <a:p>
            <a:pPr fontAlgn="auto">
              <a:lnSpc>
                <a:spcPct val="100000"/>
              </a:lnSpc>
            </a:pPr>
            <a:r>
              <a:rPr lang="zh-CN" altLang="en-US"/>
              <a:t>常见的选择策略是</a:t>
            </a:r>
            <a:r>
              <a:rPr lang="zh-CN" altLang="en-US" b="1">
                <a:solidFill>
                  <a:srgbClr val="FF0000"/>
                </a:solidFill>
              </a:rPr>
              <a:t>随机选择</a:t>
            </a:r>
            <a:r>
              <a:rPr lang="zh-CN" altLang="en-US"/>
              <a:t>和</a:t>
            </a:r>
            <a:r>
              <a:rPr lang="zh-CN" altLang="en-US" b="1">
                <a:solidFill>
                  <a:srgbClr val="FF0000"/>
                </a:solidFill>
              </a:rPr>
              <a:t>轮盘赌选择</a:t>
            </a:r>
            <a:r>
              <a:rPr lang="zh-CN" altLang="en-US"/>
              <a:t>。随机选择策略在种群中随机选择个体进行进化，而轮盘赌策略使优秀的个体有更大的机会将基因传给下一代。</a:t>
            </a:r>
            <a:endParaRPr lang="zh-CN" altLang="en-US"/>
          </a:p>
          <a:p>
            <a:pPr fontAlgn="auto">
              <a:lnSpc>
                <a:spcPct val="100000"/>
              </a:lnSpc>
            </a:pPr>
            <a:endParaRPr lang="zh-CN" altLang="en-US"/>
          </a:p>
          <a:p>
            <a:pPr fontAlgn="auto">
              <a:lnSpc>
                <a:spcPct val="100000"/>
              </a:lnSpc>
            </a:pPr>
            <a:r>
              <a:rPr lang="zh-CN" altLang="en-US"/>
              <a:t>本</a:t>
            </a:r>
            <a:r>
              <a:rPr lang="zh-CN" altLang="en-US"/>
              <a:t>实验对随机选择和轮盘赌选择都进行了测试，并对结果进行了分析。</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210560" y="1825625"/>
            <a:ext cx="5490210" cy="4110990"/>
          </a:xfrm>
          <a:prstGeom prst="rect">
            <a:avLst/>
          </a:prstGeom>
        </p:spPr>
      </p:pic>
      <p:sp>
        <p:nvSpPr>
          <p:cNvPr id="2" name="标题 1"/>
          <p:cNvSpPr>
            <a:spLocks noGrp="1"/>
          </p:cNvSpPr>
          <p:nvPr>
            <p:ph type="title"/>
          </p:nvPr>
        </p:nvSpPr>
        <p:spPr/>
        <p:txBody>
          <a:bodyPr/>
          <a:p>
            <a:r>
              <a:rPr lang="zh-CN" altLang="en-US"/>
              <a:t>遗传算法核心概念</a:t>
            </a:r>
            <a:r>
              <a:rPr lang="en-US" altLang="zh-CN"/>
              <a:t>——</a:t>
            </a:r>
            <a:r>
              <a:rPr lang="zh-CN" altLang="en-US"/>
              <a:t>选择</a:t>
            </a:r>
            <a:r>
              <a:rPr lang="en-US" altLang="zh-CN"/>
              <a:t>(Selection)</a:t>
            </a:r>
            <a:endParaRPr lang="en-US" altLang="zh-CN"/>
          </a:p>
        </p:txBody>
      </p:sp>
      <p:sp>
        <p:nvSpPr>
          <p:cNvPr id="3" name="内容占位符 2"/>
          <p:cNvSpPr>
            <a:spLocks noGrp="1"/>
          </p:cNvSpPr>
          <p:nvPr>
            <p:ph idx="1"/>
          </p:nvPr>
        </p:nvSpPr>
        <p:spPr>
          <a:xfrm>
            <a:off x="838200" y="1825625"/>
            <a:ext cx="10515600" cy="616585"/>
          </a:xfrm>
        </p:spPr>
        <p:txBody>
          <a:bodyPr>
            <a:normAutofit lnSpcReduction="20000"/>
          </a:bodyPr>
          <a:p>
            <a:pPr fontAlgn="auto">
              <a:lnSpc>
                <a:spcPct val="100000"/>
              </a:lnSpc>
            </a:pPr>
            <a:r>
              <a:rPr lang="zh-CN" altLang="en-US"/>
              <a:t>轮盘赌选择图示</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遗传算法核心概念</a:t>
            </a:r>
            <a:r>
              <a:rPr lang="en-US" altLang="zh-CN"/>
              <a:t>——</a:t>
            </a:r>
            <a:r>
              <a:rPr lang="zh-CN" altLang="en-US"/>
              <a:t>交叉</a:t>
            </a:r>
            <a:r>
              <a:rPr lang="en-US" altLang="zh-CN"/>
              <a:t>(Crossover)</a:t>
            </a:r>
            <a:endParaRPr lang="en-US" altLang="zh-CN"/>
          </a:p>
        </p:txBody>
      </p:sp>
      <p:pic>
        <p:nvPicPr>
          <p:cNvPr id="4" name="内容占位符 3" descr="遗传算法交叉图例"/>
          <p:cNvPicPr>
            <a:picLocks noChangeAspect="1"/>
          </p:cNvPicPr>
          <p:nvPr>
            <p:ph idx="1"/>
          </p:nvPr>
        </p:nvPicPr>
        <p:blipFill>
          <a:blip r:embed="rId1"/>
          <a:srcRect t="15295"/>
          <a:stretch>
            <a:fillRect/>
          </a:stretch>
        </p:blipFill>
        <p:spPr>
          <a:xfrm>
            <a:off x="1079500" y="1691005"/>
            <a:ext cx="10033000" cy="2732405"/>
          </a:xfrm>
          <a:prstGeom prst="rect">
            <a:avLst/>
          </a:prstGeom>
        </p:spPr>
      </p:pic>
      <p:sp>
        <p:nvSpPr>
          <p:cNvPr id="6" name="内容占位符 2"/>
          <p:cNvSpPr>
            <a:spLocks noGrp="1"/>
          </p:cNvSpPr>
          <p:nvPr/>
        </p:nvSpPr>
        <p:spPr>
          <a:xfrm>
            <a:off x="838200" y="4423410"/>
            <a:ext cx="10515600" cy="2219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fontAlgn="auto">
              <a:lnSpc>
                <a:spcPct val="100000"/>
              </a:lnSpc>
            </a:pPr>
            <a:r>
              <a:rPr lang="zh-CN" altLang="en-US">
                <a:sym typeface="+mn-ea"/>
              </a:rPr>
              <a:t>实验中交叉基于设定的概率发生。</a:t>
            </a:r>
            <a:endParaRPr lang="zh-CN" altLang="en-US">
              <a:sym typeface="+mn-ea"/>
            </a:endParaRPr>
          </a:p>
          <a:p>
            <a:pPr fontAlgn="auto">
              <a:lnSpc>
                <a:spcPct val="100000"/>
              </a:lnSpc>
            </a:pPr>
            <a:r>
              <a:rPr lang="zh-CN" altLang="en-US">
                <a:sym typeface="+mn-ea"/>
              </a:rPr>
              <a:t>如果交叉不发生，parent_1和parent_2直接复制进入新种群。</a:t>
            </a:r>
            <a:endParaRPr lang="zh-CN" altLang="en-US">
              <a:sym typeface="+mn-ea"/>
            </a:endParaRPr>
          </a:p>
          <a:p>
            <a:pPr fontAlgn="auto">
              <a:lnSpc>
                <a:spcPct val="100000"/>
              </a:lnSpc>
            </a:pPr>
            <a:r>
              <a:rPr lang="zh-CN" altLang="en-US">
                <a:sym typeface="+mn-ea"/>
              </a:rPr>
              <a:t>如果交叉发生，则对child_1，child_2，parent_1，parent_2进行适应度排序后，保留较好的两个进入新种群</a:t>
            </a:r>
            <a:endParaRPr lang="zh-CN" altLang="en-U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遗传算法核心概念</a:t>
            </a:r>
            <a:r>
              <a:rPr lang="en-US" altLang="zh-CN"/>
              <a:t>——</a:t>
            </a:r>
            <a:r>
              <a:rPr lang="zh-CN" altLang="en-US"/>
              <a:t>变异</a:t>
            </a:r>
            <a:r>
              <a:rPr lang="en-US" altLang="zh-CN"/>
              <a:t>(Mutation)</a:t>
            </a:r>
            <a:endParaRPr lang="en-US" altLang="zh-CN"/>
          </a:p>
        </p:txBody>
      </p:sp>
      <p:sp>
        <p:nvSpPr>
          <p:cNvPr id="6" name="内容占位符 2"/>
          <p:cNvSpPr>
            <a:spLocks noGrp="1"/>
          </p:cNvSpPr>
          <p:nvPr/>
        </p:nvSpPr>
        <p:spPr>
          <a:xfrm>
            <a:off x="838200" y="3645535"/>
            <a:ext cx="10515600" cy="2997200"/>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fontAlgn="auto">
              <a:lnSpc>
                <a:spcPct val="100000"/>
              </a:lnSpc>
            </a:pPr>
            <a:r>
              <a:rPr lang="zh-CN" altLang="en-US">
                <a:sym typeface="+mn-ea"/>
              </a:rPr>
              <a:t>为了确保种群的多样性，允许种群中有个体的基因变异。在实际问题中是</a:t>
            </a:r>
            <a:r>
              <a:rPr lang="zh-CN" altLang="en-US">
                <a:solidFill>
                  <a:srgbClr val="FF0000"/>
                </a:solidFill>
                <a:sym typeface="+mn-ea"/>
              </a:rPr>
              <a:t>跳出局部最优解</a:t>
            </a:r>
            <a:r>
              <a:rPr lang="zh-CN" altLang="en-US">
                <a:sym typeface="+mn-ea"/>
              </a:rPr>
              <a:t>。</a:t>
            </a:r>
            <a:endParaRPr lang="zh-CN" altLang="en-US">
              <a:sym typeface="+mn-ea"/>
            </a:endParaRPr>
          </a:p>
          <a:p>
            <a:pPr fontAlgn="auto">
              <a:lnSpc>
                <a:spcPct val="100000"/>
              </a:lnSpc>
            </a:pPr>
            <a:endParaRPr lang="zh-CN" altLang="en-US">
              <a:sym typeface="+mn-ea"/>
            </a:endParaRPr>
          </a:p>
          <a:p>
            <a:pPr fontAlgn="auto">
              <a:lnSpc>
                <a:spcPct val="100000"/>
              </a:lnSpc>
            </a:pPr>
            <a:r>
              <a:rPr lang="zh-CN" altLang="en-US">
                <a:sym typeface="+mn-ea"/>
              </a:rPr>
              <a:t>实验中变异也基于设定的概率发生，并采用随机赋值的方式进行变异</a:t>
            </a:r>
            <a:endParaRPr lang="zh-CN" altLang="en-US">
              <a:sym typeface="+mn-ea"/>
            </a:endParaRPr>
          </a:p>
        </p:txBody>
      </p:sp>
      <p:pic>
        <p:nvPicPr>
          <p:cNvPr id="5" name="内容占位符 4" descr="遗传算法变异图例"/>
          <p:cNvPicPr>
            <a:picLocks noChangeAspect="1"/>
          </p:cNvPicPr>
          <p:nvPr>
            <p:ph idx="1"/>
          </p:nvPr>
        </p:nvPicPr>
        <p:blipFill>
          <a:blip r:embed="rId1"/>
          <a:srcRect t="29148"/>
          <a:stretch>
            <a:fillRect/>
          </a:stretch>
        </p:blipFill>
        <p:spPr>
          <a:xfrm>
            <a:off x="1927860" y="1691005"/>
            <a:ext cx="8335645" cy="195389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1368</Words>
  <Application>WPS 演示</Application>
  <PresentationFormat>宽屏</PresentationFormat>
  <Paragraphs>102</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方正书宋_GBK</vt:lpstr>
      <vt:lpstr>Wingdings</vt:lpstr>
      <vt:lpstr>宋体</vt:lpstr>
      <vt:lpstr>汉仪书宋二KW</vt:lpstr>
      <vt:lpstr>Calibri Light</vt:lpstr>
      <vt:lpstr>Helvetica Neue</vt:lpstr>
      <vt:lpstr>Calibri</vt:lpstr>
      <vt:lpstr>微软雅黑</vt:lpstr>
      <vt:lpstr>汉仪旗黑KW</vt:lpstr>
      <vt:lpstr>Arial Unicode MS</vt:lpstr>
      <vt:lpstr>Office 主题</vt:lpstr>
      <vt:lpstr>基于遗传算法的优化问题求解</vt:lpstr>
      <vt:lpstr>目录</vt:lpstr>
      <vt:lpstr>问题描述</vt:lpstr>
      <vt:lpstr>遗传算法核心概念</vt:lpstr>
      <vt:lpstr>遗传算法核心概念——编码(Encode)</vt:lpstr>
      <vt:lpstr>遗传算法核心概念——选择(Selection)</vt:lpstr>
      <vt:lpstr>遗传算法核心概念——选择(Selection)</vt:lpstr>
      <vt:lpstr>遗传算法核心概念——交叉(Crossover)</vt:lpstr>
      <vt:lpstr>遗传算法核心概念——变异(Mutation)</vt:lpstr>
      <vt:lpstr>遗传算法流程</vt:lpstr>
      <vt:lpstr>代码实现——python</vt:lpstr>
      <vt:lpstr>代码实现——python</vt:lpstr>
      <vt:lpstr>代码实现——python</vt:lpstr>
      <vt:lpstr>实验结果及分析</vt:lpstr>
      <vt:lpstr>实验结果及分析</vt:lpstr>
      <vt:lpstr>实验结果及分析</vt:lpstr>
      <vt:lpstr>实验结果及分析</vt:lpstr>
      <vt:lpstr>结论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charles</dc:creator>
  <cp:lastModifiedBy>charles</cp:lastModifiedBy>
  <cp:revision>19</cp:revision>
  <dcterms:created xsi:type="dcterms:W3CDTF">2019-05-15T16:32:26Z</dcterms:created>
  <dcterms:modified xsi:type="dcterms:W3CDTF">2019-05-15T16:32:26Z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2052-1.0.0.1304</vt:lpwstr>
  </property>
</Properties>
</file>