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2" r:id="rId24"/>
    <p:sldId id="279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/>
              <a:t>百万皇后问题求解</a:t>
            </a:r>
            <a:endParaRPr lang="zh-CN" altLang="en-US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09016429 </a:t>
            </a:r>
            <a:r>
              <a:rPr lang="zh-CN" altLang="en-US"/>
              <a:t>陈诚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QueenSearch1</a:t>
            </a:r>
            <a:r>
              <a:rPr lang="zh-CN" altLang="en-US"/>
              <a:t>算法伪代码</a:t>
            </a:r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 sz="2400"/>
              <a:t>Begin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Do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(1) 产生一个随机解 </a:t>
            </a:r>
            <a:r>
              <a:rPr lang="en-US" altLang="zh-CN" sz="2400"/>
              <a:t>status[1..n]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(2) for all i, j: where 皇后 </a:t>
            </a:r>
            <a:r>
              <a:rPr lang="en-US" altLang="zh-CN" sz="2400"/>
              <a:t>status</a:t>
            </a:r>
            <a:r>
              <a:rPr lang="zh-CN" altLang="en-US" sz="2400"/>
              <a:t>(i) 或 </a:t>
            </a:r>
            <a:r>
              <a:rPr lang="en-US" altLang="zh-CN" sz="2400"/>
              <a:t>status</a:t>
            </a:r>
            <a:r>
              <a:rPr lang="zh-CN" altLang="en-US" sz="2400"/>
              <a:t>(j) 有对角线冲突 do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(2.1) If 交换 </a:t>
            </a:r>
            <a:r>
              <a:rPr lang="en-US" altLang="zh-CN" sz="2400"/>
              <a:t>status</a:t>
            </a:r>
            <a:r>
              <a:rPr lang="zh-CN" altLang="en-US" sz="2400"/>
              <a:t>(i) 与 </a:t>
            </a:r>
            <a:r>
              <a:rPr lang="en-US" altLang="zh-CN" sz="2400"/>
              <a:t>status</a:t>
            </a:r>
            <a:r>
              <a:rPr lang="zh-CN" altLang="en-US" sz="2400"/>
              <a:t>(j) 能减少冲突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(2.2) Then 交换 </a:t>
            </a:r>
            <a:r>
              <a:rPr lang="en-US" altLang="zh-CN" sz="2400"/>
              <a:t>status</a:t>
            </a:r>
            <a:r>
              <a:rPr lang="zh-CN" altLang="en-US" sz="2400"/>
              <a:t>(i) 与 </a:t>
            </a:r>
            <a:r>
              <a:rPr lang="en-US" altLang="zh-CN" sz="2400"/>
              <a:t>status</a:t>
            </a:r>
            <a:r>
              <a:rPr lang="zh-CN" altLang="en-US" sz="2400"/>
              <a:t>(j)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Until 解无冲突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End</a:t>
            </a: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核心概念</a:t>
            </a:r>
            <a:r>
              <a:rPr lang="en-US" altLang="zh-CN"/>
              <a:t>——</a:t>
            </a:r>
            <a:r>
              <a:rPr lang="zh-CN" altLang="en-US"/>
              <a:t>对角线数组</a:t>
            </a:r>
            <a:r>
              <a:rPr lang="en-US" altLang="zh-CN"/>
              <a:t>d1,d2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4965" cy="3889375"/>
          </a:xfrm>
        </p:spPr>
        <p:txBody>
          <a:bodyPr/>
          <a:p>
            <a:pPr fontAlgn="auto">
              <a:lnSpc>
                <a:spcPct val="100000"/>
              </a:lnSpc>
            </a:pPr>
            <a:r>
              <a:rPr sz="2400">
                <a:sym typeface="+mn-ea"/>
              </a:rPr>
              <a:t>在同一条</a:t>
            </a:r>
            <a:r>
              <a:rPr lang="zh-CN" sz="2400">
                <a:sym typeface="+mn-ea"/>
              </a:rPr>
              <a:t>正</a:t>
            </a:r>
            <a:r>
              <a:rPr sz="2400">
                <a:sym typeface="+mn-ea"/>
              </a:rPr>
              <a:t>对角线上所有的皇后满足行号与列号之和</a:t>
            </a:r>
            <a:r>
              <a:rPr lang="en-US" sz="2400">
                <a:sym typeface="+mn-ea"/>
              </a:rPr>
              <a:t>i+status[i]</a:t>
            </a:r>
            <a:r>
              <a:rPr sz="2400">
                <a:sym typeface="+mn-ea"/>
              </a:rPr>
              <a:t>为常数，而</a:t>
            </a:r>
            <a:r>
              <a:rPr lang="zh-CN" sz="2400">
                <a:sym typeface="+mn-ea"/>
              </a:rPr>
              <a:t>负</a:t>
            </a:r>
            <a:r>
              <a:rPr sz="2400">
                <a:sym typeface="+mn-ea"/>
              </a:rPr>
              <a:t>对角线上的所有皇后满足其行号与列号之差</a:t>
            </a:r>
            <a:r>
              <a:rPr lang="en-US" sz="2400">
                <a:sym typeface="+mn-ea"/>
              </a:rPr>
              <a:t>i-status[i]</a:t>
            </a:r>
            <a:r>
              <a:rPr sz="2400">
                <a:sym typeface="+mn-ea"/>
              </a:rPr>
              <a:t>为常数</a:t>
            </a:r>
            <a:endParaRPr lang="zh-CN" altLang="en-US" sz="2400"/>
          </a:p>
          <a:p>
            <a:pPr fontAlgn="auto">
              <a:lnSpc>
                <a:spcPct val="100000"/>
              </a:lnSpc>
            </a:pPr>
            <a:endParaRPr lang="zh-CN" altLang="en-US" sz="2400"/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sym typeface="+mn-ea"/>
              </a:rPr>
              <a:t>一个</a:t>
            </a:r>
            <a:r>
              <a:rPr lang="en-US" altLang="zh-CN" sz="2400">
                <a:sym typeface="+mn-ea"/>
              </a:rPr>
              <a:t>n</a:t>
            </a:r>
            <a:r>
              <a:rPr lang="en-US" altLang="zh-CN" sz="2400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sz="2400">
                <a:sym typeface="+mn-ea"/>
              </a:rPr>
              <a:t>n</a:t>
            </a:r>
            <a:r>
              <a:rPr lang="zh-CN" altLang="en-US" sz="2400">
                <a:sym typeface="+mn-ea"/>
              </a:rPr>
              <a:t>的矩阵有</a:t>
            </a:r>
            <a:r>
              <a:rPr lang="en-US" altLang="zh-CN" sz="2400">
                <a:sym typeface="+mn-ea"/>
              </a:rPr>
              <a:t>2n-1</a:t>
            </a:r>
            <a:r>
              <a:rPr lang="zh-CN" altLang="en-US" sz="2400">
                <a:sym typeface="+mn-ea"/>
              </a:rPr>
              <a:t>条正对角线与</a:t>
            </a:r>
            <a:r>
              <a:rPr lang="en-US" altLang="zh-CN" sz="2400">
                <a:sym typeface="+mn-ea"/>
              </a:rPr>
              <a:t>2n-1</a:t>
            </a:r>
            <a:r>
              <a:rPr lang="zh-CN" altLang="en-US" sz="2400">
                <a:sym typeface="+mn-ea"/>
              </a:rPr>
              <a:t>条负对角线，因此</a:t>
            </a:r>
            <a:r>
              <a:rPr lang="en-US" altLang="zh-CN" sz="2400">
                <a:sym typeface="+mn-ea"/>
              </a:rPr>
              <a:t>d1,d2</a:t>
            </a:r>
            <a:r>
              <a:rPr lang="zh-CN" altLang="en-US" sz="2400">
                <a:sym typeface="+mn-ea"/>
              </a:rPr>
              <a:t>长度为</a:t>
            </a:r>
            <a:r>
              <a:rPr lang="en-US" altLang="zh-CN" sz="2400">
                <a:sym typeface="+mn-ea"/>
              </a:rPr>
              <a:t>2n-1</a:t>
            </a:r>
            <a:r>
              <a:rPr lang="zh-CN" altLang="en-US" sz="2400">
                <a:sym typeface="+mn-ea"/>
              </a:rPr>
              <a:t>，顺序存放每条对角线上皇后数量</a:t>
            </a:r>
            <a:endParaRPr sz="2400"/>
          </a:p>
          <a:p>
            <a:pPr fontAlgn="auto">
              <a:lnSpc>
                <a:spcPct val="100000"/>
              </a:lnSpc>
            </a:pPr>
            <a:endParaRPr lang="zh-CN" altLang="en-US" sz="2400"/>
          </a:p>
          <a:p>
            <a:pPr fontAlgn="auto">
              <a:lnSpc>
                <a:spcPct val="100000"/>
              </a:lnSpc>
            </a:pPr>
            <a:r>
              <a:rPr lang="zh-CN" altLang="en-US" sz="2400"/>
              <a:t>若</a:t>
            </a:r>
            <a:r>
              <a:rPr lang="en-US" altLang="zh-CN" sz="2400"/>
              <a:t>d1</a:t>
            </a:r>
            <a:r>
              <a:rPr lang="zh-CN" altLang="en-US" sz="2400"/>
              <a:t>或</a:t>
            </a:r>
            <a:r>
              <a:rPr lang="en-US" altLang="zh-CN" sz="2400"/>
              <a:t>d2</a:t>
            </a:r>
            <a:r>
              <a:rPr lang="zh-CN" altLang="en-US" sz="2400"/>
              <a:t>第</a:t>
            </a:r>
            <a:r>
              <a:rPr lang="en-US" altLang="zh-CN" sz="2400"/>
              <a:t>m</a:t>
            </a:r>
            <a:r>
              <a:rPr lang="zh-CN" altLang="en-US" sz="2400"/>
              <a:t>个元素（即第</a:t>
            </a:r>
            <a:r>
              <a:rPr lang="en-US" altLang="zh-CN" sz="2400"/>
              <a:t>m</a:t>
            </a:r>
            <a:r>
              <a:rPr lang="zh-CN" altLang="en-US" sz="2400"/>
              <a:t>条正</a:t>
            </a:r>
            <a:r>
              <a:rPr lang="en-US" altLang="zh-CN" sz="2400"/>
              <a:t>/</a:t>
            </a:r>
            <a:r>
              <a:rPr lang="zh-CN" altLang="en-US" sz="2400"/>
              <a:t>负对角线）的值为</a:t>
            </a:r>
            <a:r>
              <a:rPr lang="en-US" altLang="zh-CN" sz="2400"/>
              <a:t>k(k&gt;=1)</a:t>
            </a:r>
            <a:r>
              <a:rPr lang="zh-CN" altLang="en-US" sz="2400"/>
              <a:t>，则该对角线产生的冲突数为</a:t>
            </a:r>
            <a:r>
              <a:rPr lang="en-US" altLang="zh-CN" sz="2400"/>
              <a:t>k-1</a:t>
            </a:r>
            <a:endParaRPr lang="en-US" altLang="zh-CN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核心概念</a:t>
            </a:r>
            <a:r>
              <a:rPr lang="en-US" altLang="zh-CN"/>
              <a:t>——TestAndSwap()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4965" cy="4853305"/>
          </a:xfrm>
        </p:spPr>
        <p:txBody>
          <a:bodyPr/>
          <a:p>
            <a:pPr fontAlgn="auto">
              <a:lnSpc>
                <a:spcPct val="100000"/>
              </a:lnSpc>
            </a:pPr>
            <a:r>
              <a:rPr lang="zh-CN" altLang="en-US" sz="2400"/>
              <a:t>若第</a:t>
            </a:r>
            <a:r>
              <a:rPr lang="en-US" altLang="zh-CN" sz="2400"/>
              <a:t>i</a:t>
            </a:r>
            <a:r>
              <a:rPr lang="zh-CN" altLang="en-US" sz="2400"/>
              <a:t>行的皇后对应的</a:t>
            </a:r>
            <a:r>
              <a:rPr lang="en-US" altLang="zh-CN" sz="2400"/>
              <a:t>d1[i+status[i]]</a:t>
            </a:r>
            <a:r>
              <a:rPr lang="zh-CN" altLang="en-US" sz="2400"/>
              <a:t>或</a:t>
            </a:r>
            <a:r>
              <a:rPr lang="en-US" altLang="zh-CN" sz="2400">
                <a:sym typeface="+mn-ea"/>
              </a:rPr>
              <a:t>d2[i+status[i]]</a:t>
            </a:r>
            <a:r>
              <a:rPr lang="zh-CN" altLang="en-US" sz="2400">
                <a:sym typeface="+mn-ea"/>
              </a:rPr>
              <a:t>大于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，则说明该皇后处在冲突位置</a:t>
            </a:r>
            <a:endParaRPr lang="zh-CN" altLang="en-US" sz="2400"/>
          </a:p>
          <a:p>
            <a:pPr fontAlgn="auto">
              <a:lnSpc>
                <a:spcPct val="100000"/>
              </a:lnSpc>
            </a:pPr>
            <a:endParaRPr lang="zh-CN" altLang="en-US" sz="2400"/>
          </a:p>
          <a:p>
            <a:pPr fontAlgn="auto">
              <a:lnSpc>
                <a:spcPct val="100000"/>
              </a:lnSpc>
            </a:pPr>
            <a:r>
              <a:rPr sz="2400"/>
              <a:t>由于每个</a:t>
            </a:r>
            <a:r>
              <a:rPr lang="zh-CN" sz="2400"/>
              <a:t>位置</a:t>
            </a:r>
            <a:r>
              <a:rPr sz="2400"/>
              <a:t>只会影响</a:t>
            </a:r>
            <a:r>
              <a:rPr lang="en-US" sz="2400"/>
              <a:t>2</a:t>
            </a:r>
            <a:r>
              <a:rPr sz="2400"/>
              <a:t>条对角线，那么两个皇后对换</a:t>
            </a:r>
            <a:r>
              <a:rPr lang="zh-CN" sz="2400"/>
              <a:t>前后共影响</a:t>
            </a:r>
            <a:r>
              <a:rPr lang="en-US" altLang="zh-CN" sz="2400"/>
              <a:t>4</a:t>
            </a:r>
            <a:r>
              <a:rPr lang="zh-CN" altLang="en-US" sz="2400"/>
              <a:t>个位置，</a:t>
            </a:r>
            <a:r>
              <a:rPr sz="2400"/>
              <a:t>最多可能影响8条对角线，即d1和d2中的8个元素。</a:t>
            </a:r>
            <a:r>
              <a:rPr lang="zh-CN" altLang="en-US" sz="2400"/>
              <a:t>因此，计算对换前后冲突数的改变量，只需将可能影响到的</a:t>
            </a:r>
            <a:r>
              <a:rPr lang="en-US" altLang="zh-CN" sz="2400"/>
              <a:t>d1,d2</a:t>
            </a:r>
            <a:r>
              <a:rPr lang="zh-CN" altLang="en-US" sz="2400"/>
              <a:t>的共</a:t>
            </a:r>
            <a:r>
              <a:rPr lang="en-US" altLang="zh-CN" sz="2400"/>
              <a:t>8</a:t>
            </a:r>
            <a:r>
              <a:rPr lang="zh-CN" altLang="en-US" sz="2400"/>
              <a:t>个元素取出而不需要遍历，时间复杂度仅为O(</a:t>
            </a:r>
            <a:r>
              <a:rPr lang="en-US" altLang="zh-CN" sz="2400"/>
              <a:t>C</a:t>
            </a:r>
            <a:r>
              <a:rPr lang="zh-CN" altLang="en-US" sz="2400"/>
              <a:t>)</a:t>
            </a:r>
            <a:endParaRPr lang="zh-CN" altLang="en-US" sz="2400"/>
          </a:p>
          <a:p>
            <a:pPr fontAlgn="auto">
              <a:lnSpc>
                <a:spcPct val="100000"/>
              </a:lnSpc>
            </a:pPr>
            <a:endParaRPr lang="zh-CN" altLang="en-US" sz="2400"/>
          </a:p>
          <a:p>
            <a:pPr fontAlgn="auto">
              <a:lnSpc>
                <a:spcPct val="100000"/>
              </a:lnSpc>
            </a:pPr>
            <a:r>
              <a:rPr lang="zh-CN" altLang="en-US" sz="2400"/>
              <a:t>若检测结果显示对换能减少冲突数，则实施对换动作，否则无动作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QueenSearch1</a:t>
            </a:r>
            <a:r>
              <a:rPr lang="zh-CN" altLang="en-US"/>
              <a:t>算法伪代码</a:t>
            </a:r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 sz="2400"/>
              <a:t>Begin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Do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(1) 产生一个随机解 </a:t>
            </a:r>
            <a:r>
              <a:rPr lang="en-US" altLang="zh-CN" sz="2400"/>
              <a:t>status[1..n]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(2) for all i, j: where 皇后 </a:t>
            </a:r>
            <a:r>
              <a:rPr lang="en-US" altLang="zh-CN" sz="2400"/>
              <a:t>status</a:t>
            </a:r>
            <a:r>
              <a:rPr lang="zh-CN" altLang="en-US" sz="2400"/>
              <a:t>(i) 或 </a:t>
            </a:r>
            <a:r>
              <a:rPr lang="en-US" altLang="zh-CN" sz="2400"/>
              <a:t>status</a:t>
            </a:r>
            <a:r>
              <a:rPr lang="zh-CN" altLang="en-US" sz="2400"/>
              <a:t>(j) 有对角线冲突 do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(2.1) If 交换 </a:t>
            </a:r>
            <a:r>
              <a:rPr lang="en-US" altLang="zh-CN" sz="2400"/>
              <a:t>status</a:t>
            </a:r>
            <a:r>
              <a:rPr lang="zh-CN" altLang="en-US" sz="2400"/>
              <a:t>(i) 与 </a:t>
            </a:r>
            <a:r>
              <a:rPr lang="en-US" altLang="zh-CN" sz="2400"/>
              <a:t>status</a:t>
            </a:r>
            <a:r>
              <a:rPr lang="zh-CN" altLang="en-US" sz="2400"/>
              <a:t>(j) 能减少冲突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(2.2) Then 交换 </a:t>
            </a:r>
            <a:r>
              <a:rPr lang="en-US" altLang="zh-CN" sz="2400"/>
              <a:t>status</a:t>
            </a:r>
            <a:r>
              <a:rPr lang="zh-CN" altLang="en-US" sz="2400"/>
              <a:t>(i) 与 </a:t>
            </a:r>
            <a:r>
              <a:rPr lang="en-US" altLang="zh-CN" sz="2400"/>
              <a:t>status</a:t>
            </a:r>
            <a:r>
              <a:rPr lang="zh-CN" altLang="en-US" sz="2400"/>
              <a:t>(j)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Until 解无冲突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End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QueenSearch1</a:t>
            </a:r>
            <a:r>
              <a:rPr lang="zh-CN" altLang="en-US"/>
              <a:t>算法核心代码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0150" y="1423670"/>
            <a:ext cx="7252335" cy="5219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实验结果及分析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691005"/>
            <a:ext cx="105156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问题规模：1000</a:t>
            </a:r>
            <a:endParaRPr lang="zh-CN" altLang="en-US"/>
          </a:p>
          <a:p>
            <a:r>
              <a:rPr lang="zh-CN" altLang="en-US">
                <a:sym typeface="+mn-ea"/>
              </a:rPr>
              <a:t>搜索时间：0.336</a:t>
            </a:r>
            <a:endParaRPr lang="zh-CN" altLang="en-US"/>
          </a:p>
          <a:p>
            <a:r>
              <a:rPr lang="zh-CN" altLang="en-US">
                <a:sym typeface="+mn-ea"/>
              </a:rPr>
              <a:t>初始化次数：1</a:t>
            </a:r>
            <a:endParaRPr lang="zh-CN" altLang="en-US"/>
          </a:p>
          <a:p>
            <a:r>
              <a:rPr lang="zh-CN" altLang="en-US">
                <a:sym typeface="+mn-ea"/>
              </a:rPr>
              <a:t>解：[589, 455, 165, </a:t>
            </a:r>
            <a:r>
              <a:rPr lang="en-US" altLang="zh-CN">
                <a:sym typeface="+mn-ea"/>
              </a:rPr>
              <a:t>……</a:t>
            </a:r>
            <a:r>
              <a:rPr lang="zh-CN" altLang="en-US">
                <a:sym typeface="+mn-ea"/>
              </a:rPr>
              <a:t>, 903, 660, 346, </a:t>
            </a:r>
            <a:r>
              <a:rPr lang="en-US" altLang="zh-CN">
                <a:sym typeface="+mn-ea"/>
              </a:rPr>
              <a:t>……]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2889885"/>
            <a:ext cx="422529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问题规模：10000</a:t>
            </a:r>
            <a:endParaRPr lang="zh-CN" altLang="en-US"/>
          </a:p>
          <a:p>
            <a:r>
              <a:rPr lang="zh-CN" altLang="en-US">
                <a:sym typeface="+mn-ea"/>
              </a:rPr>
              <a:t>搜索时间：3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.302</a:t>
            </a:r>
            <a:endParaRPr lang="zh-CN" altLang="en-US"/>
          </a:p>
          <a:p>
            <a:r>
              <a:rPr lang="zh-CN" altLang="en-US">
                <a:sym typeface="+mn-ea"/>
              </a:rPr>
              <a:t>初始化次数：1</a:t>
            </a:r>
            <a:endParaRPr lang="zh-CN" altLang="en-US"/>
          </a:p>
          <a:p>
            <a:r>
              <a:rPr lang="zh-CN" altLang="en-US">
                <a:sym typeface="+mn-ea"/>
              </a:rPr>
              <a:t>解：[8696, 6395, 1888, 5979, 4530, 9741, </a:t>
            </a:r>
            <a:r>
              <a:rPr lang="en-US" altLang="zh-CN">
                <a:sym typeface="+mn-ea"/>
              </a:rPr>
              <a:t>……]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4366260"/>
            <a:ext cx="422529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问题规模：100000</a:t>
            </a:r>
            <a:endParaRPr lang="zh-CN" altLang="en-US"/>
          </a:p>
          <a:p>
            <a:r>
              <a:rPr lang="zh-CN" altLang="en-US">
                <a:sym typeface="+mn-ea"/>
              </a:rPr>
              <a:t>搜索时间：2420.641</a:t>
            </a:r>
            <a:endParaRPr lang="zh-CN" altLang="en-US"/>
          </a:p>
          <a:p>
            <a:r>
              <a:rPr lang="zh-CN" altLang="en-US">
                <a:sym typeface="+mn-ea"/>
              </a:rPr>
              <a:t>重新初始化次数：1</a:t>
            </a:r>
            <a:endParaRPr lang="zh-CN" altLang="en-US"/>
          </a:p>
          <a:p>
            <a:r>
              <a:rPr lang="zh-CN" altLang="en-US">
                <a:sym typeface="+mn-ea"/>
              </a:rPr>
              <a:t>解：[68707, 65955, 35569, 60524, 20737, 30865, </a:t>
            </a:r>
            <a:r>
              <a:rPr lang="en-US" altLang="zh-CN">
                <a:sym typeface="+mn-ea"/>
              </a:rPr>
              <a:t>……]</a:t>
            </a:r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3490" y="1942465"/>
            <a:ext cx="6943090" cy="30930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实验结果及分析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400"/>
              <a:t>在实际的运行中，随着皇后数的增加，需要使用的随机解数量却相应减少，当皇后数超过一定数量（比如10000），几乎每次只需要生成一个随机解就可以优化得到可行解。</a:t>
            </a:r>
            <a:endParaRPr sz="2400"/>
          </a:p>
          <a:p>
            <a:endParaRPr lang="zh-CN" altLang="en-US" sz="2400"/>
          </a:p>
          <a:p>
            <a:r>
              <a:rPr lang="zh-CN" sz="2400"/>
              <a:t>算法</a:t>
            </a:r>
            <a:r>
              <a:rPr sz="2400"/>
              <a:t>每次运行时间复杂度为O(N</a:t>
            </a:r>
            <a:r>
              <a:rPr lang="en-US" sz="2400" baseline="30000"/>
              <a:t>2</a:t>
            </a:r>
            <a:r>
              <a:rPr sz="2400"/>
              <a:t>)且其成功运行至少能减少1次冲突，故此算法在一个随机解上的优化的最坏复杂度为O（N</a:t>
            </a:r>
            <a:r>
              <a:rPr lang="en-US" sz="2400" baseline="30000"/>
              <a:t>3</a:t>
            </a:r>
            <a:r>
              <a:rPr sz="2400"/>
              <a:t>）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QueenSearch4</a:t>
            </a:r>
            <a:r>
              <a:rPr lang="zh-CN" altLang="en-US"/>
              <a:t>算法核心概念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4965" cy="3872865"/>
          </a:xfrm>
        </p:spPr>
        <p:txBody>
          <a:bodyPr>
            <a:normAutofit lnSpcReduction="10000"/>
          </a:bodyPr>
          <a:p>
            <a:pPr fontAlgn="auto">
              <a:lnSpc>
                <a:spcPct val="100000"/>
              </a:lnSpc>
            </a:pPr>
            <a:r>
              <a:rPr lang="zh-CN" altLang="en-US" sz="2400"/>
              <a:t>参考论文《3000000 Queens in Less Than One Minute》</a:t>
            </a:r>
            <a:endParaRPr lang="zh-CN" altLang="en-US" sz="2400"/>
          </a:p>
          <a:p>
            <a:pPr fontAlgn="auto">
              <a:lnSpc>
                <a:spcPct val="100000"/>
              </a:lnSpc>
            </a:pPr>
            <a:endParaRPr lang="zh-CN" altLang="en-US" sz="2400"/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QS1</a:t>
            </a:r>
            <a:r>
              <a:rPr lang="zh-CN" altLang="en-US" sz="2400">
                <a:sym typeface="+mn-ea"/>
              </a:rPr>
              <a:t>算法在初始化时只保证每个皇后不会产生行和列上的冲突，此外皇后的初始放置则是完全随机的。</a:t>
            </a:r>
            <a:r>
              <a:rPr lang="en-US" altLang="zh-CN" sz="2400"/>
              <a:t>QS4</a:t>
            </a:r>
            <a:r>
              <a:rPr lang="zh-CN" altLang="en-US" sz="2400"/>
              <a:t>算法在初始化时确保</a:t>
            </a:r>
            <a:r>
              <a:rPr lang="en-US" altLang="zh-CN" sz="2400"/>
              <a:t>n-c</a:t>
            </a:r>
            <a:r>
              <a:rPr lang="zh-CN" altLang="en-US" sz="2400"/>
              <a:t>个皇后在放置时互不冲突，而后再随机放置</a:t>
            </a:r>
            <a:r>
              <a:rPr lang="en-US" altLang="zh-CN" sz="2400"/>
              <a:t>c</a:t>
            </a:r>
            <a:r>
              <a:rPr lang="zh-CN" altLang="en-US" sz="2400"/>
              <a:t>个皇后</a:t>
            </a:r>
            <a:endParaRPr lang="zh-CN" altLang="en-US" sz="2400"/>
          </a:p>
          <a:p>
            <a:pPr fontAlgn="auto">
              <a:lnSpc>
                <a:spcPct val="100000"/>
              </a:lnSpc>
            </a:pPr>
            <a:endParaRPr lang="zh-CN" altLang="en-US" sz="2400"/>
          </a:p>
          <a:p>
            <a:pPr fontAlgn="auto">
              <a:lnSpc>
                <a:spcPct val="100000"/>
              </a:lnSpc>
            </a:pPr>
            <a:r>
              <a:rPr lang="zh-CN" altLang="en-US" sz="2400"/>
              <a:t>当</a:t>
            </a:r>
            <a:r>
              <a:rPr lang="en-US" altLang="zh-CN" sz="2400"/>
              <a:t>n</a:t>
            </a:r>
            <a:r>
              <a:rPr lang="zh-CN" altLang="en-US" sz="2400"/>
              <a:t>相对较大时，完全随机放置的每个皇后产生的冲突数趋于一致，因此一定程度地减少随机放置的皇后数量能减少初始化时的冲突数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0" y="5698490"/>
            <a:ext cx="8776335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QueenSearch4</a:t>
            </a:r>
            <a:r>
              <a:rPr lang="zh-CN" altLang="en-US"/>
              <a:t>算法核心概念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4965" cy="2092325"/>
          </a:xfrm>
        </p:spPr>
        <p:txBody>
          <a:bodyPr/>
          <a:p>
            <a:pPr fontAlgn="auto">
              <a:lnSpc>
                <a:spcPct val="100000"/>
              </a:lnSpc>
            </a:pPr>
            <a:r>
              <a:rPr lang="en-US" altLang="zh-CN" sz="2400"/>
              <a:t>QS4</a:t>
            </a:r>
            <a:r>
              <a:rPr lang="zh-CN" altLang="en-US" sz="2400"/>
              <a:t>算法中</a:t>
            </a:r>
            <a:r>
              <a:rPr lang="en-US" altLang="zh-CN" sz="2400"/>
              <a:t>c</a:t>
            </a:r>
            <a:r>
              <a:rPr lang="zh-CN" altLang="en-US" sz="2400"/>
              <a:t>值</a:t>
            </a:r>
            <a:r>
              <a:rPr lang="en-US" altLang="zh-CN" sz="2400"/>
              <a:t>——</a:t>
            </a:r>
            <a:r>
              <a:rPr lang="zh-CN" altLang="en-US" sz="2400"/>
              <a:t>随机放置的皇后数量的设定是关键</a:t>
            </a:r>
            <a:endParaRPr lang="zh-CN" altLang="en-US" sz="2400"/>
          </a:p>
          <a:p>
            <a:pPr fontAlgn="auto">
              <a:lnSpc>
                <a:spcPct val="100000"/>
              </a:lnSpc>
            </a:pPr>
            <a:r>
              <a:rPr lang="en-US" altLang="zh-CN" sz="2400"/>
              <a:t>c</a:t>
            </a:r>
            <a:r>
              <a:rPr lang="zh-CN" altLang="en-US" sz="2400"/>
              <a:t>值过大，则</a:t>
            </a:r>
            <a:r>
              <a:rPr lang="en-US" altLang="zh-CN" sz="2400"/>
              <a:t>QS4</a:t>
            </a:r>
            <a:r>
              <a:rPr lang="zh-CN" altLang="en-US" sz="2400"/>
              <a:t>效果趋近于</a:t>
            </a:r>
            <a:r>
              <a:rPr lang="en-US" altLang="zh-CN" sz="2400"/>
              <a:t>QS1</a:t>
            </a:r>
            <a:r>
              <a:rPr lang="zh-CN" altLang="en-US" sz="2400"/>
              <a:t>；</a:t>
            </a:r>
            <a:r>
              <a:rPr lang="en-US" altLang="zh-CN" sz="2400"/>
              <a:t>c</a:t>
            </a:r>
            <a:r>
              <a:rPr lang="zh-CN" altLang="en-US" sz="2400"/>
              <a:t>值过小，则</a:t>
            </a:r>
            <a:r>
              <a:rPr lang="en-US" altLang="zh-CN" sz="2400"/>
              <a:t>QS4</a:t>
            </a:r>
            <a:r>
              <a:rPr lang="zh-CN" altLang="en-US" sz="2400"/>
              <a:t>运行速度大大减慢，甚至无法求出解</a:t>
            </a:r>
            <a:endParaRPr lang="zh-CN" altLang="en-US" sz="2400"/>
          </a:p>
          <a:p>
            <a:pPr fontAlgn="auto">
              <a:lnSpc>
                <a:spcPct val="100000"/>
              </a:lnSpc>
            </a:pPr>
            <a:r>
              <a:rPr lang="zh-CN" altLang="en-US" sz="2400"/>
              <a:t>实验显示，当</a:t>
            </a:r>
            <a:r>
              <a:rPr lang="en-US" altLang="zh-CN" sz="2400"/>
              <a:t>n</a:t>
            </a:r>
            <a:r>
              <a:rPr lang="zh-CN" altLang="en-US" sz="2400"/>
              <a:t>数量逐渐增大后，</a:t>
            </a:r>
            <a:r>
              <a:rPr lang="en-US" altLang="zh-CN" sz="2400"/>
              <a:t>c=100</a:t>
            </a:r>
            <a:r>
              <a:rPr lang="zh-CN" altLang="en-US" sz="2400"/>
              <a:t>有较好的效果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2280" y="3917950"/>
            <a:ext cx="6188075" cy="28727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5220" y="1330325"/>
            <a:ext cx="4862195" cy="54838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QueenSearch4</a:t>
            </a:r>
            <a:r>
              <a:rPr lang="zh-CN" altLang="en-US"/>
              <a:t>算法核心代码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>
                <a:sym typeface="+mn-ea"/>
              </a:rPr>
              <a:t>问题描述</a:t>
            </a:r>
            <a:endParaRPr lang="zh-CN" altLang="en-US" sz="3600"/>
          </a:p>
          <a:p>
            <a:r>
              <a:rPr lang="zh-CN" altLang="en-US" sz="3600">
                <a:sym typeface="+mn-ea"/>
              </a:rPr>
              <a:t>局部搜索算法</a:t>
            </a:r>
            <a:endParaRPr lang="zh-CN" altLang="en-US" sz="3600">
              <a:sym typeface="+mn-ea"/>
            </a:endParaRPr>
          </a:p>
          <a:p>
            <a:pPr lvl="1"/>
            <a:r>
              <a:rPr lang="zh-CN" altLang="en-US" sz="3085"/>
              <a:t>爬山法、</a:t>
            </a:r>
            <a:r>
              <a:rPr lang="en-US" altLang="zh-CN" sz="3085"/>
              <a:t>QueenSearch1</a:t>
            </a:r>
            <a:r>
              <a:rPr lang="zh-CN" altLang="en-US" sz="3085"/>
              <a:t>、</a:t>
            </a:r>
            <a:r>
              <a:rPr lang="en-US" altLang="zh-CN" sz="3085"/>
              <a:t>QueenSearch4</a:t>
            </a:r>
            <a:endParaRPr lang="zh-CN" altLang="en-US" sz="3085"/>
          </a:p>
          <a:p>
            <a:pPr lvl="1"/>
            <a:r>
              <a:rPr lang="zh-CN" altLang="en-US" sz="3085">
                <a:sym typeface="+mn-ea"/>
              </a:rPr>
              <a:t>代码实现</a:t>
            </a:r>
            <a:endParaRPr lang="zh-CN" altLang="en-US" sz="3085">
              <a:sym typeface="+mn-ea"/>
            </a:endParaRPr>
          </a:p>
          <a:p>
            <a:pPr lvl="1"/>
            <a:r>
              <a:rPr lang="zh-CN" altLang="en-US" sz="3000">
                <a:sym typeface="+mn-ea"/>
              </a:rPr>
              <a:t>实验结果及分析</a:t>
            </a:r>
            <a:endParaRPr lang="zh-CN" altLang="en-US" sz="3000"/>
          </a:p>
          <a:p>
            <a:r>
              <a:rPr lang="zh-CN" altLang="en-US" sz="3600">
                <a:sym typeface="+mn-ea"/>
              </a:rPr>
              <a:t>结论</a:t>
            </a:r>
            <a:endParaRPr lang="zh-CN" altLang="en-US" sz="3600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实验结果对比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3788410"/>
            <a:ext cx="42252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算法：</a:t>
            </a:r>
            <a:r>
              <a:rPr lang="en-US" altLang="zh-CN"/>
              <a:t>QS1</a:t>
            </a:r>
            <a:endParaRPr lang="zh-CN" altLang="en-US"/>
          </a:p>
          <a:p>
            <a:r>
              <a:rPr lang="zh-CN" altLang="en-US"/>
              <a:t>问题规模：10000</a:t>
            </a:r>
            <a:endParaRPr lang="zh-CN" altLang="en-US"/>
          </a:p>
          <a:p>
            <a:r>
              <a:rPr lang="zh-CN" altLang="en-US"/>
              <a:t>搜索时间：3</a:t>
            </a:r>
            <a:r>
              <a:rPr lang="en-US" altLang="zh-CN"/>
              <a:t>1</a:t>
            </a:r>
            <a:r>
              <a:rPr lang="zh-CN" altLang="en-US"/>
              <a:t>.302</a:t>
            </a:r>
            <a:endParaRPr lang="zh-CN" altLang="en-US"/>
          </a:p>
          <a:p>
            <a:r>
              <a:rPr lang="zh-CN" altLang="en-US"/>
              <a:t>初始化次数：1</a:t>
            </a:r>
            <a:endParaRPr lang="zh-CN" altLang="en-US"/>
          </a:p>
          <a:p>
            <a:r>
              <a:rPr lang="zh-CN" altLang="en-US"/>
              <a:t>解：[8696, 6395, 1888, 5979, 4530, 9741, </a:t>
            </a:r>
            <a:r>
              <a:rPr lang="en-US" altLang="zh-CN"/>
              <a:t>……]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67325" y="3788410"/>
            <a:ext cx="422338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算法：</a:t>
            </a:r>
            <a:r>
              <a:rPr lang="en-US" altLang="zh-CN"/>
              <a:t>QS4</a:t>
            </a:r>
            <a:endParaRPr lang="zh-CN" altLang="en-US"/>
          </a:p>
          <a:p>
            <a:r>
              <a:rPr lang="zh-CN" altLang="en-US"/>
              <a:t>问题规模：10000</a:t>
            </a:r>
            <a:endParaRPr lang="zh-CN" altLang="en-US"/>
          </a:p>
          <a:p>
            <a:r>
              <a:rPr lang="zh-CN" altLang="en-US"/>
              <a:t>搜索时间：0.00</a:t>
            </a:r>
            <a:r>
              <a:rPr lang="en-US" altLang="zh-CN"/>
              <a:t>1</a:t>
            </a:r>
            <a:endParaRPr lang="zh-CN" altLang="en-US"/>
          </a:p>
          <a:p>
            <a:r>
              <a:rPr lang="zh-CN" altLang="en-US"/>
              <a:t>初始化次数：1</a:t>
            </a:r>
            <a:endParaRPr lang="zh-CN" altLang="en-US"/>
          </a:p>
          <a:p>
            <a:r>
              <a:rPr lang="zh-CN" altLang="en-US"/>
              <a:t>解：[9605, 9932, 630, 620, 5268, 5074, 1700, </a:t>
            </a:r>
            <a:r>
              <a:rPr lang="en-US" altLang="zh-CN"/>
              <a:t>……]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8200" y="1691005"/>
            <a:ext cx="42252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算法：</a:t>
            </a:r>
            <a:r>
              <a:rPr lang="en-US" altLang="zh-CN"/>
              <a:t>QS1</a:t>
            </a:r>
            <a:endParaRPr lang="zh-CN" altLang="en-US"/>
          </a:p>
          <a:p>
            <a:r>
              <a:rPr lang="zh-CN" altLang="en-US"/>
              <a:t>问题规模：1000</a:t>
            </a:r>
            <a:endParaRPr lang="zh-CN" altLang="en-US"/>
          </a:p>
          <a:p>
            <a:r>
              <a:rPr lang="zh-CN" altLang="en-US"/>
              <a:t>搜索时间：0.336</a:t>
            </a:r>
            <a:endParaRPr lang="zh-CN" altLang="en-US"/>
          </a:p>
          <a:p>
            <a:r>
              <a:rPr lang="zh-CN" altLang="en-US"/>
              <a:t>初始化次数：1</a:t>
            </a:r>
            <a:endParaRPr lang="zh-CN" altLang="en-US"/>
          </a:p>
          <a:p>
            <a:r>
              <a:rPr lang="zh-CN" altLang="en-US"/>
              <a:t>解：[589, 455, 165, </a:t>
            </a:r>
            <a:r>
              <a:rPr lang="en-US" altLang="zh-CN"/>
              <a:t>……</a:t>
            </a:r>
            <a:r>
              <a:rPr lang="zh-CN" altLang="en-US"/>
              <a:t>, 903, 660, 346, </a:t>
            </a:r>
            <a:r>
              <a:rPr lang="en-US" altLang="zh-CN"/>
              <a:t>……]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65420" y="1691005"/>
            <a:ext cx="42252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算法：</a:t>
            </a:r>
            <a:r>
              <a:rPr lang="en-US" altLang="zh-CN"/>
              <a:t>QS4</a:t>
            </a:r>
            <a:endParaRPr lang="zh-CN" altLang="en-US"/>
          </a:p>
          <a:p>
            <a:r>
              <a:rPr lang="zh-CN" altLang="en-US"/>
              <a:t>问题规模：1000</a:t>
            </a:r>
            <a:endParaRPr lang="zh-CN" altLang="en-US"/>
          </a:p>
          <a:p>
            <a:r>
              <a:rPr lang="zh-CN" altLang="en-US"/>
              <a:t>搜索时间：0.</a:t>
            </a:r>
            <a:r>
              <a:rPr lang="en-US" altLang="zh-CN"/>
              <a:t>0001</a:t>
            </a:r>
            <a:endParaRPr lang="zh-CN" altLang="en-US"/>
          </a:p>
          <a:p>
            <a:r>
              <a:rPr lang="zh-CN" altLang="en-US"/>
              <a:t>初始化次数：1</a:t>
            </a:r>
            <a:endParaRPr lang="zh-CN" altLang="en-US"/>
          </a:p>
          <a:p>
            <a:r>
              <a:rPr lang="zh-CN" altLang="en-US"/>
              <a:t>解：[</a:t>
            </a:r>
            <a:r>
              <a:t>859, 572, 633, 685, 377, 970, 352, 355,</a:t>
            </a:r>
            <a:r>
              <a:rPr lang="en-US"/>
              <a:t>……</a:t>
            </a:r>
            <a:r>
              <a:rPr lang="en-US" altLang="zh-CN"/>
              <a:t>]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实验结果及分析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3788410"/>
            <a:ext cx="42252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算法：</a:t>
            </a:r>
            <a:r>
              <a:rPr lang="en-US" altLang="zh-CN"/>
              <a:t>QS4</a:t>
            </a:r>
            <a:endParaRPr lang="zh-CN" altLang="en-US"/>
          </a:p>
          <a:p>
            <a:r>
              <a:rPr lang="zh-CN" altLang="en-US"/>
              <a:t>问题规模：10000</a:t>
            </a:r>
            <a:r>
              <a:rPr lang="en-US" altLang="zh-CN"/>
              <a:t>00</a:t>
            </a:r>
            <a:endParaRPr lang="zh-CN" altLang="en-US"/>
          </a:p>
          <a:p>
            <a:r>
              <a:rPr lang="zh-CN" altLang="en-US"/>
              <a:t>搜索时间：</a:t>
            </a:r>
            <a:r>
              <a:rPr lang="en-US"/>
              <a:t>0.08</a:t>
            </a:r>
            <a:endParaRPr lang="zh-CN" altLang="en-US"/>
          </a:p>
          <a:p>
            <a:r>
              <a:rPr lang="zh-CN" altLang="en-US"/>
              <a:t>初始化次数：1</a:t>
            </a:r>
            <a:endParaRPr lang="zh-CN" altLang="en-US"/>
          </a:p>
          <a:p>
            <a:r>
              <a:rPr lang="zh-CN" altLang="en-US"/>
              <a:t>解：</a:t>
            </a:r>
            <a:r>
              <a:t>[448831, 944819, 907186, 880933, 663688, 232966, </a:t>
            </a:r>
            <a:r>
              <a:rPr lang="en-US"/>
              <a:t>……]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691005"/>
            <a:ext cx="42252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算法：</a:t>
            </a:r>
            <a:r>
              <a:rPr lang="en-US" altLang="zh-CN"/>
              <a:t>QS4</a:t>
            </a:r>
            <a:endParaRPr lang="zh-CN" altLang="en-US"/>
          </a:p>
          <a:p>
            <a:r>
              <a:rPr lang="zh-CN" altLang="en-US"/>
              <a:t>问题规模：1000</a:t>
            </a:r>
            <a:r>
              <a:rPr lang="en-US" altLang="zh-CN"/>
              <a:t>00</a:t>
            </a:r>
            <a:endParaRPr lang="zh-CN" altLang="en-US"/>
          </a:p>
          <a:p>
            <a:r>
              <a:rPr lang="zh-CN" altLang="en-US"/>
              <a:t>搜索时间：</a:t>
            </a:r>
            <a:r>
              <a:rPr lang="en-US" altLang="zh-CN"/>
              <a:t>0.01</a:t>
            </a:r>
            <a:endParaRPr lang="zh-CN" altLang="en-US"/>
          </a:p>
          <a:p>
            <a:r>
              <a:rPr lang="zh-CN" altLang="en-US"/>
              <a:t>初始化次数：1</a:t>
            </a:r>
            <a:endParaRPr lang="zh-CN" altLang="en-US"/>
          </a:p>
          <a:p>
            <a:r>
              <a:rPr lang="zh-CN" altLang="en-US"/>
              <a:t>解：[</a:t>
            </a:r>
            <a:r>
              <a:t>88568, 50509, 76195, 86908, 90372, 51195, 65436, 43286, 65707, 13808, </a:t>
            </a:r>
            <a:r>
              <a:rPr lang="en-US"/>
              <a:t>……</a:t>
            </a:r>
            <a:r>
              <a:rPr lang="en-US" altLang="zh-CN"/>
              <a:t>]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3490" y="1347470"/>
            <a:ext cx="6986270" cy="44970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实验结果及分析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2719070"/>
            <a:ext cx="42252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算法：</a:t>
            </a:r>
            <a:r>
              <a:rPr lang="en-US" altLang="zh-CN"/>
              <a:t>QS4</a:t>
            </a:r>
            <a:endParaRPr lang="zh-CN" altLang="en-US"/>
          </a:p>
          <a:p>
            <a:r>
              <a:t>搜索时间：0.23519325256347656</a:t>
            </a:r>
          </a:p>
          <a:p>
            <a:r>
              <a:t>重新初始化次数：1</a:t>
            </a:r>
          </a:p>
          <a:p>
            <a:r>
              <a:rPr lang="zh-CN" altLang="en-US"/>
              <a:t>初始化次数：1</a:t>
            </a:r>
            <a:endParaRPr lang="zh-CN" altLang="en-US"/>
          </a:p>
          <a:p>
            <a:r>
              <a:rPr lang="zh-CN" altLang="en-US"/>
              <a:t>解：</a:t>
            </a:r>
            <a:r>
              <a:t>[2965527, 1117539, 2313133, 642282, 1005425, 1707947, 1146188, 1340904, 988132, 2929511, </a:t>
            </a:r>
            <a:r>
              <a:rPr lang="en-US"/>
              <a:t>……]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3490" y="1418590"/>
            <a:ext cx="6970395" cy="44869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局部搜索是启发式算法中最简单的一种类型，具有实现简单，求解迅速等优点。局部搜索算法包含两个基本操作：初始解生成，解的邻域定义</a:t>
            </a:r>
          </a:p>
          <a:p>
            <a:endParaRPr lang="zh-CN" altLang="en-US"/>
          </a:p>
          <a:p>
            <a:r>
              <a:t>解的结构是决定局部搜索性能的重要因素</a:t>
            </a:r>
          </a:p>
          <a:p/>
          <a:p>
            <a:r>
              <a:t>局部搜索可能陷入局部最优解陷阱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1265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问题：求解百万皇后问题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方法：局部搜索算法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0" y="3056890"/>
            <a:ext cx="331470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3310" y="1005840"/>
            <a:ext cx="6032500" cy="457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l="1303" t="7981"/>
          <a:stretch>
            <a:fillRect/>
          </a:stretch>
        </p:blipFill>
        <p:spPr>
          <a:xfrm>
            <a:off x="4161155" y="5577840"/>
            <a:ext cx="8034655" cy="6076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爬山法核心概念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25110" cy="3889375"/>
          </a:xfrm>
        </p:spPr>
        <p:txBody>
          <a:bodyPr>
            <a:normAutofit lnSpcReduction="20000"/>
          </a:bodyPr>
          <a:p>
            <a:pPr fontAlgn="auto">
              <a:lnSpc>
                <a:spcPct val="100000"/>
              </a:lnSpc>
            </a:pPr>
            <a:r>
              <a:rPr lang="zh-CN" altLang="en-US"/>
              <a:t>每次拿相邻点与当前点进行比对,取两者中较优者,作为爬坡的下一步。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会在到达一个“峰顶”时终止，此时相邻状态中没有比它更高的值。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爬山法伪代码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171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400">
                <a:sym typeface="+mn-ea"/>
              </a:rPr>
              <a:t>function HILL-CLIMBING(problem) return a state that is a loca</a:t>
            </a:r>
            <a:r>
              <a:rPr lang="en-US" altLang="zh-CN" sz="2400">
                <a:sym typeface="+mn-ea"/>
              </a:rPr>
              <a:t>l</a:t>
            </a:r>
            <a:r>
              <a:rPr lang="zh-CN" altLang="en-US" sz="2400">
                <a:sym typeface="+mn-ea"/>
              </a:rPr>
              <a:t> maximum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    inputs: problem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    local variables: current, a node 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                             neighbor, a node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    current = MakeNode(INITAL-STATE(problem));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    loop do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        neighbor = a highest-valued successor of current 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        if VALUE[neighbor] &lt;= VALUE[current] then return STATE[current];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        current = neighbor ;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爬山法流程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080" y="601980"/>
            <a:ext cx="4258945" cy="43516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4478020"/>
            <a:ext cx="1724025" cy="1325880"/>
          </a:xfrm>
        </p:spPr>
        <p:txBody>
          <a:bodyPr/>
          <a:p>
            <a:r>
              <a:rPr lang="zh-CN" altLang="en-US" sz="2000"/>
              <a:t>爬山法流程图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865" y="353695"/>
            <a:ext cx="7654290" cy="6149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实验结果及分析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910"/>
          </a:xfrm>
        </p:spPr>
        <p:txBody>
          <a:bodyPr>
            <a:normAutofit/>
          </a:bodyPr>
          <a:p>
            <a:pPr indent="0" fontAlgn="auto">
              <a:lnSpc>
                <a:spcPct val="100000"/>
              </a:lnSpc>
            </a:pPr>
            <a:r>
              <a:rPr lang="en-US" sz="2400" dirty="0" smtClean="0">
                <a:sym typeface="+mn-ea"/>
              </a:rPr>
              <a:t>15</a:t>
            </a:r>
            <a:r>
              <a:rPr lang="zh-CN" altLang="en-US" sz="2400" dirty="0" smtClean="0">
                <a:sym typeface="+mn-ea"/>
              </a:rPr>
              <a:t>皇后： </a:t>
            </a:r>
            <a:r>
              <a:rPr lang="zh-CN" altLang="en-US" sz="2000">
                <a:sym typeface="+mn-ea"/>
              </a:rPr>
              <a:t>[5, 12, 1, 3, 10, 7, 14, 11, 0, 2, 6, 8, 13, 4, 9]</a:t>
            </a:r>
            <a:endParaRPr lang="zh-CN" altLang="en-US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……</a:t>
            </a:r>
            <a:endParaRPr lang="zh-CN" altLang="en-US" sz="2400">
              <a:sym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2400"/>
              <a:t>50</a:t>
            </a:r>
            <a:r>
              <a:rPr lang="zh-CN" altLang="en-US" sz="2400"/>
              <a:t>皇后：</a:t>
            </a:r>
            <a:r>
              <a:rPr lang="zh-CN" altLang="en-US" sz="2000"/>
              <a:t> [40, 11, 15, 18, 24, 14, 31, 1, 26, 36, 47, 45, 2, 37, 21, 44, 38, 5, 30, 19, 3, 32, 4, 8, 43, 16, 7, 22, 34, 13, 28, 39, 49, 6, 48, 12, 35, 23, 25, 41, 29, 33, 46, 9, 0, 10, 20, 17, 27, 42]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 dirty="0" smtClean="0">
                <a:sym typeface="+mn-ea"/>
              </a:rPr>
              <a:t>……</a:t>
            </a:r>
            <a:endParaRPr lang="zh-CN" altLang="en-US" sz="2400" dirty="0" smtClean="0">
              <a:sym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2400" dirty="0" smtClean="0">
                <a:sym typeface="+mn-ea"/>
              </a:rPr>
              <a:t>100</a:t>
            </a:r>
            <a:r>
              <a:rPr lang="zh-CN" altLang="en-US" sz="2400" dirty="0" smtClean="0">
                <a:sym typeface="+mn-ea"/>
              </a:rPr>
              <a:t>皇后：</a:t>
            </a:r>
            <a:r>
              <a:rPr lang="zh-CN" altLang="en-US" sz="2000" dirty="0" smtClean="0">
                <a:sym typeface="+mn-ea"/>
              </a:rPr>
              <a:t> [41, 22, 24, 82, 52, 42, 63, 37, 76, 34, 4, 31, 84, 97, 61, 88, 14, 7, 30, 47, 86, 8, 40, 90, 43, 3, 71, 32, 55, 17, 15, 77, 0, 72, 95, 46, 36, 89, 98, 49, 74, 16, 9, 59, 93, 96, 79, 11, 80, 75, 51, 68, 13, 91, 38, 18, 62, 19, 29, 99, 1, 69, 12, 44, 6, 25, 45, 50, 67, 78, 94, 20, 87, 27, 48, 70, 10, 57, 54, 92, 53, 39, 33, 21, 73, 81, 23, 2, 58, 5, 26, 83, 35, 28, 66, 60, 65, 56, 64, 85]</a:t>
            </a:r>
            <a:endParaRPr lang="zh-CN" altLang="en-US" sz="20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分析结论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2690"/>
          </a:xfrm>
        </p:spPr>
        <p:txBody>
          <a:bodyPr/>
          <a:p>
            <a:r>
              <a:rPr lang="zh-CN" sz="2400"/>
              <a:t>爬山</a:t>
            </a:r>
            <a:r>
              <a:rPr sz="2400"/>
              <a:t>算法不会维护搜索树，因此当前节点的数据结构只需要记录当前状态和它的目标函数值，它不会前瞻与当前状态不直接相邻的那些状态的值。</a:t>
            </a:r>
            <a:endParaRPr sz="2400"/>
          </a:p>
          <a:p>
            <a:endParaRPr lang="zh-CN" altLang="en-US" sz="2400"/>
          </a:p>
          <a:p>
            <a:r>
              <a:rPr sz="2400"/>
              <a:t>爬山法属于一种局部的贪婪搜索方法，当它在搜索过程中到达局部极大值附近就会被拉向峰顶，然后卡在局部极大值处无处可走。</a:t>
            </a:r>
            <a:endParaRPr sz="2400"/>
          </a:p>
        </p:txBody>
      </p:sp>
      <p:sp>
        <p:nvSpPr>
          <p:cNvPr id="4" name="文本框 3"/>
          <p:cNvSpPr txBox="1"/>
          <p:nvPr/>
        </p:nvSpPr>
        <p:spPr>
          <a:xfrm>
            <a:off x="838200" y="4298315"/>
            <a:ext cx="77304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rgbClr val="FF0000"/>
                </a:solidFill>
              </a:rPr>
              <a:t>如何改进？</a:t>
            </a:r>
            <a:endParaRPr lang="zh-CN" altLang="en-US" sz="4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QueenSearch1</a:t>
            </a:r>
            <a:r>
              <a:rPr lang="zh-CN" altLang="en-US"/>
              <a:t>算法核心概念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4965" cy="3889375"/>
          </a:xfrm>
        </p:spPr>
        <p:txBody>
          <a:bodyPr>
            <a:normAutofit fontScale="90000"/>
          </a:bodyPr>
          <a:p>
            <a:pPr fontAlgn="auto">
              <a:lnSpc>
                <a:spcPct val="100000"/>
              </a:lnSpc>
            </a:pPr>
            <a:r>
              <a:rPr lang="zh-CN" altLang="en-US"/>
              <a:t>参考论文《A Polynomial Time Algorithm for the N-Queens Problem》</a:t>
            </a: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一维数组</a:t>
            </a:r>
            <a:r>
              <a:rPr lang="en-US" altLang="zh-CN"/>
              <a:t>status</a:t>
            </a:r>
            <a:r>
              <a:rPr lang="zh-CN" altLang="en-US"/>
              <a:t>顺序存放每一行皇后的列坐标，且保证列坐标互不相同。因此只需要考虑正、负对角线上的皇后个数，利用两个长度为</a:t>
            </a:r>
            <a:r>
              <a:rPr lang="en-US" altLang="zh-CN"/>
              <a:t>2n-1</a:t>
            </a:r>
            <a:r>
              <a:rPr lang="zh-CN" altLang="en-US"/>
              <a:t>的一维数组</a:t>
            </a:r>
            <a:r>
              <a:rPr lang="en-US" altLang="zh-CN"/>
              <a:t>d1,d2</a:t>
            </a:r>
            <a:r>
              <a:rPr lang="zh-CN" altLang="en-US"/>
              <a:t>存放数据。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相较于爬山法遍历所有后继节点，每个节点与其后继节点差异在于互换了其中两行的皇后位置。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3900</Words>
  <Application>WPS 演示</Application>
  <PresentationFormat>宽屏</PresentationFormat>
  <Paragraphs>199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汉仪旗黑KW</vt:lpstr>
      <vt:lpstr>Arial Unicode MS</vt:lpstr>
      <vt:lpstr>Office 主题</vt:lpstr>
      <vt:lpstr>百万皇后问题求解</vt:lpstr>
      <vt:lpstr>目录</vt:lpstr>
      <vt:lpstr>问题描述</vt:lpstr>
      <vt:lpstr>爬山法核心概念</vt:lpstr>
      <vt:lpstr>爬山法伪代码</vt:lpstr>
      <vt:lpstr>爬山法流程图</vt:lpstr>
      <vt:lpstr>实验结果及分析</vt:lpstr>
      <vt:lpstr>分析结论</vt:lpstr>
      <vt:lpstr>QueenSearch1算法核心概念</vt:lpstr>
      <vt:lpstr>QueenSearch1算法伪代码</vt:lpstr>
      <vt:lpstr>核心概念——对角线数组d1,d2</vt:lpstr>
      <vt:lpstr>核心概念——TestAndSwap()</vt:lpstr>
      <vt:lpstr>QueenSearch1算法伪代码</vt:lpstr>
      <vt:lpstr>QueenSearch1算法核心代码</vt:lpstr>
      <vt:lpstr>实验结果及分析</vt:lpstr>
      <vt:lpstr>实验结果及分析</vt:lpstr>
      <vt:lpstr>QueenSearch4算法核心概念</vt:lpstr>
      <vt:lpstr>QueenSearch4算法核心概念</vt:lpstr>
      <vt:lpstr>QueenSearch4算法核心代码</vt:lpstr>
      <vt:lpstr>实验结果对比</vt:lpstr>
      <vt:lpstr>实验结果及分析</vt:lpstr>
      <vt:lpstr>实验结果及分析</vt:lpstr>
      <vt:lpstr>结论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charles</dc:creator>
  <cp:lastModifiedBy>charles</cp:lastModifiedBy>
  <cp:revision>28</cp:revision>
  <dcterms:created xsi:type="dcterms:W3CDTF">2019-05-14T17:37:16Z</dcterms:created>
  <dcterms:modified xsi:type="dcterms:W3CDTF">2019-05-14T17:37:16Z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2052-1.0.0.1304</vt:lpwstr>
  </property>
</Properties>
</file>