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2" r:id="rId7"/>
    <p:sldId id="265" r:id="rId8"/>
    <p:sldId id="266" r:id="rId9"/>
    <p:sldId id="264" r:id="rId10"/>
    <p:sldId id="267" r:id="rId11"/>
    <p:sldId id="268" r:id="rId12"/>
    <p:sldId id="275" r:id="rId13"/>
    <p:sldId id="269" r:id="rId14"/>
    <p:sldId id="271" r:id="rId15"/>
    <p:sldId id="272" r:id="rId16"/>
    <p:sldId id="273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95477"/>
  </p:normalViewPr>
  <p:slideViewPr>
    <p:cSldViewPr snapToGrid="0">
      <p:cViewPr varScale="1">
        <p:scale>
          <a:sx n="86" d="100"/>
          <a:sy n="86" d="100"/>
        </p:scale>
        <p:origin x="24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GIF"/><Relationship Id="rId1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/>
              <a:t>24</a:t>
            </a:r>
            <a:r>
              <a:rPr lang="zh-CN" altLang="en-US" b="1"/>
              <a:t>数码问题求解</a:t>
            </a:r>
            <a:endParaRPr lang="zh-CN" altLang="en-US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09016429 </a:t>
            </a:r>
            <a:r>
              <a:rPr lang="zh-CN" altLang="en-US"/>
              <a:t>陈诚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代码实现</a:t>
            </a:r>
            <a:r>
              <a:rPr lang="en-US" altLang="zh-CN"/>
              <a:t>——python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74470"/>
            <a:ext cx="7428865" cy="50349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065" y="1474470"/>
            <a:ext cx="3784600" cy="1244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67065" y="2719070"/>
            <a:ext cx="3964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config.json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114165" y="6300470"/>
            <a:ext cx="3964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搜索过程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9765" y="153035"/>
            <a:ext cx="8332470" cy="61474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实验结果及分析</a:t>
            </a:r>
            <a:r>
              <a:rPr lang="en-US" altLang="zh-CN"/>
              <a:t>——8</a:t>
            </a:r>
            <a:r>
              <a:rPr lang="zh-CN" altLang="en-US"/>
              <a:t>数码</a:t>
            </a:r>
            <a:endParaRPr lang="zh-CN" altLang="en-US"/>
          </a:p>
        </p:txBody>
      </p:sp>
      <p:pic>
        <p:nvPicPr>
          <p:cNvPr id="4" name="图片 3" descr="untitl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5866765" cy="38093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04965" y="1953260"/>
            <a:ext cx="2540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搜索树大小：25</a:t>
            </a:r>
            <a:endParaRPr lang="zh-CN" altLang="en-US"/>
          </a:p>
          <a:p>
            <a:r>
              <a:rPr lang="zh-CN" altLang="en-US"/>
              <a:t>closelist：9</a:t>
            </a:r>
            <a:endParaRPr lang="zh-CN" altLang="en-US"/>
          </a:p>
          <a:p>
            <a:r>
              <a:rPr lang="zh-CN" altLang="en-US"/>
              <a:t>openlist：16</a:t>
            </a:r>
            <a:endParaRPr lang="zh-CN" altLang="en-US"/>
          </a:p>
          <a:p>
            <a:r>
              <a:rPr lang="zh-CN" altLang="en-US"/>
              <a:t>搜索时间：0.004</a:t>
            </a:r>
            <a:endParaRPr lang="zh-CN" altLang="en-US"/>
          </a:p>
          <a:p>
            <a:r>
              <a:rPr lang="zh-CN" altLang="en-US"/>
              <a:t>搜索步数：8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704965" y="3747135"/>
            <a:ext cx="2540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搜索树大小：16252</a:t>
            </a:r>
            <a:endParaRPr lang="zh-CN" altLang="en-US"/>
          </a:p>
          <a:p>
            <a:r>
              <a:rPr lang="zh-CN" altLang="en-US"/>
              <a:t>closelist：11009</a:t>
            </a:r>
            <a:endParaRPr lang="zh-CN" altLang="en-US"/>
          </a:p>
          <a:p>
            <a:r>
              <a:rPr lang="zh-CN" altLang="en-US"/>
              <a:t>openlist：5243</a:t>
            </a:r>
            <a:endParaRPr lang="zh-CN" altLang="en-US"/>
          </a:p>
          <a:p>
            <a:r>
              <a:rPr lang="zh-CN" altLang="en-US"/>
              <a:t>搜索时间：803.22</a:t>
            </a:r>
            <a:endParaRPr lang="zh-CN" altLang="en-US"/>
          </a:p>
          <a:p>
            <a:r>
              <a:rPr lang="zh-CN" altLang="en-US"/>
              <a:t>搜索步数：31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实验结果及分析</a:t>
            </a:r>
            <a:r>
              <a:rPr lang="en-US" altLang="zh-CN"/>
              <a:t>——24</a:t>
            </a:r>
            <a:r>
              <a:rPr lang="zh-CN" altLang="en-US"/>
              <a:t>数码</a:t>
            </a:r>
            <a:endParaRPr lang="zh-CN" altLang="en-US"/>
          </a:p>
        </p:txBody>
      </p:sp>
      <p:pic>
        <p:nvPicPr>
          <p:cNvPr id="3" name="图片 2" descr="24数码"/>
          <p:cNvPicPr>
            <a:picLocks noChangeAspect="1"/>
          </p:cNvPicPr>
          <p:nvPr/>
        </p:nvPicPr>
        <p:blipFill>
          <a:blip r:embed="rId1"/>
          <a:srcRect t="8642"/>
          <a:stretch>
            <a:fillRect/>
          </a:stretch>
        </p:blipFill>
        <p:spPr>
          <a:xfrm>
            <a:off x="3053715" y="1691005"/>
            <a:ext cx="6770370" cy="51790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05510" y="2282825"/>
            <a:ext cx="2540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搜索树规模：75</a:t>
            </a:r>
            <a:endParaRPr lang="zh-CN" altLang="en-US"/>
          </a:p>
          <a:p>
            <a:r>
              <a:rPr lang="zh-CN" altLang="en-US"/>
              <a:t>close：24</a:t>
            </a:r>
            <a:endParaRPr lang="zh-CN" altLang="en-US"/>
          </a:p>
          <a:p>
            <a:r>
              <a:rPr lang="zh-CN" altLang="en-US"/>
              <a:t>openlist：51</a:t>
            </a:r>
            <a:endParaRPr lang="zh-CN" altLang="en-US"/>
          </a:p>
          <a:p>
            <a:r>
              <a:rPr lang="zh-CN" altLang="en-US"/>
              <a:t>cpu运行时间：0.024</a:t>
            </a:r>
            <a:endParaRPr lang="zh-CN" altLang="en-US"/>
          </a:p>
          <a:p>
            <a:r>
              <a:rPr lang="zh-CN" altLang="en-US"/>
              <a:t>路径长：20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05510" y="4777740"/>
            <a:ext cx="2540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搜索树大小：42019</a:t>
            </a:r>
            <a:endParaRPr lang="zh-CN" altLang="en-US"/>
          </a:p>
          <a:p>
            <a:r>
              <a:rPr lang="zh-CN" altLang="en-US"/>
              <a:t>closelist：31010</a:t>
            </a:r>
            <a:endParaRPr lang="zh-CN" altLang="en-US"/>
          </a:p>
          <a:p>
            <a:r>
              <a:rPr lang="zh-CN" altLang="en-US"/>
              <a:t>openlist：11009</a:t>
            </a:r>
            <a:endParaRPr lang="zh-CN" altLang="en-US"/>
          </a:p>
          <a:p>
            <a:r>
              <a:rPr lang="zh-CN" altLang="en-US"/>
              <a:t>搜索时间：</a:t>
            </a:r>
            <a:r>
              <a:rPr lang="en-US" altLang="zh-CN"/>
              <a:t>4</a:t>
            </a:r>
            <a:r>
              <a:rPr lang="zh-CN" altLang="en-US"/>
              <a:t>798.84</a:t>
            </a:r>
            <a:endParaRPr lang="zh-CN" altLang="en-US"/>
          </a:p>
          <a:p>
            <a:r>
              <a:rPr lang="zh-CN" altLang="en-US"/>
              <a:t>搜索步数：32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35数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118870"/>
            <a:ext cx="8558530" cy="38093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实验结果及分析</a:t>
            </a:r>
            <a:r>
              <a:rPr lang="en-US" altLang="zh-CN"/>
              <a:t>——35</a:t>
            </a:r>
            <a:r>
              <a:rPr lang="zh-CN" altLang="en-US"/>
              <a:t>数码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88790" y="4928235"/>
            <a:ext cx="2540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搜索树大小：95316</a:t>
            </a:r>
            <a:endParaRPr lang="zh-CN" altLang="en-US"/>
          </a:p>
          <a:p>
            <a:r>
              <a:rPr lang="zh-CN" altLang="en-US"/>
              <a:t>closelist：50763</a:t>
            </a:r>
            <a:endParaRPr lang="zh-CN" altLang="en-US"/>
          </a:p>
          <a:p>
            <a:r>
              <a:rPr lang="zh-CN" altLang="en-US"/>
              <a:t>openlist：44553</a:t>
            </a:r>
            <a:endParaRPr lang="zh-CN" altLang="en-US"/>
          </a:p>
          <a:p>
            <a:r>
              <a:rPr lang="zh-CN" altLang="en-US"/>
              <a:t>搜索时间：9593.85</a:t>
            </a:r>
            <a:endParaRPr lang="zh-CN" altLang="en-US"/>
          </a:p>
          <a:p>
            <a:r>
              <a:rPr lang="zh-CN" altLang="en-US"/>
              <a:t>搜索步数：28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A*</a:t>
            </a:r>
            <a:r>
              <a:rPr lang="zh-CN" altLang="en-US"/>
              <a:t>算法把Dijkstra算法（靠近初始点的结点）和BFS算法（靠近目标点的结点）结合起来，能保证找到一条最短路径。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A*改变它自己行为的能力基于启发式代价函数，</a:t>
            </a:r>
            <a:r>
              <a:rPr lang="en-US" altLang="zh-CN"/>
              <a:t>f(n)</a:t>
            </a:r>
            <a:r>
              <a:rPr lang="zh-CN" altLang="en-US"/>
              <a:t>的设置一定程度上可以看作速度</a:t>
            </a:r>
            <a:r>
              <a:rPr lang="en-US" altLang="zh-CN"/>
              <a:t>-</a:t>
            </a:r>
            <a:r>
              <a:rPr lang="zh-CN" altLang="en-US"/>
              <a:t>精确度的权衡。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/>
              <a:t>问题描述</a:t>
            </a:r>
            <a:endParaRPr lang="zh-CN" altLang="en-US" sz="3600"/>
          </a:p>
          <a:p>
            <a:r>
              <a:rPr lang="en-US" altLang="zh-CN" sz="3600"/>
              <a:t>A*</a:t>
            </a:r>
            <a:r>
              <a:rPr lang="zh-CN" altLang="en-US" sz="3600"/>
              <a:t>算法核心概念及流程</a:t>
            </a:r>
            <a:endParaRPr lang="zh-CN" altLang="en-US" sz="3600"/>
          </a:p>
          <a:p>
            <a:r>
              <a:rPr lang="zh-CN" altLang="en-US" sz="3600"/>
              <a:t>代码实现</a:t>
            </a:r>
            <a:endParaRPr lang="zh-CN" altLang="en-US" sz="3600"/>
          </a:p>
          <a:p>
            <a:r>
              <a:rPr lang="zh-CN" altLang="en-US" sz="3600"/>
              <a:t>实验结果及分析</a:t>
            </a:r>
            <a:endParaRPr lang="zh-CN" altLang="en-US" sz="3600"/>
          </a:p>
          <a:p>
            <a:r>
              <a:rPr lang="zh-CN" altLang="en-US" sz="3600"/>
              <a:t>结论</a:t>
            </a:r>
            <a:endParaRPr lang="zh-CN" alt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4数码问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0735" y="2650490"/>
            <a:ext cx="8050530" cy="36823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问题：求解</a:t>
            </a:r>
            <a:r>
              <a:rPr lang="en-US" altLang="zh-CN" dirty="0">
                <a:sym typeface="+mn-ea"/>
              </a:rPr>
              <a:t>24</a:t>
            </a:r>
            <a:r>
              <a:rPr lang="zh-CN" altLang="en-US" dirty="0">
                <a:sym typeface="+mn-ea"/>
              </a:rPr>
              <a:t>数码问题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方法：启发式搜索：</a:t>
            </a:r>
            <a:r>
              <a:rPr lang="en-US" altLang="zh-CN" dirty="0">
                <a:sym typeface="+mn-ea"/>
              </a:rPr>
              <a:t>A*</a:t>
            </a:r>
            <a:r>
              <a:rPr lang="zh-CN" altLang="en-US" dirty="0">
                <a:sym typeface="+mn-ea"/>
              </a:rPr>
              <a:t>算法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A*</a:t>
            </a:r>
            <a:r>
              <a:rPr lang="zh-CN" altLang="en-US"/>
              <a:t>算法核心概念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评估函数：</a:t>
            </a:r>
            <a:r>
              <a:rPr lang="en-US" altLang="zh-CN"/>
              <a:t>f(n) = g(n) + h(n) </a:t>
            </a:r>
            <a:endParaRPr lang="en-US" altLang="zh-CN"/>
          </a:p>
          <a:p>
            <a:r>
              <a:rPr lang="en-US" altLang="zh-CN"/>
              <a:t>g(n) </a:t>
            </a:r>
            <a:r>
              <a:rPr lang="zh-CN" altLang="en-US"/>
              <a:t>：从</a:t>
            </a:r>
            <a:r>
              <a:rPr lang="zh-CN" altLang="en-US">
                <a:solidFill>
                  <a:srgbClr val="00B0F0"/>
                </a:solidFill>
              </a:rPr>
              <a:t>初始结点</a:t>
            </a:r>
            <a:r>
              <a:rPr lang="zh-CN" altLang="en-US"/>
              <a:t>到任意结点n的代价</a:t>
            </a:r>
            <a:endParaRPr lang="zh-CN" altLang="en-US"/>
          </a:p>
          <a:p>
            <a:r>
              <a:rPr lang="en-US" altLang="zh-CN"/>
              <a:t>h(n) </a:t>
            </a:r>
            <a:r>
              <a:rPr lang="zh-CN" altLang="en-US"/>
              <a:t>：从</a:t>
            </a:r>
            <a:r>
              <a:rPr lang="zh-CN" altLang="en-US">
                <a:solidFill>
                  <a:srgbClr val="00B0F0"/>
                </a:solidFill>
              </a:rPr>
              <a:t>结点n</a:t>
            </a:r>
            <a:r>
              <a:rPr lang="zh-CN" altLang="en-US"/>
              <a:t>到目标点的启发式评估代价</a:t>
            </a:r>
            <a:r>
              <a:rPr lang="en-US" altLang="zh-CN"/>
              <a:t>(</a:t>
            </a:r>
            <a:r>
              <a:rPr lang="zh-CN" altLang="en-US"/>
              <a:t>heuristic estimated cost</a:t>
            </a:r>
            <a:r>
              <a:rPr lang="en-US" altLang="zh-CN"/>
              <a:t>)</a:t>
            </a:r>
            <a:r>
              <a:rPr lang="zh-CN" altLang="en-US"/>
              <a:t>，也称为</a:t>
            </a:r>
            <a:r>
              <a:rPr lang="zh-CN" altLang="en-US">
                <a:solidFill>
                  <a:srgbClr val="FF0000"/>
                </a:solidFill>
              </a:rPr>
              <a:t>启发式函数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7" name="图片 6" descr="A*搜索算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6620" y="3698240"/>
            <a:ext cx="2666365" cy="2666365"/>
          </a:xfrm>
          <a:prstGeom prst="rect">
            <a:avLst/>
          </a:prstGeom>
        </p:spPr>
      </p:pic>
      <p:pic>
        <p:nvPicPr>
          <p:cNvPr id="8" name="图片 7" descr="一般的搜索方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355" y="3698240"/>
            <a:ext cx="2666365" cy="26663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A*</a:t>
            </a:r>
            <a:r>
              <a:rPr lang="zh-CN" altLang="en-US"/>
              <a:t>算法</a:t>
            </a:r>
            <a:r>
              <a:rPr lang="en-US" altLang="zh-CN"/>
              <a:t>——</a:t>
            </a:r>
            <a:r>
              <a:rPr lang="zh-CN" altLang="en-US"/>
              <a:t>启发式函数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4905"/>
          </a:xfrm>
        </p:spPr>
        <p:txBody>
          <a:bodyPr>
            <a:normAutofit/>
          </a:bodyPr>
          <a:p>
            <a:r>
              <a:t>如果h(n)</a:t>
            </a:r>
            <a:r>
              <a:rPr lang="en-US"/>
              <a:t>=</a:t>
            </a:r>
            <a:r>
              <a:t>0，则只有g(n)起作用，此时A*演变成</a:t>
            </a:r>
            <a:r>
              <a:rPr>
                <a:solidFill>
                  <a:srgbClr val="FF0000"/>
                </a:solidFill>
              </a:rPr>
              <a:t>Dijkstra算法</a:t>
            </a:r>
            <a:r>
              <a:t>（靠近初始点的结点），这保证能找到最短路径。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5040" y="2970530"/>
            <a:ext cx="5201285" cy="3717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A*</a:t>
            </a:r>
            <a:r>
              <a:rPr lang="zh-CN" altLang="en-US"/>
              <a:t>算法</a:t>
            </a:r>
            <a:r>
              <a:rPr lang="en-US" altLang="zh-CN"/>
              <a:t>——</a:t>
            </a:r>
            <a:r>
              <a:rPr lang="zh-CN" altLang="en-US"/>
              <a:t>启发式函数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4905"/>
          </a:xfrm>
        </p:spPr>
        <p:txBody>
          <a:bodyPr>
            <a:normAutofit/>
          </a:bodyPr>
          <a:p>
            <a:r>
              <a:rPr>
                <a:sym typeface="+mn-ea"/>
              </a:rPr>
              <a:t>如果h(n) </a:t>
            </a:r>
            <a:r>
              <a:rPr lang="en-US">
                <a:sym typeface="+mn-ea"/>
              </a:rPr>
              <a:t>&gt;&gt; </a:t>
            </a:r>
            <a:r>
              <a:rPr>
                <a:sym typeface="+mn-ea"/>
              </a:rPr>
              <a:t>g(n)，则只有h(n)起作用，A*演变成</a:t>
            </a:r>
            <a:r>
              <a:rPr>
                <a:solidFill>
                  <a:srgbClr val="FF0000"/>
                </a:solidFill>
                <a:sym typeface="+mn-ea"/>
              </a:rPr>
              <a:t>BFS算法</a:t>
            </a:r>
            <a:r>
              <a:rPr>
                <a:sym typeface="+mn-ea"/>
              </a:rPr>
              <a:t>（靠近目标点的结点）。</a:t>
            </a:r>
            <a:endParaRPr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4080" y="2970530"/>
            <a:ext cx="5253355" cy="37553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A*</a:t>
            </a:r>
            <a:r>
              <a:rPr lang="zh-CN" altLang="en-US"/>
              <a:t>算法</a:t>
            </a:r>
            <a:r>
              <a:rPr lang="en-US" altLang="zh-CN"/>
              <a:t>——</a:t>
            </a:r>
            <a:r>
              <a:rPr lang="zh-CN" altLang="en-US"/>
              <a:t>启发式函数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5260"/>
          </a:xfrm>
        </p:spPr>
        <p:txBody>
          <a:bodyPr>
            <a:normAutofit lnSpcReduction="20000"/>
          </a:bodyPr>
          <a:p>
            <a:pPr fontAlgn="auto">
              <a:lnSpc>
                <a:spcPct val="100000"/>
              </a:lnSpc>
            </a:pPr>
            <a:r>
              <a:rPr>
                <a:sym typeface="+mn-ea"/>
              </a:rPr>
              <a:t>估计值越接近真实值，算法就能</a:t>
            </a:r>
            <a:r>
              <a:rPr lang="zh-CN">
                <a:sym typeface="+mn-ea"/>
              </a:rPr>
              <a:t>越快</a:t>
            </a:r>
            <a:r>
              <a:rPr>
                <a:sym typeface="+mn-ea"/>
              </a:rPr>
              <a:t>找出最短路径。如果h(n)精确地等于从n移动到目标的代价，则A*将会仅仅寻找最佳路径而不扩展别的任何结点</a:t>
            </a:r>
            <a:r>
              <a:rPr lang="en-US">
                <a:sym typeface="+mn-ea"/>
              </a:rPr>
              <a:t>.</a:t>
            </a:r>
            <a:endParaRPr lang="en-US">
              <a:sym typeface="+mn-ea"/>
            </a:endParaRPr>
          </a:p>
        </p:txBody>
      </p:sp>
      <p:pic>
        <p:nvPicPr>
          <p:cNvPr id="7" name="图片 6" descr="A*搜索算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0" y="3270885"/>
            <a:ext cx="2666365" cy="2666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A*</a:t>
            </a:r>
            <a:r>
              <a:rPr lang="zh-CN" altLang="en-US"/>
              <a:t>算法</a:t>
            </a:r>
            <a:r>
              <a:rPr lang="en-US" altLang="zh-CN"/>
              <a:t>——</a:t>
            </a:r>
            <a:r>
              <a:rPr lang="zh-CN" altLang="en-US"/>
              <a:t>启发式函数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86510"/>
          </a:xfrm>
        </p:spPr>
        <p:txBody>
          <a:bodyPr>
            <a:normAutofit/>
          </a:bodyPr>
          <a:p>
            <a:r>
              <a:rPr lang="zh-CN"/>
              <a:t>本实验中，</a:t>
            </a:r>
            <a:r>
              <a:rPr lang="en-US" altLang="zh-CN"/>
              <a:t>g(n)</a:t>
            </a:r>
            <a:r>
              <a:rPr lang="zh-CN" altLang="en-US"/>
              <a:t>为</a:t>
            </a:r>
            <a:r>
              <a:rPr lang="zh-CN" altLang="en-US">
                <a:solidFill>
                  <a:srgbClr val="FF0000"/>
                </a:solidFill>
              </a:rPr>
              <a:t>解的步数</a:t>
            </a:r>
            <a:r>
              <a:rPr lang="en-US" altLang="zh-CN">
                <a:solidFill>
                  <a:srgbClr val="FF0000"/>
                </a:solidFill>
              </a:rPr>
              <a:t>step</a:t>
            </a:r>
            <a:r>
              <a:rPr lang="zh-CN" altLang="en-US"/>
              <a:t>，</a:t>
            </a:r>
            <a:r>
              <a:rPr lang="en-US" altLang="zh-CN"/>
              <a:t>h(n)</a:t>
            </a:r>
            <a:r>
              <a:rPr lang="zh-CN" altLang="en-US"/>
              <a:t>为当前节点与目标节点的</a:t>
            </a:r>
            <a:r>
              <a:rPr lang="zh-CN" altLang="en-US">
                <a:solidFill>
                  <a:srgbClr val="FF0000"/>
                </a:solidFill>
              </a:rPr>
              <a:t>曼哈顿距离（Manhattan distance）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3950" y="3112135"/>
            <a:ext cx="7404735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 descr="A*算法流程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57730" y="13970"/>
            <a:ext cx="7876540" cy="65487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7860" y="6108700"/>
            <a:ext cx="1583055" cy="1026795"/>
          </a:xfrm>
        </p:spPr>
        <p:txBody>
          <a:bodyPr/>
          <a:p>
            <a:r>
              <a:rPr lang="en-US" altLang="zh-CN" sz="2000"/>
              <a:t>A*</a:t>
            </a:r>
            <a:r>
              <a:rPr lang="zh-CN" altLang="en-US" sz="2000"/>
              <a:t>算法流程</a:t>
            </a:r>
            <a:endParaRPr lang="zh-CN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910</Words>
  <Application>WPS 演示</Application>
  <PresentationFormat>宽屏</PresentationFormat>
  <Paragraphs>89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方正书宋_GBK</vt:lpstr>
      <vt:lpstr>Wingdings</vt:lpstr>
      <vt:lpstr>Calibri Light</vt:lpstr>
      <vt:lpstr>Helvetica Neue</vt:lpstr>
      <vt:lpstr>宋体</vt:lpstr>
      <vt:lpstr>汉仪书宋二KW</vt:lpstr>
      <vt:lpstr>Calibri</vt:lpstr>
      <vt:lpstr>微软雅黑</vt:lpstr>
      <vt:lpstr>汉仪旗黑KW</vt:lpstr>
      <vt:lpstr>Arial Unicode MS</vt:lpstr>
      <vt:lpstr>Office 主题</vt:lpstr>
      <vt:lpstr>24数码问题求解</vt:lpstr>
      <vt:lpstr>目录</vt:lpstr>
      <vt:lpstr>问题描述</vt:lpstr>
      <vt:lpstr>A*算法核心概念</vt:lpstr>
      <vt:lpstr>A*算法——启发式函数</vt:lpstr>
      <vt:lpstr>A*算法——启发式函数</vt:lpstr>
      <vt:lpstr>A*算法——启发式函数</vt:lpstr>
      <vt:lpstr>A*算法——启发式函数</vt:lpstr>
      <vt:lpstr>A*算法流程</vt:lpstr>
      <vt:lpstr>代码实现——python</vt:lpstr>
      <vt:lpstr>PowerPoint 演示文稿</vt:lpstr>
      <vt:lpstr>实验结果及分析——8数码</vt:lpstr>
      <vt:lpstr>实验结果及分析——24数码</vt:lpstr>
      <vt:lpstr>实验结果及分析——35数码</vt:lpstr>
      <vt:lpstr>结论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charles</dc:creator>
  <cp:lastModifiedBy>charles</cp:lastModifiedBy>
  <cp:revision>15</cp:revision>
  <dcterms:created xsi:type="dcterms:W3CDTF">2019-05-15T16:31:49Z</dcterms:created>
  <dcterms:modified xsi:type="dcterms:W3CDTF">2019-05-15T16:31:49Z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2052-1.0.0.1304</vt:lpwstr>
  </property>
</Properties>
</file>