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4" r:id="rId3"/>
    <p:sldId id="2904" r:id="rId5"/>
    <p:sldId id="267" r:id="rId6"/>
    <p:sldId id="276" r:id="rId7"/>
    <p:sldId id="277" r:id="rId8"/>
    <p:sldId id="266" r:id="rId9"/>
    <p:sldId id="262" r:id="rId10"/>
    <p:sldId id="269" r:id="rId11"/>
    <p:sldId id="270" r:id="rId12"/>
    <p:sldId id="271" r:id="rId13"/>
    <p:sldId id="272" r:id="rId14"/>
    <p:sldId id="268" r:id="rId15"/>
    <p:sldId id="51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WW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AEAEA"/>
    <a:srgbClr val="729A81"/>
    <a:srgbClr val="66FFFF"/>
    <a:srgbClr val="00FFFF"/>
    <a:srgbClr val="B2665E"/>
    <a:srgbClr val="3B876E"/>
    <a:srgbClr val="AAC937"/>
    <a:srgbClr val="9D9CA7"/>
    <a:srgbClr val="F1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0538" autoAdjust="0"/>
  </p:normalViewPr>
  <p:slideViewPr>
    <p:cSldViewPr>
      <p:cViewPr varScale="1">
        <p:scale>
          <a:sx n="68" d="100"/>
          <a:sy n="68" d="100"/>
        </p:scale>
        <p:origin x="452" y="52"/>
      </p:cViewPr>
      <p:guideLst>
        <p:guide orient="horz" pos="2138"/>
        <p:guide pos="3839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C87EE-5567-464B-A25D-313EB522C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189-D63A-46A0-BBD2-6E1428A6B8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5189-D63A-46A0-BBD2-6E1428A6B8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三个指标组成和团队效能的关系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体系内工作执行情况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6A5189-D63A-46A0-BBD2-6E1428A6B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292"/>
            <a:ext cx="12231643" cy="69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263352" y="260648"/>
            <a:ext cx="4680520" cy="22322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Users\wangzpmd-samsung\AppData\Local\Temp\Rar$DIa0.135\1-7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-243408"/>
            <a:ext cx="3118104" cy="128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839416" y="11484"/>
            <a:ext cx="10140018" cy="63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839416" y="11484"/>
            <a:ext cx="10140018" cy="63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1124745"/>
            <a:ext cx="1702779" cy="4824536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846975" y="1124745"/>
            <a:ext cx="10345026" cy="4824536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0833" y="572430"/>
            <a:ext cx="89655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n-US" altLang="zh-CN" sz="1800" kern="1200" dirty="0">
                <a:solidFill>
                  <a:srgbClr val="7BC143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3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5" name="标题 1"/>
          <p:cNvSpPr txBox="1"/>
          <p:nvPr userDrawn="1"/>
        </p:nvSpPr>
        <p:spPr>
          <a:xfrm>
            <a:off x="9480816" y="637818"/>
            <a:ext cx="1449228" cy="28803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algn="r" defTabSz="914400" rtl="0" eaLnBrk="1" latinLnBrk="0" hangingPunct="1"/>
            <a:r>
              <a:rPr lang="zh-CN" altLang="en-US" sz="1600" kern="12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正文</a:t>
            </a:r>
            <a:r>
              <a:rPr lang="en-US" altLang="zh-CN" sz="1600" kern="1200" baseline="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. </a:t>
            </a:r>
            <a:r>
              <a:rPr lang="zh-CN" altLang="en-US" sz="1600" kern="1200" baseline="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第三章</a:t>
            </a:r>
            <a:endParaRPr lang="zh-CN" altLang="en-US" sz="1600" kern="12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960832" y="626131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10331575" y="6237312"/>
            <a:ext cx="1093710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3"/>
                </a:solidFill>
              </a:rPr>
              <a:t>  </a:t>
            </a:r>
            <a:r>
              <a:rPr lang="zh-CN" altLang="en-US" sz="1600" dirty="0">
                <a:solidFill>
                  <a:srgbClr val="7BC1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406627" y="3038344"/>
            <a:ext cx="1260164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9" name="组合 58"/>
          <p:cNvGrpSpPr/>
          <p:nvPr userDrawn="1"/>
        </p:nvGrpSpPr>
        <p:grpSpPr>
          <a:xfrm>
            <a:off x="-241529" y="1628800"/>
            <a:ext cx="2016486" cy="3907596"/>
            <a:chOff x="-241498" y="1628800"/>
            <a:chExt cx="2016224" cy="3907596"/>
          </a:xfrm>
        </p:grpSpPr>
        <p:sp>
          <p:nvSpPr>
            <p:cNvPr id="37" name="TextBox 36">
              <a:hlinkClick r:id="" action="ppaction://noaction"/>
            </p:cNvPr>
            <p:cNvSpPr txBox="1"/>
            <p:nvPr userDrawn="1"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kern="1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心态概述</a:t>
              </a:r>
              <a:endParaRPr lang="zh-CN" altLang="en-US" sz="20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-241498" y="1628800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anose="03070402050302030203" pitchFamily="66" charset="0"/>
                  <a:ea typeface="楷体_GB2312" pitchFamily="49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  <a:ea typeface="楷体_GB2312" pitchFamily="49" charset="-122"/>
              </a:endParaRPr>
            </a:p>
          </p:txBody>
        </p:sp>
        <p:grpSp>
          <p:nvGrpSpPr>
            <p:cNvPr id="38" name="组合 37"/>
            <p:cNvGrpSpPr/>
            <p:nvPr userDrawn="1"/>
          </p:nvGrpSpPr>
          <p:grpSpPr>
            <a:xfrm>
              <a:off x="-241498" y="2305675"/>
              <a:ext cx="2016224" cy="3230721"/>
              <a:chOff x="-241498" y="2305675"/>
              <a:chExt cx="2016224" cy="3230721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-241498" y="2305675"/>
                <a:ext cx="2016224" cy="523220"/>
                <a:chOff x="-241498" y="1628800"/>
                <a:chExt cx="2016224" cy="523220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241498" y="1628800"/>
                  <a:ext cx="900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Bradley Hand ITC" panose="03070402050302030203" pitchFamily="66" charset="0"/>
                      <a:ea typeface="楷体_GB2312" pitchFamily="49" charset="-122"/>
                    </a:rPr>
                    <a:t>02</a:t>
                  </a:r>
                  <a:endPara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Bradley Hand ITC" panose="03070402050302030203" pitchFamily="66" charset="0"/>
                    <a:ea typeface="楷体_GB2312" pitchFamily="49" charset="-122"/>
                  </a:endParaRPr>
                </a:p>
              </p:txBody>
            </p:sp>
            <p:sp>
              <p:nvSpPr>
                <p:cNvPr id="58" name="TextBox 57">
                  <a:hlinkClick r:id="" action="ppaction://noaction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积极心态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-241498" y="2982550"/>
                <a:ext cx="2016224" cy="523220"/>
                <a:chOff x="-241498" y="1628800"/>
                <a:chExt cx="2016224" cy="523220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-241498" y="1628800"/>
                  <a:ext cx="900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Bradley Hand ITC" panose="03070402050302030203" pitchFamily="66" charset="0"/>
                      <a:ea typeface="楷体_GB2312" pitchFamily="49" charset="-122"/>
                    </a:rPr>
                    <a:t>03</a:t>
                  </a:r>
                  <a:endPara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Bradley Hand ITC" panose="03070402050302030203" pitchFamily="66" charset="0"/>
                    <a:ea typeface="楷体_GB2312" pitchFamily="49" charset="-122"/>
                  </a:endParaRPr>
                </a:p>
              </p:txBody>
            </p:sp>
            <p:sp>
              <p:nvSpPr>
                <p:cNvPr id="55" name="TextBox 54">
                  <a:hlinkClick r:id="" action="ppaction://noaction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空杯心态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-241498" y="3659425"/>
                <a:ext cx="2016224" cy="523220"/>
                <a:chOff x="-241498" y="1628800"/>
                <a:chExt cx="2016224" cy="523220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-241498" y="1628800"/>
                  <a:ext cx="900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Bradley Hand ITC" panose="03070402050302030203" pitchFamily="66" charset="0"/>
                      <a:ea typeface="楷体_GB2312" pitchFamily="49" charset="-122"/>
                    </a:rPr>
                    <a:t>04</a:t>
                  </a:r>
                  <a:endPara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Bradley Hand ITC" panose="03070402050302030203" pitchFamily="66" charset="0"/>
                    <a:ea typeface="楷体_GB2312" pitchFamily="49" charset="-122"/>
                  </a:endParaRPr>
                </a:p>
              </p:txBody>
            </p:sp>
            <p:sp>
              <p:nvSpPr>
                <p:cNvPr id="52" name="TextBox 51">
                  <a:hlinkClick r:id="" action="ppaction://noaction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感恩心态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-241498" y="4336300"/>
                <a:ext cx="2016224" cy="523220"/>
                <a:chOff x="-241498" y="1628800"/>
                <a:chExt cx="2016224" cy="52322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241498" y="1628800"/>
                  <a:ext cx="900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Bradley Hand ITC" panose="03070402050302030203" pitchFamily="66" charset="0"/>
                      <a:ea typeface="楷体_GB2312" pitchFamily="49" charset="-122"/>
                    </a:rPr>
                    <a:t>05</a:t>
                  </a:r>
                  <a:endPara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Bradley Hand ITC" panose="03070402050302030203" pitchFamily="66" charset="0"/>
                    <a:ea typeface="楷体_GB2312" pitchFamily="49" charset="-122"/>
                  </a:endParaRPr>
                </a:p>
              </p:txBody>
            </p:sp>
            <p:sp>
              <p:nvSpPr>
                <p:cNvPr id="49" name="TextBox 48">
                  <a:hlinkClick r:id="" action="ppaction://noaction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宽容心态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-241498" y="5013176"/>
                <a:ext cx="2016224" cy="523220"/>
                <a:chOff x="-241498" y="1628800"/>
                <a:chExt cx="2016224" cy="52322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0" y="1675097"/>
                  <a:ext cx="362623" cy="377008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-241498" y="1628800"/>
                  <a:ext cx="900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Bradley Hand ITC" panose="03070402050302030203" pitchFamily="66" charset="0"/>
                      <a:ea typeface="楷体_GB2312" pitchFamily="49" charset="-122"/>
                    </a:rPr>
                    <a:t>06</a:t>
                  </a:r>
                  <a:endPara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Bradley Hand ITC" panose="03070402050302030203" pitchFamily="66" charset="0"/>
                    <a:ea typeface="楷体_GB2312" pitchFamily="49" charset="-122"/>
                  </a:endParaRPr>
                </a:p>
              </p:txBody>
            </p:sp>
            <p:sp>
              <p:nvSpPr>
                <p:cNvPr id="46" name="TextBox 45">
                  <a:hlinkClick r:id="" action="ppaction://noaction"/>
                </p:cNvPr>
                <p:cNvSpPr txBox="1"/>
                <p:nvPr/>
              </p:nvSpPr>
              <p:spPr>
                <a:xfrm>
                  <a:off x="419244" y="1675097"/>
                  <a:ext cx="1355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老板心态</a:t>
                  </a:r>
                  <a:endParaRPr lang="zh-CN" altLang="en-US" sz="20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B316-CA3C-4D59-8E77-3ACD5E108AD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DD23A-2B1D-4564-83A1-66346C17C6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104506" y="674419"/>
            <a:ext cx="5087494" cy="52285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/>
            <a:endParaRPr lang="en-US" sz="1800"/>
          </a:p>
        </p:txBody>
      </p:sp>
      <p:sp>
        <p:nvSpPr>
          <p:cNvPr id="7" name="椭圆 6"/>
          <p:cNvSpPr/>
          <p:nvPr userDrawn="1"/>
        </p:nvSpPr>
        <p:spPr>
          <a:xfrm>
            <a:off x="333804" y="833127"/>
            <a:ext cx="215984" cy="215850"/>
          </a:xfrm>
          <a:prstGeom prst="ellipse">
            <a:avLst/>
          </a:prstGeom>
          <a:solidFill>
            <a:schemeClr val="bg1"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621758" y="833127"/>
            <a:ext cx="215984" cy="215850"/>
          </a:xfrm>
          <a:prstGeom prst="ellipse">
            <a:avLst/>
          </a:prstGeom>
          <a:solidFill>
            <a:schemeClr val="bg1"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9" name="椭圆 8"/>
          <p:cNvSpPr/>
          <p:nvPr userDrawn="1"/>
        </p:nvSpPr>
        <p:spPr>
          <a:xfrm>
            <a:off x="909712" y="833127"/>
            <a:ext cx="215984" cy="2158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1197667" y="833127"/>
            <a:ext cx="215984" cy="215850"/>
          </a:xfrm>
          <a:prstGeom prst="ellipse">
            <a:avLst/>
          </a:prstGeom>
          <a:solidFill>
            <a:schemeClr val="bg1"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6600253" y="674419"/>
            <a:ext cx="504253" cy="522850"/>
          </a:xfrm>
          <a:prstGeom prst="rtTriangl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234440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7183" y="6370978"/>
            <a:ext cx="896791" cy="36924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EEF96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EEF96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373974" y="6424664"/>
            <a:ext cx="0" cy="261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496732" y="6402125"/>
            <a:ext cx="2985839" cy="33847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EEF9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 </a:t>
            </a:r>
            <a:r>
              <a:rPr lang="en-US" altLang="zh-CN" sz="1600" kern="1200" dirty="0">
                <a:solidFill>
                  <a:srgbClr val="EEF9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lang="zh-CN" altLang="en-US" sz="1600" kern="1200" dirty="0">
                <a:solidFill>
                  <a:srgbClr val="EEF9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EEF9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Box 28"/>
          <p:cNvSpPr txBox="1">
            <a:spLocks noChangeArrowheads="1"/>
          </p:cNvSpPr>
          <p:nvPr userDrawn="1"/>
        </p:nvSpPr>
        <p:spPr bwMode="auto">
          <a:xfrm>
            <a:off x="1629759" y="693330"/>
            <a:ext cx="3604136" cy="46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如何进行压力管理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1197269"/>
            <a:ext cx="12192000" cy="503939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TextBox 10"/>
          <p:cNvSpPr>
            <a:spLocks noChangeArrowheads="1"/>
          </p:cNvSpPr>
          <p:nvPr userDrawn="1"/>
        </p:nvSpPr>
        <p:spPr bwMode="auto">
          <a:xfrm>
            <a:off x="7248578" y="797252"/>
            <a:ext cx="4682349" cy="40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、压力缓解→③情绪应对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404664"/>
            <a:ext cx="12191999" cy="576064"/>
          </a:xfrm>
          <a:prstGeom prst="rect">
            <a:avLst/>
          </a:prstGeom>
          <a:solidFill>
            <a:srgbClr val="36B2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622679" y="0"/>
            <a:ext cx="2088504" cy="6858000"/>
          </a:xfrm>
          <a:prstGeom prst="rect">
            <a:avLst/>
          </a:prstGeom>
          <a:solidFill>
            <a:srgbClr val="36B2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2594" y="476672"/>
            <a:ext cx="89655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59151" y="530374"/>
            <a:ext cx="0" cy="261937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281876" y="507827"/>
            <a:ext cx="2985062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r>
              <a:rPr lang="en-US" altLang="zh-CN" sz="1600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. </a:t>
            </a:r>
            <a:r>
              <a:rPr lang="zh-CN" altLang="en-US" sz="1600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0849147" y="530370"/>
            <a:ext cx="1093710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>
            <a:spLocks noChangeArrowheads="1"/>
          </p:cNvSpPr>
          <p:nvPr userDrawn="1"/>
        </p:nvSpPr>
        <p:spPr bwMode="auto">
          <a:xfrm>
            <a:off x="909959" y="2081090"/>
            <a:ext cx="648812" cy="29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143963" rIns="71981" anchor="ctr">
            <a:spAutoFit/>
          </a:bodyPr>
          <a:lstStyle/>
          <a:p>
            <a:pPr algn="l"/>
            <a:r>
              <a:rPr lang="zh-CN" altLang="en-US" sz="2800" b="1" spc="24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会议概述</a:t>
            </a:r>
            <a:endParaRPr lang="zh-CN" altLang="en-US" sz="2800" b="1" spc="24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84934" y="1082353"/>
            <a:ext cx="95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630922" y="2153098"/>
            <a:ext cx="0" cy="43722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1630924" y="6165304"/>
            <a:ext cx="792191" cy="36004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6B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endParaRPr lang="en-US" sz="1400" dirty="0">
              <a:solidFill>
                <a:srgbClr val="36B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0"/>
          <p:cNvSpPr>
            <a:spLocks noChangeArrowheads="1"/>
          </p:cNvSpPr>
          <p:nvPr userDrawn="1"/>
        </p:nvSpPr>
        <p:spPr bwMode="auto">
          <a:xfrm>
            <a:off x="1703071" y="3212976"/>
            <a:ext cx="587256" cy="29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143963" rIns="71981" anchor="ctr">
            <a:spAutoFit/>
          </a:bodyPr>
          <a:lstStyle/>
          <a:p>
            <a:pPr algn="r"/>
            <a:r>
              <a:rPr lang="zh-CN" altLang="en-US" sz="2400" b="0" spc="24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会议的成本分析</a:t>
            </a:r>
            <a:endParaRPr lang="zh-CN" altLang="en-US" sz="2400" b="0" spc="24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836712"/>
            <a:ext cx="12195066" cy="0"/>
          </a:xfrm>
          <a:prstGeom prst="line">
            <a:avLst/>
          </a:prstGeom>
          <a:ln>
            <a:solidFill>
              <a:srgbClr val="148B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0" y="6725559"/>
            <a:ext cx="12192000" cy="144016"/>
          </a:xfrm>
          <a:prstGeom prst="rect">
            <a:avLst/>
          </a:prstGeom>
          <a:solidFill>
            <a:srgbClr val="2F8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/>
          <a:srcRect l="-123" t="2234" r="17313" b="75045"/>
          <a:stretch>
            <a:fillRect/>
          </a:stretch>
        </p:blipFill>
        <p:spPr>
          <a:xfrm>
            <a:off x="10513061" y="6727762"/>
            <a:ext cx="835205" cy="179989"/>
          </a:xfrm>
          <a:prstGeom prst="parallelogram">
            <a:avLst/>
          </a:prstGeom>
          <a:solidFill>
            <a:srgbClr val="EEECCC"/>
          </a:solidFill>
        </p:spPr>
      </p:pic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10156186" y="6687266"/>
            <a:ext cx="1098551" cy="2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000" b="1" dirty="0">
                <a:solidFill>
                  <a:srgbClr val="003366"/>
                </a:solidFill>
              </a:rPr>
              <a:t>Page </a:t>
            </a:r>
            <a:fld id="{29FE0FC2-131F-4927-B4B9-D1D2B46C45A7}" type="slidenum">
              <a:rPr lang="en-US" altLang="zh-CN" sz="1000" b="1" dirty="0">
                <a:solidFill>
                  <a:srgbClr val="003366"/>
                </a:solidFill>
              </a:rPr>
            </a:fld>
            <a:endParaRPr lang="en-US" altLang="zh-CN" sz="1000" b="1" dirty="0">
              <a:solidFill>
                <a:srgbClr val="003366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4925103" y="6687682"/>
            <a:ext cx="4775200" cy="27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</a:rPr>
              <a:t>© Product Management Committee 2015 @CMCC industry</a:t>
            </a:r>
            <a:endParaRPr lang="en-US" altLang="zh-CN" sz="9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551384" y="-1"/>
            <a:ext cx="1584176" cy="692697"/>
          </a:xfrm>
          <a:prstGeom prst="round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836712"/>
            <a:ext cx="12195066" cy="0"/>
          </a:xfrm>
          <a:prstGeom prst="line">
            <a:avLst/>
          </a:prstGeom>
          <a:ln>
            <a:solidFill>
              <a:srgbClr val="148B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0" y="6725559"/>
            <a:ext cx="12192000" cy="144016"/>
          </a:xfrm>
          <a:prstGeom prst="rect">
            <a:avLst/>
          </a:prstGeom>
          <a:solidFill>
            <a:srgbClr val="2F8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/>
          <a:srcRect l="-123" t="2234" r="17313" b="75045"/>
          <a:stretch>
            <a:fillRect/>
          </a:stretch>
        </p:blipFill>
        <p:spPr>
          <a:xfrm>
            <a:off x="10513061" y="6727762"/>
            <a:ext cx="835205" cy="179989"/>
          </a:xfrm>
          <a:prstGeom prst="parallelogram">
            <a:avLst/>
          </a:prstGeom>
          <a:solidFill>
            <a:srgbClr val="EEECCC"/>
          </a:solidFill>
        </p:spPr>
      </p:pic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10156186" y="6687266"/>
            <a:ext cx="1098551" cy="2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000" b="1" dirty="0">
                <a:solidFill>
                  <a:srgbClr val="003366"/>
                </a:solidFill>
              </a:rPr>
              <a:t>Page </a:t>
            </a:r>
            <a:fld id="{29FE0FC2-131F-4927-B4B9-D1D2B46C45A7}" type="slidenum">
              <a:rPr lang="en-US" altLang="zh-CN" sz="1000" b="1" dirty="0">
                <a:solidFill>
                  <a:srgbClr val="003366"/>
                </a:solidFill>
              </a:rPr>
            </a:fld>
            <a:endParaRPr lang="en-US" altLang="zh-CN" sz="1000" b="1" dirty="0">
              <a:solidFill>
                <a:srgbClr val="003366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4925103" y="6687682"/>
            <a:ext cx="4775200" cy="27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</a:rPr>
              <a:t>© Product Management Committee 2015 @CMCC industry</a:t>
            </a:r>
            <a:endParaRPr lang="en-US" altLang="zh-CN" sz="9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551384" y="-1"/>
            <a:ext cx="1584176" cy="692697"/>
          </a:xfrm>
          <a:prstGeom prst="round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161" y="0"/>
            <a:ext cx="1219316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75175" y="58316"/>
            <a:ext cx="720000" cy="562372"/>
          </a:xfrm>
          <a:prstGeom prst="rect">
            <a:avLst/>
          </a:prstGeom>
          <a:solidFill>
            <a:srgbClr val="14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25559"/>
            <a:ext cx="12192000" cy="144016"/>
          </a:xfrm>
          <a:prstGeom prst="rect">
            <a:avLst/>
          </a:prstGeom>
          <a:solidFill>
            <a:srgbClr val="2F8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>
            <a:off x="10423007" y="6706414"/>
            <a:ext cx="966629" cy="163163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925103" y="6682353"/>
            <a:ext cx="4775200" cy="27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b="1" dirty="0">
                <a:solidFill>
                  <a:schemeClr val="bg1"/>
                </a:solidFill>
              </a:rPr>
              <a:t>© Product Management Committee 2015 @CMCC industry</a:t>
            </a:r>
            <a:endParaRPr lang="en-US" altLang="zh-CN" sz="900" b="1" dirty="0">
              <a:solidFill>
                <a:schemeClr val="bg1"/>
              </a:solidFill>
            </a:endParaRPr>
          </a:p>
        </p:txBody>
      </p:sp>
      <p:pic>
        <p:nvPicPr>
          <p:cNvPr id="14" name="图片 13" descr="ppt模板-02.jpg"/>
          <p:cNvPicPr>
            <a:picLocks noChangeAspect="1"/>
          </p:cNvPicPr>
          <p:nvPr userDrawn="1"/>
        </p:nvPicPr>
        <p:blipFill rotWithShape="1">
          <a:blip r:embed="rId13" cstate="print"/>
          <a:srcRect r="13226" b="90550"/>
          <a:stretch>
            <a:fillRect/>
          </a:stretch>
        </p:blipFill>
        <p:spPr>
          <a:xfrm>
            <a:off x="-1160" y="58316"/>
            <a:ext cx="10441160" cy="562372"/>
          </a:xfrm>
          <a:prstGeom prst="rect">
            <a:avLst/>
          </a:prstGeom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10156187" y="6687268"/>
            <a:ext cx="1098551" cy="2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000" b="1" dirty="0">
                <a:solidFill>
                  <a:srgbClr val="003366"/>
                </a:solidFill>
              </a:rPr>
              <a:t>Page </a:t>
            </a:r>
            <a:fld id="{29FE0FC2-131F-4927-B4B9-D1D2B46C45A7}" type="slidenum">
              <a:rPr lang="en-US" altLang="zh-CN" sz="1000" b="1" dirty="0">
                <a:solidFill>
                  <a:srgbClr val="003366"/>
                </a:solidFill>
              </a:rPr>
            </a:fld>
            <a:endParaRPr lang="en-US" altLang="zh-CN" sz="1000" b="1" dirty="0">
              <a:solidFill>
                <a:srgbClr val="003366"/>
              </a:solidFill>
            </a:endParaRPr>
          </a:p>
        </p:txBody>
      </p:sp>
      <p:pic>
        <p:nvPicPr>
          <p:cNvPr id="1026" name="Picture 2" descr="C:\Users\wangzpmd-samsung\AppData\Local\Temp\Rar$DIa0.135\1-7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11484"/>
            <a:ext cx="1546651" cy="63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839416" y="11484"/>
            <a:ext cx="10140018" cy="63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pic>
        <p:nvPicPr>
          <p:cNvPr id="1027" name="Picture 3" descr="D:\工作\图片素材库\常用\7\37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8" y="265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4174" y="2433080"/>
            <a:ext cx="12292862" cy="20608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zh-CN" altLang="en-US" sz="4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5400" y="2276875"/>
            <a:ext cx="2638768" cy="2320471"/>
            <a:chOff x="4165480" y="1616608"/>
            <a:chExt cx="2638768" cy="2320472"/>
          </a:xfrm>
          <a:solidFill>
            <a:schemeClr val="bg1">
              <a:lumMod val="65000"/>
            </a:schemeClr>
          </a:solidFill>
        </p:grpSpPr>
        <p:sp>
          <p:nvSpPr>
            <p:cNvPr id="20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-1" fmla="*/ 158496 w 2160240"/>
                <a:gd name="connsiteY0-2" fmla="*/ 0 h 144016"/>
                <a:gd name="connsiteX1-3" fmla="*/ 2160240 w 2160240"/>
                <a:gd name="connsiteY1-4" fmla="*/ 0 h 144016"/>
                <a:gd name="connsiteX2-5" fmla="*/ 2160240 w 2160240"/>
                <a:gd name="connsiteY2-6" fmla="*/ 144016 h 144016"/>
                <a:gd name="connsiteX3-7" fmla="*/ 0 w 2160240"/>
                <a:gd name="connsiteY3-8" fmla="*/ 144016 h 144016"/>
                <a:gd name="connsiteX4-9" fmla="*/ 158496 w 2160240"/>
                <a:gd name="connsiteY4-10" fmla="*/ 0 h 144016"/>
                <a:gd name="connsiteX0-11" fmla="*/ 134112 w 2160240"/>
                <a:gd name="connsiteY0-12" fmla="*/ 0 h 156208"/>
                <a:gd name="connsiteX1-13" fmla="*/ 2160240 w 2160240"/>
                <a:gd name="connsiteY1-14" fmla="*/ 12192 h 156208"/>
                <a:gd name="connsiteX2-15" fmla="*/ 2160240 w 2160240"/>
                <a:gd name="connsiteY2-16" fmla="*/ 156208 h 156208"/>
                <a:gd name="connsiteX3-17" fmla="*/ 0 w 2160240"/>
                <a:gd name="connsiteY3-18" fmla="*/ 156208 h 156208"/>
                <a:gd name="connsiteX4-19" fmla="*/ 134112 w 2160240"/>
                <a:gd name="connsiteY4-20" fmla="*/ 0 h 156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3"/>
            <p:cNvSpPr/>
            <p:nvPr/>
          </p:nvSpPr>
          <p:spPr>
            <a:xfrm>
              <a:off x="4165480" y="3797088"/>
              <a:ext cx="2134712" cy="139992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-1" fmla="*/ 0 w 2016224"/>
                <a:gd name="connsiteY0-2" fmla="*/ 0 h 243408"/>
                <a:gd name="connsiteX1-3" fmla="*/ 2016224 w 2016224"/>
                <a:gd name="connsiteY1-4" fmla="*/ 0 h 243408"/>
                <a:gd name="connsiteX2-5" fmla="*/ 2016224 w 2016224"/>
                <a:gd name="connsiteY2-6" fmla="*/ 243408 h 243408"/>
                <a:gd name="connsiteX3-7" fmla="*/ 158496 w 2016224"/>
                <a:gd name="connsiteY3-8" fmla="*/ 243408 h 243408"/>
                <a:gd name="connsiteX4-9" fmla="*/ 0 w 2016224"/>
                <a:gd name="connsiteY4-10" fmla="*/ 0 h 243408"/>
                <a:gd name="connsiteX0-11" fmla="*/ 0 w 1928127"/>
                <a:gd name="connsiteY0-12" fmla="*/ 0 h 266629"/>
                <a:gd name="connsiteX1-13" fmla="*/ 1928127 w 1928127"/>
                <a:gd name="connsiteY1-14" fmla="*/ 23221 h 266629"/>
                <a:gd name="connsiteX2-15" fmla="*/ 1928127 w 1928127"/>
                <a:gd name="connsiteY2-16" fmla="*/ 266629 h 266629"/>
                <a:gd name="connsiteX3-17" fmla="*/ 70399 w 1928127"/>
                <a:gd name="connsiteY3-18" fmla="*/ 266629 h 266629"/>
                <a:gd name="connsiteX4-19" fmla="*/ 0 w 1928127"/>
                <a:gd name="connsiteY4-20" fmla="*/ 0 h 2666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28127" h="266629">
                  <a:moveTo>
                    <a:pt x="0" y="0"/>
                  </a:moveTo>
                  <a:lnTo>
                    <a:pt x="1928127" y="23221"/>
                  </a:lnTo>
                  <a:lnTo>
                    <a:pt x="1928127" y="266629"/>
                  </a:lnTo>
                  <a:lnTo>
                    <a:pt x="70399" y="2666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"/>
          <p:cNvSpPr/>
          <p:nvPr/>
        </p:nvSpPr>
        <p:spPr>
          <a:xfrm>
            <a:off x="781496" y="2289066"/>
            <a:ext cx="2552672" cy="2320471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-1" fmla="*/ 536448 w 2552672"/>
              <a:gd name="connsiteY0-2" fmla="*/ 0 h 2448272"/>
              <a:gd name="connsiteX1-3" fmla="*/ 2552672 w 2552672"/>
              <a:gd name="connsiteY1-4" fmla="*/ 0 h 2448272"/>
              <a:gd name="connsiteX2-5" fmla="*/ 2552672 w 2552672"/>
              <a:gd name="connsiteY2-6" fmla="*/ 2448272 h 2448272"/>
              <a:gd name="connsiteX3-7" fmla="*/ 0 w 2552672"/>
              <a:gd name="connsiteY3-8" fmla="*/ 2423888 h 2448272"/>
              <a:gd name="connsiteX4-9" fmla="*/ 536448 w 2552672"/>
              <a:gd name="connsiteY4-10" fmla="*/ 0 h 2448272"/>
              <a:gd name="connsiteX0-11" fmla="*/ 536448 w 2552672"/>
              <a:gd name="connsiteY0-12" fmla="*/ 0 h 2448272"/>
              <a:gd name="connsiteX1-13" fmla="*/ 2552672 w 2552672"/>
              <a:gd name="connsiteY1-14" fmla="*/ 0 h 2448272"/>
              <a:gd name="connsiteX2-15" fmla="*/ 2064992 w 2552672"/>
              <a:gd name="connsiteY2-16" fmla="*/ 2448272 h 2448272"/>
              <a:gd name="connsiteX3-17" fmla="*/ 0 w 2552672"/>
              <a:gd name="connsiteY3-18" fmla="*/ 2423888 h 2448272"/>
              <a:gd name="connsiteX4-19" fmla="*/ 536448 w 2552672"/>
              <a:gd name="connsiteY4-20" fmla="*/ 0 h 24482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131480" y="2284983"/>
            <a:ext cx="2650960" cy="2320471"/>
            <a:chOff x="4153288" y="1616608"/>
            <a:chExt cx="2650960" cy="2320472"/>
          </a:xfrm>
          <a:solidFill>
            <a:schemeClr val="bg1">
              <a:lumMod val="65000"/>
            </a:schemeClr>
          </a:solidFill>
        </p:grpSpPr>
        <p:sp>
          <p:nvSpPr>
            <p:cNvPr id="24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-1" fmla="*/ 158496 w 2160240"/>
                <a:gd name="connsiteY0-2" fmla="*/ 0 h 144016"/>
                <a:gd name="connsiteX1-3" fmla="*/ 2160240 w 2160240"/>
                <a:gd name="connsiteY1-4" fmla="*/ 0 h 144016"/>
                <a:gd name="connsiteX2-5" fmla="*/ 2160240 w 2160240"/>
                <a:gd name="connsiteY2-6" fmla="*/ 144016 h 144016"/>
                <a:gd name="connsiteX3-7" fmla="*/ 0 w 2160240"/>
                <a:gd name="connsiteY3-8" fmla="*/ 144016 h 144016"/>
                <a:gd name="connsiteX4-9" fmla="*/ 158496 w 2160240"/>
                <a:gd name="connsiteY4-10" fmla="*/ 0 h 144016"/>
                <a:gd name="connsiteX0-11" fmla="*/ 134112 w 2160240"/>
                <a:gd name="connsiteY0-12" fmla="*/ 0 h 156208"/>
                <a:gd name="connsiteX1-13" fmla="*/ 2160240 w 2160240"/>
                <a:gd name="connsiteY1-14" fmla="*/ 12192 h 156208"/>
                <a:gd name="connsiteX2-15" fmla="*/ 2160240 w 2160240"/>
                <a:gd name="connsiteY2-16" fmla="*/ 156208 h 156208"/>
                <a:gd name="connsiteX3-17" fmla="*/ 0 w 2160240"/>
                <a:gd name="connsiteY3-18" fmla="*/ 156208 h 156208"/>
                <a:gd name="connsiteX4-19" fmla="*/ 134112 w 2160240"/>
                <a:gd name="connsiteY4-20" fmla="*/ 0 h 156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3"/>
            <p:cNvSpPr/>
            <p:nvPr/>
          </p:nvSpPr>
          <p:spPr>
            <a:xfrm>
              <a:off x="4153288" y="3809280"/>
              <a:ext cx="2146904" cy="127800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-1" fmla="*/ 0 w 2016224"/>
                <a:gd name="connsiteY0-2" fmla="*/ 0 h 243408"/>
                <a:gd name="connsiteX1-3" fmla="*/ 2016224 w 2016224"/>
                <a:gd name="connsiteY1-4" fmla="*/ 0 h 243408"/>
                <a:gd name="connsiteX2-5" fmla="*/ 2016224 w 2016224"/>
                <a:gd name="connsiteY2-6" fmla="*/ 243408 h 243408"/>
                <a:gd name="connsiteX3-7" fmla="*/ 158496 w 2016224"/>
                <a:gd name="connsiteY3-8" fmla="*/ 243408 h 243408"/>
                <a:gd name="connsiteX4-9" fmla="*/ 0 w 2016224"/>
                <a:gd name="connsiteY4-10" fmla="*/ 0 h 243408"/>
                <a:gd name="connsiteX0-11" fmla="*/ 0 w 1950151"/>
                <a:gd name="connsiteY0-12" fmla="*/ 0 h 243408"/>
                <a:gd name="connsiteX1-13" fmla="*/ 1950151 w 1950151"/>
                <a:gd name="connsiteY1-14" fmla="*/ 0 h 243408"/>
                <a:gd name="connsiteX2-15" fmla="*/ 1950151 w 1950151"/>
                <a:gd name="connsiteY2-16" fmla="*/ 243408 h 243408"/>
                <a:gd name="connsiteX3-17" fmla="*/ 92423 w 1950151"/>
                <a:gd name="connsiteY3-18" fmla="*/ 243408 h 243408"/>
                <a:gd name="connsiteX4-19" fmla="*/ 0 w 1950151"/>
                <a:gd name="connsiteY4-20" fmla="*/ 0 h 243408"/>
                <a:gd name="connsiteX0-21" fmla="*/ 0 w 1939139"/>
                <a:gd name="connsiteY0-22" fmla="*/ 0 h 243408"/>
                <a:gd name="connsiteX1-23" fmla="*/ 1939139 w 1939139"/>
                <a:gd name="connsiteY1-24" fmla="*/ 0 h 243408"/>
                <a:gd name="connsiteX2-25" fmla="*/ 1939139 w 1939139"/>
                <a:gd name="connsiteY2-26" fmla="*/ 243408 h 243408"/>
                <a:gd name="connsiteX3-27" fmla="*/ 81411 w 1939139"/>
                <a:gd name="connsiteY3-28" fmla="*/ 243408 h 243408"/>
                <a:gd name="connsiteX4-29" fmla="*/ 0 w 1939139"/>
                <a:gd name="connsiteY4-30" fmla="*/ 0 h 2434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39139" h="243408">
                  <a:moveTo>
                    <a:pt x="0" y="0"/>
                  </a:moveTo>
                  <a:lnTo>
                    <a:pt x="1939139" y="0"/>
                  </a:lnTo>
                  <a:lnTo>
                    <a:pt x="1939139" y="243408"/>
                  </a:lnTo>
                  <a:lnTo>
                    <a:pt x="81411" y="2434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2"/>
          <p:cNvSpPr/>
          <p:nvPr/>
        </p:nvSpPr>
        <p:spPr>
          <a:xfrm>
            <a:off x="3229769" y="2297174"/>
            <a:ext cx="2552672" cy="2320471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-1" fmla="*/ 536448 w 2552672"/>
              <a:gd name="connsiteY0-2" fmla="*/ 0 h 2448272"/>
              <a:gd name="connsiteX1-3" fmla="*/ 2552672 w 2552672"/>
              <a:gd name="connsiteY1-4" fmla="*/ 0 h 2448272"/>
              <a:gd name="connsiteX2-5" fmla="*/ 2552672 w 2552672"/>
              <a:gd name="connsiteY2-6" fmla="*/ 2448272 h 2448272"/>
              <a:gd name="connsiteX3-7" fmla="*/ 0 w 2552672"/>
              <a:gd name="connsiteY3-8" fmla="*/ 2423888 h 2448272"/>
              <a:gd name="connsiteX4-9" fmla="*/ 536448 w 2552672"/>
              <a:gd name="connsiteY4-10" fmla="*/ 0 h 2448272"/>
              <a:gd name="connsiteX0-11" fmla="*/ 536448 w 2552672"/>
              <a:gd name="connsiteY0-12" fmla="*/ 0 h 2448272"/>
              <a:gd name="connsiteX1-13" fmla="*/ 2552672 w 2552672"/>
              <a:gd name="connsiteY1-14" fmla="*/ 0 h 2448272"/>
              <a:gd name="connsiteX2-15" fmla="*/ 2064992 w 2552672"/>
              <a:gd name="connsiteY2-16" fmla="*/ 2448272 h 2448272"/>
              <a:gd name="connsiteX3-17" fmla="*/ 0 w 2552672"/>
              <a:gd name="connsiteY3-18" fmla="*/ 2423888 h 2448272"/>
              <a:gd name="connsiteX4-19" fmla="*/ 536448 w 2552672"/>
              <a:gd name="connsiteY4-20" fmla="*/ 0 h 24482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124" y="2986910"/>
            <a:ext cx="6023198" cy="118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08" y="2276875"/>
            <a:ext cx="2597052" cy="2320470"/>
          </a:xfrm>
          <a:prstGeom prst="parallelogram">
            <a:avLst>
              <a:gd name="adj" fmla="val 22967"/>
            </a:avLst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9282" y="2271547"/>
            <a:ext cx="2517506" cy="2312648"/>
          </a:xfrm>
          <a:prstGeom prst="parallelogram">
            <a:avLst>
              <a:gd name="adj" fmla="val 22994"/>
            </a:avLst>
          </a:prstGeom>
          <a:noFill/>
          <a:ln w="28575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07898" y="3236783"/>
            <a:ext cx="705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试用期第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转正总结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2555875" y="4942036"/>
            <a:ext cx="334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 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2555875" y="5996136"/>
            <a:ext cx="431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2555875" y="5450036"/>
            <a:ext cx="334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姓 名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:』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待提高方面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1857375" y="1165226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文本框 3"/>
          <p:cNvSpPr txBox="1">
            <a:spLocks noChangeArrowheads="1"/>
          </p:cNvSpPr>
          <p:nvPr/>
        </p:nvSpPr>
        <p:spPr bwMode="auto">
          <a:xfrm>
            <a:off x="1575023" y="5324011"/>
            <a:ext cx="904195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、阶段评估：此页需要结合待提高方向及岗位要求，细化学习、工作交付要求，明确下个月的目标及为了完成目标确定的工作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学习计划，同时需要明确需要哪些资源支持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、转正评估：此页需要呈现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个月短期目标及计划，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年的长期目标及计划，同时需要明确需要哪些资源支持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下阶段目标计划及资源支持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对公司的建议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-13253" y="7245424"/>
            <a:ext cx="7488832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B09EDE"/>
              </a:buClr>
              <a:buFont typeface="Arial" panose="020B0604020202020204" pitchFamily="34" charset="0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我们的目标</a:t>
            </a:r>
            <a:r>
              <a:rPr lang="en-US" altLang="zh-CN" sz="2400" b="1" dirty="0"/>
              <a:t>】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B09EDE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在万物互联、智慧运营时代，为客户卓越提供云和大数据体系下的产品、技术、服务、运营，打造移动互联网和万物互联产业链的和谐生态。</a:t>
            </a:r>
            <a:endParaRPr lang="en-US" altLang="zh-CN" sz="1800" b="1" dirty="0">
              <a:solidFill>
                <a:srgbClr val="12274A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B09EDE"/>
              </a:buCl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【</a:t>
            </a:r>
            <a:r>
              <a:rPr lang="zh-CN" altLang="en-US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我们的愿景</a:t>
            </a:r>
            <a:r>
              <a:rPr lang="en-US" altLang="zh-CN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】</a:t>
            </a:r>
            <a:endParaRPr lang="en-US" altLang="zh-CN" sz="1800" b="1" dirty="0">
              <a:solidFill>
                <a:srgbClr val="12274A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B09EDE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专注</a:t>
            </a:r>
            <a:r>
              <a:rPr lang="en-US" altLang="zh-CN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ICT</a:t>
            </a:r>
            <a:r>
              <a:rPr lang="zh-CN" altLang="en-US" sz="1800" b="1" dirty="0">
                <a:solidFill>
                  <a:srgbClr val="12274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技术，做全球化软件产品和服务企业，成为行业的权威和领导！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5234225" y="306896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78386" y="2693814"/>
            <a:ext cx="4033838" cy="1428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5"/>
          <p:cNvSpPr/>
          <p:nvPr/>
        </p:nvSpPr>
        <p:spPr>
          <a:xfrm>
            <a:off x="4006949" y="2204864"/>
            <a:ext cx="503237" cy="503237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1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654649" y="2204864"/>
            <a:ext cx="316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主要工作职责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078386" y="3644726"/>
            <a:ext cx="39608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006949" y="3165301"/>
            <a:ext cx="503237" cy="503238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2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654649" y="3165301"/>
            <a:ext cx="316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每月工作交付目标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78386" y="4581351"/>
            <a:ext cx="40338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21"/>
          <p:cNvSpPr/>
          <p:nvPr/>
        </p:nvSpPr>
        <p:spPr>
          <a:xfrm>
            <a:off x="4006949" y="4124151"/>
            <a:ext cx="503237" cy="504825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3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4654649" y="4124151"/>
            <a:ext cx="3167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实际完成情况与自评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981200" y="1390651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84432" y="790362"/>
            <a:ext cx="246888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岗位职责说明</a:t>
            </a:r>
            <a:endParaRPr lang="zh-CN" altLang="en-US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文本框 3"/>
          <p:cNvSpPr txBox="1">
            <a:spLocks noChangeArrowheads="1"/>
          </p:cNvSpPr>
          <p:nvPr/>
        </p:nvSpPr>
        <p:spPr bwMode="auto">
          <a:xfrm>
            <a:off x="1981201" y="6126164"/>
            <a:ext cx="70532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说明：此页呈现对本岗位职责的理解，说明自己理解的岗位职责是什么？具体有哪些？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主要工作内容概述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981200" y="139065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12424" y="819262"/>
            <a:ext cx="246888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工作相关资源</a:t>
            </a:r>
            <a:endParaRPr lang="zh-CN" altLang="en-US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9221" name="文本框 3"/>
          <p:cNvSpPr txBox="1">
            <a:spLocks noChangeArrowheads="1"/>
          </p:cNvSpPr>
          <p:nvPr/>
        </p:nvSpPr>
        <p:spPr bwMode="auto">
          <a:xfrm>
            <a:off x="1631950" y="5946775"/>
            <a:ext cx="8578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说明：此页呈现以月度为单位，第一、二、三个月为了完成本岗位职责要求，需要去学习、交付与达成的目标是什么？标准要求是什么？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主要工作内容概述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981200" y="139065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12424" y="802392"/>
            <a:ext cx="246888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工作交付结果</a:t>
            </a:r>
            <a:endParaRPr lang="zh-CN" altLang="en-US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245" name="文本框 3"/>
          <p:cNvSpPr txBox="1">
            <a:spLocks noChangeArrowheads="1"/>
          </p:cNvSpPr>
          <p:nvPr/>
        </p:nvSpPr>
        <p:spPr bwMode="auto">
          <a:xfrm>
            <a:off x="1631950" y="5916930"/>
            <a:ext cx="8578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说明：结合上页中对每月工作目标的设定，对标工作内容，展现整体在对应时间内学了什么，完成情况，自己，主管进行打分，分为：优秀良好，是否及格。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主要工作内容概述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完成情况自评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/>
          <p:cNvSpPr txBox="1">
            <a:spLocks noGrp="1" noChangeArrowheads="1"/>
          </p:cNvSpPr>
          <p:nvPr/>
        </p:nvSpPr>
        <p:spPr bwMode="auto">
          <a:xfrm>
            <a:off x="4079875" y="6480176"/>
            <a:ext cx="4778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DDB737B-D9F2-4448-8EF5-74B837AB2898}" type="slidenum">
              <a:rPr lang="zh-CN" altLang="en-US" sz="1200">
                <a:latin typeface="DFPYeaSong-B5" charset="-122"/>
                <a:ea typeface="DFPYeaSong-B5" charset="-122"/>
              </a:rPr>
            </a:fld>
            <a:endParaRPr lang="zh-CN" altLang="en-US" sz="1200">
              <a:latin typeface="DFPYeaSong-B5" charset="-122"/>
              <a:ea typeface="DFPYeaSong-B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90950" y="2478089"/>
            <a:ext cx="4033838" cy="1428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719514" y="1989139"/>
            <a:ext cx="503237" cy="503237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1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4367214" y="1989138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试用期主要收获与体会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790951" y="3429000"/>
            <a:ext cx="39608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719514" y="2949575"/>
            <a:ext cx="503237" cy="503238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2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4367530" y="2949575"/>
            <a:ext cx="36950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待提高方面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790950" y="4365625"/>
            <a:ext cx="40338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719514" y="3908426"/>
            <a:ext cx="503237" cy="504825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3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3322" name="TextBox 23"/>
          <p:cNvSpPr txBox="1">
            <a:spLocks noChangeArrowheads="1"/>
          </p:cNvSpPr>
          <p:nvPr/>
        </p:nvSpPr>
        <p:spPr bwMode="auto">
          <a:xfrm>
            <a:off x="4367530" y="3908425"/>
            <a:ext cx="39287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下阶段目标计划及资源支持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20"/>
          <p:cNvCxnSpPr/>
          <p:nvPr/>
        </p:nvCxnSpPr>
        <p:spPr>
          <a:xfrm>
            <a:off x="3790950" y="5326063"/>
            <a:ext cx="40338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21"/>
          <p:cNvSpPr/>
          <p:nvPr/>
        </p:nvSpPr>
        <p:spPr>
          <a:xfrm>
            <a:off x="3719514" y="4868864"/>
            <a:ext cx="503237" cy="504825"/>
          </a:xfrm>
          <a:prstGeom prst="roundRect">
            <a:avLst>
              <a:gd name="adj" fmla="val 82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i="1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DFPYeaSong-B5" charset="-122"/>
                <a:ea typeface="DFPYeaSong-B5" charset="-122"/>
              </a:rPr>
              <a:t>4</a:t>
            </a:r>
            <a:endParaRPr lang="en-US" altLang="zh-CN" sz="2800" i="1" noProof="1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DFPYeaSong-B5" charset="-122"/>
              <a:ea typeface="DFPYeaSong-B5" charset="-122"/>
            </a:endParaRPr>
          </a:p>
        </p:txBody>
      </p:sp>
      <p:sp>
        <p:nvSpPr>
          <p:cNvPr id="13326" name="TextBox 23"/>
          <p:cNvSpPr txBox="1">
            <a:spLocks noChangeArrowheads="1"/>
          </p:cNvSpPr>
          <p:nvPr/>
        </p:nvSpPr>
        <p:spPr bwMode="auto">
          <a:xfrm>
            <a:off x="4367213" y="4891089"/>
            <a:ext cx="392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对公司的建议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试用期主要收获与体会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83432" y="116632"/>
            <a:ext cx="720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84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Broadway</vt:lpstr>
      <vt:lpstr>楷体</vt:lpstr>
      <vt:lpstr>经典繁仿黑</vt:lpstr>
      <vt:lpstr>Bradley Hand ITC</vt:lpstr>
      <vt:lpstr>楷体_GB2312</vt:lpstr>
      <vt:lpstr>DFPYeaSong-B5</vt:lpstr>
      <vt:lpstr>Calibri</vt:lpstr>
      <vt:lpstr>华文细黑</vt:lpstr>
      <vt:lpstr>Arial Unicode MS</vt:lpstr>
      <vt:lpstr>黑体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王铮</dc:creator>
  <cp:lastModifiedBy>Alan</cp:lastModifiedBy>
  <cp:revision>1897</cp:revision>
  <dcterms:created xsi:type="dcterms:W3CDTF">2013-11-22T10:39:00Z</dcterms:created>
  <dcterms:modified xsi:type="dcterms:W3CDTF">2021-09-07T09:32:09Z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2</vt:lpwstr>
  </property>
</Properties>
</file>