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89" r:id="rId3"/>
    <p:sldId id="257" r:id="rId4"/>
    <p:sldId id="292" r:id="rId5"/>
    <p:sldId id="290" r:id="rId6"/>
    <p:sldId id="291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65" r:id="rId15"/>
    <p:sldId id="267" r:id="rId16"/>
    <p:sldId id="268" r:id="rId17"/>
    <p:sldId id="269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488" y="32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64362-840C-4DC8-ABA6-586A6571F76F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54D27-13F0-45C6-8FF0-24AEDCA5B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58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0972800" y="634047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F28FB93-0A08-4E7D-8E63-9EFA29F1E093}" type="slidenum">
              <a:rPr lang="en-US" sz="2800" smtClean="0"/>
              <a:pPr/>
              <a:t>‹N›</a:t>
            </a:fld>
            <a:r>
              <a:rPr lang="en-US" sz="2800" dirty="0"/>
              <a:t>/26</a:t>
            </a:r>
            <a:endParaRPr lang="it-IT" sz="2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0" y="1914782"/>
            <a:ext cx="2835022" cy="28824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43656" y="2173534"/>
            <a:ext cx="5897649" cy="2364964"/>
          </a:xfrm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chemeClr val="accent3"/>
                </a:solidFill>
              </a:rPr>
              <a:t>Revisione</a:t>
            </a: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err="1">
                <a:solidFill>
                  <a:schemeClr val="accent3"/>
                </a:solidFill>
              </a:rPr>
              <a:t>dei</a:t>
            </a: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err="1">
                <a:solidFill>
                  <a:schemeClr val="accent3"/>
                </a:solidFill>
              </a:rPr>
              <a:t>Requisiti</a:t>
            </a:r>
            <a:endParaRPr lang="it-IT" sz="7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5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46031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Strumenti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 err="1"/>
              <a:t>Sviluppo</a:t>
            </a:r>
            <a:endParaRPr lang="en-US" sz="4800" dirty="0"/>
          </a:p>
          <a:p>
            <a:pPr marL="36900" indent="0" algn="ctr">
              <a:buNone/>
            </a:pPr>
            <a:r>
              <a:rPr lang="en-US" sz="4800" dirty="0" err="1"/>
              <a:t>Supporto</a:t>
            </a:r>
            <a:endParaRPr lang="en-US" sz="4800" dirty="0"/>
          </a:p>
          <a:p>
            <a:pPr marL="36900" indent="0" algn="ctr">
              <a:buNone/>
            </a:pPr>
            <a:r>
              <a:rPr lang="en-US" sz="4800" dirty="0" err="1"/>
              <a:t>Organizzativi</a:t>
            </a:r>
            <a:endParaRPr lang="en-US" sz="4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" y="5665510"/>
            <a:ext cx="976309" cy="9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Piano di </a:t>
            </a:r>
            <a:r>
              <a:rPr lang="en-US" sz="8000" dirty="0" err="1">
                <a:solidFill>
                  <a:schemeClr val="accent3"/>
                </a:solidFill>
              </a:rPr>
              <a:t>Qualifica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5500" dirty="0" err="1"/>
              <a:t>Qualità</a:t>
            </a:r>
            <a:r>
              <a:rPr lang="en-US" sz="5500" dirty="0"/>
              <a:t> di </a:t>
            </a:r>
            <a:r>
              <a:rPr lang="en-US" sz="5500" dirty="0" err="1"/>
              <a:t>processo</a:t>
            </a:r>
            <a:endParaRPr lang="en-US" sz="5500" dirty="0"/>
          </a:p>
          <a:p>
            <a:pPr marL="36900" indent="0" algn="ctr">
              <a:buNone/>
            </a:pPr>
            <a:r>
              <a:rPr lang="en-US" sz="5500" dirty="0" err="1"/>
              <a:t>Qualità</a:t>
            </a:r>
            <a:r>
              <a:rPr lang="en-US" sz="5500" dirty="0"/>
              <a:t> di </a:t>
            </a:r>
            <a:r>
              <a:rPr lang="en-US" sz="5500" dirty="0" err="1"/>
              <a:t>prodotto</a:t>
            </a:r>
            <a:endParaRPr lang="it-IT" sz="55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1" y="2661404"/>
            <a:ext cx="2527326" cy="25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1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46031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Qualità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processo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 err="1"/>
              <a:t>Obiettivi</a:t>
            </a:r>
            <a:r>
              <a:rPr lang="en-US" sz="4800" dirty="0"/>
              <a:t>:</a:t>
            </a:r>
            <a:endParaRPr lang="en-US" sz="1100" dirty="0"/>
          </a:p>
          <a:p>
            <a:pPr marL="36900" indent="0" algn="ctr">
              <a:buNone/>
            </a:pPr>
            <a:endParaRPr lang="en-US" sz="1100" dirty="0"/>
          </a:p>
          <a:p>
            <a:pPr algn="ctr"/>
            <a:r>
              <a:rPr lang="en-US" sz="3200" dirty="0" err="1"/>
              <a:t>Rispetto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tempi</a:t>
            </a:r>
          </a:p>
          <a:p>
            <a:pPr algn="ctr"/>
            <a:r>
              <a:rPr lang="en-US" sz="3200" dirty="0" err="1"/>
              <a:t>Rispetto</a:t>
            </a:r>
            <a:r>
              <a:rPr lang="en-US" sz="3200" dirty="0"/>
              <a:t> </a:t>
            </a:r>
            <a:r>
              <a:rPr lang="en-US" sz="3200" dirty="0" err="1"/>
              <a:t>dei</a:t>
            </a:r>
            <a:r>
              <a:rPr lang="en-US" sz="3200" dirty="0"/>
              <a:t> </a:t>
            </a:r>
            <a:r>
              <a:rPr lang="en-US" sz="3200" dirty="0" err="1"/>
              <a:t>costi</a:t>
            </a:r>
            <a:endParaRPr lang="en-US" sz="3200" dirty="0"/>
          </a:p>
          <a:p>
            <a:pPr algn="ctr"/>
            <a:r>
              <a:rPr lang="en-US" sz="3200" dirty="0" err="1"/>
              <a:t>Miglioramento</a:t>
            </a:r>
            <a:r>
              <a:rPr lang="en-US" sz="3200" dirty="0"/>
              <a:t> </a:t>
            </a:r>
            <a:r>
              <a:rPr lang="en-US" sz="3200" dirty="0" err="1"/>
              <a:t>costante</a:t>
            </a:r>
            <a:endParaRPr lang="en-US" sz="3200" dirty="0"/>
          </a:p>
          <a:p>
            <a:pPr marL="36900" indent="0" algn="ctr">
              <a:buNone/>
            </a:pPr>
            <a:endParaRPr lang="en-US" sz="3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8" y="5791200"/>
            <a:ext cx="877537" cy="8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Qualità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prodotto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ortografica</a:t>
            </a:r>
            <a:endParaRPr lang="en-US" dirty="0"/>
          </a:p>
          <a:p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en-US" dirty="0"/>
          </a:p>
          <a:p>
            <a:r>
              <a:rPr lang="en-US" dirty="0" err="1"/>
              <a:t>Leggibilità</a:t>
            </a:r>
            <a:r>
              <a:rPr lang="en-US" dirty="0"/>
              <a:t> e </a:t>
            </a:r>
            <a:r>
              <a:rPr lang="en-US" dirty="0" err="1"/>
              <a:t>comprensibilità</a:t>
            </a:r>
            <a:endParaRPr lang="en-US" dirty="0"/>
          </a:p>
          <a:p>
            <a:pPr marL="36900" indent="0">
              <a:buNone/>
            </a:pP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software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Funzionalità</a:t>
            </a:r>
            <a:endParaRPr lang="en-US" dirty="0"/>
          </a:p>
          <a:p>
            <a:r>
              <a:rPr lang="en-US" dirty="0"/>
              <a:t>Test</a:t>
            </a:r>
          </a:p>
          <a:p>
            <a:r>
              <a:rPr lang="en-US" dirty="0" err="1"/>
              <a:t>Robustezza</a:t>
            </a:r>
            <a:endParaRPr lang="en-US" dirty="0"/>
          </a:p>
          <a:p>
            <a:r>
              <a:rPr lang="en-US" dirty="0" err="1"/>
              <a:t>Funzionamento</a:t>
            </a:r>
            <a:r>
              <a:rPr lang="en-US" dirty="0"/>
              <a:t> senza </a:t>
            </a:r>
            <a:r>
              <a:rPr lang="en-US" dirty="0" err="1"/>
              <a:t>interruzioni</a:t>
            </a:r>
            <a:endParaRPr lang="en-US" dirty="0"/>
          </a:p>
          <a:p>
            <a:r>
              <a:rPr lang="en-US" dirty="0" err="1"/>
              <a:t>Manutenibilità</a:t>
            </a:r>
            <a:r>
              <a:rPr lang="en-US" dirty="0"/>
              <a:t> e </a:t>
            </a:r>
            <a:r>
              <a:rPr lang="en-US" dirty="0" err="1"/>
              <a:t>comprensibilità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endParaRPr lang="en-US" dirty="0"/>
          </a:p>
          <a:p>
            <a:pPr marL="36900" indent="0">
              <a:buNone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8" y="5791200"/>
            <a:ext cx="877537" cy="8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18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Requisiti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Funzionalità</a:t>
            </a:r>
            <a:r>
              <a:rPr lang="en-US" sz="6000" dirty="0"/>
              <a:t> in </a:t>
            </a:r>
            <a:r>
              <a:rPr lang="en-US" sz="6000" dirty="0" err="1"/>
              <a:t>generale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Accoglienza</a:t>
            </a:r>
            <a:r>
              <a:rPr lang="en-US" sz="6000" dirty="0"/>
              <a:t> </a:t>
            </a:r>
            <a:r>
              <a:rPr lang="en-US" sz="6000" dirty="0" err="1"/>
              <a:t>ospite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PragmaDB</a:t>
            </a:r>
            <a:endParaRPr lang="it-IT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4641975"/>
            <a:ext cx="1998483" cy="19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01687"/>
            <a:ext cx="12191999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Funzionalità</a:t>
            </a:r>
            <a:r>
              <a:rPr lang="en-US" sz="8000" dirty="0">
                <a:solidFill>
                  <a:schemeClr val="accent3"/>
                </a:solidFill>
              </a:rPr>
              <a:t> in </a:t>
            </a:r>
            <a:r>
              <a:rPr lang="en-US" sz="8000" dirty="0" err="1">
                <a:solidFill>
                  <a:schemeClr val="accent3"/>
                </a:solidFill>
              </a:rPr>
              <a:t>generale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49" y="1700413"/>
            <a:ext cx="7376699" cy="4655054"/>
          </a:xfrm>
          <a:prstGeom prst="rect">
            <a:avLst/>
          </a:prstGeom>
          <a:effectLst>
            <a:glow rad="228600">
              <a:schemeClr val="bg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4" y="5982306"/>
            <a:ext cx="746322" cy="7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4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01687"/>
            <a:ext cx="12191999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Accoglienza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ospite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1" y="1758497"/>
            <a:ext cx="7419975" cy="4518478"/>
          </a:xfrm>
          <a:prstGeom prst="rect">
            <a:avLst/>
          </a:prstGeom>
          <a:effectLst>
            <a:glow rad="228600">
              <a:schemeClr val="tx1">
                <a:lumMod val="65000"/>
                <a:alpha val="40000"/>
              </a:schemeClr>
            </a:glo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4" y="5982306"/>
            <a:ext cx="746322" cy="7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7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301687"/>
            <a:ext cx="12191999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PragmaDB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-5443" b="5443"/>
          <a:stretch/>
        </p:blipFill>
        <p:spPr>
          <a:xfrm>
            <a:off x="1030081" y="1346108"/>
            <a:ext cx="10131836" cy="4884419"/>
          </a:xfrm>
          <a:prstGeom prst="rect">
            <a:avLst/>
          </a:prstGeom>
          <a:effectLst>
            <a:glow rad="228600">
              <a:schemeClr val="bg2">
                <a:lumMod val="25000"/>
                <a:lumOff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387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9119" y="245706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Piano di </a:t>
            </a:r>
            <a:r>
              <a:rPr lang="en-US" sz="8000" dirty="0" err="1">
                <a:solidFill>
                  <a:schemeClr val="accent3"/>
                </a:solidFill>
              </a:rPr>
              <a:t>Progetto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1648474"/>
            <a:ext cx="12192000" cy="5209525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6000" dirty="0" err="1"/>
              <a:t>Analisi</a:t>
            </a:r>
            <a:r>
              <a:rPr lang="en-US" sz="6000" dirty="0"/>
              <a:t> </a:t>
            </a:r>
            <a:r>
              <a:rPr lang="en-US" sz="6000" dirty="0" err="1"/>
              <a:t>dei</a:t>
            </a:r>
            <a:r>
              <a:rPr lang="en-US" sz="6000" dirty="0"/>
              <a:t> </a:t>
            </a:r>
            <a:r>
              <a:rPr lang="en-US" sz="6000" dirty="0" err="1"/>
              <a:t>rischi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Modello</a:t>
            </a:r>
            <a:r>
              <a:rPr lang="en-US" sz="6000" dirty="0"/>
              <a:t> di </a:t>
            </a:r>
            <a:r>
              <a:rPr lang="en-US" sz="6000" dirty="0" err="1"/>
              <a:t>sviluppo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Pianificazione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Preventivo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Consuntivo</a:t>
            </a:r>
            <a:endParaRPr lang="en-US" sz="6000" dirty="0"/>
          </a:p>
          <a:p>
            <a:pPr marL="36900" indent="0" algn="ctr">
              <a:buNone/>
            </a:pPr>
            <a:endParaRPr lang="it-IT" sz="6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5" y="4536493"/>
            <a:ext cx="2093693" cy="20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2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rischi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Identificazione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Analisi</a:t>
            </a:r>
            <a:endParaRPr lang="en-US" sz="6000" dirty="0"/>
          </a:p>
          <a:p>
            <a:pPr marL="36900" indent="0" algn="ctr">
              <a:buNone/>
            </a:pPr>
            <a:r>
              <a:rPr lang="it-IT" sz="6000" dirty="0"/>
              <a:t>Mitigazione</a:t>
            </a:r>
          </a:p>
          <a:p>
            <a:pPr marL="36900" indent="0" algn="ctr">
              <a:buNone/>
            </a:pPr>
            <a:r>
              <a:rPr lang="en-US" sz="6000" dirty="0" err="1"/>
              <a:t>Controllo</a:t>
            </a:r>
            <a:endParaRPr lang="en-US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 err="1">
                <a:solidFill>
                  <a:schemeClr val="accent3"/>
                </a:solidFill>
              </a:rPr>
              <a:t>Co.Code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949265"/>
            <a:ext cx="10353762" cy="4508095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it-IT" sz="2800" dirty="0"/>
              <a:t>Luca Bertolini</a:t>
            </a:r>
          </a:p>
          <a:p>
            <a:pPr marL="36900" indent="0" algn="ctr">
              <a:buNone/>
            </a:pPr>
            <a:r>
              <a:rPr lang="it-IT" sz="2800" dirty="0"/>
              <a:t>Mattia </a:t>
            </a:r>
            <a:r>
              <a:rPr lang="it-IT" sz="2800" dirty="0" err="1"/>
              <a:t>Bottaro</a:t>
            </a:r>
            <a:endParaRPr lang="it-IT" sz="2800" dirty="0"/>
          </a:p>
          <a:p>
            <a:pPr marL="36900" indent="0" algn="ctr">
              <a:buNone/>
            </a:pPr>
            <a:r>
              <a:rPr lang="it-IT" sz="2800" dirty="0"/>
              <a:t>Mauro </a:t>
            </a:r>
            <a:r>
              <a:rPr lang="it-IT" sz="2800" dirty="0" err="1"/>
              <a:t>Carlin</a:t>
            </a:r>
            <a:endParaRPr lang="it-IT" sz="2800" dirty="0"/>
          </a:p>
          <a:p>
            <a:pPr marL="36900" indent="0" algn="ctr">
              <a:buNone/>
            </a:pPr>
            <a:r>
              <a:rPr lang="it-IT" sz="2800" dirty="0"/>
              <a:t>Andrea </a:t>
            </a:r>
            <a:r>
              <a:rPr lang="it-IT" sz="2800" dirty="0" err="1"/>
              <a:t>Magnan</a:t>
            </a:r>
            <a:endParaRPr lang="it-IT" sz="2800" dirty="0"/>
          </a:p>
          <a:p>
            <a:pPr marL="36900" indent="0" algn="ctr">
              <a:buNone/>
            </a:pPr>
            <a:r>
              <a:rPr lang="it-IT" sz="2800" dirty="0"/>
              <a:t>Simeone Pizzi</a:t>
            </a:r>
          </a:p>
          <a:p>
            <a:pPr marL="36900" indent="0" algn="ctr">
              <a:buNone/>
            </a:pPr>
            <a:r>
              <a:rPr lang="it-IT" sz="2800" dirty="0"/>
              <a:t>Nicola </a:t>
            </a:r>
            <a:r>
              <a:rPr lang="it-IT" sz="2800" dirty="0" err="1"/>
              <a:t>Tintorri</a:t>
            </a:r>
            <a:endParaRPr lang="it-IT" sz="2800" dirty="0"/>
          </a:p>
          <a:p>
            <a:pPr marL="36900" indent="0" algn="ctr">
              <a:buNone/>
            </a:pPr>
            <a:r>
              <a:rPr lang="it-IT" sz="2800" dirty="0"/>
              <a:t>Pier Paolo Tricomi</a:t>
            </a: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505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rischi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781542" y="3321697"/>
            <a:ext cx="5060497" cy="3075991"/>
          </a:xfrm>
        </p:spPr>
        <p:txBody>
          <a:bodyPr>
            <a:normAutofit/>
          </a:bodyPr>
          <a:lstStyle/>
          <a:p>
            <a:r>
              <a:rPr lang="en-US" sz="3200" dirty="0" err="1"/>
              <a:t>Tecnologico</a:t>
            </a:r>
            <a:endParaRPr lang="en-US" sz="3200" dirty="0"/>
          </a:p>
          <a:p>
            <a:r>
              <a:rPr lang="en-US" sz="3200" dirty="0" err="1"/>
              <a:t>Strumentale</a:t>
            </a:r>
            <a:endParaRPr lang="en-US" sz="3200" dirty="0"/>
          </a:p>
          <a:p>
            <a:r>
              <a:rPr lang="en-US" sz="3200" dirty="0" err="1"/>
              <a:t>Personale</a:t>
            </a:r>
            <a:endParaRPr lang="en-US" sz="3200" dirty="0"/>
          </a:p>
          <a:p>
            <a:pPr algn="ctr"/>
            <a:endParaRPr lang="en-US" sz="3200" dirty="0"/>
          </a:p>
          <a:p>
            <a:pPr marL="36900" indent="0" algn="ctr">
              <a:buNone/>
            </a:pPr>
            <a:endParaRPr lang="en-US" sz="60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070639" y="3321695"/>
            <a:ext cx="5064665" cy="3075993"/>
          </a:xfrm>
        </p:spPr>
        <p:txBody>
          <a:bodyPr>
            <a:normAutofit/>
          </a:bodyPr>
          <a:lstStyle/>
          <a:p>
            <a:r>
              <a:rPr lang="en-US" sz="3200" dirty="0" err="1"/>
              <a:t>Organizzativo</a:t>
            </a:r>
            <a:endParaRPr lang="en-US" sz="3200" dirty="0"/>
          </a:p>
          <a:p>
            <a:r>
              <a:rPr lang="en-US" sz="3200" dirty="0"/>
              <a:t>Dei </a:t>
            </a:r>
            <a:r>
              <a:rPr lang="en-US" sz="3200" dirty="0" err="1"/>
              <a:t>requisiti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89411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Divisione</a:t>
            </a:r>
            <a:r>
              <a:rPr lang="en-US" sz="4000" dirty="0"/>
              <a:t> </a:t>
            </a:r>
            <a:r>
              <a:rPr lang="en-US" sz="4000" dirty="0" err="1"/>
              <a:t>rischi</a:t>
            </a:r>
            <a:r>
              <a:rPr lang="en-US" sz="4000" dirty="0"/>
              <a:t> per </a:t>
            </a:r>
            <a:r>
              <a:rPr lang="en-US" sz="4000" dirty="0" err="1"/>
              <a:t>livello</a:t>
            </a:r>
            <a:r>
              <a:rPr lang="en-US" sz="4000" dirty="0"/>
              <a:t>:</a:t>
            </a:r>
          </a:p>
          <a:p>
            <a:pPr algn="ctr"/>
            <a:endParaRPr lang="it-IT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Analisi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dei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 err="1">
                <a:solidFill>
                  <a:schemeClr val="accent3"/>
                </a:solidFill>
              </a:rPr>
              <a:t>rischi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268358" y="3217555"/>
            <a:ext cx="5060497" cy="3075991"/>
          </a:xfrm>
        </p:spPr>
        <p:txBody>
          <a:bodyPr>
            <a:normAutofit/>
          </a:bodyPr>
          <a:lstStyle/>
          <a:p>
            <a:r>
              <a:rPr lang="en-US" sz="3200" dirty="0" err="1"/>
              <a:t>Probabilità</a:t>
            </a:r>
            <a:r>
              <a:rPr lang="en-US" sz="3200" dirty="0"/>
              <a:t> di </a:t>
            </a:r>
            <a:r>
              <a:rPr lang="en-US" sz="3200" dirty="0" err="1"/>
              <a:t>occorrenza</a:t>
            </a:r>
            <a:endParaRPr lang="en-US" sz="3200" dirty="0"/>
          </a:p>
          <a:p>
            <a:r>
              <a:rPr lang="en-US" sz="3200" dirty="0" err="1"/>
              <a:t>Grado</a:t>
            </a:r>
            <a:r>
              <a:rPr lang="en-US" sz="3200" dirty="0"/>
              <a:t> di </a:t>
            </a:r>
            <a:r>
              <a:rPr lang="en-US" sz="3200" dirty="0" err="1"/>
              <a:t>pericolosità</a:t>
            </a:r>
            <a:endParaRPr lang="en-US" sz="3200" dirty="0"/>
          </a:p>
          <a:p>
            <a:r>
              <a:rPr lang="en-US" sz="3200" dirty="0" err="1"/>
              <a:t>Possibili</a:t>
            </a:r>
            <a:r>
              <a:rPr lang="en-US" sz="3200" dirty="0"/>
              <a:t> </a:t>
            </a:r>
            <a:r>
              <a:rPr lang="en-US" sz="3200" dirty="0" err="1"/>
              <a:t>conseguenze</a:t>
            </a:r>
            <a:endParaRPr lang="en-US" sz="3200" dirty="0"/>
          </a:p>
          <a:p>
            <a:pPr marL="36900" indent="0">
              <a:buNone/>
            </a:pPr>
            <a:endParaRPr lang="en-US" sz="60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57455" y="3217553"/>
            <a:ext cx="5064665" cy="3075993"/>
          </a:xfrm>
        </p:spPr>
        <p:txBody>
          <a:bodyPr>
            <a:normAutofit/>
          </a:bodyPr>
          <a:lstStyle/>
          <a:p>
            <a:r>
              <a:rPr lang="en-US" sz="3200" dirty="0" err="1"/>
              <a:t>Riconoscimento</a:t>
            </a:r>
            <a:endParaRPr lang="en-US" sz="3200" dirty="0"/>
          </a:p>
          <a:p>
            <a:r>
              <a:rPr lang="en-US" sz="3200" dirty="0" err="1"/>
              <a:t>Trattamento</a:t>
            </a:r>
            <a:endParaRPr lang="en-US" sz="3200" dirty="0"/>
          </a:p>
          <a:p>
            <a:r>
              <a:rPr lang="en-US" sz="3200" dirty="0" err="1"/>
              <a:t>Attuazione</a:t>
            </a:r>
            <a:r>
              <a:rPr lang="en-US" sz="3200" dirty="0"/>
              <a:t> </a:t>
            </a:r>
            <a:r>
              <a:rPr lang="en-US" sz="3200" dirty="0" err="1"/>
              <a:t>nel</a:t>
            </a:r>
            <a:r>
              <a:rPr lang="en-US" sz="3200" dirty="0"/>
              <a:t> </a:t>
            </a:r>
            <a:r>
              <a:rPr lang="en-US" sz="3200" dirty="0" err="1"/>
              <a:t>periodo</a:t>
            </a:r>
            <a:endParaRPr lang="it-IT" sz="3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89411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Risultati</a:t>
            </a:r>
            <a:r>
              <a:rPr lang="en-US" sz="4000" dirty="0"/>
              <a:t> </a:t>
            </a:r>
            <a:r>
              <a:rPr lang="en-US" sz="4000" dirty="0" err="1"/>
              <a:t>dell’analisi</a:t>
            </a:r>
            <a:endParaRPr lang="en-US" sz="4000" dirty="0"/>
          </a:p>
          <a:p>
            <a:pPr algn="ctr"/>
            <a:endParaRPr lang="it-IT" sz="40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Modello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sviluppo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Modello</a:t>
            </a:r>
            <a:r>
              <a:rPr lang="en-US" sz="6000" dirty="0"/>
              <a:t> </a:t>
            </a:r>
            <a:r>
              <a:rPr lang="en-US" sz="6000" dirty="0" err="1"/>
              <a:t>incrementale</a:t>
            </a:r>
            <a:r>
              <a:rPr lang="en-US" sz="6000" dirty="0"/>
              <a:t>:</a:t>
            </a:r>
          </a:p>
          <a:p>
            <a:pPr algn="ctr"/>
            <a:r>
              <a:rPr lang="en-US" sz="3600" dirty="0" err="1"/>
              <a:t>Riduzione</a:t>
            </a:r>
            <a:r>
              <a:rPr lang="en-US" sz="3600" dirty="0"/>
              <a:t> </a:t>
            </a:r>
            <a:r>
              <a:rPr lang="en-US" sz="3600" dirty="0" err="1"/>
              <a:t>rischio</a:t>
            </a:r>
            <a:r>
              <a:rPr lang="en-US" sz="3600" dirty="0"/>
              <a:t> di </a:t>
            </a:r>
            <a:r>
              <a:rPr lang="en-US" sz="3600" dirty="0" err="1"/>
              <a:t>fallimento</a:t>
            </a:r>
            <a:endParaRPr lang="en-US" sz="3600" dirty="0"/>
          </a:p>
          <a:p>
            <a:pPr algn="ctr"/>
            <a:r>
              <a:rPr lang="en-US" sz="3600" dirty="0" err="1"/>
              <a:t>Miglioramento</a:t>
            </a:r>
            <a:r>
              <a:rPr lang="en-US" sz="3600" dirty="0"/>
              <a:t> continuo</a:t>
            </a:r>
            <a:endParaRPr lang="en-US" sz="5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4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Modello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sviluppo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053754" y="3359019"/>
            <a:ext cx="5060497" cy="3075991"/>
          </a:xfrm>
        </p:spPr>
        <p:txBody>
          <a:bodyPr>
            <a:normAutofit/>
          </a:bodyPr>
          <a:lstStyle/>
          <a:p>
            <a:r>
              <a:rPr lang="en-US" sz="2800" dirty="0" err="1"/>
              <a:t>Analisi</a:t>
            </a:r>
            <a:r>
              <a:rPr lang="en-US" sz="2800" dirty="0"/>
              <a:t> </a:t>
            </a:r>
            <a:r>
              <a:rPr lang="en-US" sz="2800" dirty="0" err="1"/>
              <a:t>dei</a:t>
            </a:r>
            <a:r>
              <a:rPr lang="en-US" sz="2800" dirty="0"/>
              <a:t> </a:t>
            </a:r>
            <a:r>
              <a:rPr lang="en-US" sz="2800" dirty="0" err="1"/>
              <a:t>Requisiti</a:t>
            </a:r>
            <a:endParaRPr lang="en-US" sz="2800" dirty="0"/>
          </a:p>
          <a:p>
            <a:r>
              <a:rPr lang="en-US" sz="2800" dirty="0" err="1"/>
              <a:t>Analisi</a:t>
            </a:r>
            <a:r>
              <a:rPr lang="en-US" sz="2800" dirty="0"/>
              <a:t> di </a:t>
            </a:r>
            <a:r>
              <a:rPr lang="en-US" sz="2800" dirty="0" err="1"/>
              <a:t>Dettaglio</a:t>
            </a:r>
            <a:endParaRPr lang="en-US" sz="2800" dirty="0"/>
          </a:p>
          <a:p>
            <a:r>
              <a:rPr lang="en-US" sz="2800" dirty="0" err="1"/>
              <a:t>Progettazione</a:t>
            </a:r>
            <a:r>
              <a:rPr lang="en-US" sz="2800" dirty="0"/>
              <a:t> </a:t>
            </a:r>
            <a:r>
              <a:rPr lang="en-US" sz="2800" dirty="0" err="1"/>
              <a:t>Architetturale</a:t>
            </a:r>
            <a:endParaRPr lang="en-US" sz="540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42851" y="3359017"/>
            <a:ext cx="5064665" cy="3075993"/>
          </a:xfrm>
        </p:spPr>
        <p:txBody>
          <a:bodyPr>
            <a:normAutofit/>
          </a:bodyPr>
          <a:lstStyle/>
          <a:p>
            <a:r>
              <a:rPr lang="en-US" sz="2800" dirty="0" err="1"/>
              <a:t>Progettazione</a:t>
            </a:r>
            <a:r>
              <a:rPr lang="en-US" sz="2800" dirty="0"/>
              <a:t> di </a:t>
            </a:r>
            <a:r>
              <a:rPr lang="en-US" sz="2800" dirty="0" err="1"/>
              <a:t>Dettaglio</a:t>
            </a:r>
            <a:endParaRPr lang="en-US" sz="2800" dirty="0"/>
          </a:p>
          <a:p>
            <a:r>
              <a:rPr lang="en-US" sz="2800" dirty="0" err="1"/>
              <a:t>Codifica</a:t>
            </a:r>
            <a:endParaRPr lang="en-US" sz="2800" dirty="0"/>
          </a:p>
          <a:p>
            <a:r>
              <a:rPr lang="en-US" sz="2800" dirty="0" err="1"/>
              <a:t>Validazione</a:t>
            </a:r>
            <a:endParaRPr lang="it-IT" sz="2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894114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Periodi</a:t>
            </a:r>
            <a:r>
              <a:rPr lang="en-US" sz="4000" dirty="0"/>
              <a:t>:</a:t>
            </a:r>
            <a:endParaRPr lang="it-IT" sz="4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7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0750" y="468198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Pianificazione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0" y="1728506"/>
            <a:ext cx="10108242" cy="3945054"/>
          </a:xfrm>
          <a:prstGeom prst="rect">
            <a:avLst/>
          </a:prstGeom>
          <a:effectLst>
            <a:glow rad="292100">
              <a:schemeClr val="bg2">
                <a:lumMod val="25000"/>
                <a:lumOff val="75000"/>
                <a:alpha val="70000"/>
              </a:schemeClr>
            </a:glow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Preventivo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28" y="2339953"/>
            <a:ext cx="6168495" cy="3706227"/>
          </a:xfrm>
          <a:prstGeom prst="rect">
            <a:avLst/>
          </a:prstGeom>
          <a:effectLst>
            <a:glow rad="139700">
              <a:schemeClr val="bg2">
                <a:lumMod val="50000"/>
                <a:lumOff val="50000"/>
                <a:alpha val="40000"/>
              </a:schemeClr>
            </a:glow>
            <a:softEdge rad="63500"/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Consuntivo</a:t>
            </a:r>
            <a:endParaRPr lang="it-IT" sz="8000" dirty="0">
              <a:solidFill>
                <a:schemeClr val="accent3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54" y="5822016"/>
            <a:ext cx="874156" cy="8741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696" y="2306772"/>
            <a:ext cx="4324427" cy="3982575"/>
          </a:xfrm>
          <a:prstGeom prst="rect">
            <a:avLst/>
          </a:prstGeom>
          <a:effectLst>
            <a:glow rad="228600">
              <a:schemeClr val="tx1">
                <a:lumMod val="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8183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1359" y="1945678"/>
            <a:ext cx="10353762" cy="970450"/>
          </a:xfrm>
        </p:spPr>
        <p:txBody>
          <a:bodyPr>
            <a:noAutofit/>
          </a:bodyPr>
          <a:lstStyle/>
          <a:p>
            <a:r>
              <a:rPr lang="en-US" sz="20000" dirty="0" err="1">
                <a:solidFill>
                  <a:schemeClr val="accent3"/>
                </a:solidFill>
              </a:rPr>
              <a:t>AtAVi</a:t>
            </a:r>
            <a:endParaRPr lang="it-IT" sz="20000" dirty="0">
              <a:solidFill>
                <a:schemeClr val="accent3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88047" y="4323150"/>
            <a:ext cx="1094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Accoglienza</a:t>
            </a:r>
            <a:r>
              <a:rPr lang="en-US" sz="4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tramite</a:t>
            </a:r>
            <a:r>
              <a:rPr lang="en-US" sz="4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Assistente</a:t>
            </a:r>
            <a:r>
              <a:rPr lang="en-US" sz="4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Virtuale</a:t>
            </a:r>
            <a:endParaRPr lang="it-IT" sz="4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6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>
                <a:solidFill>
                  <a:schemeClr val="accent3"/>
                </a:solidFill>
              </a:rPr>
              <a:t>Assistenti Virtuali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36900" indent="0" algn="ctr">
              <a:buNone/>
            </a:pPr>
            <a:r>
              <a:rPr lang="it-IT" sz="4800" dirty="0" err="1"/>
              <a:t>SiriKit</a:t>
            </a:r>
            <a:br>
              <a:rPr lang="it-IT" sz="4800" dirty="0"/>
            </a:br>
            <a:r>
              <a:rPr lang="it-IT" sz="4800" dirty="0" err="1"/>
              <a:t>Alexa</a:t>
            </a:r>
            <a:endParaRPr lang="it-IT" sz="4800" dirty="0"/>
          </a:p>
          <a:p>
            <a:pPr marL="36900" indent="0" algn="ctr">
              <a:buNone/>
            </a:pPr>
            <a:endParaRPr lang="it-IT" sz="4800" dirty="0"/>
          </a:p>
          <a:p>
            <a:pPr marL="36900" indent="0" algn="ctr">
              <a:buNone/>
            </a:pPr>
            <a:r>
              <a:rPr lang="it-IT" sz="4800" dirty="0"/>
              <a:t>API.ai</a:t>
            </a:r>
            <a:br>
              <a:rPr lang="it-IT" sz="4800" dirty="0"/>
            </a:br>
            <a:r>
              <a:rPr lang="it-IT" sz="4800" dirty="0"/>
              <a:t>wit.ai</a:t>
            </a:r>
          </a:p>
        </p:txBody>
      </p:sp>
    </p:spTree>
    <p:extLst>
      <p:ext uri="{BB962C8B-B14F-4D97-AF65-F5344CB8AC3E}">
        <p14:creationId xmlns:p14="http://schemas.microsoft.com/office/powerpoint/2010/main" val="23019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>
                <a:solidFill>
                  <a:schemeClr val="accent3"/>
                </a:solidFill>
              </a:rPr>
              <a:t>Studio di Fattibilità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949265"/>
            <a:ext cx="10353762" cy="4508095"/>
          </a:xfrm>
        </p:spPr>
        <p:txBody>
          <a:bodyPr>
            <a:normAutofit fontScale="77500" lnSpcReduction="20000"/>
          </a:bodyPr>
          <a:lstStyle/>
          <a:p>
            <a:pPr marL="36900" indent="0" algn="ctr">
              <a:buNone/>
            </a:pPr>
            <a:r>
              <a:rPr lang="it-IT" sz="6000" dirty="0"/>
              <a:t>Dominio</a:t>
            </a:r>
          </a:p>
          <a:p>
            <a:pPr marL="36900" indent="0" algn="ctr">
              <a:buNone/>
            </a:pPr>
            <a:r>
              <a:rPr lang="it-IT" sz="2800" dirty="0"/>
              <a:t>applicativo</a:t>
            </a:r>
          </a:p>
          <a:p>
            <a:pPr marL="36900" indent="0" algn="ctr">
              <a:buNone/>
            </a:pPr>
            <a:r>
              <a:rPr lang="it-IT" sz="2800" dirty="0"/>
              <a:t>tecnologico</a:t>
            </a:r>
          </a:p>
          <a:p>
            <a:pPr marL="36900" indent="0" algn="ctr">
              <a:lnSpc>
                <a:spcPct val="120000"/>
              </a:lnSpc>
              <a:buNone/>
            </a:pPr>
            <a:r>
              <a:rPr lang="it-IT" sz="6000" dirty="0"/>
              <a:t>Valutazione</a:t>
            </a:r>
          </a:p>
          <a:p>
            <a:pPr marL="36900" indent="0" algn="ctr">
              <a:buNone/>
            </a:pPr>
            <a:r>
              <a:rPr lang="it-IT" sz="2900" dirty="0"/>
              <a:t>aspetti positivi</a:t>
            </a:r>
          </a:p>
          <a:p>
            <a:pPr marL="36900" indent="0" algn="ctr">
              <a:buNone/>
            </a:pPr>
            <a:r>
              <a:rPr lang="it-IT" sz="2900" dirty="0"/>
              <a:t>fattori di rischio</a:t>
            </a:r>
            <a:endParaRPr lang="it-IT" sz="6000" dirty="0"/>
          </a:p>
          <a:p>
            <a:pPr marL="36900" indent="0" algn="ctr">
              <a:lnSpc>
                <a:spcPct val="120000"/>
              </a:lnSpc>
              <a:buNone/>
            </a:pPr>
            <a:r>
              <a:rPr lang="it-IT" sz="6000" dirty="0"/>
              <a:t>Conclusione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8" y="2540428"/>
            <a:ext cx="2184898" cy="21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5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8000" dirty="0">
                <a:solidFill>
                  <a:schemeClr val="accent3"/>
                </a:solidFill>
              </a:rPr>
              <a:t>Capitolato scelto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949265"/>
            <a:ext cx="10353762" cy="4508095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it-IT" sz="6000" dirty="0"/>
              <a:t>Innovativo</a:t>
            </a:r>
          </a:p>
          <a:p>
            <a:pPr marL="36900" indent="0" algn="ctr">
              <a:buNone/>
            </a:pPr>
            <a:r>
              <a:rPr lang="it-IT" sz="6000" dirty="0"/>
              <a:t>Formativo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2" y="5750351"/>
            <a:ext cx="841482" cy="8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5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Norme</a:t>
            </a:r>
            <a:r>
              <a:rPr lang="en-US" sz="8000" dirty="0">
                <a:solidFill>
                  <a:schemeClr val="accent3"/>
                </a:solidFill>
              </a:rPr>
              <a:t> di </a:t>
            </a:r>
            <a:r>
              <a:rPr lang="en-US" sz="8000" dirty="0" err="1">
                <a:solidFill>
                  <a:schemeClr val="accent3"/>
                </a:solidFill>
              </a:rPr>
              <a:t>Progetto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Regole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/>
              <a:t>Procedure</a:t>
            </a:r>
          </a:p>
          <a:p>
            <a:pPr marL="36900" indent="0" algn="ctr">
              <a:buNone/>
            </a:pPr>
            <a:r>
              <a:rPr lang="en-US" sz="6000" dirty="0" err="1"/>
              <a:t>Strumenti</a:t>
            </a:r>
            <a:endParaRPr lang="it-IT" sz="6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11" y="2747742"/>
            <a:ext cx="2242991" cy="22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err="1">
                <a:solidFill>
                  <a:schemeClr val="accent3"/>
                </a:solidFill>
              </a:rPr>
              <a:t>Regole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1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 err="1"/>
              <a:t>Documenti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Progettazione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Comunicazione</a:t>
            </a:r>
            <a:endParaRPr lang="en-US" sz="6000" dirty="0"/>
          </a:p>
          <a:p>
            <a:pPr marL="36900" indent="0" algn="ctr">
              <a:buNone/>
            </a:pPr>
            <a:r>
              <a:rPr lang="en-US" sz="6000" dirty="0" err="1"/>
              <a:t>Convenzioni</a:t>
            </a:r>
            <a:endParaRPr lang="it-IT" sz="6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" y="5665510"/>
            <a:ext cx="976309" cy="9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0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460310"/>
            <a:ext cx="10353762" cy="97045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Procedure</a:t>
            </a:r>
            <a:endParaRPr lang="it-IT" sz="8000" dirty="0">
              <a:solidFill>
                <a:schemeClr val="accent3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1"/>
          </p:nvPr>
        </p:nvSpPr>
        <p:spPr>
          <a:xfrm>
            <a:off x="0" y="2087014"/>
            <a:ext cx="12192000" cy="477098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800" dirty="0"/>
              <a:t>Ticketing</a:t>
            </a:r>
          </a:p>
          <a:p>
            <a:pPr marL="36900" indent="0" algn="ctr">
              <a:buNone/>
            </a:pPr>
            <a:r>
              <a:rPr lang="en-US" sz="4800" dirty="0" err="1"/>
              <a:t>Verifica</a:t>
            </a:r>
            <a:r>
              <a:rPr lang="en-US" sz="4800" dirty="0"/>
              <a:t> e </a:t>
            </a:r>
            <a:r>
              <a:rPr lang="en-US" sz="4800" dirty="0" err="1"/>
              <a:t>approvazione</a:t>
            </a:r>
            <a:endParaRPr lang="en-US" sz="4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0" y="5665510"/>
            <a:ext cx="976309" cy="97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8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437</TotalTime>
  <Words>216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Calibri</vt:lpstr>
      <vt:lpstr>Calisto MT</vt:lpstr>
      <vt:lpstr>Trebuchet MS</vt:lpstr>
      <vt:lpstr>Wingdings 2</vt:lpstr>
      <vt:lpstr>Ardesia</vt:lpstr>
      <vt:lpstr>Revisione dei Requisiti</vt:lpstr>
      <vt:lpstr>Co.Code</vt:lpstr>
      <vt:lpstr>AtAVi</vt:lpstr>
      <vt:lpstr>Assistenti Virtuali</vt:lpstr>
      <vt:lpstr>Studio di Fattibilità</vt:lpstr>
      <vt:lpstr>Capitolato scelto </vt:lpstr>
      <vt:lpstr>Norme di Progetto</vt:lpstr>
      <vt:lpstr>Regole</vt:lpstr>
      <vt:lpstr>Procedure</vt:lpstr>
      <vt:lpstr>Strumenti</vt:lpstr>
      <vt:lpstr>Piano di Qualifica</vt:lpstr>
      <vt:lpstr>Qualità di processo</vt:lpstr>
      <vt:lpstr>Qualità di prodotto</vt:lpstr>
      <vt:lpstr>Analisi dei Requisiti</vt:lpstr>
      <vt:lpstr>Funzionalità in generale</vt:lpstr>
      <vt:lpstr>Accoglienza ospite</vt:lpstr>
      <vt:lpstr>PragmaDB</vt:lpstr>
      <vt:lpstr>Piano di Progetto</vt:lpstr>
      <vt:lpstr>Analisi dei rischi</vt:lpstr>
      <vt:lpstr>Analisi dei rischi</vt:lpstr>
      <vt:lpstr>Analisi dei rischi</vt:lpstr>
      <vt:lpstr>Modello di sviluppo</vt:lpstr>
      <vt:lpstr>Modello di sviluppo</vt:lpstr>
      <vt:lpstr>Pianificazione</vt:lpstr>
      <vt:lpstr>Preventivo</vt:lpstr>
      <vt:lpstr>Consuntivo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Revisione dei Requisiti</dc:title>
  <dc:creator>Simeone</dc:creator>
  <cp:lastModifiedBy>Luca Bertolini</cp:lastModifiedBy>
  <cp:revision>26</cp:revision>
  <dcterms:created xsi:type="dcterms:W3CDTF">2017-01-19T16:44:36Z</dcterms:created>
  <dcterms:modified xsi:type="dcterms:W3CDTF">2017-01-23T22:12:50Z</dcterms:modified>
</cp:coreProperties>
</file>