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64362-840C-4DC8-ABA6-586A6571F76F}" type="datetimeFigureOut">
              <a:rPr lang="it-IT" smtClean="0"/>
              <a:t>19/01/2017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4D27-13F0-45C6-8FF0-24AEDCA5B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58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10972800" y="634047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F28FB93-0A08-4E7D-8E63-9EFA29F1E093}" type="slidenum">
              <a:rPr lang="en-US" sz="2800" smtClean="0"/>
              <a:pPr/>
              <a:t>‹N›</a:t>
            </a:fld>
            <a:r>
              <a:rPr lang="en-US" sz="2800" dirty="0"/>
              <a:t>/27</a:t>
            </a:r>
            <a:endParaRPr lang="it-IT" sz="2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28798" y="1063690"/>
            <a:ext cx="10133952" cy="965481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Revisione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dei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Requisiti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184" y="2649894"/>
            <a:ext cx="2597181" cy="26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5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01687"/>
            <a:ext cx="12191999" cy="970450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Accoglienza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ospite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1" y="1758497"/>
            <a:ext cx="7419975" cy="4518478"/>
          </a:xfrm>
          <a:prstGeom prst="rect">
            <a:avLst/>
          </a:prstGeom>
          <a:effectLst>
            <a:glow rad="228600">
              <a:schemeClr val="tx1">
                <a:lumMod val="6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5492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01687"/>
            <a:ext cx="12191999" cy="970450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PragmaDB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-5443" b="5443"/>
          <a:stretch/>
        </p:blipFill>
        <p:spPr>
          <a:xfrm>
            <a:off x="869244" y="1412096"/>
            <a:ext cx="10453510" cy="50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7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Norme</a:t>
            </a:r>
            <a:r>
              <a:rPr lang="en-US" sz="8000" dirty="0">
                <a:solidFill>
                  <a:schemeClr val="accent3"/>
                </a:solidFill>
              </a:rPr>
              <a:t> di </a:t>
            </a:r>
            <a:r>
              <a:rPr lang="en-US" sz="8000" dirty="0" err="1">
                <a:solidFill>
                  <a:schemeClr val="accent3"/>
                </a:solidFill>
              </a:rPr>
              <a:t>Progetto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Regole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/>
              <a:t>Procedure</a:t>
            </a:r>
          </a:p>
          <a:p>
            <a:pPr marL="36900" indent="0" algn="ctr">
              <a:buNone/>
            </a:pPr>
            <a:r>
              <a:rPr lang="en-US" sz="6000" dirty="0" err="1"/>
              <a:t>Strumenti</a:t>
            </a:r>
            <a:endParaRPr lang="it-IT" sz="6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5720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Regole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Documenti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Progettazione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Comunicazione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Convenzioni</a:t>
            </a:r>
            <a:endParaRPr lang="it-IT" sz="6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5" y="4563935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0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460310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3"/>
                </a:solidFill>
              </a:rPr>
              <a:t>Procedure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0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800" dirty="0"/>
              <a:t>Ticketing</a:t>
            </a:r>
          </a:p>
          <a:p>
            <a:pPr marL="36900" indent="0" algn="ctr">
              <a:buNone/>
            </a:pPr>
            <a:r>
              <a:rPr lang="en-US" sz="4800" dirty="0" err="1"/>
              <a:t>Verifica</a:t>
            </a:r>
            <a:r>
              <a:rPr lang="en-US" sz="4800" dirty="0"/>
              <a:t> e </a:t>
            </a:r>
            <a:r>
              <a:rPr lang="en-US" sz="4800" dirty="0" err="1"/>
              <a:t>approvazione</a:t>
            </a:r>
            <a:endParaRPr lang="en-US" sz="4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5" y="4563935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8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460310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Strumenti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0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800" dirty="0" err="1"/>
              <a:t>Sviluppo</a:t>
            </a:r>
            <a:endParaRPr lang="en-US" sz="4800" dirty="0"/>
          </a:p>
          <a:p>
            <a:pPr marL="36900" indent="0" algn="ctr">
              <a:buNone/>
            </a:pPr>
            <a:r>
              <a:rPr lang="en-US" sz="4800" dirty="0" err="1"/>
              <a:t>Supporto</a:t>
            </a:r>
            <a:endParaRPr lang="en-US" sz="4800" dirty="0"/>
          </a:p>
          <a:p>
            <a:pPr marL="36900" indent="0" algn="ctr">
              <a:buNone/>
            </a:pPr>
            <a:r>
              <a:rPr lang="en-US" sz="4800" dirty="0" err="1"/>
              <a:t>Organizzativi</a:t>
            </a:r>
            <a:endParaRPr lang="en-US" sz="4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5" y="4563935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>
                <a:solidFill>
                  <a:schemeClr val="accent3"/>
                </a:solidFill>
              </a:rPr>
              <a:t>Piano di </a:t>
            </a:r>
            <a:r>
              <a:rPr lang="en-US" sz="8000" dirty="0" err="1">
                <a:solidFill>
                  <a:schemeClr val="accent3"/>
                </a:solidFill>
              </a:rPr>
              <a:t>Qualifica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Qualità</a:t>
            </a:r>
            <a:r>
              <a:rPr lang="en-US" sz="6000" dirty="0"/>
              <a:t> di </a:t>
            </a:r>
            <a:r>
              <a:rPr lang="en-US" sz="6000" dirty="0" err="1"/>
              <a:t>processo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Qualità</a:t>
            </a:r>
            <a:r>
              <a:rPr lang="en-US" sz="6000" dirty="0"/>
              <a:t> di </a:t>
            </a:r>
            <a:r>
              <a:rPr lang="en-US" sz="6000" dirty="0" err="1"/>
              <a:t>prodotto</a:t>
            </a:r>
            <a:endParaRPr lang="it-IT" sz="6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5720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1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460310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Qualità</a:t>
            </a:r>
            <a:r>
              <a:rPr lang="en-US" sz="8000" dirty="0">
                <a:solidFill>
                  <a:schemeClr val="accent3"/>
                </a:solidFill>
              </a:rPr>
              <a:t> di </a:t>
            </a:r>
            <a:r>
              <a:rPr lang="en-US" sz="8000" dirty="0" err="1">
                <a:solidFill>
                  <a:schemeClr val="accent3"/>
                </a:solidFill>
              </a:rPr>
              <a:t>processo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0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800" dirty="0" err="1"/>
              <a:t>Obiettivi</a:t>
            </a:r>
            <a:r>
              <a:rPr lang="en-US" sz="4800" dirty="0"/>
              <a:t>:</a:t>
            </a:r>
            <a:endParaRPr lang="en-US" sz="1100" dirty="0"/>
          </a:p>
          <a:p>
            <a:pPr marL="36900" indent="0" algn="ctr">
              <a:buNone/>
            </a:pPr>
            <a:endParaRPr lang="en-US" sz="1100" dirty="0"/>
          </a:p>
          <a:p>
            <a:pPr algn="ctr"/>
            <a:r>
              <a:rPr lang="en-US" sz="3200" dirty="0" err="1"/>
              <a:t>Miglioramento</a:t>
            </a:r>
            <a:r>
              <a:rPr lang="en-US" sz="3200" dirty="0"/>
              <a:t> </a:t>
            </a:r>
            <a:r>
              <a:rPr lang="en-US" sz="3200" dirty="0" err="1"/>
              <a:t>costante</a:t>
            </a:r>
            <a:endParaRPr lang="en-US" sz="3200" dirty="0"/>
          </a:p>
          <a:p>
            <a:pPr algn="ctr"/>
            <a:r>
              <a:rPr lang="en-US" sz="3200" dirty="0" err="1"/>
              <a:t>Rispetto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tempi</a:t>
            </a:r>
          </a:p>
          <a:p>
            <a:pPr algn="ctr"/>
            <a:r>
              <a:rPr lang="en-US" sz="3200" dirty="0" err="1"/>
              <a:t>Rispetto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</a:t>
            </a:r>
            <a:r>
              <a:rPr lang="en-US" sz="3200" dirty="0" err="1"/>
              <a:t>costi</a:t>
            </a:r>
            <a:endParaRPr lang="en-US" sz="3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5720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Qualità</a:t>
            </a:r>
            <a:r>
              <a:rPr lang="en-US" sz="8000" dirty="0">
                <a:solidFill>
                  <a:schemeClr val="accent3"/>
                </a:solidFill>
              </a:rPr>
              <a:t> di </a:t>
            </a:r>
            <a:r>
              <a:rPr lang="en-US" sz="8000" dirty="0" err="1">
                <a:solidFill>
                  <a:schemeClr val="accent3"/>
                </a:solidFill>
              </a:rPr>
              <a:t>prodotto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documenti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Leggibilità</a:t>
            </a:r>
            <a:r>
              <a:rPr lang="en-US" dirty="0"/>
              <a:t> e </a:t>
            </a:r>
            <a:r>
              <a:rPr lang="en-US" dirty="0" err="1"/>
              <a:t>comprensibilità</a:t>
            </a:r>
            <a:endParaRPr lang="en-US" dirty="0"/>
          </a:p>
          <a:p>
            <a:r>
              <a:rPr lang="en-US" dirty="0" err="1"/>
              <a:t>Correttezza</a:t>
            </a:r>
            <a:r>
              <a:rPr lang="en-US" dirty="0"/>
              <a:t> </a:t>
            </a:r>
            <a:r>
              <a:rPr lang="en-US" dirty="0" err="1"/>
              <a:t>ortografica</a:t>
            </a:r>
            <a:endParaRPr lang="en-US" dirty="0"/>
          </a:p>
          <a:p>
            <a:r>
              <a:rPr lang="en-US" dirty="0" err="1"/>
              <a:t>Correttezza</a:t>
            </a:r>
            <a:r>
              <a:rPr lang="en-US" dirty="0"/>
              <a:t> </a:t>
            </a:r>
            <a:r>
              <a:rPr lang="en-US" dirty="0" err="1"/>
              <a:t>concettuale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software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Funzionalità</a:t>
            </a:r>
            <a:endParaRPr lang="en-US" dirty="0"/>
          </a:p>
          <a:p>
            <a:r>
              <a:rPr lang="en-US" dirty="0"/>
              <a:t>Test</a:t>
            </a:r>
          </a:p>
          <a:p>
            <a:r>
              <a:rPr lang="en-US" dirty="0" err="1"/>
              <a:t>Robustezza</a:t>
            </a:r>
            <a:endParaRPr lang="en-US" dirty="0"/>
          </a:p>
          <a:p>
            <a:r>
              <a:rPr lang="en-US" dirty="0" err="1"/>
              <a:t>Manuntenibilità</a:t>
            </a:r>
            <a:r>
              <a:rPr lang="en-US" dirty="0"/>
              <a:t> e </a:t>
            </a:r>
            <a:r>
              <a:rPr lang="en-US" dirty="0" err="1"/>
              <a:t>comprensibilità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  <a:p>
            <a:r>
              <a:rPr lang="en-US" dirty="0" err="1"/>
              <a:t>Funzionamento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interruzioni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5720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1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9119" y="245706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3"/>
                </a:solidFill>
              </a:rPr>
              <a:t>Piano di </a:t>
            </a:r>
            <a:r>
              <a:rPr lang="en-US" sz="8000" dirty="0" err="1">
                <a:solidFill>
                  <a:schemeClr val="accent3"/>
                </a:solidFill>
              </a:rPr>
              <a:t>Progetto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0" y="1648474"/>
            <a:ext cx="12192000" cy="5209525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6000" dirty="0" err="1"/>
              <a:t>Analisi</a:t>
            </a:r>
            <a:r>
              <a:rPr lang="en-US" sz="6000" dirty="0"/>
              <a:t> </a:t>
            </a:r>
            <a:r>
              <a:rPr lang="en-US" sz="6000" dirty="0" err="1"/>
              <a:t>dei</a:t>
            </a:r>
            <a:r>
              <a:rPr lang="en-US" sz="6000" dirty="0"/>
              <a:t> </a:t>
            </a:r>
            <a:r>
              <a:rPr lang="en-US" sz="6000" dirty="0" err="1"/>
              <a:t>rischi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Modello</a:t>
            </a:r>
            <a:r>
              <a:rPr lang="en-US" sz="6000" dirty="0"/>
              <a:t> di </a:t>
            </a:r>
            <a:r>
              <a:rPr lang="en-US" sz="6000" dirty="0" err="1"/>
              <a:t>sviluppo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Pianificazione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Preventivo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Consuntivo</a:t>
            </a:r>
            <a:endParaRPr lang="en-US" sz="6000" dirty="0"/>
          </a:p>
          <a:p>
            <a:pPr marL="36900" indent="0" algn="ctr">
              <a:buNone/>
            </a:pPr>
            <a:endParaRPr lang="it-IT" sz="6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5720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2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1359" y="1945678"/>
            <a:ext cx="10353762" cy="970450"/>
          </a:xfrm>
        </p:spPr>
        <p:txBody>
          <a:bodyPr>
            <a:noAutofit/>
          </a:bodyPr>
          <a:lstStyle/>
          <a:p>
            <a:r>
              <a:rPr lang="en-US" sz="20000" dirty="0" err="1">
                <a:solidFill>
                  <a:schemeClr val="accent3"/>
                </a:solidFill>
              </a:rPr>
              <a:t>AtAVi</a:t>
            </a:r>
            <a:endParaRPr lang="it-IT" sz="20000" dirty="0">
              <a:solidFill>
                <a:schemeClr val="accent3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88047" y="4323150"/>
            <a:ext cx="1094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Accoglienza</a:t>
            </a:r>
            <a:r>
              <a:rPr lang="en-US" sz="4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tramite</a:t>
            </a:r>
            <a:r>
              <a:rPr lang="en-US" sz="4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Assistente</a:t>
            </a:r>
            <a:r>
              <a:rPr lang="en-US" sz="4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Virtuale</a:t>
            </a:r>
            <a:endParaRPr lang="it-IT" sz="4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Analisi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dei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rischi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Identificazione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Analisi</a:t>
            </a:r>
            <a:endParaRPr lang="en-US" sz="6000" dirty="0"/>
          </a:p>
          <a:p>
            <a:pPr marL="36900" indent="0" algn="ctr">
              <a:buNone/>
            </a:pPr>
            <a:r>
              <a:rPr lang="it-IT" sz="6000" dirty="0"/>
              <a:t>Mitigazione</a:t>
            </a:r>
          </a:p>
          <a:p>
            <a:pPr marL="36900" indent="0" algn="ctr">
              <a:buNone/>
            </a:pPr>
            <a:r>
              <a:rPr lang="en-US" sz="6000" dirty="0" err="1"/>
              <a:t>Controllo</a:t>
            </a:r>
            <a:endParaRPr lang="en-US" sz="6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5720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3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Analisi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dei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rischi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781542" y="3321697"/>
            <a:ext cx="5060497" cy="3075991"/>
          </a:xfrm>
        </p:spPr>
        <p:txBody>
          <a:bodyPr>
            <a:normAutofit/>
          </a:bodyPr>
          <a:lstStyle/>
          <a:p>
            <a:r>
              <a:rPr lang="en-US" sz="3200" dirty="0" err="1"/>
              <a:t>Tecnologico</a:t>
            </a:r>
            <a:endParaRPr lang="en-US" sz="3200" dirty="0"/>
          </a:p>
          <a:p>
            <a:r>
              <a:rPr lang="en-US" sz="3200" dirty="0" err="1"/>
              <a:t>Strumentale</a:t>
            </a:r>
            <a:endParaRPr lang="en-US" sz="3200" dirty="0"/>
          </a:p>
          <a:p>
            <a:r>
              <a:rPr lang="en-US" sz="3200" dirty="0" err="1"/>
              <a:t>Personale</a:t>
            </a:r>
            <a:endParaRPr lang="en-US" sz="3200" dirty="0"/>
          </a:p>
          <a:p>
            <a:pPr algn="ctr"/>
            <a:endParaRPr lang="en-US" sz="3200" dirty="0"/>
          </a:p>
          <a:p>
            <a:pPr marL="36900" indent="0" algn="ctr">
              <a:buNone/>
            </a:pPr>
            <a:endParaRPr lang="en-US" sz="60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070639" y="3321695"/>
            <a:ext cx="5064665" cy="3075993"/>
          </a:xfrm>
        </p:spPr>
        <p:txBody>
          <a:bodyPr>
            <a:normAutofit/>
          </a:bodyPr>
          <a:lstStyle/>
          <a:p>
            <a:r>
              <a:rPr lang="en-US" sz="3200" dirty="0" err="1"/>
              <a:t>Organizzativo</a:t>
            </a:r>
            <a:endParaRPr lang="en-US" sz="3200" dirty="0"/>
          </a:p>
          <a:p>
            <a:r>
              <a:rPr lang="en-US" sz="3200" dirty="0"/>
              <a:t>Dei </a:t>
            </a:r>
            <a:r>
              <a:rPr lang="en-US" sz="3200" dirty="0" err="1"/>
              <a:t>requisiti</a:t>
            </a:r>
            <a:endParaRPr lang="it-IT" sz="3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894114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Divisione</a:t>
            </a:r>
            <a:r>
              <a:rPr lang="en-US" sz="4000" dirty="0"/>
              <a:t> </a:t>
            </a:r>
            <a:r>
              <a:rPr lang="en-US" sz="4000" dirty="0" err="1"/>
              <a:t>rischi</a:t>
            </a:r>
            <a:r>
              <a:rPr lang="en-US" sz="4000" dirty="0"/>
              <a:t> per </a:t>
            </a:r>
            <a:r>
              <a:rPr lang="en-US" sz="4000" dirty="0" err="1"/>
              <a:t>livello</a:t>
            </a:r>
            <a:r>
              <a:rPr lang="en-US" sz="4000" dirty="0"/>
              <a:t>:</a:t>
            </a:r>
          </a:p>
          <a:p>
            <a:pPr algn="ctr"/>
            <a:endParaRPr lang="it-IT" sz="4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2" y="517848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Analisi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dei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rischi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268358" y="3217555"/>
            <a:ext cx="5060497" cy="3075991"/>
          </a:xfrm>
        </p:spPr>
        <p:txBody>
          <a:bodyPr>
            <a:normAutofit/>
          </a:bodyPr>
          <a:lstStyle/>
          <a:p>
            <a:r>
              <a:rPr lang="en-US" sz="3200" dirty="0" err="1"/>
              <a:t>Probabilità</a:t>
            </a:r>
            <a:r>
              <a:rPr lang="en-US" sz="3200" dirty="0"/>
              <a:t> di </a:t>
            </a:r>
            <a:r>
              <a:rPr lang="en-US" sz="3200" dirty="0" err="1"/>
              <a:t>occorrenza</a:t>
            </a:r>
            <a:endParaRPr lang="en-US" sz="3200" dirty="0"/>
          </a:p>
          <a:p>
            <a:r>
              <a:rPr lang="en-US" sz="3200" dirty="0" err="1"/>
              <a:t>Grado</a:t>
            </a:r>
            <a:r>
              <a:rPr lang="en-US" sz="3200" dirty="0"/>
              <a:t> di </a:t>
            </a:r>
            <a:r>
              <a:rPr lang="en-US" sz="3200" dirty="0" err="1"/>
              <a:t>pericolosità</a:t>
            </a:r>
            <a:endParaRPr lang="en-US" sz="3200" dirty="0"/>
          </a:p>
          <a:p>
            <a:r>
              <a:rPr lang="en-US" sz="3200" dirty="0" err="1"/>
              <a:t>Possibili</a:t>
            </a:r>
            <a:r>
              <a:rPr lang="en-US" sz="3200" dirty="0"/>
              <a:t> </a:t>
            </a:r>
            <a:r>
              <a:rPr lang="en-US" sz="3200" dirty="0" err="1"/>
              <a:t>conseguenze</a:t>
            </a:r>
            <a:endParaRPr lang="en-US" sz="3200" dirty="0"/>
          </a:p>
          <a:p>
            <a:pPr marL="36900" indent="0">
              <a:buNone/>
            </a:pPr>
            <a:endParaRPr lang="en-US" sz="60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57455" y="3217553"/>
            <a:ext cx="5064665" cy="3075993"/>
          </a:xfrm>
        </p:spPr>
        <p:txBody>
          <a:bodyPr>
            <a:normAutofit/>
          </a:bodyPr>
          <a:lstStyle/>
          <a:p>
            <a:r>
              <a:rPr lang="en-US" sz="3200" dirty="0" err="1"/>
              <a:t>Riconoscimento</a:t>
            </a:r>
            <a:endParaRPr lang="en-US" sz="3200" dirty="0"/>
          </a:p>
          <a:p>
            <a:r>
              <a:rPr lang="en-US" sz="3200" dirty="0" err="1"/>
              <a:t>Trattamento</a:t>
            </a:r>
            <a:endParaRPr lang="en-US" sz="3200" dirty="0"/>
          </a:p>
          <a:p>
            <a:r>
              <a:rPr lang="en-US" sz="3200" dirty="0" err="1"/>
              <a:t>Attuazione</a:t>
            </a:r>
            <a:r>
              <a:rPr lang="en-US" sz="3200" dirty="0"/>
              <a:t> </a:t>
            </a:r>
            <a:r>
              <a:rPr lang="en-US" sz="3200" dirty="0" err="1"/>
              <a:t>nel</a:t>
            </a:r>
            <a:r>
              <a:rPr lang="en-US" sz="3200" dirty="0"/>
              <a:t> </a:t>
            </a:r>
            <a:r>
              <a:rPr lang="en-US" sz="3200" dirty="0" err="1"/>
              <a:t>periodo</a:t>
            </a:r>
            <a:endParaRPr lang="it-IT" sz="3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894114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Risultati</a:t>
            </a:r>
            <a:r>
              <a:rPr lang="en-US" sz="4000" dirty="0"/>
              <a:t> </a:t>
            </a:r>
            <a:r>
              <a:rPr lang="en-US" sz="4000" dirty="0" err="1"/>
              <a:t>dell’analisi</a:t>
            </a:r>
            <a:endParaRPr lang="en-US" sz="4000" dirty="0"/>
          </a:p>
          <a:p>
            <a:pPr algn="ctr"/>
            <a:endParaRPr lang="it-IT" sz="4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2" y="517848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0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Modello</a:t>
            </a:r>
            <a:r>
              <a:rPr lang="en-US" sz="8000" dirty="0">
                <a:solidFill>
                  <a:schemeClr val="accent3"/>
                </a:solidFill>
              </a:rPr>
              <a:t> di </a:t>
            </a:r>
            <a:r>
              <a:rPr lang="en-US" sz="8000" dirty="0" err="1">
                <a:solidFill>
                  <a:schemeClr val="accent3"/>
                </a:solidFill>
              </a:rPr>
              <a:t>sviluppo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Modello</a:t>
            </a:r>
            <a:r>
              <a:rPr lang="en-US" sz="6000" dirty="0"/>
              <a:t> </a:t>
            </a:r>
            <a:r>
              <a:rPr lang="en-US" sz="6000" dirty="0" err="1"/>
              <a:t>incrementale</a:t>
            </a:r>
            <a:r>
              <a:rPr lang="en-US" sz="6000" dirty="0"/>
              <a:t>:</a:t>
            </a:r>
          </a:p>
          <a:p>
            <a:pPr algn="ctr"/>
            <a:r>
              <a:rPr lang="en-US" sz="3600" dirty="0" err="1"/>
              <a:t>Riduzione</a:t>
            </a:r>
            <a:r>
              <a:rPr lang="en-US" sz="3600" dirty="0"/>
              <a:t> </a:t>
            </a:r>
            <a:r>
              <a:rPr lang="en-US" sz="3600" dirty="0" err="1"/>
              <a:t>rischio</a:t>
            </a:r>
            <a:r>
              <a:rPr lang="en-US" sz="3600" dirty="0"/>
              <a:t> di </a:t>
            </a:r>
            <a:r>
              <a:rPr lang="en-US" sz="3600" dirty="0" err="1"/>
              <a:t>fallimento</a:t>
            </a:r>
            <a:endParaRPr lang="en-US" sz="3600" dirty="0"/>
          </a:p>
          <a:p>
            <a:pPr algn="ctr"/>
            <a:r>
              <a:rPr lang="en-US" sz="3600" dirty="0" err="1"/>
              <a:t>Miglioramento</a:t>
            </a:r>
            <a:r>
              <a:rPr lang="en-US" sz="3600" dirty="0"/>
              <a:t> continuo</a:t>
            </a:r>
            <a:endParaRPr lang="en-US" sz="5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2" y="517848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3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Modello</a:t>
            </a:r>
            <a:r>
              <a:rPr lang="en-US" sz="8000" dirty="0">
                <a:solidFill>
                  <a:schemeClr val="accent3"/>
                </a:solidFill>
              </a:rPr>
              <a:t> di </a:t>
            </a:r>
            <a:r>
              <a:rPr lang="en-US" sz="8000" dirty="0" err="1">
                <a:solidFill>
                  <a:schemeClr val="accent3"/>
                </a:solidFill>
              </a:rPr>
              <a:t>sviluppo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053754" y="3359019"/>
            <a:ext cx="5060497" cy="3075991"/>
          </a:xfrm>
        </p:spPr>
        <p:txBody>
          <a:bodyPr>
            <a:normAutofit/>
          </a:bodyPr>
          <a:lstStyle/>
          <a:p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dei</a:t>
            </a:r>
            <a:r>
              <a:rPr lang="en-US" sz="2800" dirty="0"/>
              <a:t> </a:t>
            </a:r>
            <a:r>
              <a:rPr lang="en-US" sz="2800" dirty="0" err="1"/>
              <a:t>Requisiti</a:t>
            </a:r>
            <a:endParaRPr lang="en-US" sz="2800" dirty="0"/>
          </a:p>
          <a:p>
            <a:r>
              <a:rPr lang="en-US" sz="2800" dirty="0" err="1"/>
              <a:t>Analisi</a:t>
            </a:r>
            <a:r>
              <a:rPr lang="en-US" sz="2800" dirty="0"/>
              <a:t> di </a:t>
            </a:r>
            <a:r>
              <a:rPr lang="en-US" sz="2800" dirty="0" err="1"/>
              <a:t>Dettaglio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</a:t>
            </a:r>
            <a:r>
              <a:rPr lang="en-US" sz="2800" dirty="0" err="1"/>
              <a:t>Architetturale</a:t>
            </a:r>
            <a:endParaRPr lang="en-US" sz="54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42851" y="3359017"/>
            <a:ext cx="5064665" cy="3075993"/>
          </a:xfrm>
        </p:spPr>
        <p:txBody>
          <a:bodyPr>
            <a:normAutofit/>
          </a:bodyPr>
          <a:lstStyle/>
          <a:p>
            <a:r>
              <a:rPr lang="en-US" sz="2800" dirty="0" err="1"/>
              <a:t>Progettazione</a:t>
            </a:r>
            <a:r>
              <a:rPr lang="en-US" sz="2800" dirty="0"/>
              <a:t> di </a:t>
            </a:r>
            <a:r>
              <a:rPr lang="en-US" sz="2800" dirty="0" err="1"/>
              <a:t>Dettaglio</a:t>
            </a:r>
            <a:endParaRPr lang="en-US" sz="2800" dirty="0"/>
          </a:p>
          <a:p>
            <a:r>
              <a:rPr lang="en-US" sz="2800" dirty="0" err="1"/>
              <a:t>Codifica</a:t>
            </a:r>
            <a:endParaRPr lang="en-US" sz="2800" dirty="0"/>
          </a:p>
          <a:p>
            <a:r>
              <a:rPr lang="en-US" sz="2800" dirty="0" err="1"/>
              <a:t>Validazione</a:t>
            </a:r>
            <a:endParaRPr lang="it-IT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894114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Periodi</a:t>
            </a:r>
            <a:r>
              <a:rPr lang="en-US" sz="4000" dirty="0"/>
              <a:t>:</a:t>
            </a:r>
            <a:endParaRPr lang="it-IT" sz="4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2" y="517848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75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Pianificazione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42" y="2088101"/>
            <a:ext cx="10803467" cy="42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1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Preventivo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28" y="2339953"/>
            <a:ext cx="6168495" cy="3706227"/>
          </a:xfrm>
          <a:prstGeom prst="rect">
            <a:avLst/>
          </a:prstGeom>
          <a:effectLst>
            <a:glow rad="139700">
              <a:schemeClr val="bg2">
                <a:lumMod val="50000"/>
                <a:lumOff val="50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61230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Consuntivo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Verifica</a:t>
            </a:r>
            <a:r>
              <a:rPr lang="en-US" sz="6000" dirty="0"/>
              <a:t> </a:t>
            </a:r>
            <a:r>
              <a:rPr lang="en-US" sz="6000" dirty="0" err="1"/>
              <a:t>dell’avanzamento</a:t>
            </a:r>
            <a:r>
              <a:rPr lang="en-US" sz="6000" dirty="0"/>
              <a:t> </a:t>
            </a:r>
            <a:r>
              <a:rPr lang="en-US" sz="6000" dirty="0" err="1"/>
              <a:t>dei</a:t>
            </a:r>
            <a:r>
              <a:rPr lang="en-US" sz="6000" dirty="0"/>
              <a:t> </a:t>
            </a:r>
            <a:r>
              <a:rPr lang="en-US" sz="6000" dirty="0" err="1"/>
              <a:t>lavori</a:t>
            </a:r>
            <a:endParaRPr lang="en-US" sz="1100" dirty="0"/>
          </a:p>
          <a:p>
            <a:pPr marL="36900" indent="0" algn="ctr">
              <a:buNone/>
            </a:pPr>
            <a:endParaRPr lang="en-US" sz="1100" dirty="0"/>
          </a:p>
          <a:p>
            <a:pPr marL="36900" indent="0" algn="ctr">
              <a:buNone/>
            </a:pPr>
            <a:r>
              <a:rPr lang="en-US" sz="6000" dirty="0" err="1"/>
              <a:t>Calcolo</a:t>
            </a:r>
            <a:r>
              <a:rPr lang="en-US" sz="6000" dirty="0"/>
              <a:t> </a:t>
            </a:r>
            <a:r>
              <a:rPr lang="en-US" sz="6000" dirty="0" err="1"/>
              <a:t>dei</a:t>
            </a:r>
            <a:r>
              <a:rPr lang="en-US" sz="6000" dirty="0"/>
              <a:t> </a:t>
            </a:r>
            <a:r>
              <a:rPr lang="en-US" sz="6000" dirty="0" err="1"/>
              <a:t>costi</a:t>
            </a:r>
            <a:r>
              <a:rPr lang="en-US" sz="6000" dirty="0"/>
              <a:t> </a:t>
            </a:r>
            <a:r>
              <a:rPr lang="en-US" sz="6000" dirty="0" err="1"/>
              <a:t>aggiuntivi</a:t>
            </a:r>
            <a:endParaRPr lang="en-US" sz="6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2" y="517848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Analisi</a:t>
            </a:r>
            <a:r>
              <a:rPr lang="en-US" sz="8000" dirty="0">
                <a:solidFill>
                  <a:schemeClr val="accent3"/>
                </a:solidFill>
              </a:rPr>
              <a:t> SDK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058750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6000" dirty="0"/>
              <a:t>wit.ai</a:t>
            </a:r>
          </a:p>
          <a:p>
            <a:pPr marL="36900" indent="0" algn="ctr">
              <a:buNone/>
            </a:pPr>
            <a:r>
              <a:rPr lang="en-US" sz="6000" dirty="0"/>
              <a:t>API.AI</a:t>
            </a:r>
          </a:p>
          <a:p>
            <a:pPr marL="36900" indent="0" algn="ctr">
              <a:buNone/>
            </a:pPr>
            <a:r>
              <a:rPr lang="en-US" sz="6000" dirty="0"/>
              <a:t>Siri</a:t>
            </a:r>
          </a:p>
          <a:p>
            <a:pPr marL="36900" indent="0" algn="ctr">
              <a:buNone/>
            </a:pPr>
            <a:r>
              <a:rPr lang="en-US" sz="6000" dirty="0"/>
              <a:t>Alexa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131381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4464" y="301690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3"/>
                </a:solidFill>
              </a:rPr>
              <a:t>wit.ai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1005872" y="1835253"/>
            <a:ext cx="4876344" cy="739995"/>
          </a:xfrm>
        </p:spPr>
        <p:txBody>
          <a:bodyPr/>
          <a:lstStyle/>
          <a:p>
            <a:r>
              <a:rPr lang="en-US" sz="5400" dirty="0"/>
              <a:t>Pro</a:t>
            </a:r>
            <a:endParaRPr lang="it-IT" sz="54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1005872" y="2733869"/>
            <a:ext cx="4876344" cy="3057331"/>
          </a:xfrm>
        </p:spPr>
        <p:txBody>
          <a:bodyPr>
            <a:normAutofit/>
          </a:bodyPr>
          <a:lstStyle/>
          <a:p>
            <a:r>
              <a:rPr lang="en-US" sz="3600" dirty="0" err="1"/>
              <a:t>Gratuita</a:t>
            </a:r>
            <a:endParaRPr lang="en-US" sz="3600" dirty="0"/>
          </a:p>
          <a:p>
            <a:endParaRPr lang="it-IT" sz="36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739994"/>
          </a:xfrm>
        </p:spPr>
        <p:txBody>
          <a:bodyPr/>
          <a:lstStyle/>
          <a:p>
            <a:r>
              <a:rPr lang="en-US" sz="5400" dirty="0" err="1"/>
              <a:t>Contro</a:t>
            </a:r>
            <a:endParaRPr lang="it-IT" sz="5400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4"/>
          </p:nvPr>
        </p:nvSpPr>
        <p:spPr>
          <a:xfrm>
            <a:off x="6294967" y="2733869"/>
            <a:ext cx="4895330" cy="3057331"/>
          </a:xfrm>
        </p:spPr>
        <p:txBody>
          <a:bodyPr>
            <a:normAutofit/>
          </a:bodyPr>
          <a:lstStyle/>
          <a:p>
            <a:r>
              <a:rPr lang="en-US" sz="3600" dirty="0" err="1"/>
              <a:t>Piattaforma</a:t>
            </a:r>
            <a:r>
              <a:rPr lang="en-US" sz="3600" dirty="0"/>
              <a:t> </a:t>
            </a:r>
            <a:r>
              <a:rPr lang="en-US" sz="3600" dirty="0" err="1"/>
              <a:t>instabile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04345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4464" y="301690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3"/>
                </a:solidFill>
              </a:rPr>
              <a:t>API.AI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1005872" y="1835253"/>
            <a:ext cx="4876344" cy="739995"/>
          </a:xfrm>
        </p:spPr>
        <p:txBody>
          <a:bodyPr/>
          <a:lstStyle/>
          <a:p>
            <a:r>
              <a:rPr lang="en-US" sz="5400" dirty="0"/>
              <a:t>Pro</a:t>
            </a:r>
            <a:endParaRPr lang="it-IT" sz="54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1005872" y="2733869"/>
            <a:ext cx="4876344" cy="3057331"/>
          </a:xfrm>
        </p:spPr>
        <p:txBody>
          <a:bodyPr>
            <a:normAutofit/>
          </a:bodyPr>
          <a:lstStyle/>
          <a:p>
            <a:r>
              <a:rPr lang="en-US" sz="3600" dirty="0" err="1"/>
              <a:t>Integrabile</a:t>
            </a:r>
            <a:r>
              <a:rPr lang="en-US" sz="3600" dirty="0"/>
              <a:t> </a:t>
            </a:r>
            <a:r>
              <a:rPr lang="en-US" sz="3600" dirty="0" err="1"/>
              <a:t>nei</a:t>
            </a:r>
            <a:r>
              <a:rPr lang="en-US" sz="3600" dirty="0"/>
              <a:t> </a:t>
            </a:r>
            <a:r>
              <a:rPr lang="en-US" sz="3600" dirty="0" err="1"/>
              <a:t>principali</a:t>
            </a:r>
            <a:r>
              <a:rPr lang="en-US" sz="3600" dirty="0"/>
              <a:t> </a:t>
            </a:r>
            <a:r>
              <a:rPr lang="en-US" sz="3600" dirty="0" err="1"/>
              <a:t>assistenti</a:t>
            </a:r>
            <a:r>
              <a:rPr lang="en-US" sz="3600" dirty="0"/>
              <a:t> </a:t>
            </a:r>
            <a:r>
              <a:rPr lang="en-US" sz="3600" dirty="0" err="1"/>
              <a:t>virtuali</a:t>
            </a:r>
            <a:endParaRPr lang="en-US" sz="3600" dirty="0"/>
          </a:p>
          <a:p>
            <a:endParaRPr lang="it-IT" sz="36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739994"/>
          </a:xfrm>
        </p:spPr>
        <p:txBody>
          <a:bodyPr/>
          <a:lstStyle/>
          <a:p>
            <a:r>
              <a:rPr lang="en-US" sz="5400" dirty="0" err="1"/>
              <a:t>Contro</a:t>
            </a:r>
            <a:endParaRPr lang="it-IT" sz="5400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4"/>
          </p:nvPr>
        </p:nvSpPr>
        <p:spPr>
          <a:xfrm>
            <a:off x="6294967" y="2733869"/>
            <a:ext cx="4895330" cy="3057331"/>
          </a:xfrm>
        </p:spPr>
        <p:txBody>
          <a:bodyPr>
            <a:normAutofit/>
          </a:bodyPr>
          <a:lstStyle/>
          <a:p>
            <a:r>
              <a:rPr lang="en-US" sz="3600" dirty="0" err="1"/>
              <a:t>Ambiti</a:t>
            </a:r>
            <a:r>
              <a:rPr lang="en-US" sz="3600" dirty="0"/>
              <a:t> </a:t>
            </a:r>
            <a:r>
              <a:rPr lang="en-US" sz="3600" dirty="0" err="1"/>
              <a:t>predefiniti</a:t>
            </a:r>
            <a:r>
              <a:rPr lang="en-US" sz="3600" dirty="0"/>
              <a:t> non </a:t>
            </a:r>
            <a:r>
              <a:rPr lang="en-US" sz="3600" dirty="0" err="1"/>
              <a:t>gratuiti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81788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4464" y="301690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3"/>
                </a:solidFill>
              </a:rPr>
              <a:t>Siri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1005872" y="1835253"/>
            <a:ext cx="4876344" cy="739995"/>
          </a:xfrm>
        </p:spPr>
        <p:txBody>
          <a:bodyPr/>
          <a:lstStyle/>
          <a:p>
            <a:r>
              <a:rPr lang="en-US" sz="5400" dirty="0"/>
              <a:t>Pro</a:t>
            </a:r>
            <a:endParaRPr lang="it-IT" sz="54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1005872" y="2733869"/>
            <a:ext cx="4876344" cy="3057331"/>
          </a:xfrm>
        </p:spPr>
        <p:txBody>
          <a:bodyPr>
            <a:normAutofit/>
          </a:bodyPr>
          <a:lstStyle/>
          <a:p>
            <a:r>
              <a:rPr lang="en-US" sz="3600" dirty="0" err="1"/>
              <a:t>Gratuito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documentazione</a:t>
            </a:r>
            <a:r>
              <a:rPr lang="en-US" sz="3600" dirty="0"/>
              <a:t> </a:t>
            </a:r>
            <a:r>
              <a:rPr lang="en-US" sz="3600" dirty="0" err="1"/>
              <a:t>esaustiva</a:t>
            </a:r>
            <a:endParaRPr lang="en-US" sz="3600" dirty="0"/>
          </a:p>
          <a:p>
            <a:endParaRPr lang="it-IT" sz="36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739994"/>
          </a:xfrm>
        </p:spPr>
        <p:txBody>
          <a:bodyPr/>
          <a:lstStyle/>
          <a:p>
            <a:r>
              <a:rPr lang="en-US" sz="5400" dirty="0" err="1"/>
              <a:t>Contro</a:t>
            </a:r>
            <a:endParaRPr lang="it-IT" sz="5400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4"/>
          </p:nvPr>
        </p:nvSpPr>
        <p:spPr>
          <a:xfrm>
            <a:off x="6294967" y="2733869"/>
            <a:ext cx="4895330" cy="3057331"/>
          </a:xfrm>
        </p:spPr>
        <p:txBody>
          <a:bodyPr>
            <a:normAutofit/>
          </a:bodyPr>
          <a:lstStyle/>
          <a:p>
            <a:r>
              <a:rPr lang="en-US" sz="3600" dirty="0" err="1"/>
              <a:t>Ambiti</a:t>
            </a:r>
            <a:r>
              <a:rPr lang="en-US" sz="3600" dirty="0"/>
              <a:t> </a:t>
            </a:r>
            <a:r>
              <a:rPr lang="en-US" sz="3600" dirty="0" err="1"/>
              <a:t>limitati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interazioni</a:t>
            </a:r>
            <a:r>
              <a:rPr lang="en-US" sz="3600" dirty="0"/>
              <a:t> non </a:t>
            </a:r>
            <a:r>
              <a:rPr lang="en-US" sz="3600" dirty="0" err="1"/>
              <a:t>personalizzabili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82210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4464" y="301690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3"/>
                </a:solidFill>
              </a:rPr>
              <a:t>Alexa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1005872" y="1835253"/>
            <a:ext cx="4876344" cy="739995"/>
          </a:xfrm>
        </p:spPr>
        <p:txBody>
          <a:bodyPr/>
          <a:lstStyle/>
          <a:p>
            <a:r>
              <a:rPr lang="en-US" sz="5400" dirty="0"/>
              <a:t>Pro</a:t>
            </a:r>
            <a:endParaRPr lang="it-IT" sz="54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1005872" y="2733869"/>
            <a:ext cx="4876344" cy="3057331"/>
          </a:xfrm>
        </p:spPr>
        <p:txBody>
          <a:bodyPr>
            <a:normAutofit/>
          </a:bodyPr>
          <a:lstStyle/>
          <a:p>
            <a:r>
              <a:rPr lang="en-US" sz="3600" dirty="0" err="1"/>
              <a:t>Perfetta</a:t>
            </a:r>
            <a:r>
              <a:rPr lang="en-US" sz="3600" dirty="0"/>
              <a:t> </a:t>
            </a:r>
            <a:r>
              <a:rPr lang="en-US" sz="3600" dirty="0" err="1"/>
              <a:t>integrazione</a:t>
            </a:r>
            <a:r>
              <a:rPr lang="en-US" sz="3600" dirty="0"/>
              <a:t> con Amazon Echo</a:t>
            </a:r>
          </a:p>
          <a:p>
            <a:endParaRPr lang="it-IT" sz="36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739994"/>
          </a:xfrm>
        </p:spPr>
        <p:txBody>
          <a:bodyPr/>
          <a:lstStyle/>
          <a:p>
            <a:r>
              <a:rPr lang="en-US" sz="5400" dirty="0" err="1"/>
              <a:t>Contro</a:t>
            </a:r>
            <a:endParaRPr lang="it-IT" sz="5400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4"/>
          </p:nvPr>
        </p:nvSpPr>
        <p:spPr>
          <a:xfrm>
            <a:off x="6294967" y="2733869"/>
            <a:ext cx="4895330" cy="3057331"/>
          </a:xfrm>
        </p:spPr>
        <p:txBody>
          <a:bodyPr>
            <a:normAutofit/>
          </a:bodyPr>
          <a:lstStyle/>
          <a:p>
            <a:r>
              <a:rPr lang="en-US" sz="3600" dirty="0" err="1"/>
              <a:t>Senza</a:t>
            </a:r>
            <a:r>
              <a:rPr lang="en-US" sz="3600" dirty="0"/>
              <a:t> </a:t>
            </a:r>
            <a:r>
              <a:rPr lang="en-US" sz="3600" dirty="0" err="1"/>
              <a:t>ambiti</a:t>
            </a:r>
            <a:r>
              <a:rPr lang="en-US" sz="3600" dirty="0"/>
              <a:t> </a:t>
            </a:r>
            <a:r>
              <a:rPr lang="en-US" sz="3600" dirty="0" err="1"/>
              <a:t>predefiniti</a:t>
            </a:r>
            <a:endParaRPr lang="en-US" sz="3600" dirty="0"/>
          </a:p>
          <a:p>
            <a:r>
              <a:rPr lang="en-US" sz="3600" dirty="0" err="1"/>
              <a:t>Poche</a:t>
            </a:r>
            <a:r>
              <a:rPr lang="en-US" sz="3600" dirty="0"/>
              <a:t> </a:t>
            </a:r>
            <a:r>
              <a:rPr lang="en-US" sz="3600" dirty="0" err="1"/>
              <a:t>lingue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47181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Analisi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dei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Requisiti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Funzionalità</a:t>
            </a:r>
            <a:r>
              <a:rPr lang="en-US" sz="6000" dirty="0"/>
              <a:t> in </a:t>
            </a:r>
            <a:r>
              <a:rPr lang="en-US" sz="6000" dirty="0" err="1"/>
              <a:t>generale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Accoglienza</a:t>
            </a:r>
            <a:r>
              <a:rPr lang="en-US" sz="6000" dirty="0"/>
              <a:t> </a:t>
            </a:r>
            <a:r>
              <a:rPr lang="en-US" sz="6000" dirty="0" err="1"/>
              <a:t>ospite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PragmaDB</a:t>
            </a:r>
            <a:endParaRPr lang="it-IT" sz="6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5720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01687"/>
            <a:ext cx="12191999" cy="970450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Funzionalità</a:t>
            </a:r>
            <a:r>
              <a:rPr lang="en-US" sz="8000" dirty="0">
                <a:solidFill>
                  <a:schemeClr val="accent3"/>
                </a:solidFill>
              </a:rPr>
              <a:t> in </a:t>
            </a:r>
            <a:r>
              <a:rPr lang="en-US" sz="8000" dirty="0" err="1">
                <a:solidFill>
                  <a:schemeClr val="accent3"/>
                </a:solidFill>
              </a:rPr>
              <a:t>generale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49" y="1700413"/>
            <a:ext cx="7376699" cy="4655054"/>
          </a:xfrm>
          <a:prstGeom prst="rect">
            <a:avLst/>
          </a:prstGeom>
          <a:effectLst>
            <a:glow rad="228600">
              <a:schemeClr val="bg1">
                <a:lumMod val="50000"/>
                <a:lumOff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3764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103</TotalTime>
  <Words>234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Calibri</vt:lpstr>
      <vt:lpstr>Calisto MT</vt:lpstr>
      <vt:lpstr>Trebuchet MS</vt:lpstr>
      <vt:lpstr>Wingdings 2</vt:lpstr>
      <vt:lpstr>Ardesia</vt:lpstr>
      <vt:lpstr>Revisione dei Requisiti</vt:lpstr>
      <vt:lpstr>AtAVi</vt:lpstr>
      <vt:lpstr>Analisi SDK</vt:lpstr>
      <vt:lpstr>wit.ai</vt:lpstr>
      <vt:lpstr>API.AI</vt:lpstr>
      <vt:lpstr>Siri</vt:lpstr>
      <vt:lpstr>Alexa</vt:lpstr>
      <vt:lpstr>Analisi dei Requisiti</vt:lpstr>
      <vt:lpstr>Funzionalità in generale</vt:lpstr>
      <vt:lpstr>Accoglienza ospite</vt:lpstr>
      <vt:lpstr>PragmaDB</vt:lpstr>
      <vt:lpstr>Norme di Progetto</vt:lpstr>
      <vt:lpstr>Regole</vt:lpstr>
      <vt:lpstr>Procedure</vt:lpstr>
      <vt:lpstr>Strumenti</vt:lpstr>
      <vt:lpstr>Piano di Qualifica</vt:lpstr>
      <vt:lpstr>Qualità di processo</vt:lpstr>
      <vt:lpstr>Qualità di prodotto</vt:lpstr>
      <vt:lpstr>Piano di Progetto</vt:lpstr>
      <vt:lpstr>Analisi dei rischi</vt:lpstr>
      <vt:lpstr>Analisi dei rischi</vt:lpstr>
      <vt:lpstr>Analisi dei rischi</vt:lpstr>
      <vt:lpstr>Modello di sviluppo</vt:lpstr>
      <vt:lpstr>Modello di sviluppo</vt:lpstr>
      <vt:lpstr>Pianificazione</vt:lpstr>
      <vt:lpstr>Preventivo</vt:lpstr>
      <vt:lpstr>Consuntivo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Revisione dei Requisiti</dc:title>
  <dc:creator>Simeone</dc:creator>
  <cp:lastModifiedBy>Simeone</cp:lastModifiedBy>
  <cp:revision>12</cp:revision>
  <dcterms:created xsi:type="dcterms:W3CDTF">2017-01-19T16:44:36Z</dcterms:created>
  <dcterms:modified xsi:type="dcterms:W3CDTF">2017-01-19T18:27:44Z</dcterms:modified>
</cp:coreProperties>
</file>