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4A804-E35A-4391-912E-F8A89ABA5D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404FE3-4FA7-4E12-97BA-090E1311FF46}">
      <dgm:prSet/>
      <dgm:spPr/>
      <dgm:t>
        <a:bodyPr/>
        <a:lstStyle/>
        <a:p>
          <a:r>
            <a:rPr lang="en-US" dirty="0"/>
            <a:t>We have the modeling of the problem, presenting the complexity of it</a:t>
          </a:r>
        </a:p>
      </dgm:t>
    </dgm:pt>
    <dgm:pt modelId="{F0043444-1BFF-47E8-90DD-7D3A75AB2130}" type="parTrans" cxnId="{0A01BB41-C8BD-4B8A-8665-C8B8C0D2C711}">
      <dgm:prSet/>
      <dgm:spPr/>
      <dgm:t>
        <a:bodyPr/>
        <a:lstStyle/>
        <a:p>
          <a:endParaRPr lang="en-US"/>
        </a:p>
      </dgm:t>
    </dgm:pt>
    <dgm:pt modelId="{1C54231A-F3AF-4D26-982A-7CF9DC8889CC}" type="sibTrans" cxnId="{0A01BB41-C8BD-4B8A-8665-C8B8C0D2C711}">
      <dgm:prSet/>
      <dgm:spPr/>
      <dgm:t>
        <a:bodyPr/>
        <a:lstStyle/>
        <a:p>
          <a:endParaRPr lang="en-US"/>
        </a:p>
      </dgm:t>
    </dgm:pt>
    <dgm:pt modelId="{AC8650B7-B9A0-40CA-AC2F-2243734DD77D}">
      <dgm:prSet/>
      <dgm:spPr/>
      <dgm:t>
        <a:bodyPr/>
        <a:lstStyle/>
        <a:p>
          <a:r>
            <a:rPr lang="en-US" dirty="0"/>
            <a:t>Then algorithmic modeling, presenting the genetic algorithm, its code and the constraints.</a:t>
          </a:r>
        </a:p>
      </dgm:t>
    </dgm:pt>
    <dgm:pt modelId="{D05EAB14-C952-48B8-BD97-62CEB0DA8A41}" type="parTrans" cxnId="{A9BF841A-9D89-4698-A9E7-7A31965D015D}">
      <dgm:prSet/>
      <dgm:spPr/>
      <dgm:t>
        <a:bodyPr/>
        <a:lstStyle/>
        <a:p>
          <a:endParaRPr lang="en-US"/>
        </a:p>
      </dgm:t>
    </dgm:pt>
    <dgm:pt modelId="{9FA8E23A-727B-4B75-A88C-E41A5127508F}" type="sibTrans" cxnId="{A9BF841A-9D89-4698-A9E7-7A31965D015D}">
      <dgm:prSet/>
      <dgm:spPr/>
      <dgm:t>
        <a:bodyPr/>
        <a:lstStyle/>
        <a:p>
          <a:endParaRPr lang="en-US"/>
        </a:p>
      </dgm:t>
    </dgm:pt>
    <dgm:pt modelId="{827581E6-8965-4817-A2B9-9A48F757DD44}" type="pres">
      <dgm:prSet presAssocID="{3A14A804-E35A-4391-912E-F8A89ABA5D5F}" presName="root" presStyleCnt="0">
        <dgm:presLayoutVars>
          <dgm:dir/>
          <dgm:resizeHandles val="exact"/>
        </dgm:presLayoutVars>
      </dgm:prSet>
      <dgm:spPr/>
    </dgm:pt>
    <dgm:pt modelId="{3D78B1E6-A6EA-4170-ABE7-9311AF70883E}" type="pres">
      <dgm:prSet presAssocID="{C0404FE3-4FA7-4E12-97BA-090E1311FF46}" presName="compNode" presStyleCnt="0"/>
      <dgm:spPr/>
    </dgm:pt>
    <dgm:pt modelId="{0F69B6A8-A269-475A-9E92-95482F60FF60}" type="pres">
      <dgm:prSet presAssocID="{C0404FE3-4FA7-4E12-97BA-090E1311FF46}" presName="bgRect" presStyleLbl="bgShp" presStyleIdx="0" presStyleCnt="2"/>
      <dgm:spPr/>
    </dgm:pt>
    <dgm:pt modelId="{632D8486-7AF4-457B-A622-41ABC097DCDD}" type="pres">
      <dgm:prSet presAssocID="{C0404FE3-4FA7-4E12-97BA-090E1311F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00D512E-9419-4DFE-860E-C236179DD45D}" type="pres">
      <dgm:prSet presAssocID="{C0404FE3-4FA7-4E12-97BA-090E1311FF46}" presName="spaceRect" presStyleCnt="0"/>
      <dgm:spPr/>
    </dgm:pt>
    <dgm:pt modelId="{7CD0E558-3437-46BC-A3E9-0E3DBFA9F380}" type="pres">
      <dgm:prSet presAssocID="{C0404FE3-4FA7-4E12-97BA-090E1311FF46}" presName="parTx" presStyleLbl="revTx" presStyleIdx="0" presStyleCnt="2">
        <dgm:presLayoutVars>
          <dgm:chMax val="0"/>
          <dgm:chPref val="0"/>
        </dgm:presLayoutVars>
      </dgm:prSet>
      <dgm:spPr/>
    </dgm:pt>
    <dgm:pt modelId="{290E2A84-F3FB-44B2-8C92-6CAE42A3E0D8}" type="pres">
      <dgm:prSet presAssocID="{1C54231A-F3AF-4D26-982A-7CF9DC8889CC}" presName="sibTrans" presStyleCnt="0"/>
      <dgm:spPr/>
    </dgm:pt>
    <dgm:pt modelId="{F0944E5C-21CA-4EE6-ADF0-F7D47233EB29}" type="pres">
      <dgm:prSet presAssocID="{AC8650B7-B9A0-40CA-AC2F-2243734DD77D}" presName="compNode" presStyleCnt="0"/>
      <dgm:spPr/>
    </dgm:pt>
    <dgm:pt modelId="{DF1DC812-061B-46E9-9EEA-72D1F56CF5AD}" type="pres">
      <dgm:prSet presAssocID="{AC8650B7-B9A0-40CA-AC2F-2243734DD77D}" presName="bgRect" presStyleLbl="bgShp" presStyleIdx="1" presStyleCnt="2"/>
      <dgm:spPr/>
    </dgm:pt>
    <dgm:pt modelId="{5B37C854-269C-4C03-80A2-324434948F0B}" type="pres">
      <dgm:prSet presAssocID="{AC8650B7-B9A0-40CA-AC2F-2243734DD7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13471277-05B5-4673-9A50-6BEA3E8A2AC3}" type="pres">
      <dgm:prSet presAssocID="{AC8650B7-B9A0-40CA-AC2F-2243734DD77D}" presName="spaceRect" presStyleCnt="0"/>
      <dgm:spPr/>
    </dgm:pt>
    <dgm:pt modelId="{4D5FD5D4-9C6E-4421-BAD1-B06B7CB3B0A3}" type="pres">
      <dgm:prSet presAssocID="{AC8650B7-B9A0-40CA-AC2F-2243734DD7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812003-0961-4150-A1E0-C95FF82EF94B}" type="presOf" srcId="{C0404FE3-4FA7-4E12-97BA-090E1311FF46}" destId="{7CD0E558-3437-46BC-A3E9-0E3DBFA9F380}" srcOrd="0" destOrd="0" presId="urn:microsoft.com/office/officeart/2018/2/layout/IconVerticalSolidList"/>
    <dgm:cxn modelId="{A9BF841A-9D89-4698-A9E7-7A31965D015D}" srcId="{3A14A804-E35A-4391-912E-F8A89ABA5D5F}" destId="{AC8650B7-B9A0-40CA-AC2F-2243734DD77D}" srcOrd="1" destOrd="0" parTransId="{D05EAB14-C952-48B8-BD97-62CEB0DA8A41}" sibTransId="{9FA8E23A-727B-4B75-A88C-E41A5127508F}"/>
    <dgm:cxn modelId="{184E3E3F-AFEC-4B7C-9DA2-38B78B4B09C3}" type="presOf" srcId="{3A14A804-E35A-4391-912E-F8A89ABA5D5F}" destId="{827581E6-8965-4817-A2B9-9A48F757DD44}" srcOrd="0" destOrd="0" presId="urn:microsoft.com/office/officeart/2018/2/layout/IconVerticalSolidList"/>
    <dgm:cxn modelId="{0A01BB41-C8BD-4B8A-8665-C8B8C0D2C711}" srcId="{3A14A804-E35A-4391-912E-F8A89ABA5D5F}" destId="{C0404FE3-4FA7-4E12-97BA-090E1311FF46}" srcOrd="0" destOrd="0" parTransId="{F0043444-1BFF-47E8-90DD-7D3A75AB2130}" sibTransId="{1C54231A-F3AF-4D26-982A-7CF9DC8889CC}"/>
    <dgm:cxn modelId="{874B6B55-730A-41A8-A6D4-3B5A97DFA2FA}" type="presOf" srcId="{AC8650B7-B9A0-40CA-AC2F-2243734DD77D}" destId="{4D5FD5D4-9C6E-4421-BAD1-B06B7CB3B0A3}" srcOrd="0" destOrd="0" presId="urn:microsoft.com/office/officeart/2018/2/layout/IconVerticalSolidList"/>
    <dgm:cxn modelId="{2F9F457C-2695-4FEF-BBEF-D6E2953E9454}" type="presParOf" srcId="{827581E6-8965-4817-A2B9-9A48F757DD44}" destId="{3D78B1E6-A6EA-4170-ABE7-9311AF70883E}" srcOrd="0" destOrd="0" presId="urn:microsoft.com/office/officeart/2018/2/layout/IconVerticalSolidList"/>
    <dgm:cxn modelId="{7E9EEEEF-860E-4988-94F6-0B7E577A7F15}" type="presParOf" srcId="{3D78B1E6-A6EA-4170-ABE7-9311AF70883E}" destId="{0F69B6A8-A269-475A-9E92-95482F60FF60}" srcOrd="0" destOrd="0" presId="urn:microsoft.com/office/officeart/2018/2/layout/IconVerticalSolidList"/>
    <dgm:cxn modelId="{F8A0A749-F562-4ABA-87B1-3444A720C2F2}" type="presParOf" srcId="{3D78B1E6-A6EA-4170-ABE7-9311AF70883E}" destId="{632D8486-7AF4-457B-A622-41ABC097DCDD}" srcOrd="1" destOrd="0" presId="urn:microsoft.com/office/officeart/2018/2/layout/IconVerticalSolidList"/>
    <dgm:cxn modelId="{1F1931C7-9018-40B7-AE1F-5894CE19EDA1}" type="presParOf" srcId="{3D78B1E6-A6EA-4170-ABE7-9311AF70883E}" destId="{000D512E-9419-4DFE-860E-C236179DD45D}" srcOrd="2" destOrd="0" presId="urn:microsoft.com/office/officeart/2018/2/layout/IconVerticalSolidList"/>
    <dgm:cxn modelId="{CEF02EF3-C26F-4601-B212-4639EE894EB5}" type="presParOf" srcId="{3D78B1E6-A6EA-4170-ABE7-9311AF70883E}" destId="{7CD0E558-3437-46BC-A3E9-0E3DBFA9F380}" srcOrd="3" destOrd="0" presId="urn:microsoft.com/office/officeart/2018/2/layout/IconVerticalSolidList"/>
    <dgm:cxn modelId="{EB784086-9254-45F2-87EF-89AF6B1E15E1}" type="presParOf" srcId="{827581E6-8965-4817-A2B9-9A48F757DD44}" destId="{290E2A84-F3FB-44B2-8C92-6CAE42A3E0D8}" srcOrd="1" destOrd="0" presId="urn:microsoft.com/office/officeart/2018/2/layout/IconVerticalSolidList"/>
    <dgm:cxn modelId="{226D4CBA-07F4-4C50-BF5C-DC7531D199B8}" type="presParOf" srcId="{827581E6-8965-4817-A2B9-9A48F757DD44}" destId="{F0944E5C-21CA-4EE6-ADF0-F7D47233EB29}" srcOrd="2" destOrd="0" presId="urn:microsoft.com/office/officeart/2018/2/layout/IconVerticalSolidList"/>
    <dgm:cxn modelId="{948E38D7-C85E-49BC-843B-4C336ACC025E}" type="presParOf" srcId="{F0944E5C-21CA-4EE6-ADF0-F7D47233EB29}" destId="{DF1DC812-061B-46E9-9EEA-72D1F56CF5AD}" srcOrd="0" destOrd="0" presId="urn:microsoft.com/office/officeart/2018/2/layout/IconVerticalSolidList"/>
    <dgm:cxn modelId="{0673E0BA-4522-404A-B6DA-8BA91810F051}" type="presParOf" srcId="{F0944E5C-21CA-4EE6-ADF0-F7D47233EB29}" destId="{5B37C854-269C-4C03-80A2-324434948F0B}" srcOrd="1" destOrd="0" presId="urn:microsoft.com/office/officeart/2018/2/layout/IconVerticalSolidList"/>
    <dgm:cxn modelId="{D412688A-D318-4BB6-A169-0D2B194105D9}" type="presParOf" srcId="{F0944E5C-21CA-4EE6-ADF0-F7D47233EB29}" destId="{13471277-05B5-4673-9A50-6BEA3E8A2AC3}" srcOrd="2" destOrd="0" presId="urn:microsoft.com/office/officeart/2018/2/layout/IconVerticalSolidList"/>
    <dgm:cxn modelId="{AEEC50CE-A39C-47CE-93A0-0671CEFC13D7}" type="presParOf" srcId="{F0944E5C-21CA-4EE6-ADF0-F7D47233EB29}" destId="{4D5FD5D4-9C6E-4421-BAD1-B06B7CB3B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9B6A8-A269-475A-9E92-95482F60FF60}">
      <dsp:nvSpPr>
        <dsp:cNvPr id="0" name=""/>
        <dsp:cNvSpPr/>
      </dsp:nvSpPr>
      <dsp:spPr>
        <a:xfrm>
          <a:off x="0" y="906389"/>
          <a:ext cx="5959475" cy="1673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D8486-7AF4-457B-A622-41ABC097DCDD}">
      <dsp:nvSpPr>
        <dsp:cNvPr id="0" name=""/>
        <dsp:cNvSpPr/>
      </dsp:nvSpPr>
      <dsp:spPr>
        <a:xfrm>
          <a:off x="506183" y="1282889"/>
          <a:ext cx="920333" cy="920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0E558-3437-46BC-A3E9-0E3DBFA9F380}">
      <dsp:nvSpPr>
        <dsp:cNvPr id="0" name=""/>
        <dsp:cNvSpPr/>
      </dsp:nvSpPr>
      <dsp:spPr>
        <a:xfrm>
          <a:off x="1932701" y="906389"/>
          <a:ext cx="4026773" cy="167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5" tIns="177095" rIns="177095" bIns="1770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have the modeling of the problem, presenting the complexity of it</a:t>
          </a:r>
        </a:p>
      </dsp:txBody>
      <dsp:txXfrm>
        <a:off x="1932701" y="906389"/>
        <a:ext cx="4026773" cy="1673334"/>
      </dsp:txXfrm>
    </dsp:sp>
    <dsp:sp modelId="{DF1DC812-061B-46E9-9EEA-72D1F56CF5AD}">
      <dsp:nvSpPr>
        <dsp:cNvPr id="0" name=""/>
        <dsp:cNvSpPr/>
      </dsp:nvSpPr>
      <dsp:spPr>
        <a:xfrm>
          <a:off x="0" y="2998057"/>
          <a:ext cx="5959475" cy="16733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7C854-269C-4C03-80A2-324434948F0B}">
      <dsp:nvSpPr>
        <dsp:cNvPr id="0" name=""/>
        <dsp:cNvSpPr/>
      </dsp:nvSpPr>
      <dsp:spPr>
        <a:xfrm>
          <a:off x="506183" y="3374557"/>
          <a:ext cx="920333" cy="920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D5D4-9C6E-4421-BAD1-B06B7CB3B0A3}">
      <dsp:nvSpPr>
        <dsp:cNvPr id="0" name=""/>
        <dsp:cNvSpPr/>
      </dsp:nvSpPr>
      <dsp:spPr>
        <a:xfrm>
          <a:off x="1932701" y="2998057"/>
          <a:ext cx="4026773" cy="1673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5" tIns="177095" rIns="177095" bIns="1770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Then algorithmic modeling, presenting the genetic algorithm, its code and the constraints.</a:t>
          </a:r>
        </a:p>
      </dsp:txBody>
      <dsp:txXfrm>
        <a:off x="1932701" y="2998057"/>
        <a:ext cx="4026773" cy="1673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9023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06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49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971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2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5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9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058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13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8270A3-2A4C-487F-8898-D0E390A5447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E8CFCF-C9AF-496F-85C4-EF83E7BE6E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8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4DB87-ED22-4ABE-BA5A-29EDF16A1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47293"/>
            <a:ext cx="8361229" cy="1163413"/>
          </a:xfrm>
        </p:spPr>
        <p:txBody>
          <a:bodyPr/>
          <a:lstStyle/>
          <a:p>
            <a:r>
              <a:rPr lang="fr-FR" dirty="0"/>
              <a:t>VRP Project</a:t>
            </a:r>
          </a:p>
        </p:txBody>
      </p:sp>
    </p:spTree>
    <p:extLst>
      <p:ext uri="{BB962C8B-B14F-4D97-AF65-F5344CB8AC3E}">
        <p14:creationId xmlns:p14="http://schemas.microsoft.com/office/powerpoint/2010/main" val="8819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6ABA5-BC9F-47B8-BA0C-B70DCBB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</a:t>
            </a:r>
            <a:r>
              <a:rPr lang="fr-FR" dirty="0" err="1"/>
              <a:t>presentation</a:t>
            </a:r>
            <a:endParaRPr lang="fr-FR" dirty="0"/>
          </a:p>
        </p:txBody>
      </p:sp>
      <p:pic>
        <p:nvPicPr>
          <p:cNvPr id="1026" name="Picture 2" descr="Corentin Devrouete">
            <a:extLst>
              <a:ext uri="{FF2B5EF4-FFF2-40B4-BE49-F238E27FC236}">
                <a16:creationId xmlns:a16="http://schemas.microsoft.com/office/drawing/2014/main" id="{D22FDADA-A63B-4275-9C6C-5D2372AAC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2896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tonin Jacob">
            <a:extLst>
              <a:ext uri="{FF2B5EF4-FFF2-40B4-BE49-F238E27FC236}">
                <a16:creationId xmlns:a16="http://schemas.microsoft.com/office/drawing/2014/main" id="{A5C78634-FDE3-40F1-A048-1C321029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2342895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éo Keurinck">
            <a:extLst>
              <a:ext uri="{FF2B5EF4-FFF2-40B4-BE49-F238E27FC236}">
                <a16:creationId xmlns:a16="http://schemas.microsoft.com/office/drawing/2014/main" id="{83443979-4CE7-41B6-843E-0FC56649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2" y="2342895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difier la photo">
            <a:extLst>
              <a:ext uri="{FF2B5EF4-FFF2-40B4-BE49-F238E27FC236}">
                <a16:creationId xmlns:a16="http://schemas.microsoft.com/office/drawing/2014/main" id="{E09AAE6D-6E8A-422D-8ACF-D5CF199F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2342895"/>
            <a:ext cx="1762124" cy="176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4D09FEF-2A53-4DB4-B912-48F583849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595" y="2342895"/>
            <a:ext cx="1762124" cy="23434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AB3D4FB-5203-4F9C-8707-1699FF6DD266}"/>
              </a:ext>
            </a:extLst>
          </p:cNvPr>
          <p:cNvSpPr txBox="1"/>
          <p:nvPr/>
        </p:nvSpPr>
        <p:spPr>
          <a:xfrm>
            <a:off x="1483266" y="4363135"/>
            <a:ext cx="1233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Devrouete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Corentin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57B5A7-4F13-4836-BACB-2AE06E7C6E16}"/>
              </a:ext>
            </a:extLst>
          </p:cNvPr>
          <p:cNvSpPr txBox="1"/>
          <p:nvPr/>
        </p:nvSpPr>
        <p:spPr>
          <a:xfrm>
            <a:off x="3772163" y="4364130"/>
            <a:ext cx="92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Jacob </a:t>
            </a:r>
          </a:p>
          <a:p>
            <a:pPr algn="ctr"/>
            <a:r>
              <a:rPr lang="fr-FR" dirty="0"/>
              <a:t>Antonin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D08954-A5F0-4B01-93DF-85AAE5264F38}"/>
              </a:ext>
            </a:extLst>
          </p:cNvPr>
          <p:cNvSpPr txBox="1"/>
          <p:nvPr/>
        </p:nvSpPr>
        <p:spPr>
          <a:xfrm>
            <a:off x="5837997" y="4363135"/>
            <a:ext cx="110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Keurinck</a:t>
            </a:r>
            <a:endParaRPr lang="fr-FR" dirty="0"/>
          </a:p>
          <a:p>
            <a:pPr algn="ctr"/>
            <a:r>
              <a:rPr lang="fr-FR" dirty="0"/>
              <a:t>Théo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DF89B3-5C0D-44FD-8592-DE4577AFA089}"/>
              </a:ext>
            </a:extLst>
          </p:cNvPr>
          <p:cNvSpPr txBox="1"/>
          <p:nvPr/>
        </p:nvSpPr>
        <p:spPr>
          <a:xfrm>
            <a:off x="8130772" y="4345379"/>
            <a:ext cx="83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Larose Hugo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998576-C8CA-49DE-B40E-4F7BBC4EF8CC}"/>
              </a:ext>
            </a:extLst>
          </p:cNvPr>
          <p:cNvSpPr txBox="1"/>
          <p:nvPr/>
        </p:nvSpPr>
        <p:spPr>
          <a:xfrm>
            <a:off x="10299069" y="4853981"/>
            <a:ext cx="1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Genty Aurélien</a:t>
            </a:r>
          </a:p>
        </p:txBody>
      </p:sp>
    </p:spTree>
    <p:extLst>
      <p:ext uri="{BB962C8B-B14F-4D97-AF65-F5344CB8AC3E}">
        <p14:creationId xmlns:p14="http://schemas.microsoft.com/office/powerpoint/2010/main" val="180019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7D0B8-FFEA-4AE5-A275-2AB14C90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Organisation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C33361D-4E6E-4139-92E6-9B4DE1568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69" y="1150341"/>
            <a:ext cx="4679301" cy="25853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0DC3BE-226F-4996-AE8B-9C08B223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82" y="1449254"/>
            <a:ext cx="4818153" cy="1987487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586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5474FA-D1AB-44FA-B3C6-06893E799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AA73CF-341A-4648-8BD9-A252C587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Problem presentation</a:t>
            </a: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6887B88-D39C-4236-B64C-7EE28DB7C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098" name="Picture 2" descr="Problème de tournées de véhicules — Wikipédia">
            <a:extLst>
              <a:ext uri="{FF2B5EF4-FFF2-40B4-BE49-F238E27FC236}">
                <a16:creationId xmlns:a16="http://schemas.microsoft.com/office/drawing/2014/main" id="{C65BA0F1-6B11-42E2-A855-8386D8B5C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981" y="746449"/>
            <a:ext cx="3925079" cy="260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7B6F9D3-FFE6-4318-B175-2407C593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981" y="3509434"/>
            <a:ext cx="3957395" cy="244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4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E665FA-9FF0-4D2E-9312-BF065A88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fr-FR" dirty="0"/>
              <a:t>Modeling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052E3BC-3173-4721-B210-AC589A28B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714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92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585AC5-805C-4BD7-96DE-E3AEB389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Technical realization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F4065-C122-43D6-B839-211688AC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We therefore opted for a genetic algorithm in order to obtain an optimal solution for the VRP.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2C6894-D765-49D9-BB81-42A47AEC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2" y="643467"/>
            <a:ext cx="4647426" cy="35436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696356B-ED05-46AA-9F99-0DE5B86A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901712"/>
            <a:ext cx="5130799" cy="302717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37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45C40-517D-40A1-9ABA-2038BE36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E5434-C684-4CD9-8004-FD54AB60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606853"/>
          </a:xfrm>
        </p:spPr>
        <p:txBody>
          <a:bodyPr>
            <a:normAutofit/>
          </a:bodyPr>
          <a:lstStyle/>
          <a:p>
            <a:r>
              <a:rPr lang="en-US" dirty="0"/>
              <a:t>Finally, we carried out descriptive and predictive analyzes of the traffic, so as to choose the fastest route.</a:t>
            </a:r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But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we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also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did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multiple tests on the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algorithm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to have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different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parameters</a:t>
            </a:r>
            <a:r>
              <a:rPr lang="fr-FR" altLang="fr-FR" sz="18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fr-FR" altLang="fr-FR" sz="1800" dirty="0" err="1">
                <a:solidFill>
                  <a:srgbClr val="222222"/>
                </a:solidFill>
                <a:latin typeface="inherit"/>
              </a:rPr>
              <a:t>involved</a:t>
            </a:r>
            <a:r>
              <a:rPr lang="fr-FR" sz="1800" dirty="0"/>
              <a:t>.</a:t>
            </a:r>
          </a:p>
        </p:txBody>
      </p:sp>
      <p:pic>
        <p:nvPicPr>
          <p:cNvPr id="6148" name="Picture 4" descr="Big data : quel intérêt pour l'analyse prédictive ? - ZDNet">
            <a:extLst>
              <a:ext uri="{FF2B5EF4-FFF2-40B4-BE49-F238E27FC236}">
                <a16:creationId xmlns:a16="http://schemas.microsoft.com/office/drawing/2014/main" id="{D99EECCB-EB51-4C93-9912-DEB5E5BF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7008" y="2350235"/>
            <a:ext cx="4954710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7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3B6758-76B9-4866-BFC0-86AF927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25" y="5187586"/>
            <a:ext cx="10869750" cy="12372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/>
              <a:t>Thank you for the listening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FD1E96-C873-4D3C-9FA9-B016806E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791" y="1150341"/>
            <a:ext cx="2585314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060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inherit</vt:lpstr>
      <vt:lpstr>Cadrage</vt:lpstr>
      <vt:lpstr>VRP Project</vt:lpstr>
      <vt:lpstr>Team presentation</vt:lpstr>
      <vt:lpstr>Organisation</vt:lpstr>
      <vt:lpstr>Problem presentation</vt:lpstr>
      <vt:lpstr>Modeling</vt:lpstr>
      <vt:lpstr>Technical realization</vt:lpstr>
      <vt:lpstr>Statistics</vt:lpstr>
      <vt:lpstr>Thank you for the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VRP Project</dc:title>
  <dc:creator>Hugo Larose</dc:creator>
  <cp:lastModifiedBy>Hugo Larose</cp:lastModifiedBy>
  <cp:revision>1</cp:revision>
  <dcterms:created xsi:type="dcterms:W3CDTF">2020-06-25T18:19:28Z</dcterms:created>
  <dcterms:modified xsi:type="dcterms:W3CDTF">2020-06-25T18:23:11Z</dcterms:modified>
</cp:coreProperties>
</file>