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Economica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20F702-612E-40CF-A0C3-2F1C88DD93D8}">
  <a:tblStyle styleId="{2E20F702-612E-40CF-A0C3-2F1C88DD9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Economica-italic.fntdata"/><Relationship Id="rId16" Type="http://schemas.openxmlformats.org/officeDocument/2006/relationships/slide" Target="slides/slide10.xml"/><Relationship Id="rId38" Type="http://schemas.openxmlformats.org/officeDocument/2006/relationships/font" Target="fonts/Economic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7c95ab3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7c95ab3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7c95ab3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7c95ab3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c95ab3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c95ab3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c95ab3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7c95ab3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7c95ab3a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7c95ab3a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7c95ab3a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7c95ab3a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7c95ab3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7c95ab3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7c95ab3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7c95ab3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c95ab3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c95ab3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c95ab3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c95ab3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c6436e5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c6436e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7c95ab3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7c95ab3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7c95ab3a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7c95ab3a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c95ab3a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7c95ab3a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7c95ab3a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7c95ab3a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7c95ab3a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7c95ab3a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7c95ab3a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7c95ab3a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7c95ab3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7c95ab3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7c95ab3a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7c95ab3a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7c95ab3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7c95ab3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873b2c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873b2c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c6436e5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c6436e5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873b2c6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873b2c6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7c6436e5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7c6436e5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c6436e57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c6436e5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c6436e5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c6436e5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c95ab3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c95ab3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c95ab3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c95ab3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c95ab3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7c95ab3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</a:t>
            </a:r>
            <a:r>
              <a:rPr lang="ro"/>
              <a:t>Unitara</a:t>
            </a:r>
            <a:r>
              <a:rPr lang="ro"/>
              <a:t> </a:t>
            </a:r>
            <a:r>
              <a:rPr lang="ro"/>
              <a:t>in</a:t>
            </a:r>
            <a:r>
              <a:rPr lang="ro"/>
              <a:t> Java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To-Do List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Boundary Value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Boundary Value Analysis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În</a:t>
            </a:r>
            <a:r>
              <a:rPr lang="ro" sz="1900"/>
              <a:t> cadrul </a:t>
            </a:r>
            <a:r>
              <a:rPr lang="ro" sz="1900"/>
              <a:t>Boundary Value Analysis se </a:t>
            </a:r>
            <a:r>
              <a:rPr lang="ro" sz="1900"/>
              <a:t>selectează</a:t>
            </a:r>
            <a:r>
              <a:rPr lang="ro" sz="1900"/>
              <a:t> </a:t>
            </a:r>
            <a:r>
              <a:rPr b="1" lang="ro" sz="1900"/>
              <a:t>valorile limita</a:t>
            </a:r>
            <a:r>
              <a:rPr lang="ro" sz="1900"/>
              <a:t> ale intervalului de intrate </a:t>
            </a:r>
            <a:r>
              <a:rPr lang="ro" sz="1900"/>
              <a:t>și</a:t>
            </a:r>
            <a:r>
              <a:rPr lang="ro" sz="1900"/>
              <a:t> se </a:t>
            </a:r>
            <a:r>
              <a:rPr b="1" lang="ro" sz="1900"/>
              <a:t>testează</a:t>
            </a:r>
            <a:r>
              <a:rPr lang="ro" sz="1900"/>
              <a:t> comportamentul pentru aceste valori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Se iau </a:t>
            </a:r>
            <a:r>
              <a:rPr lang="ro" sz="1900"/>
              <a:t>în</a:t>
            </a:r>
            <a:r>
              <a:rPr lang="ro" sz="1900"/>
              <a:t> considerare 4 tipuri de limite: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limite inferioare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valori la limita </a:t>
            </a:r>
            <a:r>
              <a:rPr lang="ro" sz="1900"/>
              <a:t>inferioară</a:t>
            </a:r>
            <a:r>
              <a:rPr lang="ro" sz="1900"/>
              <a:t>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limite superioare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valori la limita </a:t>
            </a:r>
            <a:r>
              <a:rPr lang="ro" sz="1900"/>
              <a:t>superioară</a:t>
            </a:r>
            <a:r>
              <a:rPr lang="ro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380"/>
              <a:t>givenLowestValidIndex_whenGetByIndex_thenRetrieveTask()</a:t>
            </a:r>
            <a:endParaRPr sz="338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522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Metoda verifica comportamentul </a:t>
            </a:r>
            <a:r>
              <a:rPr lang="ro" sz="1900"/>
              <a:t>funcției</a:t>
            </a:r>
            <a:r>
              <a:rPr lang="ro" sz="1900"/>
              <a:t> </a:t>
            </a:r>
            <a:r>
              <a:rPr b="1" lang="ro" sz="1900"/>
              <a:t>getByIndex()</a:t>
            </a:r>
            <a:r>
              <a:rPr lang="ro" sz="1900"/>
              <a:t> atunci cand se </a:t>
            </a:r>
            <a:r>
              <a:rPr lang="ro" sz="1900"/>
              <a:t>furnizează</a:t>
            </a:r>
            <a:r>
              <a:rPr b="1" lang="ro" sz="1900"/>
              <a:t> cel mai mic index valid</a:t>
            </a:r>
            <a:endParaRPr b="1"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Mai intai, se </a:t>
            </a:r>
            <a:r>
              <a:rPr lang="ro" sz="1900"/>
              <a:t>adaugă</a:t>
            </a:r>
            <a:r>
              <a:rPr lang="ro" sz="1900"/>
              <a:t> </a:t>
            </a:r>
            <a:r>
              <a:rPr b="1" lang="ro" sz="1900"/>
              <a:t>setul de date </a:t>
            </a:r>
            <a:r>
              <a:rPr b="1" lang="ro" sz="1900"/>
              <a:t>inițial</a:t>
            </a:r>
            <a:r>
              <a:rPr lang="ro" sz="1900"/>
              <a:t>, format de data aceasta dintr-un singur task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Apoi, se </a:t>
            </a:r>
            <a:r>
              <a:rPr b="1" lang="ro" sz="1900"/>
              <a:t>apelează</a:t>
            </a:r>
            <a:r>
              <a:rPr lang="ro" sz="1900"/>
              <a:t> metoda </a:t>
            </a:r>
            <a:r>
              <a:rPr lang="ro" sz="1900"/>
              <a:t>getByIndex()</a:t>
            </a:r>
            <a:r>
              <a:rPr lang="ro" sz="1900"/>
              <a:t> pentru </a:t>
            </a:r>
            <a:r>
              <a:rPr lang="ro" sz="1900"/>
              <a:t>indexul</a:t>
            </a:r>
            <a:r>
              <a:rPr lang="ro" sz="1900"/>
              <a:t> 0 </a:t>
            </a:r>
            <a:r>
              <a:rPr lang="ro" sz="1900"/>
              <a:t>și</a:t>
            </a:r>
            <a:r>
              <a:rPr lang="ro" sz="1900"/>
              <a:t> se </a:t>
            </a:r>
            <a:r>
              <a:rPr b="1" lang="ro" sz="1900"/>
              <a:t>verifica</a:t>
            </a:r>
            <a:r>
              <a:rPr lang="ro" sz="1900"/>
              <a:t> daca descrierea returnată este cea corecta</a:t>
            </a:r>
            <a:endParaRPr sz="19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17" y="3126925"/>
            <a:ext cx="7902159" cy="16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380"/>
              <a:t> givenHighestValidIndex_whenGetByIndex_thenRetrieveTask()</a:t>
            </a:r>
            <a:endParaRPr sz="338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Metoda verifica comportamentul funcției </a:t>
            </a:r>
            <a:r>
              <a:rPr b="1" lang="ro" sz="1900"/>
              <a:t>getByIndex()</a:t>
            </a:r>
            <a:r>
              <a:rPr lang="ro" sz="1900"/>
              <a:t> atunci cand se furnizează</a:t>
            </a:r>
            <a:r>
              <a:rPr b="1" lang="ro" sz="1900"/>
              <a:t> cel mai mare index valid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Mai intai, se adaugă un </a:t>
            </a:r>
            <a:r>
              <a:rPr b="1" lang="ro" sz="1900"/>
              <a:t>set de date inițial</a:t>
            </a:r>
            <a:r>
              <a:rPr lang="ro" sz="1900"/>
              <a:t>, format din 3 taskuri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Apoi, se </a:t>
            </a:r>
            <a:r>
              <a:rPr b="1" lang="ro" sz="1900"/>
              <a:t>apelează</a:t>
            </a:r>
            <a:r>
              <a:rPr lang="ro" sz="1900"/>
              <a:t> metoda getByIndex() pentru indexul 2 și se </a:t>
            </a:r>
            <a:r>
              <a:rPr b="1" lang="ro" sz="1900"/>
              <a:t>verifica</a:t>
            </a:r>
            <a:r>
              <a:rPr lang="ro" sz="1900"/>
              <a:t> daca descrierea returnată este cea corecta</a:t>
            </a:r>
            <a:endParaRPr sz="19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00" y="2935125"/>
            <a:ext cx="7070176" cy="18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180"/>
              <a:t>givenIndexBelowLowest_whenGetByIndex_thenThrowException()</a:t>
            </a:r>
            <a:endParaRPr sz="318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25225"/>
            <a:ext cx="85206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Metoda verifica daca este </a:t>
            </a:r>
            <a:r>
              <a:rPr b="1" lang="ro" sz="1900"/>
              <a:t>aruncată</a:t>
            </a:r>
            <a:r>
              <a:rPr b="1" lang="ro" sz="1900"/>
              <a:t> o </a:t>
            </a:r>
            <a:r>
              <a:rPr b="1" lang="ro" sz="1900"/>
              <a:t>excepție</a:t>
            </a:r>
            <a:r>
              <a:rPr lang="ro" sz="1900"/>
              <a:t> atunci cand se </a:t>
            </a:r>
            <a:r>
              <a:rPr lang="ro" sz="1900"/>
              <a:t>apelează</a:t>
            </a:r>
            <a:r>
              <a:rPr lang="ro" sz="1900"/>
              <a:t> metoda </a:t>
            </a:r>
            <a:r>
              <a:rPr b="1" lang="ro" sz="1900"/>
              <a:t>getByIndex()</a:t>
            </a:r>
            <a:r>
              <a:rPr lang="ro" sz="1900"/>
              <a:t> pentru un </a:t>
            </a:r>
            <a:r>
              <a:rPr b="1" lang="ro" sz="1900"/>
              <a:t>index mai mare</a:t>
            </a:r>
            <a:r>
              <a:rPr lang="ro" sz="1900"/>
              <a:t> </a:t>
            </a:r>
            <a:r>
              <a:rPr lang="ro" sz="1900"/>
              <a:t>decât</a:t>
            </a:r>
            <a:r>
              <a:rPr lang="ro" sz="1900"/>
              <a:t> cel mai mare index valid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Așadar</a:t>
            </a:r>
            <a:r>
              <a:rPr lang="ro" sz="1900"/>
              <a:t>, se </a:t>
            </a:r>
            <a:r>
              <a:rPr b="1" lang="ro" sz="1900"/>
              <a:t>apelează</a:t>
            </a:r>
            <a:r>
              <a:rPr b="1" lang="ro" sz="1900"/>
              <a:t> </a:t>
            </a:r>
            <a:r>
              <a:rPr b="1" lang="ro" sz="1900"/>
              <a:t>funcția</a:t>
            </a:r>
            <a:r>
              <a:rPr lang="ro" sz="1900"/>
              <a:t> getByIndex() pentru indicele 1 </a:t>
            </a:r>
            <a:r>
              <a:rPr lang="ro" sz="1900"/>
              <a:t>și</a:t>
            </a:r>
            <a:r>
              <a:rPr lang="ro" sz="1900"/>
              <a:t> </a:t>
            </a:r>
            <a:r>
              <a:rPr b="1" lang="ro" sz="1900"/>
              <a:t>se verifica</a:t>
            </a:r>
            <a:r>
              <a:rPr lang="ro" sz="1900"/>
              <a:t> daca este </a:t>
            </a:r>
            <a:r>
              <a:rPr lang="ro" sz="1900"/>
              <a:t>aruncată</a:t>
            </a:r>
            <a:r>
              <a:rPr lang="ro" sz="1900"/>
              <a:t> o </a:t>
            </a:r>
            <a:r>
              <a:rPr lang="ro" sz="1900"/>
              <a:t>excepție</a:t>
            </a:r>
            <a:r>
              <a:rPr lang="ro" sz="1900"/>
              <a:t> de tipul </a:t>
            </a:r>
            <a:r>
              <a:rPr lang="ro" sz="1900">
                <a:latin typeface="Arial"/>
                <a:ea typeface="Arial"/>
                <a:cs typeface="Arial"/>
                <a:sym typeface="Arial"/>
              </a:rPr>
              <a:t>IllegalArgumentException</a:t>
            </a:r>
            <a:endParaRPr sz="19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63" y="3385225"/>
            <a:ext cx="7824274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180"/>
              <a:t>givenIndexAboveHighest_whenGetByIndex_thenThrowException()</a:t>
            </a:r>
            <a:endParaRPr sz="318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25225"/>
            <a:ext cx="85206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Metoda verifica daca este </a:t>
            </a:r>
            <a:r>
              <a:rPr b="1" lang="ro" sz="1900"/>
              <a:t>aruncată o excepție</a:t>
            </a:r>
            <a:r>
              <a:rPr lang="ro" sz="1900"/>
              <a:t> atunci cand se apelează metoda </a:t>
            </a:r>
            <a:r>
              <a:rPr b="1" lang="ro" sz="1900"/>
              <a:t>getByIndex()</a:t>
            </a:r>
            <a:r>
              <a:rPr lang="ro" sz="1900"/>
              <a:t> pentru un index mai mic decât cel mai mic index valid, adică </a:t>
            </a:r>
            <a:r>
              <a:rPr b="1" lang="ro" sz="1900"/>
              <a:t>un index negativ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Prin urmare, se </a:t>
            </a:r>
            <a:r>
              <a:rPr b="1" lang="ro" sz="1900"/>
              <a:t>apelează funcția</a:t>
            </a:r>
            <a:r>
              <a:rPr lang="ro" sz="1900"/>
              <a:t> getByIndex() pentru indicii -1 și -2 și </a:t>
            </a:r>
            <a:r>
              <a:rPr b="1" lang="ro" sz="1900"/>
              <a:t>se verifica</a:t>
            </a:r>
            <a:r>
              <a:rPr lang="ro" sz="1900"/>
              <a:t> daca este aruncată o excepție de tipul </a:t>
            </a:r>
            <a:r>
              <a:rPr lang="ro" sz="1900">
                <a:latin typeface="Arial"/>
                <a:ea typeface="Arial"/>
                <a:cs typeface="Arial"/>
                <a:sym typeface="Arial"/>
              </a:rPr>
              <a:t>IllegalArgumentException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2" y="3497175"/>
            <a:ext cx="8085775" cy="10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8"/>
          <p:cNvGraphicFramePr/>
          <p:nvPr/>
        </p:nvGraphicFramePr>
        <p:xfrm>
          <a:off x="952500" y="11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{2E20F702-612E-40CF-A0C3-2F1C88DD93D8}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Date de intrare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Rezultat afișat </a:t>
                      </a:r>
                      <a:br>
                        <a:rPr lang="ro"/>
                      </a:br>
                      <a:r>
                        <a:rPr lang="ro"/>
                        <a:t>(expected)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Limita </a:t>
                      </a:r>
                      <a:r>
                        <a:rPr lang="ro"/>
                        <a:t>inferioară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Returnează </a:t>
                      </a:r>
                      <a:r>
                        <a:rPr lang="ro"/>
                        <a:t> taskul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Sub limita </a:t>
                      </a:r>
                      <a:r>
                        <a:rPr lang="ro"/>
                        <a:t>inferioară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Arunca o excepție de tipul IllegalArgumentException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Limita </a:t>
                      </a:r>
                      <a:r>
                        <a:rPr lang="ro"/>
                        <a:t>superioară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</a:rPr>
                        <a:t>Returnează taskul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Peste limita </a:t>
                      </a:r>
                      <a:r>
                        <a:rPr lang="ro"/>
                        <a:t>superioară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</a:rPr>
                        <a:t>Arunca o excepție de tipul IllegalArgumentException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Structurala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În</a:t>
            </a:r>
            <a:r>
              <a:rPr lang="ro" sz="1900"/>
              <a:t> cadrul </a:t>
            </a:r>
            <a:r>
              <a:rPr lang="ro" sz="1900"/>
              <a:t>testării</a:t>
            </a:r>
            <a:r>
              <a:rPr lang="ro" sz="1900"/>
              <a:t> structurale, datele de test sunt proiectate pe baza </a:t>
            </a:r>
            <a:r>
              <a:rPr b="1" lang="ro" sz="1900"/>
              <a:t>implementării</a:t>
            </a:r>
            <a:r>
              <a:rPr b="1" lang="ro" sz="1900"/>
              <a:t> programului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În</a:t>
            </a:r>
            <a:r>
              <a:rPr lang="ro" sz="1900"/>
              <a:t> cadrul acestui proiect </a:t>
            </a:r>
            <a:r>
              <a:rPr lang="ro" sz="1900"/>
              <a:t>vom</a:t>
            </a:r>
            <a:r>
              <a:rPr lang="ro" sz="1900"/>
              <a:t> implementa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s</a:t>
            </a:r>
            <a:r>
              <a:rPr lang="ro" sz="1900"/>
              <a:t>tatement coverage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decision coverage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o" sz="1900"/>
              <a:t>condition </a:t>
            </a:r>
            <a:r>
              <a:rPr lang="ro" sz="1900"/>
              <a:t>coverage</a:t>
            </a:r>
            <a:endParaRPr sz="19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Statement Coverage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</a:t>
            </a:r>
            <a:r>
              <a:rPr lang="ro"/>
              <a:t>Functionala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Statement Coverage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</a:t>
            </a:r>
            <a:r>
              <a:rPr lang="ro"/>
              <a:t> cadrul statement coverage, ne propunem sa verificam daca </a:t>
            </a:r>
            <a:r>
              <a:rPr b="1" lang="ro"/>
              <a:t>fiecare </a:t>
            </a:r>
            <a:r>
              <a:rPr b="1" lang="ro"/>
              <a:t>instrucțiune</a:t>
            </a:r>
            <a:r>
              <a:rPr b="1" lang="ro"/>
              <a:t> din cod este </a:t>
            </a:r>
            <a:r>
              <a:rPr b="1" lang="ro"/>
              <a:t>executată</a:t>
            </a:r>
            <a:r>
              <a:rPr b="1" lang="ro"/>
              <a:t> </a:t>
            </a:r>
            <a:r>
              <a:rPr b="1" lang="ro"/>
              <a:t>măcar</a:t>
            </a:r>
            <a:r>
              <a:rPr b="1" lang="ro"/>
              <a:t> o data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givenValidIndex_whenRemoveTask_thenRemoveTask()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88575" y="1225225"/>
            <a:ext cx="4320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Testul verifica comportamentul metodei removeTask() </a:t>
            </a:r>
            <a:r>
              <a:rPr lang="ro"/>
              <a:t>în</a:t>
            </a:r>
            <a:r>
              <a:rPr lang="ro"/>
              <a:t> cazul </a:t>
            </a:r>
            <a:r>
              <a:rPr lang="ro"/>
              <a:t>în</a:t>
            </a:r>
            <a:r>
              <a:rPr lang="ro"/>
              <a:t> care se </a:t>
            </a:r>
            <a:r>
              <a:rPr lang="ro"/>
              <a:t>încearcă</a:t>
            </a:r>
            <a:r>
              <a:rPr lang="ro"/>
              <a:t> </a:t>
            </a:r>
            <a:r>
              <a:rPr b="1" lang="ro"/>
              <a:t>eliminarea unor taskuri cu indexuri valide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Prin </a:t>
            </a:r>
            <a:r>
              <a:rPr lang="ro"/>
              <a:t>urmare</a:t>
            </a:r>
            <a:r>
              <a:rPr lang="ro"/>
              <a:t>, se </a:t>
            </a:r>
            <a:r>
              <a:rPr lang="ro"/>
              <a:t>începe</a:t>
            </a:r>
            <a:r>
              <a:rPr lang="ro"/>
              <a:t> prin </a:t>
            </a:r>
            <a:r>
              <a:rPr lang="ro"/>
              <a:t>pregătirea</a:t>
            </a:r>
            <a:r>
              <a:rPr lang="ro"/>
              <a:t> </a:t>
            </a:r>
            <a:r>
              <a:rPr b="1" lang="ro"/>
              <a:t>datelor de intrare</a:t>
            </a:r>
            <a:r>
              <a:rPr lang="ro"/>
              <a:t>: se </a:t>
            </a:r>
            <a:r>
              <a:rPr lang="ro"/>
              <a:t>adaugă</a:t>
            </a:r>
            <a:r>
              <a:rPr lang="ro"/>
              <a:t> doua taskuri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lang="ro"/>
              <a:t>încearcă</a:t>
            </a:r>
            <a:r>
              <a:rPr lang="ro"/>
              <a:t> eliminarea </a:t>
            </a:r>
            <a:r>
              <a:rPr lang="ro"/>
              <a:t>acestora</a:t>
            </a:r>
            <a:r>
              <a:rPr lang="ro"/>
              <a:t> prin </a:t>
            </a:r>
            <a:r>
              <a:rPr b="1" lang="ro"/>
              <a:t>apelarea metodei</a:t>
            </a:r>
            <a:r>
              <a:rPr lang="ro"/>
              <a:t> </a:t>
            </a:r>
            <a:r>
              <a:rPr lang="ro"/>
              <a:t>removeTask() </a:t>
            </a:r>
            <a:r>
              <a:rPr lang="ro"/>
              <a:t>și</a:t>
            </a:r>
            <a:r>
              <a:rPr lang="ro"/>
              <a:t> se </a:t>
            </a:r>
            <a:r>
              <a:rPr b="1" lang="ro"/>
              <a:t>verifica</a:t>
            </a:r>
            <a:r>
              <a:rPr lang="ro"/>
              <a:t> daca lista de taskuri este goala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1796127"/>
            <a:ext cx="4319874" cy="1551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Decision Coverage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Decision Coverage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Asigura ca ramurile decizionale ale metodei sunt executate </a:t>
            </a:r>
            <a:r>
              <a:rPr lang="ro"/>
              <a:t>și</a:t>
            </a:r>
            <a:r>
              <a:rPr lang="ro"/>
              <a:t> testate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280"/>
              <a:t>givenValidIndex_whenGetByIndex_thenExecuteBothBranches()</a:t>
            </a:r>
            <a:endParaRPr sz="3280"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225225"/>
            <a:ext cx="85206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Testează</a:t>
            </a:r>
            <a:r>
              <a:rPr lang="ro" sz="1900"/>
              <a:t> comportamentul metodei</a:t>
            </a:r>
            <a:r>
              <a:rPr b="1" lang="ro" sz="1900"/>
              <a:t> getByIndex()</a:t>
            </a:r>
            <a:r>
              <a:rPr lang="ro" sz="1900"/>
              <a:t> </a:t>
            </a:r>
            <a:r>
              <a:rPr lang="ro" sz="1900"/>
              <a:t>în</a:t>
            </a:r>
            <a:r>
              <a:rPr lang="ro" sz="1900"/>
              <a:t> </a:t>
            </a:r>
            <a:r>
              <a:rPr b="1" lang="ro" sz="1900"/>
              <a:t>doua </a:t>
            </a:r>
            <a:r>
              <a:rPr b="1" lang="ro" sz="1900"/>
              <a:t>situații</a:t>
            </a:r>
            <a:r>
              <a:rPr b="1" lang="ro" sz="1900"/>
              <a:t> diferite</a:t>
            </a:r>
            <a:endParaRPr b="1"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900"/>
              <a:t>Atunci cand </a:t>
            </a:r>
            <a:r>
              <a:rPr b="1" lang="ro" sz="1900"/>
              <a:t>indexul este valid</a:t>
            </a:r>
            <a:endParaRPr b="1"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900"/>
              <a:t>Atunci cand </a:t>
            </a:r>
            <a:r>
              <a:rPr b="1" lang="ro" sz="1900"/>
              <a:t>indexul este prea mare</a:t>
            </a:r>
            <a:r>
              <a:rPr lang="ro" sz="1900"/>
              <a:t> 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Mai intai </a:t>
            </a:r>
            <a:r>
              <a:rPr lang="ro" sz="1900"/>
              <a:t>se adaugă un </a:t>
            </a:r>
            <a:r>
              <a:rPr b="1" lang="ro" sz="1900"/>
              <a:t>set de date inițial, </a:t>
            </a:r>
            <a:r>
              <a:rPr lang="ro" sz="1900"/>
              <a:t>format dint-un singur task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 sz="1900"/>
              <a:t>Apoi, se </a:t>
            </a:r>
            <a:r>
              <a:rPr b="1" lang="ro" sz="1900"/>
              <a:t>apelează metoda</a:t>
            </a:r>
            <a:r>
              <a:rPr lang="ro" sz="1900"/>
              <a:t> getByIndex() pentru indexul 0 și pentru indexul 1 și se </a:t>
            </a:r>
            <a:r>
              <a:rPr b="1" lang="ro" sz="1900"/>
              <a:t>verifica</a:t>
            </a:r>
            <a:r>
              <a:rPr lang="ro" sz="1900"/>
              <a:t> daca rezultatele obtinute sunt corecte</a:t>
            </a:r>
            <a:endParaRPr sz="1900"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38" y="2969125"/>
            <a:ext cx="7395874" cy="17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 Coverage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 Coverage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genereaza date de test astfel incat fiecare </a:t>
            </a:r>
            <a:r>
              <a:rPr lang="ro"/>
              <a:t>condiție</a:t>
            </a:r>
            <a:r>
              <a:rPr lang="ro"/>
              <a:t> sa ia atat valoarea </a:t>
            </a:r>
            <a:r>
              <a:rPr lang="ro"/>
              <a:t>adevărat</a:t>
            </a:r>
            <a:r>
              <a:rPr lang="ro"/>
              <a:t>, cat </a:t>
            </a:r>
            <a:r>
              <a:rPr lang="ro"/>
              <a:t>și</a:t>
            </a:r>
            <a:r>
              <a:rPr lang="ro"/>
              <a:t> valoarea fals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480"/>
              <a:t>givenNoTasks_whenPrintTasks_thenPrintNoTasksMessage()</a:t>
            </a:r>
            <a:endParaRPr sz="3480"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225225"/>
            <a:ext cx="372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Testează</a:t>
            </a:r>
            <a:r>
              <a:rPr lang="ro"/>
              <a:t> comportamentul metodei</a:t>
            </a:r>
            <a:r>
              <a:rPr b="1" lang="ro"/>
              <a:t> printTasks()</a:t>
            </a:r>
            <a:r>
              <a:rPr lang="ro"/>
              <a:t> atunci cand nu exista niciun task </a:t>
            </a:r>
            <a:r>
              <a:rPr lang="ro"/>
              <a:t>în</a:t>
            </a:r>
            <a:r>
              <a:rPr lang="ro"/>
              <a:t> lista de taskuri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Mai intai, metoda redirectioneaza </a:t>
            </a:r>
            <a:r>
              <a:rPr lang="ro"/>
              <a:t>System.out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Se </a:t>
            </a:r>
            <a:r>
              <a:rPr b="1" lang="ro"/>
              <a:t>apelează</a:t>
            </a:r>
            <a:r>
              <a:rPr b="1" lang="ro"/>
              <a:t> metoda</a:t>
            </a:r>
            <a:r>
              <a:rPr lang="ro"/>
              <a:t> printTasks()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Se creeaza </a:t>
            </a:r>
            <a:r>
              <a:rPr b="1" lang="ro"/>
              <a:t>expectedOutput 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Se </a:t>
            </a:r>
            <a:r>
              <a:rPr b="1" lang="ro"/>
              <a:t>verifica</a:t>
            </a:r>
            <a:r>
              <a:rPr lang="ro"/>
              <a:t> daca ceea ce a afisat metoda prinTasks() </a:t>
            </a:r>
            <a:r>
              <a:rPr lang="ro"/>
              <a:t>corespunde</a:t>
            </a:r>
            <a:r>
              <a:rPr lang="ro"/>
              <a:t> cu expectedOutput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75" y="1674100"/>
            <a:ext cx="4800302" cy="179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givenTasksExist_whenPrintTasks_thenPrintTasks()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225225"/>
            <a:ext cx="85206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Testează comportamentul metodei </a:t>
            </a:r>
            <a:r>
              <a:rPr b="1" lang="ro"/>
              <a:t>printTasks()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Mai intai, se </a:t>
            </a:r>
            <a:r>
              <a:rPr b="1" lang="ro"/>
              <a:t>adaugă doua taskuri</a:t>
            </a:r>
            <a:r>
              <a:rPr lang="ro"/>
              <a:t> în lista de taskuri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redirectioneaza System.out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b="1" lang="ro"/>
              <a:t>apelează metoda</a:t>
            </a:r>
            <a:r>
              <a:rPr lang="ro"/>
              <a:t> printTasks()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creeaza </a:t>
            </a:r>
            <a:r>
              <a:rPr b="1" lang="ro"/>
              <a:t>expectedOutput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</a:t>
            </a:r>
            <a:r>
              <a:rPr b="1" lang="ro"/>
              <a:t> verifica</a:t>
            </a:r>
            <a:r>
              <a:rPr lang="ro"/>
              <a:t> daca ceea ce afișează metoda printTasks() coincide cu expectedOutput</a:t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88" y="3174975"/>
            <a:ext cx="4826227" cy="16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688" y="36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100%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243113" y="24961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din teste au trecut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75" y="3122600"/>
            <a:ext cx="7780026" cy="16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Functionala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</a:t>
            </a:r>
            <a:r>
              <a:rPr lang="ro"/>
              <a:t>e concentrează pe generarea datelor de test pe baza </a:t>
            </a:r>
            <a:r>
              <a:rPr b="1" lang="ro"/>
              <a:t>cerințelor programului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Specificatiile pentru testarea functionala includ </a:t>
            </a:r>
            <a:r>
              <a:rPr b="1" lang="ro"/>
              <a:t>pre-conditii</a:t>
            </a:r>
            <a:r>
              <a:rPr lang="ro"/>
              <a:t> si </a:t>
            </a:r>
            <a:r>
              <a:rPr b="1" lang="ro"/>
              <a:t>post-conditii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majoritatea metodelor funcționale, datele de intrare sunt împărțite în </a:t>
            </a:r>
            <a:r>
              <a:rPr b="1" lang="ro"/>
              <a:t>clase de echivalență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împarte în mai multe subcategorii, dintre care vom trata: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/>
              <a:t>equivalence partitioning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/>
              <a:t>boundary value analysis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Equivalence Partitioning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Equivalence Partitioning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o" sz="1900"/>
              <a:t>Are la </a:t>
            </a:r>
            <a:r>
              <a:rPr lang="ro" sz="1900"/>
              <a:t>bază</a:t>
            </a:r>
            <a:r>
              <a:rPr lang="ro" sz="1900"/>
              <a:t> ideea </a:t>
            </a:r>
            <a:r>
              <a:rPr lang="ro" sz="1900"/>
              <a:t>împărțirii</a:t>
            </a:r>
            <a:r>
              <a:rPr lang="ro" sz="1900"/>
              <a:t> datelor de intrare </a:t>
            </a:r>
            <a:r>
              <a:rPr lang="ro" sz="1900"/>
              <a:t>în</a:t>
            </a:r>
            <a:r>
              <a:rPr lang="ro" sz="1900"/>
              <a:t> </a:t>
            </a:r>
            <a:r>
              <a:rPr b="1" lang="ro" sz="1900"/>
              <a:t>clase de </a:t>
            </a:r>
            <a:r>
              <a:rPr b="1" lang="ro" sz="1900"/>
              <a:t>echivalență</a:t>
            </a:r>
            <a:r>
              <a:rPr lang="ro" sz="1900"/>
              <a:t> </a:t>
            </a:r>
            <a:r>
              <a:rPr lang="ro" sz="1900"/>
              <a:t>și</a:t>
            </a:r>
            <a:r>
              <a:rPr b="1" lang="ro" sz="1900"/>
              <a:t> </a:t>
            </a:r>
            <a:r>
              <a:rPr lang="ro" sz="1900"/>
              <a:t>selectează</a:t>
            </a:r>
            <a:r>
              <a:rPr lang="ro" sz="1900"/>
              <a:t> </a:t>
            </a:r>
            <a:r>
              <a:rPr b="1" lang="ro" sz="1900"/>
              <a:t>un singur reprezentant</a:t>
            </a:r>
            <a:r>
              <a:rPr lang="ro" sz="1900"/>
              <a:t> al </a:t>
            </a:r>
            <a:r>
              <a:rPr lang="ro" sz="1900"/>
              <a:t>fiecărei</a:t>
            </a:r>
            <a:r>
              <a:rPr lang="ro" sz="1900"/>
              <a:t> clase pentru testare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580"/>
              <a:t>givenValidIndex_whenUpdateTask_thenModifyTasks()</a:t>
            </a:r>
            <a:endParaRPr sz="358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49845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Metoda </a:t>
            </a:r>
            <a:r>
              <a:rPr lang="ro"/>
              <a:t>testează</a:t>
            </a:r>
            <a:r>
              <a:rPr lang="ro"/>
              <a:t> modul </a:t>
            </a:r>
            <a:r>
              <a:rPr lang="ro"/>
              <a:t>în</a:t>
            </a:r>
            <a:r>
              <a:rPr lang="ro"/>
              <a:t> care un </a:t>
            </a:r>
            <a:r>
              <a:rPr b="1" lang="ro"/>
              <a:t>task valid</a:t>
            </a:r>
            <a:r>
              <a:rPr lang="ro"/>
              <a:t> este </a:t>
            </a:r>
            <a:r>
              <a:rPr b="1" lang="ro"/>
              <a:t>actualizat</a:t>
            </a:r>
            <a:r>
              <a:rPr lang="ro"/>
              <a:t> la apelul metodei </a:t>
            </a:r>
            <a:r>
              <a:rPr b="1" lang="ro"/>
              <a:t>updateTask()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Mai intai, se </a:t>
            </a:r>
            <a:r>
              <a:rPr lang="ro"/>
              <a:t>adaugă</a:t>
            </a:r>
            <a:r>
              <a:rPr lang="ro"/>
              <a:t> un </a:t>
            </a:r>
            <a:r>
              <a:rPr b="1" lang="ro"/>
              <a:t>set de date </a:t>
            </a:r>
            <a:r>
              <a:rPr b="1" lang="ro"/>
              <a:t>inițial</a:t>
            </a:r>
            <a:r>
              <a:rPr b="1" lang="ro"/>
              <a:t> </a:t>
            </a:r>
            <a:r>
              <a:rPr lang="ro"/>
              <a:t>în</a:t>
            </a:r>
            <a:r>
              <a:rPr lang="ro"/>
              <a:t> taskService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creaza </a:t>
            </a:r>
            <a:r>
              <a:rPr b="1" lang="ro"/>
              <a:t>updatedTask</a:t>
            </a:r>
            <a:r>
              <a:rPr lang="ro"/>
              <a:t>, un task pe care </a:t>
            </a:r>
            <a:r>
              <a:rPr lang="ro"/>
              <a:t>îl</a:t>
            </a:r>
            <a:r>
              <a:rPr lang="ro"/>
              <a:t> vom folosi pentru a </a:t>
            </a:r>
            <a:r>
              <a:rPr lang="ro"/>
              <a:t>înlocui</a:t>
            </a:r>
            <a:r>
              <a:rPr lang="ro"/>
              <a:t> taskul cu indexul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Se </a:t>
            </a:r>
            <a:r>
              <a:rPr b="1" lang="ro"/>
              <a:t>apelează</a:t>
            </a:r>
            <a:r>
              <a:rPr b="1" lang="ro"/>
              <a:t> metoda</a:t>
            </a:r>
            <a:r>
              <a:rPr lang="ro"/>
              <a:t> </a:t>
            </a:r>
            <a:r>
              <a:rPr lang="ro"/>
              <a:t>updateTask() cu indexul 0 și updatedTask ca parametrii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final, </a:t>
            </a:r>
            <a:r>
              <a:rPr b="1" lang="ro"/>
              <a:t>verificăm</a:t>
            </a:r>
            <a:r>
              <a:rPr lang="ro"/>
              <a:t> dacă taskul cu indexul 0 a fost modificat corect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00" y="1652774"/>
            <a:ext cx="3536051" cy="1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380"/>
              <a:t>givenNegativeIndex_whenUpdateTask_thenThrowException()</a:t>
            </a:r>
            <a:endParaRPr sz="338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Metoda verifica daca functia updateTask() </a:t>
            </a:r>
            <a:r>
              <a:rPr b="1" lang="ro"/>
              <a:t>arunca o </a:t>
            </a:r>
            <a:r>
              <a:rPr b="1" lang="ro"/>
              <a:t>excepție</a:t>
            </a:r>
            <a:r>
              <a:rPr b="1" lang="ro"/>
              <a:t> </a:t>
            </a:r>
            <a:r>
              <a:rPr lang="ro"/>
              <a:t>atunci cand este </a:t>
            </a:r>
            <a:r>
              <a:rPr lang="ro"/>
              <a:t>apelată</a:t>
            </a:r>
            <a:r>
              <a:rPr lang="ro"/>
              <a:t> pe un </a:t>
            </a:r>
            <a:r>
              <a:rPr b="1" lang="ro"/>
              <a:t>index negativ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Pentru </a:t>
            </a:r>
            <a:r>
              <a:rPr lang="ro"/>
              <a:t>început</a:t>
            </a:r>
            <a:r>
              <a:rPr lang="ro"/>
              <a:t>, se </a:t>
            </a:r>
            <a:r>
              <a:rPr lang="ro"/>
              <a:t>adaugă</a:t>
            </a:r>
            <a:r>
              <a:rPr lang="ro"/>
              <a:t> un </a:t>
            </a:r>
            <a:r>
              <a:rPr b="1" lang="ro"/>
              <a:t>set de date </a:t>
            </a:r>
            <a:r>
              <a:rPr b="1" lang="ro"/>
              <a:t>inițial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Se creeaza noul task, </a:t>
            </a:r>
            <a:r>
              <a:rPr b="1" lang="ro"/>
              <a:t>updatedTask</a:t>
            </a:r>
            <a:r>
              <a:rPr lang="ro"/>
              <a:t>, care conține datele cu care încercăm sa actualizam un task cu index negativ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o"/>
              <a:t>Se </a:t>
            </a:r>
            <a:r>
              <a:rPr b="1" lang="ro"/>
              <a:t>apelează metoda</a:t>
            </a:r>
            <a:r>
              <a:rPr lang="ro"/>
              <a:t> updateTask cu indexul -1 și updatedTask ca parametrii și se </a:t>
            </a:r>
            <a:r>
              <a:rPr b="1" lang="ro"/>
              <a:t>verifica</a:t>
            </a:r>
            <a:r>
              <a:rPr lang="ro"/>
              <a:t> daca returnează excepția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9225"/>
            <a:ext cx="4260299" cy="14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380"/>
              <a:t>givenTooHighIndex_whenUpdateTask_thenThrowException()</a:t>
            </a:r>
            <a:endParaRPr sz="318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Metoda verifica daca functia updateTask() arunca o </a:t>
            </a:r>
            <a:r>
              <a:rPr b="1" lang="ro" sz="1500"/>
              <a:t>excepție</a:t>
            </a:r>
            <a:r>
              <a:rPr lang="ro" sz="1500"/>
              <a:t> atunci cand este apelată pe un </a:t>
            </a:r>
            <a:r>
              <a:rPr b="1" lang="ro" sz="1500"/>
              <a:t>index prea mare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Mai intai, se adaugă un </a:t>
            </a:r>
            <a:r>
              <a:rPr b="1" lang="ro" sz="1500"/>
              <a:t>set inițial de date</a:t>
            </a:r>
            <a:r>
              <a:rPr lang="ro" sz="1500"/>
              <a:t> ce conține 3 taskuri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Se creeaza noul task,</a:t>
            </a:r>
            <a:r>
              <a:rPr b="1" lang="ro" sz="1500"/>
              <a:t> updatedTask</a:t>
            </a:r>
            <a:r>
              <a:rPr lang="ro" sz="1500"/>
              <a:t>, care conține datele cu care încercăm sa actualizam taskul cu indexul 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/>
              <a:t>Se</a:t>
            </a:r>
            <a:r>
              <a:rPr b="1" lang="ro" sz="1500"/>
              <a:t> apelează metoda</a:t>
            </a:r>
            <a:r>
              <a:rPr lang="ro" sz="1500"/>
              <a:t> updateTask cu indexul 3 și updatedTask ca parametrii și se </a:t>
            </a:r>
            <a:r>
              <a:rPr b="1" lang="ro" sz="1500"/>
              <a:t>verifica</a:t>
            </a:r>
            <a:r>
              <a:rPr lang="ro" sz="1500"/>
              <a:t> daca returnează excepția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50" y="3242300"/>
            <a:ext cx="5576924" cy="1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1"/>
          <p:cNvGraphicFramePr/>
          <p:nvPr/>
        </p:nvGraphicFramePr>
        <p:xfrm>
          <a:off x="952500" y="13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{2E20F702-612E-40CF-A0C3-2F1C88DD93D8}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Date de intrare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Rezultat </a:t>
                      </a:r>
                      <a:r>
                        <a:rPr lang="ro"/>
                        <a:t>afișat</a:t>
                      </a:r>
                      <a:r>
                        <a:rPr lang="ro"/>
                        <a:t> </a:t>
                      </a:r>
                      <a:br>
                        <a:rPr lang="ro"/>
                      </a:br>
                      <a:r>
                        <a:rPr lang="ro"/>
                        <a:t>(expected)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Modificarea taskului cu indexul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Arunca o </a:t>
                      </a:r>
                      <a:r>
                        <a:rPr lang="ro"/>
                        <a:t>excepție</a:t>
                      </a:r>
                      <a:r>
                        <a:rPr lang="ro"/>
                        <a:t> de tipul IllegalArgumentException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chemeClr val="dk1"/>
                          </a:solidFill>
                        </a:rPr>
                        <a:t>Arunca o excepție de tipul IllegalArgumentException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