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Comfortaa Light"/>
      <p:regular r:id="rId52"/>
      <p:bold r:id="rId53"/>
    </p:embeddedFont>
    <p:embeddedFont>
      <p:font typeface="Economica"/>
      <p:regular r:id="rId54"/>
      <p:bold r:id="rId55"/>
      <p:italic r:id="rId56"/>
      <p:boldItalic r:id="rId57"/>
    </p:embeddedFont>
    <p:embeddedFont>
      <p:font typeface="Comfortaa Medium"/>
      <p:regular r:id="rId58"/>
      <p:bold r:id="rId59"/>
    </p:embeddedFont>
    <p:embeddedFont>
      <p:font typeface="Comforta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0E10AC-4424-41FE-942D-3068B6E748A7}">
  <a:tblStyle styleId="{2F0E10AC-4424-41FE-942D-3068B6E748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Comforta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mfortaa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ComfortaaLight-bold.fntdata"/><Relationship Id="rId52" Type="http://schemas.openxmlformats.org/officeDocument/2006/relationships/font" Target="fonts/ComfortaaLight-regular.fntdata"/><Relationship Id="rId11" Type="http://schemas.openxmlformats.org/officeDocument/2006/relationships/slide" Target="slides/slide5.xml"/><Relationship Id="rId55" Type="http://schemas.openxmlformats.org/officeDocument/2006/relationships/font" Target="fonts/Economica-bold.fntdata"/><Relationship Id="rId10" Type="http://schemas.openxmlformats.org/officeDocument/2006/relationships/slide" Target="slides/slide4.xml"/><Relationship Id="rId54" Type="http://schemas.openxmlformats.org/officeDocument/2006/relationships/font" Target="fonts/Economica-regular.fntdata"/><Relationship Id="rId13" Type="http://schemas.openxmlformats.org/officeDocument/2006/relationships/slide" Target="slides/slide7.xml"/><Relationship Id="rId57" Type="http://schemas.openxmlformats.org/officeDocument/2006/relationships/font" Target="fonts/Economica-boldItalic.fntdata"/><Relationship Id="rId12" Type="http://schemas.openxmlformats.org/officeDocument/2006/relationships/slide" Target="slides/slide6.xml"/><Relationship Id="rId56" Type="http://schemas.openxmlformats.org/officeDocument/2006/relationships/font" Target="fonts/Economica-italic.fntdata"/><Relationship Id="rId15" Type="http://schemas.openxmlformats.org/officeDocument/2006/relationships/slide" Target="slides/slide9.xml"/><Relationship Id="rId59" Type="http://schemas.openxmlformats.org/officeDocument/2006/relationships/font" Target="fonts/ComfortaaMedium-bold.fntdata"/><Relationship Id="rId14" Type="http://schemas.openxmlformats.org/officeDocument/2006/relationships/slide" Target="slides/slide8.xml"/><Relationship Id="rId58" Type="http://schemas.openxmlformats.org/officeDocument/2006/relationships/font" Target="fonts/Comfortaa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08cff1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08cff1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eb4eae6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eb4eae6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7c6436e57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7c6436e5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7c95ab3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7c95ab3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7c95ab3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7c95ab3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c95ab3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7c95ab3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f08cff19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f08cff19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08cff19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08cff19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f08cff19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f08cff19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f30f2b98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f30f2b9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eb4eae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eb4eae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f30f2b9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f30f2b9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f30f2b9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f30f2b9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7c95ab3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7c95ab3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7c95ab3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7c95ab3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f08cff1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f08cff1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7c95ab3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7c95ab3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7c95ab3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7c95ab3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7c95ab3a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7c95ab3a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7c95ab3a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7c95ab3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7c95ab3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7c95ab3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b4eae6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b4eae6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7c95ab3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7c95ab3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7c95ab3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7c95ab3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f08cff19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f08cff19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f08cff19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f08cff19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7c95ab3a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7c95ab3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7c95ab3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7c95ab3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7c95ab3a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7c95ab3a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7c95ab3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7c95ab3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7c95ab3a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7c95ab3a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7c95ab3a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7c95ab3a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b4eae6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b4eae6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7c95ab3a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7c95ab3a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7c95ab3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7c95ab3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c7c95ab3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c7c95ab3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7c95ab3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7c95ab3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873b2c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873b2c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873b2c6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873b2c6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c6436e5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c6436e5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c6436e57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c6436e57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7c6436e57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7c6436e5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b4eae6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b4eae6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b4eae6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b4eae6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363700"/>
            <a:ext cx="65067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5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mfortaa Medium"/>
              <a:buNone/>
              <a:defRPr sz="34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  <a:defRPr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Testare 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Unitară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in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 Java</a:t>
            </a:r>
            <a:endParaRPr sz="3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 Light"/>
                <a:ea typeface="Comfortaa Light"/>
                <a:cs typeface="Comfortaa Light"/>
                <a:sym typeface="Comfortaa Light"/>
              </a:rPr>
              <a:t>To-Do List App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47500"/>
            <a:ext cx="85206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Simulăm o stare a instanței taskService care conține o listă de 3 taskuri deja adăugate.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Alegând câte un reprezentant pentru fiecare clasă, datele de test vor fi: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c_1: (0, Task("new task1", Priority.LOW, 4))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c_2: (-1,  Task("new task1", Priority.LOW, 4))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c_3: (3, Task("new task1", Priority.LOW, 4))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611000"/>
            <a:ext cx="8520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Domeniul de ieșiri constă în următoarele 2 răspunsuri: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modificarea taskului cu indexul „index”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- a</a:t>
            </a: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runcarea unei excepții de tipul IllegalArgumentException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o" sz="2222">
                <a:latin typeface="Comfortaa"/>
                <a:ea typeface="Comfortaa"/>
                <a:cs typeface="Comfortaa"/>
                <a:sym typeface="Comfortaa"/>
              </a:rPr>
              <a:t>givenValidIndex_whenUpdateTask_thenModifyTasks()</a:t>
            </a:r>
            <a:endParaRPr sz="2222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25225"/>
            <a:ext cx="49845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Metoda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testează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modul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care un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task valid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este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actualizat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la apelul metodei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updateTask()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Mai întâi, se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adaugă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un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set de date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inițial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taskService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Se creează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updatedTask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, un task pe care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îl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vom folosi pentru a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înlocui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taskul cu indexul 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Se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apelează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 metoda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updateTask() cu indexul 0 și updatedTask ca parametri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În final,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verificăm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dacă taskul cu indexul 0 a fost modificat corect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00" y="1652774"/>
            <a:ext cx="3536051" cy="18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080">
                <a:latin typeface="Comfortaa"/>
                <a:ea typeface="Comfortaa"/>
                <a:cs typeface="Comfortaa"/>
                <a:sym typeface="Comfortaa"/>
              </a:rPr>
              <a:t>givenNegativeIndex_whenUpdateTask_thenThrowException()</a:t>
            </a:r>
            <a:endParaRPr sz="20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Metoda verifică dacă funcția updateTask()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aruncă o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excepție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atunci când este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apelată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pe un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index negativ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e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adaugă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un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set de date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inițial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Se creează noul task,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updatedTask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, care conține datele cu care încercăm sa actualizam un task cu index negativ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56521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Se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apelează metoda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updateTask cu indexul -1 și updatedTask ca parametrii și se </a:t>
            </a:r>
            <a:r>
              <a:rPr b="1" lang="ro">
                <a:latin typeface="Comfortaa"/>
                <a:ea typeface="Comfortaa"/>
                <a:cs typeface="Comfortaa"/>
                <a:sym typeface="Comfortaa"/>
              </a:rPr>
              <a:t>verifică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dacă returnează o excepție de tipul IllegalArgumentException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9225"/>
            <a:ext cx="4260299" cy="14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080">
                <a:latin typeface="Comfortaa"/>
                <a:ea typeface="Comfortaa"/>
                <a:cs typeface="Comfortaa"/>
                <a:sym typeface="Comfortaa"/>
              </a:rPr>
              <a:t>givenTooHighIndex_whenUpdateTask_thenThrowException()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225225"/>
            <a:ext cx="85206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Metoda verifică dacă funcția updateTask() aruncă </a:t>
            </a:r>
            <a:r>
              <a:rPr b="1" lang="ro" sz="1100">
                <a:latin typeface="Comfortaa"/>
                <a:ea typeface="Comfortaa"/>
                <a:cs typeface="Comfortaa"/>
                <a:sym typeface="Comfortaa"/>
              </a:rPr>
              <a:t>excepție</a:t>
            </a: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 atunci când este apelată pe un </a:t>
            </a:r>
            <a:r>
              <a:rPr b="1" lang="ro" sz="1100">
                <a:latin typeface="Comfortaa"/>
                <a:ea typeface="Comfortaa"/>
                <a:cs typeface="Comfortaa"/>
                <a:sym typeface="Comfortaa"/>
              </a:rPr>
              <a:t>index prea mare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Se adaugă un </a:t>
            </a:r>
            <a:r>
              <a:rPr b="1" lang="ro" sz="1100">
                <a:latin typeface="Comfortaa"/>
                <a:ea typeface="Comfortaa"/>
                <a:cs typeface="Comfortaa"/>
                <a:sym typeface="Comfortaa"/>
              </a:rPr>
              <a:t>set inițial de date</a:t>
            </a: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 ce conține 3 taskuri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Se creează noul task,</a:t>
            </a:r>
            <a:r>
              <a:rPr b="1" lang="ro" sz="1100">
                <a:latin typeface="Comfortaa"/>
                <a:ea typeface="Comfortaa"/>
                <a:cs typeface="Comfortaa"/>
                <a:sym typeface="Comfortaa"/>
              </a:rPr>
              <a:t> updatedTask</a:t>
            </a: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, care conține datele cu care încercăm sa actualizam taskul cu indexul 3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Se</a:t>
            </a:r>
            <a:r>
              <a:rPr b="1" lang="ro" sz="1100">
                <a:latin typeface="Comfortaa"/>
                <a:ea typeface="Comfortaa"/>
                <a:cs typeface="Comfortaa"/>
                <a:sym typeface="Comfortaa"/>
              </a:rPr>
              <a:t> apelează metoda</a:t>
            </a: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 updateTask cu indexul 3 și updatedTask ca parametrii și se </a:t>
            </a:r>
            <a:r>
              <a:rPr b="1" lang="ro" sz="1100">
                <a:latin typeface="Comfortaa"/>
                <a:ea typeface="Comfortaa"/>
                <a:cs typeface="Comfortaa"/>
                <a:sym typeface="Comfortaa"/>
              </a:rPr>
              <a:t>verifică</a:t>
            </a:r>
            <a:r>
              <a:rPr lang="ro" sz="1100">
                <a:latin typeface="Comfortaa"/>
                <a:ea typeface="Comfortaa"/>
                <a:cs typeface="Comfortaa"/>
                <a:sym typeface="Comfortaa"/>
              </a:rPr>
              <a:t> dacă returnează excepție de tip IllegalArgumentException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63" y="2938475"/>
            <a:ext cx="5094480" cy="1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7"/>
          <p:cNvGraphicFramePr/>
          <p:nvPr/>
        </p:nvGraphicFramePr>
        <p:xfrm>
          <a:off x="952500" y="13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{2F0E10AC-4424-41FE-942D-3068B6E748A7}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 de intrare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Rezultat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afișat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b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(expected)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Index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Modificarea taskului cu indexul 0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Aruncă o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de tipul IllegalArgumentException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Aruncă o excepție de tipul IllegalArgumentException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3000">
                <a:latin typeface="Comfortaa"/>
                <a:ea typeface="Comfortaa"/>
                <a:cs typeface="Comfortaa"/>
                <a:sym typeface="Comfortaa"/>
              </a:rPr>
              <a:t>Ex 1.2: metoda </a:t>
            </a:r>
            <a:r>
              <a:rPr lang="ro" sz="3000"/>
              <a:t>recommendTask()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5806500" y="1632300"/>
            <a:ext cx="3025800" cy="27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>
                <a:latin typeface="Comfortaa"/>
                <a:ea typeface="Comfortaa"/>
                <a:cs typeface="Comfortaa"/>
                <a:sym typeface="Comfortaa"/>
              </a:rPr>
              <a:t>Metoda recomandă un task de prioritate indicată și care se incadrează în limita de timp indicată.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o" sz="1200">
                <a:latin typeface="Comfortaa"/>
                <a:ea typeface="Comfortaa"/>
                <a:cs typeface="Comfortaa"/>
                <a:sym typeface="Comfortaa"/>
              </a:rPr>
              <a:t>Date de intrare: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-"/>
            </a:pPr>
            <a:r>
              <a:rPr lang="ro" sz="1200">
                <a:latin typeface="Comfortaa"/>
                <a:ea typeface="Comfortaa"/>
                <a:cs typeface="Comfortaa"/>
                <a:sym typeface="Comfortaa"/>
              </a:rPr>
              <a:t>priority, număr întreg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-"/>
            </a:pPr>
            <a:r>
              <a:rPr lang="ro" sz="1200">
                <a:latin typeface="Comfortaa"/>
                <a:ea typeface="Comfortaa"/>
                <a:cs typeface="Comfortaa"/>
                <a:sym typeface="Comfortaa"/>
              </a:rPr>
              <a:t>timeEstimate, număr întreg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1700" y="1147225"/>
            <a:ext cx="5389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timeEstimate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"Invalid priority"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timeEstimate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"Invalid time estimate"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priorityEnum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fromLevel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recommendedTask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o" sz="8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filteredTasks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o" sz="800">
                <a:solidFill>
                  <a:srgbClr val="EEFF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ro" sz="800">
                <a:solidFill>
                  <a:srgbClr val="959DC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getPriority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 ==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priorityEnum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getTimeEstimate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 &lt;=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timeEstimate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ro" sz="8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getStatus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ro" sz="800">
                <a:solidFill>
                  <a:srgbClr val="EEFF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FFCB6B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filteredTasks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recommendedTask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getTimeEstimate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 &lt;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getTimeEstimate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recommendedTask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recommendedTask 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ro" sz="8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NoSuchElementException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8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"No task with required properties found"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o" sz="8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o" sz="800">
                <a:solidFill>
                  <a:srgbClr val="EEFFE3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recommendedTask</a:t>
            </a: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305300"/>
            <a:ext cx="85206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„priority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” ia valori întregi, care, d.p.d.v. funcțional, pot fi împărțite în 3 clase de echivalență: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P_1 = { p | p întreg, p &lt; 0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P_2 = { p | p întreg, p &gt;= 1, p &lt;= 3, p există ca prioritate în taskurile deja adăugate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P_3 = { p | p întreg, p &gt;= 1, p &lt;= 3, p nu există ca prioritate în taskurile deja adăugate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P_4 = { p | p întreg, p &gt; 3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„timeEstimate” ia valori întregi, care, d.p.d.v. funcțional, pot fi împărțite în 3 clase de echivalență: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T_1 = { t | t întreg, t &lt;= 0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T_2 = { t | t întreg, t &gt; 0, t &lt;= cel mai mare estimate al unui task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T_3 = { t | t întreg, t &gt; 0, t </a:t>
            </a:r>
            <a:r>
              <a:rPr lang="ro" sz="1050">
                <a:latin typeface="Comfortaa"/>
                <a:ea typeface="Comfortaa"/>
                <a:cs typeface="Comfortaa"/>
                <a:sym typeface="Comfortaa"/>
              </a:rPr>
              <a:t>&gt; 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cel mai mare estimate al unui task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685050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clasele de echivalență globale vor fi: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C_1 = { (p) | p în P_1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C_1' = { (t) | t în T_1 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C_22 = { (p, t) | p,t întregi, p în P_2, T în T_2}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C_23 = { (p, t) | p,t întregi, p în P_2, T în T_3}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C_32 = { (p, t) | p,t întregi, p în P_3, T în T_2}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C_33 = { (p, t) | p,t întregi, p în P_3, T în T_3}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C_4 = { (p) | p întreg, p în P_4}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468000"/>
            <a:ext cx="8520600" cy="4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Simulăm o stare a instanței taskService care conține o listă de taskuri deja adăugate.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Alegând câte un reprezentant pentru fiecare clasă, datele de test vor fi: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_1 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(-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 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c_1' 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 -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c_22 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3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 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20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c_23 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 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20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c_32: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3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 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c_33 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 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1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000">
                <a:latin typeface="Comfortaa"/>
                <a:ea typeface="Comfortaa"/>
                <a:cs typeface="Comfortaa"/>
                <a:sym typeface="Comfortaa"/>
              </a:rPr>
              <a:t>c_4 : 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(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4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,</a:t>
            </a:r>
            <a:r>
              <a:rPr lang="ro" sz="1000">
                <a:solidFill>
                  <a:srgbClr val="F78C6C"/>
                </a:solidFill>
                <a:highlight>
                  <a:srgbClr val="292D3E"/>
                </a:highlight>
              </a:rPr>
              <a:t>20</a:t>
            </a:r>
            <a:r>
              <a:rPr lang="ro" sz="1000">
                <a:solidFill>
                  <a:srgbClr val="89DDFF"/>
                </a:solidFill>
                <a:highlight>
                  <a:srgbClr val="292D3E"/>
                </a:highlight>
              </a:rPr>
              <a:t>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>
                <a:latin typeface="Comfortaa"/>
                <a:ea typeface="Comfortaa"/>
                <a:cs typeface="Comfortaa"/>
                <a:sym typeface="Comfortaa"/>
              </a:rPr>
              <a:t>Noțiuni generale de testare în Java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>
                <a:latin typeface="Comfortaa"/>
                <a:ea typeface="Comfortaa"/>
                <a:cs typeface="Comfortaa"/>
                <a:sym typeface="Comfortaa"/>
              </a:rPr>
              <a:t>(de completat pe parcurs noțiunile specifice)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776250"/>
            <a:ext cx="85206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Domeniul de ieșiri constă în următoarele 3 răspunsuri: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- aruncarea unei excepții de tipul IllegalArgumentException cu mesajul `Invalid priority`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- aruncarea unei excepții de tipul IllegalArgumentException cu mesajul `Invalid time estimate`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- aruncarea unei excepții de tipul NoSuchElementException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400">
                <a:latin typeface="Comfortaa"/>
                <a:ea typeface="Comfortaa"/>
                <a:cs typeface="Comfortaa"/>
                <a:sym typeface="Comfortaa"/>
              </a:rPr>
              <a:t>- un task cu prioritatea cerută și cel mai mic time estimate mai mic decat time estimate-ul cerut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33"/>
          <p:cNvGraphicFramePr/>
          <p:nvPr/>
        </p:nvGraphicFramePr>
        <p:xfrm>
          <a:off x="952500" y="6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{2F0E10AC-4424-41FE-942D-3068B6E748A7}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 de intrare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Rezultat afișat </a:t>
                      </a:r>
                      <a:b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(expected)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Priority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 estimate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 </a:t>
                      </a:r>
                      <a:r>
                        <a:rPr lang="ro" sz="1000">
                          <a:solidFill>
                            <a:srgbClr val="C3E88D"/>
                          </a:solidFill>
                          <a:highlight>
                            <a:srgbClr val="292D3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"Invalid priority"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 </a:t>
                      </a:r>
                      <a:r>
                        <a:rPr lang="ro" sz="1000">
                          <a:solidFill>
                            <a:srgbClr val="C3E88D"/>
                          </a:solidFill>
                          <a:highlight>
                            <a:srgbClr val="292D3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"Invalid time estimate"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Task recomandat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 </a:t>
                      </a:r>
                      <a:r>
                        <a:rPr lang="ro" sz="1000">
                          <a:solidFill>
                            <a:srgbClr val="C3E88D"/>
                          </a:solidFill>
                          <a:highlight>
                            <a:srgbClr val="292D3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"No task with required properties found"</a:t>
                      </a:r>
                      <a:endParaRPr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 </a:t>
                      </a:r>
                      <a:r>
                        <a:rPr lang="ro" sz="1000">
                          <a:solidFill>
                            <a:srgbClr val="C3E88D"/>
                          </a:solidFill>
                          <a:highlight>
                            <a:srgbClr val="292D3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"No task with required properties found"</a:t>
                      </a:r>
                      <a:endParaRPr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 </a:t>
                      </a:r>
                      <a:r>
                        <a:rPr lang="ro" sz="1000">
                          <a:solidFill>
                            <a:srgbClr val="C3E88D"/>
                          </a:solidFill>
                          <a:highlight>
                            <a:srgbClr val="292D3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"No task with required properties found"</a:t>
                      </a:r>
                      <a:endParaRPr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Excepție </a:t>
                      </a:r>
                      <a:r>
                        <a:rPr lang="ro" sz="1000">
                          <a:solidFill>
                            <a:srgbClr val="C3E88D"/>
                          </a:solidFill>
                          <a:highlight>
                            <a:srgbClr val="292D3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"Invalid priority"</a:t>
                      </a:r>
                      <a:endParaRPr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2. </a:t>
            </a:r>
            <a:r>
              <a:rPr lang="ro" sz="3600">
                <a:latin typeface="Comfortaa Medium"/>
                <a:ea typeface="Comfortaa Medium"/>
                <a:cs typeface="Comfortaa Medium"/>
                <a:sym typeface="Comfortaa Medium"/>
              </a:rPr>
              <a:t>Analiza valorilor de frontieră</a:t>
            </a:r>
            <a:endParaRPr sz="3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700">
                <a:latin typeface="Comfortaa"/>
                <a:ea typeface="Comfortaa"/>
                <a:cs typeface="Comfortaa"/>
                <a:sym typeface="Comfortaa"/>
              </a:rPr>
              <a:t>Analiza valorilor de frontieră</a:t>
            </a:r>
            <a:endParaRPr sz="3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363700"/>
            <a:ext cx="85206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49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cadrul analizei valorilor de frontieră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se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selectează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valorile limită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ale intervalului de intrate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și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se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testează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comportamentul pentru aceste valori, având în vedere că aceste valori cauzează erori de cele mai multe ori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2949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Se iau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considerare 4 tipuri de limite: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2949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○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limite inferioare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2949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○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valori la limita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inferioară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2949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○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limite superioare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2949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○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valori la limita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superioară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700">
                <a:latin typeface="Comfortaa"/>
                <a:ea typeface="Comfortaa"/>
                <a:cs typeface="Comfortaa"/>
                <a:sym typeface="Comfortaa"/>
              </a:rPr>
              <a:t>Ex 1.2: metoda getByIndex()</a:t>
            </a:r>
            <a:endParaRPr sz="3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363700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21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Observăm că partiționarea în clase de echivalență decurge exact ca la ex 1.1, clasele fiind: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C_1 = { (i) | i întreg, i &lt; 0}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C_2 = { (i) | i întreg, i &gt;= 0, i &lt; numărul total de taskuri adăugate}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C_3 = { (i) | i întreg, i &gt;= numărul total de taskuri adăugate}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2210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Valorile de frontieră care decurg sunt: -2, -1, 0, 1, 2.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1979"/>
              <a:t>givenLowestValidIndex_whenGetByIndex_thenRetrieveTask()</a:t>
            </a:r>
            <a:endParaRPr sz="1979"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2522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40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Metoda verifica comportamentul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funcției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getByIndex()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atunci cand se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furnizează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 cel mai mic index valid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-3040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Mai intai, se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adaugă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setul de date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inițial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, format de data aceasta dintr-un singur task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040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Apoi, se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apelează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metoda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getByIndex()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pentru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indexul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0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și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se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verifica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daca descrierea returnată este cea corecta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17" y="3126925"/>
            <a:ext cx="7902159" cy="16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1979"/>
              <a:t> givenHighestValidIndex_whenGetByIndex_thenRetrieveTask()</a:t>
            </a:r>
            <a:endParaRPr sz="1979"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225225"/>
            <a:ext cx="85206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40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Metoda verifică comportamentul funcției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getByIndex()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atunci cand se furnizează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 cel mai mare index valid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-3040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Mai întâi, se adaugă un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set de date inițial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, format din 3 taskuri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040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Apoi, se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apelează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metoda getByIndex() pentru indexul 2 și se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verifică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dacă descrierea returnată este cea corectă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00" y="2935125"/>
            <a:ext cx="7070176" cy="18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1979"/>
              <a:t>givenIndexBelowLowest_whenGetByIndex_thenThrowException()</a:t>
            </a:r>
            <a:endParaRPr sz="1979"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225225"/>
            <a:ext cx="85206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21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Metoda verifică dacă este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aruncată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 o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excepție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atunci când se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apelează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metoda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getByIndex()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pentru un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index mai mare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decât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cel mai mare index valid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-3221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Așadar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, se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apelează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funcția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getByIndex() pentru indicele 1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și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900">
                <a:latin typeface="Comfortaa"/>
                <a:ea typeface="Comfortaa"/>
                <a:cs typeface="Comfortaa"/>
                <a:sym typeface="Comfortaa"/>
              </a:rPr>
              <a:t>se verifică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dacă este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aruncată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o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excepție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 de tipul </a:t>
            </a:r>
            <a:r>
              <a:rPr lang="ro" sz="1900">
                <a:latin typeface="Comfortaa"/>
                <a:ea typeface="Comfortaa"/>
                <a:cs typeface="Comfortaa"/>
                <a:sym typeface="Comfortaa"/>
              </a:rPr>
              <a:t>IllegalArgumentException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63" y="3385225"/>
            <a:ext cx="7824274" cy="1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1879"/>
              <a:t>givenIndexAboveHighest_whenGetByIndex_thenThrowException()</a:t>
            </a:r>
            <a:endParaRPr sz="1879"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225225"/>
            <a:ext cx="8520600" cy="23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452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ro" sz="1415">
                <a:latin typeface="Comfortaa"/>
                <a:ea typeface="Comfortaa"/>
                <a:cs typeface="Comfortaa"/>
                <a:sym typeface="Comfortaa"/>
              </a:rPr>
              <a:t>Metoda verifică dacă este </a:t>
            </a:r>
            <a:r>
              <a:rPr b="1" lang="ro" sz="1415">
                <a:latin typeface="Comfortaa"/>
                <a:ea typeface="Comfortaa"/>
                <a:cs typeface="Comfortaa"/>
                <a:sym typeface="Comfortaa"/>
              </a:rPr>
              <a:t>aruncată o excepție</a:t>
            </a:r>
            <a:r>
              <a:rPr lang="ro" sz="1415">
                <a:latin typeface="Comfortaa"/>
                <a:ea typeface="Comfortaa"/>
                <a:cs typeface="Comfortaa"/>
                <a:sym typeface="Comfortaa"/>
              </a:rPr>
              <a:t> atunci când se apelează metoda </a:t>
            </a:r>
            <a:r>
              <a:rPr b="1" lang="ro" sz="1415">
                <a:latin typeface="Comfortaa"/>
                <a:ea typeface="Comfortaa"/>
                <a:cs typeface="Comfortaa"/>
                <a:sym typeface="Comfortaa"/>
              </a:rPr>
              <a:t>getByIndex()</a:t>
            </a:r>
            <a:r>
              <a:rPr lang="ro" sz="1415">
                <a:latin typeface="Comfortaa"/>
                <a:ea typeface="Comfortaa"/>
                <a:cs typeface="Comfortaa"/>
                <a:sym typeface="Comfortaa"/>
              </a:rPr>
              <a:t> pentru un index mai mic decât cel mai mic index valid, adică </a:t>
            </a:r>
            <a:r>
              <a:rPr b="1" lang="ro" sz="1415">
                <a:latin typeface="Comfortaa"/>
                <a:ea typeface="Comfortaa"/>
                <a:cs typeface="Comfortaa"/>
                <a:sym typeface="Comfortaa"/>
              </a:rPr>
              <a:t>un index negativ</a:t>
            </a:r>
            <a:endParaRPr b="1" sz="1415">
              <a:latin typeface="Comfortaa"/>
              <a:ea typeface="Comfortaa"/>
              <a:cs typeface="Comfortaa"/>
              <a:sym typeface="Comfortaa"/>
            </a:endParaRPr>
          </a:p>
          <a:p>
            <a:pPr indent="-318452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ro" sz="1415">
                <a:latin typeface="Comfortaa"/>
                <a:ea typeface="Comfortaa"/>
                <a:cs typeface="Comfortaa"/>
                <a:sym typeface="Comfortaa"/>
              </a:rPr>
              <a:t>Prin urmare, se </a:t>
            </a:r>
            <a:r>
              <a:rPr b="1" lang="ro" sz="1415">
                <a:latin typeface="Comfortaa"/>
                <a:ea typeface="Comfortaa"/>
                <a:cs typeface="Comfortaa"/>
                <a:sym typeface="Comfortaa"/>
              </a:rPr>
              <a:t>apelează funcția</a:t>
            </a:r>
            <a:r>
              <a:rPr lang="ro" sz="1415">
                <a:latin typeface="Comfortaa"/>
                <a:ea typeface="Comfortaa"/>
                <a:cs typeface="Comfortaa"/>
                <a:sym typeface="Comfortaa"/>
              </a:rPr>
              <a:t> getByIndex() pentru indicii -1 și -2 și </a:t>
            </a:r>
            <a:r>
              <a:rPr b="1" lang="ro" sz="1415">
                <a:latin typeface="Comfortaa"/>
                <a:ea typeface="Comfortaa"/>
                <a:cs typeface="Comfortaa"/>
                <a:sym typeface="Comfortaa"/>
              </a:rPr>
              <a:t>se verifică</a:t>
            </a:r>
            <a:r>
              <a:rPr lang="ro" sz="1415">
                <a:latin typeface="Comfortaa"/>
                <a:ea typeface="Comfortaa"/>
                <a:cs typeface="Comfortaa"/>
                <a:sym typeface="Comfortaa"/>
              </a:rPr>
              <a:t> dacă este aruncată o excepție de tipul IllegalArgumentException</a:t>
            </a:r>
            <a:endParaRPr sz="777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2" y="3497175"/>
            <a:ext cx="8085775" cy="1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41"/>
          <p:cNvGraphicFramePr/>
          <p:nvPr/>
        </p:nvGraphicFramePr>
        <p:xfrm>
          <a:off x="952500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{2F0E10AC-4424-41FE-942D-3068B6E748A7}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 de intrare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Rezultat afișat </a:t>
                      </a:r>
                      <a:b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(expected)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Index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Limita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inferioară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Returnează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taskul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Sub limita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inferioară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Aruncă o excepție de tipul IllegalArgumentException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Limita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superioară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Returnează taskul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Peste limita </a:t>
                      </a:r>
                      <a:r>
                        <a:rPr lang="ro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superioară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Arunca o excepție de tipul IllegalArgumentException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800">
                <a:latin typeface="Comfortaa"/>
                <a:ea typeface="Comfortaa"/>
                <a:cs typeface="Comfortaa"/>
                <a:sym typeface="Comfortaa"/>
              </a:rPr>
              <a:t>Convenții de numire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63700"/>
            <a:ext cx="8520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Suitele de teste pot funcționa ca o modalitate de documentare a codului, astfel încât este de ajutor ca numele testelor să fie cât mai sugestive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 Light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Documentația oficială sugerează următoarea strategie de numire: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o" sz="135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given&lt;tip_de_input&gt;_when&lt;metoda_apelata&gt;_then&lt;rezultat asteptat&gt;</a:t>
            </a:r>
            <a:endParaRPr i="1" sz="135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35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care urmează structura clasică a unui test: setup, acțiune, verificare rezultat.</a:t>
            </a:r>
            <a:endParaRPr sz="135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Structurală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94450" y="91675"/>
            <a:ext cx="470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Structurală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50" y="922975"/>
            <a:ext cx="8226370" cy="39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4920650" y="1250125"/>
            <a:ext cx="19692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5614400" y="1285175"/>
            <a:ext cx="26172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Graful aplicației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94450" y="-42375"/>
            <a:ext cx="470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Structurală</a:t>
            </a:r>
            <a:endParaRPr/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25" y="891925"/>
            <a:ext cx="3546241" cy="39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/>
        </p:nvSpPr>
        <p:spPr>
          <a:xfrm>
            <a:off x="5874025" y="91675"/>
            <a:ext cx="31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CFG-ul metodei findWhatTaskToDoNext()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25" y="891925"/>
            <a:ext cx="4301149" cy="391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94450" y="91675"/>
            <a:ext cx="856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Rapoarte generate de plugins IntelliJ</a:t>
            </a:r>
            <a:endParaRPr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38" y="922975"/>
            <a:ext cx="3409573" cy="39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5"/>
          <p:cNvSpPr txBox="1"/>
          <p:nvPr/>
        </p:nvSpPr>
        <p:spPr>
          <a:xfrm>
            <a:off x="3980750" y="1294000"/>
            <a:ext cx="50307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Testele sunt </a:t>
            </a: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făcute</a:t>
            </a: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pentru clasa TaskService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Statement Coverage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Statement Coverage</a:t>
            </a:r>
            <a:endParaRPr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1363700"/>
            <a:ext cx="65067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</a:t>
            </a:r>
            <a:r>
              <a:rPr lang="ro"/>
              <a:t> cadrul statement coverage, ne propunem să verificăm dacă </a:t>
            </a:r>
            <a:r>
              <a:rPr lang="ro"/>
              <a:t>fiecare </a:t>
            </a:r>
            <a:r>
              <a:rPr lang="ro"/>
              <a:t>instrucțiune</a:t>
            </a:r>
            <a:r>
              <a:rPr lang="ro"/>
              <a:t> din cod este </a:t>
            </a:r>
            <a:r>
              <a:rPr lang="ro"/>
              <a:t>executată</a:t>
            </a:r>
            <a:r>
              <a:rPr lang="ro"/>
              <a:t> </a:t>
            </a:r>
            <a:r>
              <a:rPr lang="ro"/>
              <a:t>măcar</a:t>
            </a:r>
            <a:r>
              <a:rPr lang="ro"/>
              <a:t> o dată.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givenValidIndex_whenRemoveTask_thenRemoveTask()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4588575" y="1225225"/>
            <a:ext cx="4320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Testul verifica comportamentul metodei removeTask() </a:t>
            </a:r>
            <a:r>
              <a:rPr lang="ro"/>
              <a:t>în</a:t>
            </a:r>
            <a:r>
              <a:rPr lang="ro"/>
              <a:t> cazul </a:t>
            </a:r>
            <a:r>
              <a:rPr lang="ro"/>
              <a:t>în</a:t>
            </a:r>
            <a:r>
              <a:rPr lang="ro"/>
              <a:t> care se </a:t>
            </a:r>
            <a:r>
              <a:rPr lang="ro"/>
              <a:t>încearcă</a:t>
            </a:r>
            <a:r>
              <a:rPr lang="ro"/>
              <a:t> </a:t>
            </a:r>
            <a:r>
              <a:rPr b="1" lang="ro"/>
              <a:t>eliminarea unor taskuri cu indexuri valide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Prin </a:t>
            </a:r>
            <a:r>
              <a:rPr lang="ro"/>
              <a:t>urmare</a:t>
            </a:r>
            <a:r>
              <a:rPr lang="ro"/>
              <a:t>, se </a:t>
            </a:r>
            <a:r>
              <a:rPr lang="ro"/>
              <a:t>începe</a:t>
            </a:r>
            <a:r>
              <a:rPr lang="ro"/>
              <a:t> prin </a:t>
            </a:r>
            <a:r>
              <a:rPr lang="ro"/>
              <a:t>pregătirea</a:t>
            </a:r>
            <a:r>
              <a:rPr lang="ro"/>
              <a:t> </a:t>
            </a:r>
            <a:r>
              <a:rPr b="1" lang="ro"/>
              <a:t>datelor de intrare</a:t>
            </a:r>
            <a:r>
              <a:rPr lang="ro"/>
              <a:t>: se </a:t>
            </a:r>
            <a:r>
              <a:rPr lang="ro"/>
              <a:t>adaugă</a:t>
            </a:r>
            <a:r>
              <a:rPr lang="ro"/>
              <a:t> doua taskuri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lang="ro"/>
              <a:t>încearcă</a:t>
            </a:r>
            <a:r>
              <a:rPr lang="ro"/>
              <a:t> eliminarea </a:t>
            </a:r>
            <a:r>
              <a:rPr lang="ro"/>
              <a:t>acestora</a:t>
            </a:r>
            <a:r>
              <a:rPr lang="ro"/>
              <a:t> prin </a:t>
            </a:r>
            <a:r>
              <a:rPr b="1" lang="ro"/>
              <a:t>apelarea metodei</a:t>
            </a:r>
            <a:r>
              <a:rPr lang="ro"/>
              <a:t> </a:t>
            </a:r>
            <a:r>
              <a:rPr lang="ro"/>
              <a:t>removeTask() </a:t>
            </a:r>
            <a:r>
              <a:rPr lang="ro"/>
              <a:t>și</a:t>
            </a:r>
            <a:r>
              <a:rPr lang="ro"/>
              <a:t> se </a:t>
            </a:r>
            <a:r>
              <a:rPr b="1" lang="ro"/>
              <a:t>verifica</a:t>
            </a:r>
            <a:r>
              <a:rPr lang="ro"/>
              <a:t> daca lista de taskuri este goala</a:t>
            </a: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1796127"/>
            <a:ext cx="4319874" cy="155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Decision Coverage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Decision Coverage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1363700"/>
            <a:ext cx="65067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Asigura ca ramurile decizionale ale metodei sunt executate </a:t>
            </a:r>
            <a:r>
              <a:rPr lang="ro"/>
              <a:t>și</a:t>
            </a:r>
            <a:r>
              <a:rPr lang="ro"/>
              <a:t> testate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280"/>
              <a:t>givenValidIndex_whenGetByIndex_thenExecuteBothBranches()</a:t>
            </a:r>
            <a:endParaRPr sz="3280"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225225"/>
            <a:ext cx="85206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Testează</a:t>
            </a:r>
            <a:r>
              <a:rPr lang="ro" sz="1900"/>
              <a:t> comportamentul metodei</a:t>
            </a:r>
            <a:r>
              <a:rPr b="1" lang="ro" sz="1900"/>
              <a:t> getByIndex()</a:t>
            </a:r>
            <a:r>
              <a:rPr lang="ro" sz="1900"/>
              <a:t> </a:t>
            </a:r>
            <a:r>
              <a:rPr lang="ro" sz="1900"/>
              <a:t>în</a:t>
            </a:r>
            <a:r>
              <a:rPr lang="ro" sz="1900"/>
              <a:t> </a:t>
            </a:r>
            <a:r>
              <a:rPr b="1" lang="ro" sz="1900"/>
              <a:t>doua </a:t>
            </a:r>
            <a:r>
              <a:rPr b="1" lang="ro" sz="1900"/>
              <a:t>situații</a:t>
            </a:r>
            <a:r>
              <a:rPr b="1" lang="ro" sz="1900"/>
              <a:t> diferite</a:t>
            </a:r>
            <a:endParaRPr b="1"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900"/>
              <a:t>Atunci cand </a:t>
            </a:r>
            <a:r>
              <a:rPr b="1" lang="ro" sz="1900"/>
              <a:t>indexul este valid</a:t>
            </a:r>
            <a:endParaRPr b="1"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900"/>
              <a:t>Atunci cand </a:t>
            </a:r>
            <a:r>
              <a:rPr b="1" lang="ro" sz="1900"/>
              <a:t>indexul este prea mare</a:t>
            </a:r>
            <a:r>
              <a:rPr lang="ro" sz="1900"/>
              <a:t> </a:t>
            </a:r>
            <a:endParaRPr sz="1900"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Mai intai </a:t>
            </a:r>
            <a:r>
              <a:rPr lang="ro" sz="1900"/>
              <a:t>se adaugă un </a:t>
            </a:r>
            <a:r>
              <a:rPr b="1" lang="ro" sz="1900"/>
              <a:t>set de date inițial, </a:t>
            </a:r>
            <a:r>
              <a:rPr lang="ro" sz="1900"/>
              <a:t>format dintr-un singur task</a:t>
            </a:r>
            <a:endParaRPr sz="1900"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Apoi, se </a:t>
            </a:r>
            <a:r>
              <a:rPr b="1" lang="ro" sz="1900"/>
              <a:t>apelează metoda</a:t>
            </a:r>
            <a:r>
              <a:rPr lang="ro" sz="1900"/>
              <a:t> getByIndex() pentru indexul 0 și pentru indexul 1 și se </a:t>
            </a:r>
            <a:r>
              <a:rPr b="1" lang="ro" sz="1900"/>
              <a:t>verifica</a:t>
            </a:r>
            <a:r>
              <a:rPr lang="ro" sz="1900"/>
              <a:t> dacă rezultatele obtinute sunt corecte</a:t>
            </a:r>
            <a:endParaRPr sz="1900"/>
          </a:p>
        </p:txBody>
      </p:sp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38" y="2969125"/>
            <a:ext cx="7395874" cy="17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>
                <a:latin typeface="Comfortaa"/>
                <a:ea typeface="Comfortaa"/>
                <a:cs typeface="Comfortaa"/>
                <a:sym typeface="Comfortaa"/>
              </a:rPr>
              <a:t>Testare Funcțională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Condition Coverage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Condition Coverage</a:t>
            </a:r>
            <a:endParaRPr/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1363700"/>
            <a:ext cx="65067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genereaza date de test astfel incat fiecare </a:t>
            </a:r>
            <a:r>
              <a:rPr lang="ro"/>
              <a:t>condiție</a:t>
            </a:r>
            <a:r>
              <a:rPr lang="ro"/>
              <a:t> sa ia atat valoarea </a:t>
            </a:r>
            <a:r>
              <a:rPr lang="ro"/>
              <a:t>adevărat</a:t>
            </a:r>
            <a:r>
              <a:rPr lang="ro"/>
              <a:t>, cat </a:t>
            </a:r>
            <a:r>
              <a:rPr lang="ro"/>
              <a:t>și</a:t>
            </a:r>
            <a:r>
              <a:rPr lang="ro"/>
              <a:t> valoarea fals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480"/>
              <a:t>givenNoTasks_whenPrintTasks_thenPrintNoTasksMessage()</a:t>
            </a:r>
            <a:endParaRPr sz="3480"/>
          </a:p>
        </p:txBody>
      </p:sp>
      <p:sp>
        <p:nvSpPr>
          <p:cNvPr id="307" name="Google Shape;307;p54"/>
          <p:cNvSpPr txBox="1"/>
          <p:nvPr>
            <p:ph idx="1" type="body"/>
          </p:nvPr>
        </p:nvSpPr>
        <p:spPr>
          <a:xfrm>
            <a:off x="311700" y="1225225"/>
            <a:ext cx="372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Testează</a:t>
            </a:r>
            <a:r>
              <a:rPr lang="ro"/>
              <a:t> comportamentul metodei</a:t>
            </a:r>
            <a:r>
              <a:rPr b="1" lang="ro"/>
              <a:t> printTasks()</a:t>
            </a:r>
            <a:r>
              <a:rPr lang="ro"/>
              <a:t> atunci cand nu exista niciun task </a:t>
            </a:r>
            <a:r>
              <a:rPr lang="ro"/>
              <a:t>în</a:t>
            </a:r>
            <a:r>
              <a:rPr lang="ro"/>
              <a:t> lista de taskuri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Mai intai, metoda redirectioneaza </a:t>
            </a:r>
            <a:r>
              <a:rPr lang="ro"/>
              <a:t>System.out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b="1" lang="ro"/>
              <a:t>apelează</a:t>
            </a:r>
            <a:r>
              <a:rPr b="1" lang="ro"/>
              <a:t> metoda</a:t>
            </a:r>
            <a:r>
              <a:rPr lang="ro"/>
              <a:t> printTasks()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creeaza </a:t>
            </a:r>
            <a:r>
              <a:rPr b="1" lang="ro"/>
              <a:t>expectedOutput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b="1" lang="ro"/>
              <a:t>verifica</a:t>
            </a:r>
            <a:r>
              <a:rPr lang="ro"/>
              <a:t> daca ceea ce a afisat metoda prinTasks() </a:t>
            </a:r>
            <a:r>
              <a:rPr lang="ro"/>
              <a:t>corespunde</a:t>
            </a:r>
            <a:r>
              <a:rPr lang="ro"/>
              <a:t> cu expectedOutput</a:t>
            </a:r>
            <a:endParaRPr/>
          </a:p>
        </p:txBody>
      </p:sp>
      <p:pic>
        <p:nvPicPr>
          <p:cNvPr id="308" name="Google Shape;3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75" y="1674100"/>
            <a:ext cx="4800302" cy="17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givenTasksExist_whenPrintTasks_thenPrintTasks()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311700" y="1225225"/>
            <a:ext cx="85206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Testează comportamentul metodei </a:t>
            </a:r>
            <a:r>
              <a:rPr b="1" lang="ro"/>
              <a:t>printTasks()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Mai intai, se </a:t>
            </a:r>
            <a:r>
              <a:rPr b="1" lang="ro"/>
              <a:t>adaugă doua taskuri</a:t>
            </a:r>
            <a:r>
              <a:rPr lang="ro"/>
              <a:t> în lista de taskuri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redirectioneaza System.out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b="1" lang="ro"/>
              <a:t>apelează metoda</a:t>
            </a:r>
            <a:r>
              <a:rPr lang="ro"/>
              <a:t> printTasks()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creeaza </a:t>
            </a:r>
            <a:r>
              <a:rPr b="1" lang="ro"/>
              <a:t>expectedOutput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</a:t>
            </a:r>
            <a:r>
              <a:rPr b="1" lang="ro"/>
              <a:t> verifica</a:t>
            </a:r>
            <a:r>
              <a:rPr lang="ro"/>
              <a:t> daca ceea ce afișează metoda printTasks() coincide cu expectedOutput</a:t>
            </a:r>
            <a:endParaRPr/>
          </a:p>
        </p:txBody>
      </p:sp>
      <p:pic>
        <p:nvPicPr>
          <p:cNvPr id="315" name="Google Shape;3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88" y="3174975"/>
            <a:ext cx="4826227" cy="16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311688" y="367350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100%</a:t>
            </a:r>
            <a:endParaRPr/>
          </a:p>
        </p:txBody>
      </p:sp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243113" y="24961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din teste au trecut</a:t>
            </a:r>
            <a:endParaRPr/>
          </a:p>
        </p:txBody>
      </p:sp>
      <p:pic>
        <p:nvPicPr>
          <p:cNvPr id="322" name="Google Shape;3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75" y="3122600"/>
            <a:ext cx="7780026" cy="16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800">
                <a:latin typeface="Comfortaa"/>
                <a:ea typeface="Comfortaa"/>
                <a:cs typeface="Comfortaa"/>
                <a:sym typeface="Comfortaa"/>
              </a:rPr>
              <a:t>Testarea Funcțională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63700"/>
            <a:ext cx="8520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S</a:t>
            </a: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e concentrează pe generarea datelor de test pe baza cerințelor programului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Specificațiile pentru includ pre-condiții și post-condiții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În majoritatea metodelor funcționale, datele de intrare sunt împărțite în clase de echivalență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 Light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Implică mai multe strategii, dintre care vom trata:  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 Light"/>
              <a:buChar char="○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partiționarea în clase de echivalență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 Light"/>
              <a:buChar char="○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analiza valorilor de frontieră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00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mfortaa"/>
              <a:buAutoNum type="arabicPeriod"/>
            </a:pPr>
            <a:r>
              <a:rPr lang="ro" sz="2700"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ro" sz="2700">
                <a:latin typeface="Comfortaa"/>
                <a:ea typeface="Comfortaa"/>
                <a:cs typeface="Comfortaa"/>
                <a:sym typeface="Comfortaa"/>
              </a:rPr>
              <a:t>artiționarea în clase de echivalență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3000">
                <a:latin typeface="Comfortaa"/>
                <a:ea typeface="Comfortaa"/>
                <a:cs typeface="Comfortaa"/>
                <a:sym typeface="Comfortaa"/>
              </a:rPr>
              <a:t>Partiționarea în clase de echivalență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63700"/>
            <a:ext cx="85206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Împărțirea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 datelor de intrare 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572">
                <a:latin typeface="Comfortaa"/>
                <a:ea typeface="Comfortaa"/>
                <a:cs typeface="Comfortaa"/>
                <a:sym typeface="Comfortaa"/>
              </a:rPr>
              <a:t>clase de </a:t>
            </a:r>
            <a:r>
              <a:rPr b="1" lang="ro" sz="1572">
                <a:latin typeface="Comfortaa"/>
                <a:ea typeface="Comfortaa"/>
                <a:cs typeface="Comfortaa"/>
                <a:sym typeface="Comfortaa"/>
              </a:rPr>
              <a:t>echivalență 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cu comportament similar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Selectarea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1572">
                <a:latin typeface="Comfortaa"/>
                <a:ea typeface="Comfortaa"/>
                <a:cs typeface="Comfortaa"/>
                <a:sym typeface="Comfortaa"/>
              </a:rPr>
              <a:t>unui singur reprezentant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 al 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fiecărei</a:t>
            </a: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 clase pentru testare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73"/>
              <a:buFont typeface="Comfortaa"/>
              <a:buChar char="●"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Identifică în mod eficient scenariile de test și asigură acoperirea exhaustivă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73"/>
              <a:buFont typeface="Comfortaa"/>
              <a:buChar char="●"/>
            </a:pPr>
            <a:r>
              <a:rPr lang="ro" sz="1572">
                <a:latin typeface="Comfortaa"/>
                <a:ea typeface="Comfortaa"/>
                <a:cs typeface="Comfortaa"/>
                <a:sym typeface="Comfortaa"/>
              </a:rPr>
              <a:t>De obicei se ajută de analiza valorilor de frontieră pentru rezultate mai bune</a:t>
            </a:r>
            <a:endParaRPr sz="1572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3000">
                <a:latin typeface="Comfortaa"/>
                <a:ea typeface="Comfortaa"/>
                <a:cs typeface="Comfortaa"/>
                <a:sym typeface="Comfortaa"/>
              </a:rPr>
              <a:t>Ex 1.1: metoda </a:t>
            </a:r>
            <a:r>
              <a:rPr lang="ro" sz="3000">
                <a:latin typeface="Comfortaa Medium"/>
                <a:ea typeface="Comfortaa Medium"/>
                <a:cs typeface="Comfortaa Medium"/>
                <a:sym typeface="Comfortaa Medium"/>
              </a:rPr>
              <a:t>updateTask()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232925"/>
            <a:ext cx="51720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59850" y="2804525"/>
            <a:ext cx="8424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700">
                <a:latin typeface="Comfortaa"/>
                <a:ea typeface="Comfortaa"/>
                <a:cs typeface="Comfortaa"/>
                <a:sym typeface="Comfortaa"/>
              </a:rPr>
              <a:t>Metoda țintește să modifice taskul de la poziția index, astfel încât acesta să fie noul task trimis ca parametru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700">
                <a:latin typeface="Comfortaa"/>
                <a:ea typeface="Comfortaa"/>
                <a:cs typeface="Comfortaa"/>
                <a:sym typeface="Comfortaa"/>
              </a:rPr>
              <a:t>Date de intrare: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ro" sz="1700">
                <a:latin typeface="Comfortaa"/>
                <a:ea typeface="Comfortaa"/>
                <a:cs typeface="Comfortaa"/>
                <a:sym typeface="Comfortaa"/>
              </a:rPr>
              <a:t>index, număr întreg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ro" sz="1700">
                <a:latin typeface="Comfortaa"/>
                <a:ea typeface="Comfortaa"/>
                <a:cs typeface="Comfortaa"/>
                <a:sym typeface="Comfortaa"/>
              </a:rPr>
              <a:t>task, obiect care se presupune ca este corect format dacă a trecut din meniul CLI în clasa TaskService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698100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„index” ia valori întregi, care, d.p.d.v. funcțional, pot fi împărțite 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 3 clase de echivalență: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I_1 = { i | i 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întreg, i &lt; 0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I_2 = { i | i 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întreg, i &gt;= 0, i &lt; numărul total de taskuri adăugate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I_3 = </a:t>
            </a: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{ i | i întreg, i &gt;= numărul total de taskuri adăugate}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clasele de echivalență globale vor fi: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C_1 = { (i, t) | i întreg, i &lt; 0, task - task corect format}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C_2 = { (i, t) | i întreg, i &gt;= 0, i &lt; numărul total de taskuri adăugate, task - task corect format}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072">
                <a:latin typeface="Comfortaa"/>
                <a:ea typeface="Comfortaa"/>
                <a:cs typeface="Comfortaa"/>
                <a:sym typeface="Comfortaa"/>
              </a:rPr>
              <a:t>C_3 = { i | i întreg, i &gt;= numărul total de taskuri adăugate,</a:t>
            </a:r>
            <a:r>
              <a:rPr lang="ro" sz="1050">
                <a:latin typeface="Comfortaa"/>
                <a:ea typeface="Comfortaa"/>
                <a:cs typeface="Comfortaa"/>
                <a:sym typeface="Comfortaa"/>
              </a:rPr>
              <a:t> task - task corect format}</a:t>
            </a:r>
            <a:endParaRPr sz="1072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