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Comfortaa Light"/>
      <p:regular r:id="rId24"/>
      <p:bold r:id="rId25"/>
    </p:embeddedFont>
    <p:embeddedFont>
      <p:font typeface="Economica"/>
      <p:regular r:id="rId26"/>
      <p:bold r:id="rId27"/>
      <p:italic r:id="rId28"/>
      <p:boldItalic r:id="rId29"/>
    </p:embeddedFont>
    <p:embeddedFont>
      <p:font typeface="Comfortaa Medium"/>
      <p:regular r:id="rId30"/>
      <p:bold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mfortaa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font" Target="fonts/ComfortaaLight-bold.fntdata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Medium-bold.fntdata"/><Relationship Id="rId30" Type="http://schemas.openxmlformats.org/officeDocument/2006/relationships/font" Target="fonts/ComfortaaMedium-regular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f08cff191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f08cff191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f08cff19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f08cff19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c95ab3a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7c95ab3a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7c95ab3a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7c95ab3a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7c95ab3a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7c95ab3a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b9080121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b9080121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b9080121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b9080121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b908012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b908012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b908012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b908012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eb4eae6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eb4eae6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b908012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b908012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b908012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b908012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eb4eae6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eb4eae6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b908012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b90801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b908012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b908012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b908012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b908012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7c95ab3a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7c95ab3a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363700"/>
            <a:ext cx="82449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omfortaa Medium"/>
              <a:buNone/>
              <a:defRPr sz="34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  <a:defRPr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580">
                <a:latin typeface="Comfortaa Medium"/>
                <a:ea typeface="Comfortaa Medium"/>
                <a:cs typeface="Comfortaa Medium"/>
                <a:sym typeface="Comfortaa Medium"/>
              </a:rPr>
              <a:t>Testare </a:t>
            </a:r>
            <a:r>
              <a:rPr lang="ro" sz="3580">
                <a:latin typeface="Comfortaa Medium"/>
                <a:ea typeface="Comfortaa Medium"/>
                <a:cs typeface="Comfortaa Medium"/>
                <a:sym typeface="Comfortaa Medium"/>
              </a:rPr>
              <a:t>Unitară</a:t>
            </a:r>
            <a:r>
              <a:rPr lang="ro" sz="3580"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r>
              <a:rPr lang="ro" sz="3580">
                <a:latin typeface="Comfortaa Medium"/>
                <a:ea typeface="Comfortaa Medium"/>
                <a:cs typeface="Comfortaa Medium"/>
                <a:sym typeface="Comfortaa Medium"/>
              </a:rPr>
              <a:t>in</a:t>
            </a:r>
            <a:r>
              <a:rPr lang="ro" sz="3580">
                <a:latin typeface="Comfortaa Medium"/>
                <a:ea typeface="Comfortaa Medium"/>
                <a:cs typeface="Comfortaa Medium"/>
                <a:sym typeface="Comfortaa Medium"/>
              </a:rPr>
              <a:t> Java</a:t>
            </a:r>
            <a:endParaRPr sz="358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Comfortaa Light"/>
                <a:ea typeface="Comfortaa Light"/>
                <a:cs typeface="Comfortaa Light"/>
                <a:sym typeface="Comfortaa Light"/>
              </a:rPr>
              <a:t>To-Do List App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94450" y="-42375"/>
            <a:ext cx="47001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Strategii de testare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94450" y="870550"/>
            <a:ext cx="86790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Pentru acest tip de testare in proiect am folosit 3 tipuri de acoperiri pentru metoda FindWhatTaskToDoNext(). Acestea sunt: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-"/>
            </a:pP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Acoperire la nivel de instrucțiune (Statement Coverage)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-"/>
            </a:pP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Acoperire la nivel de ramură (Branch Coverage)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-"/>
            </a:pP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Acoperire la nivel de condiție(Condition Coverage)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94450" y="91675"/>
            <a:ext cx="8562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Rapoarte generate de plugins IntelliJ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38" y="922975"/>
            <a:ext cx="3409573" cy="39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3980750" y="1294000"/>
            <a:ext cx="5030700" cy="1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Testele sunt </a:t>
            </a: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făcute</a:t>
            </a:r>
            <a:r>
              <a:rPr lang="ro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pentru clasa TaskService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Statement Coverage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47225"/>
            <a:ext cx="82449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Trebuie să alegem date de test care ne obligă să trecem prin fiecare instrucțiune, fapt ce ne permite să identificăm logica faultoasă în cadrul programului. Seturile de date alese sunt: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givenTasksWithDifferentPriorities_whenFindWhatTaskToDoNext_thenSelectHighestPriorityTask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givenTasksWithSamePriorityAndShorterTime_whenFindWhatTaskToDoNext_thenSelectShorterTimeTask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givenNoAvailableTasks_whenFindWhatTaskToDoNext_thenThrowException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givenTasksWithDifferentPrioritiesAndTimeEstimates_whenFindWhatTaskToDoNext_thenSelectHighestPriorityAndShortestTimeTask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givenTooLowIndex_whenFindWhatTaskToDoNext_thenThrowException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givenDifferentNumberOfTasksAndTasksListSize_whenFindWhatTaskToDoNext_thenThrowException()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Branch</a:t>
            </a:r>
            <a:r>
              <a:rPr lang="ro"/>
              <a:t> Coverage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47225"/>
            <a:ext cx="82449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Această metodă vine în completarea celei precedente pentru a verifica că fiecare ramură este atinsă, inclusiv ramurile negative care nu sunt tratate cu „else”. Testele sunt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givenDifferentNumberOfTasksAndTasksListSize_whenFindWhatTaskToDoNext_thenThrowException()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givenTooHighNoOfTasks_whenFindWhatTaskToDoNext_thenThrowException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givenTasksWithDifferentPriorities_whenFindWhatTaskToDoNext_thenSelectHighestPriorityTask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givenTasksWithSamePriorityAndShorterTime_whenFindWhatTaskToDoNext_thenSelectShorterTimeTask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givenTasksWithDifferentPrioritiesAndTimeEstimates_whenFindWhatTaskToDoNext_thenSelectHighestPriorityAndShortestTimeTask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o"/>
              <a:t>givenNoAvailableTasks_whenFindWhatTaskToDoNext_thenThrowException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Condition Coverage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47225"/>
            <a:ext cx="8244900" cy="3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ro"/>
              <a:t>Această metodă este o extensie a metodei precedente, astfel încât urmărește mai mult decât asignarea de valori de adevăr fiecărei decizii, și nume asignarea de valori de adevăr a fiecărei condiție care constituie fiecare decizie. Testele sunt</a:t>
            </a:r>
            <a:r>
              <a:rPr lang="ro" sz="1600"/>
              <a:t> :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600"/>
              <a:t>givenDifferentNumberOfTasksAndTasksListSize_whenFindWhatTaskToDoNext_thenThrowException()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600"/>
              <a:t>givenTooHighNoOfTasks_whenFindWhatTaskToDoNext_thenThrowException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600"/>
              <a:t>givenTooLowIndex_whenFindWhatTaskToDoNext_thenThrowException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600"/>
              <a:t>givenTasksWithDifferentPriorities_whenFindWhatTaskToDoNext_thenSelectHighestPriorityTask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600"/>
              <a:t>givenTasksWithSamePriorityAndShorterTime_whenFindWhatTaskToDoNext_thenSelectShorterTimeTask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600"/>
              <a:t>givenTasksWithDifferentPrioritiesAndTimeEstimates_whenFindWhatTaskToDoNext_thenSelectHighestPriorityAndShortestTimeTask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o" sz="1600"/>
              <a:t>givenNoAvailableTasks_whenFindWhatTaskToDoNext_thenThrowException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Analiza mutanților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Analiza mutanților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5876825" y="3052850"/>
            <a:ext cx="26799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o" sz="1200"/>
              <a:t>scopul? îmbunătățirea testelor și identificarea defectelor din cod schimbând dinamic forma codului sursă și urmând principiul „Good tests shall fail”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o" sz="1200"/>
              <a:t>tool? PITest</a:t>
            </a:r>
            <a:endParaRPr sz="12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0" y="1018025"/>
            <a:ext cx="5449775" cy="39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675" y="1147213"/>
            <a:ext cx="57340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</a:t>
            </a:r>
            <a:r>
              <a:rPr lang="ro"/>
              <a:t>aport despre folosirea unui tool de AI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Testarea folosind Codium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329025"/>
            <a:ext cx="82449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Am folosit plugin-ul Codium pentru a genera teste pentru metoda </a:t>
            </a:r>
            <a:r>
              <a:rPr lang="ro"/>
              <a:t>findWhatTaskToDoNext().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/>
              <a:t>Codium a identificat 14 comportamente sau scenarii diferite pentru metoda </a:t>
            </a:r>
            <a:r>
              <a:rPr lang="ro" sz="1400"/>
              <a:t>dată</a:t>
            </a:r>
            <a:r>
              <a:rPr lang="ro" sz="1400"/>
              <a:t>, pe care le-a </a:t>
            </a:r>
            <a:r>
              <a:rPr lang="ro" sz="1400"/>
              <a:t>împărțit</a:t>
            </a:r>
            <a:r>
              <a:rPr lang="ro" sz="1400"/>
              <a:t> </a:t>
            </a:r>
            <a:r>
              <a:rPr lang="ro" sz="1400"/>
              <a:t>în</a:t>
            </a:r>
            <a:r>
              <a:rPr lang="ro" sz="1400"/>
              <a:t> 3 categorii: happy path, edge case </a:t>
            </a:r>
            <a:r>
              <a:rPr lang="ro" sz="1400"/>
              <a:t>și</a:t>
            </a:r>
            <a:r>
              <a:rPr lang="ro" sz="1400"/>
              <a:t> other.  Pentru fiecare dintre aceste cazuri am avut </a:t>
            </a:r>
            <a:r>
              <a:rPr lang="ro" sz="1400"/>
              <a:t>opțiunea</a:t>
            </a:r>
            <a:r>
              <a:rPr lang="ro" sz="1400"/>
              <a:t> sa generam teste. 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400"/>
              <a:t>Analizând testele generate de plugin am constatat ca aveau o structura </a:t>
            </a:r>
            <a:r>
              <a:rPr lang="ro" sz="1400"/>
              <a:t>similară</a:t>
            </a:r>
            <a:r>
              <a:rPr lang="ro" sz="1400"/>
              <a:t> cu testele scrise malual, testand acelasi scenarii si cazuri. 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400"/>
              <a:t>Cea mai mare diferenta intre testele scrise manual </a:t>
            </a:r>
            <a:r>
              <a:rPr lang="ro" sz="1400"/>
              <a:t>și</a:t>
            </a:r>
            <a:r>
              <a:rPr lang="ro" sz="1400"/>
              <a:t> testele generate a constat </a:t>
            </a:r>
            <a:r>
              <a:rPr lang="ro" sz="1400"/>
              <a:t>în</a:t>
            </a:r>
            <a:r>
              <a:rPr lang="ro" sz="1400"/>
              <a:t> datele de </a:t>
            </a:r>
            <a:r>
              <a:rPr lang="ro" sz="1400"/>
              <a:t>intrare</a:t>
            </a:r>
            <a:r>
              <a:rPr lang="ro" sz="1400"/>
              <a:t> </a:t>
            </a:r>
            <a:r>
              <a:rPr lang="ro" sz="1400"/>
              <a:t>și</a:t>
            </a:r>
            <a:r>
              <a:rPr lang="ro" sz="1400"/>
              <a:t> </a:t>
            </a:r>
            <a:r>
              <a:rPr lang="ro" sz="1400"/>
              <a:t>în</a:t>
            </a:r>
            <a:r>
              <a:rPr lang="ro" sz="1400"/>
              <a:t> detaliile specifice </a:t>
            </a:r>
            <a:r>
              <a:rPr lang="ro" sz="1400"/>
              <a:t>fiecărui</a:t>
            </a:r>
            <a:r>
              <a:rPr lang="ro" sz="1400"/>
              <a:t> test, dar in esenta scopul testelor era </a:t>
            </a:r>
            <a:r>
              <a:rPr lang="ro" sz="1400"/>
              <a:t>același</a:t>
            </a:r>
            <a:r>
              <a:rPr lang="ro" sz="1400"/>
              <a:t>. 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800">
                <a:latin typeface="Comfortaa"/>
                <a:ea typeface="Comfortaa"/>
                <a:cs typeface="Comfortaa"/>
                <a:sym typeface="Comfortaa"/>
              </a:rPr>
              <a:t>Convenții de numire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363700"/>
            <a:ext cx="85206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Suitele de teste pot funcționa ca o modalitate de documentare a codului, astfel încât este de ajutor ca numele testelor să fie cât mai sugestive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fortaa Light"/>
              <a:buChar char="●"/>
            </a:pPr>
            <a:r>
              <a:rPr lang="ro" sz="1500">
                <a:latin typeface="Comfortaa Light"/>
                <a:ea typeface="Comfortaa Light"/>
                <a:cs typeface="Comfortaa Light"/>
                <a:sym typeface="Comfortaa Light"/>
              </a:rPr>
              <a:t>Documentația oficială sugerează următoarea strategie de numire:</a:t>
            </a:r>
            <a:endParaRPr sz="15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o" sz="135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given&lt;tip_de_input&gt;_when&lt;metoda_apelata&gt;_then&lt;rezultat asteptat&gt;</a:t>
            </a:r>
            <a:endParaRPr i="1" sz="135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35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care urmează structura clasică a unui test: setup, acțiune, verificare rezultat.</a:t>
            </a:r>
            <a:endParaRPr sz="135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800">
                <a:latin typeface="Comfortaa"/>
                <a:ea typeface="Comfortaa"/>
                <a:cs typeface="Comfortaa"/>
                <a:sym typeface="Comfortaa"/>
              </a:rPr>
              <a:t>JUnit 5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47225"/>
            <a:ext cx="8520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o" sz="1200"/>
              <a:t>condițiile de bază pentru scrierea unui test cu ajutorul este JUnit sunt: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o" sz="1200"/>
              <a:t>crearea unei clase de test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o" sz="1200"/>
              <a:t>adnotarea metodei de test cu @Test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ro" sz="1200"/>
              <a:t>folosirea unei aserții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Adnotările specifice suitelor: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 sz="1200"/>
              <a:t>@Suite: marchează clasa ca trebuind executată ca o singură unitate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 sz="1200"/>
              <a:t>@SuiteDisplayName: oferă un titlu custom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 sz="1200"/>
              <a:t>@SelectClasses: specifică clasel de test care trebuie rulate în această unitate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Adnotările specifice testelor: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 sz="1200"/>
              <a:t>@Test: marchează metoda ca test de executat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 sz="1200"/>
              <a:t>@BeforeEach: marchează o metodă ce vrem să fie executată înaintea executării fiecărui test, poate include un setup comun, initializarea clasei ce trebuie testată, etc…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o" sz="1200"/>
              <a:t>Aserții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 sz="1200"/>
              <a:t>assertEquals(expectedResult, actualResult): este folosit pentru a verifica că rezultatul întors este cel expected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o" sz="1200"/>
              <a:t>assertThrows(exception, methodCall): folosit pentru tratarea excepțiilor</a:t>
            </a:r>
            <a:endParaRPr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800">
                <a:latin typeface="Comfortaa"/>
                <a:ea typeface="Comfortaa"/>
                <a:cs typeface="Comfortaa"/>
                <a:sym typeface="Comfortaa"/>
              </a:rPr>
              <a:t>ToDoApp</a:t>
            </a:r>
            <a:endParaRPr sz="3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681246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4000">
                <a:latin typeface="Comfortaa"/>
                <a:ea typeface="Comfortaa"/>
                <a:cs typeface="Comfortaa"/>
                <a:sym typeface="Comfortaa"/>
              </a:rPr>
              <a:t>Testare Funcțională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274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Strategii de testare</a:t>
            </a:r>
            <a:endParaRPr sz="38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63700"/>
            <a:ext cx="82680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În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 cadrul proiectului am pus 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în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evidenta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două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 strategii de testare care se 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încadrează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în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 categoria </a:t>
            </a:r>
            <a:r>
              <a:rPr lang="ro"/>
              <a:t>testării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/>
              <a:t>funcționale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o"/>
              <a:t>și</a:t>
            </a: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 anume: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Comfortaa"/>
              <a:buChar char="●"/>
            </a:pP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Partiționarea în clase de echivalență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○"/>
            </a:pPr>
            <a:r>
              <a:rPr lang="ro" sz="1500"/>
              <a:t>Pentru a ilustra aceasta strategie am scris metoda recommendTask() </a:t>
            </a:r>
            <a:endParaRPr sz="15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Comfortaa"/>
              <a:buChar char="●"/>
            </a:pPr>
            <a:r>
              <a:rPr lang="ro" sz="1500">
                <a:latin typeface="Comfortaa"/>
                <a:ea typeface="Comfortaa"/>
                <a:cs typeface="Comfortaa"/>
                <a:sym typeface="Comfortaa"/>
              </a:rPr>
              <a:t>Analiza valorilor de frontieră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-275249" lvl="1" marL="1349999" rtl="0" algn="l">
              <a:spcBef>
                <a:spcPts val="0"/>
              </a:spcBef>
              <a:spcAft>
                <a:spcPts val="0"/>
              </a:spcAft>
              <a:buSzPts val="1500"/>
              <a:buFont typeface="Comfortaa"/>
              <a:buChar char="○"/>
            </a:pPr>
            <a:r>
              <a:rPr lang="ro" sz="1500"/>
              <a:t>Am ilustrat aceasta strategie de testare scriind teste pe baza metodei getByIndex()</a:t>
            </a:r>
            <a:br>
              <a:rPr lang="ro" sz="1500">
                <a:latin typeface="Comfortaa"/>
                <a:ea typeface="Comfortaa"/>
                <a:cs typeface="Comfortaa"/>
                <a:sym typeface="Comfortaa"/>
              </a:rPr>
            </a:b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o">
                <a:latin typeface="Comfortaa"/>
                <a:ea typeface="Comfortaa"/>
                <a:cs typeface="Comfortaa"/>
                <a:sym typeface="Comfortaa"/>
              </a:rPr>
              <a:t>Partiționarea în clase de echivalență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29025"/>
            <a:ext cx="82449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o" sz="1300"/>
              <a:t>Așa</a:t>
            </a:r>
            <a:r>
              <a:rPr lang="ro" sz="1300"/>
              <a:t> cum spuneam, pentru acest tip de testare am scris teste pentru metoda recommendTask().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o" sz="1300"/>
              <a:t>	</a:t>
            </a:r>
            <a:r>
              <a:rPr lang="ro" sz="1300"/>
              <a:t>Metoda recomandă un task de prioritate indicată și care se încadrează în limita de timp indicată. Ca date de intrare metoda primește:  priority, număr întreg și timeEstimate, număr întreg.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ro" sz="1300"/>
              <a:t>	În cadrul testării am luat în considerare următoarele cazuri: </a:t>
            </a:r>
            <a:endParaRPr sz="1300"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o" sz="1300"/>
              <a:t>givenNegativePriority_whenRecommendTask_thenThrowException()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 sz="1300"/>
              <a:t>givenNegativeTimeEstimate_whenRecommendTask_thenThrowException()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 sz="1300"/>
              <a:t>givenValidValues_whenRecommendTask_thenRecommendTask() 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 sz="1300"/>
              <a:t>givenNonExistingPriority_whenRecommendTask_thenRecommendTask() 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 sz="1300"/>
              <a:t>givenNonExistingTimeEstimate_whenRecommendTask_thenThrowException()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 sz="1300"/>
              <a:t>givenNonExistingPriorityAndTimeEstimate_whenRecommendTask_thenThrowException() 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 sz="1300"/>
              <a:t>givenTooHighPriority_whenRecommendTask_thenThrowException()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ro" sz="1300"/>
              <a:t>	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15925"/>
            <a:ext cx="8244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8288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8288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3200"/>
              <a:t>Analiza valorilor de frontieră</a:t>
            </a:r>
            <a:endParaRPr sz="32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63700"/>
            <a:ext cx="82449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Pentru acest tip de testare am luat </a:t>
            </a:r>
            <a:r>
              <a:rPr lang="ro"/>
              <a:t>în</a:t>
            </a:r>
            <a:r>
              <a:rPr lang="ro"/>
              <a:t> considerare metoda getByIndex().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 	Metoda getByIndex(), </a:t>
            </a:r>
            <a:r>
              <a:rPr lang="ro"/>
              <a:t>așa</a:t>
            </a:r>
            <a:r>
              <a:rPr lang="ro"/>
              <a:t> cum </a:t>
            </a:r>
            <a:r>
              <a:rPr lang="ro"/>
              <a:t>sugerează</a:t>
            </a:r>
            <a:r>
              <a:rPr lang="ro"/>
              <a:t> </a:t>
            </a:r>
            <a:r>
              <a:rPr lang="ro"/>
              <a:t>și</a:t>
            </a:r>
            <a:r>
              <a:rPr lang="ro"/>
              <a:t> numele, </a:t>
            </a:r>
            <a:r>
              <a:rPr lang="ro"/>
              <a:t>găsește</a:t>
            </a:r>
            <a:r>
              <a:rPr lang="ro"/>
              <a:t> taskul cu indexul dat ca parametru </a:t>
            </a:r>
            <a:r>
              <a:rPr lang="ro"/>
              <a:t>în</a:t>
            </a:r>
            <a:r>
              <a:rPr lang="ro"/>
              <a:t> lista de taskuri.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	Am ilustrat acest tip de testare cu </a:t>
            </a:r>
            <a:r>
              <a:rPr lang="ro"/>
              <a:t>următoarele</a:t>
            </a:r>
            <a:r>
              <a:rPr lang="ro"/>
              <a:t> teste: 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givenLowestValidIndex_whenGetByIndex_thenRetrieveTask()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givenHighestValidIndex_whenGetByIndex_thenRetrieveTask()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givenIndexAboveHighest_whenGetByIndex_thenThrowException()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givenIndexBelowLowest_whenGetByIndex_thenThrowException()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Testare Structurală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