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314" r:id="rId5"/>
    <p:sldId id="315" r:id="rId6"/>
    <p:sldId id="316" r:id="rId7"/>
    <p:sldId id="317" r:id="rId8"/>
    <p:sldId id="318" r:id="rId9"/>
    <p:sldId id="319" r:id="rId10"/>
    <p:sldId id="320" r:id="rId11"/>
    <p:sldId id="322" r:id="rId12"/>
    <p:sldId id="323" r:id="rId13"/>
    <p:sldId id="324" r:id="rId14"/>
    <p:sldId id="325"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95388" autoAdjust="0"/>
  </p:normalViewPr>
  <p:slideViewPr>
    <p:cSldViewPr snapToGrid="0">
      <p:cViewPr>
        <p:scale>
          <a:sx n="69" d="100"/>
          <a:sy n="69" d="100"/>
        </p:scale>
        <p:origin x="108" y="6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n" userId="cd83cbbeec7be5c6" providerId="LiveId" clId="{31F979D9-1BF0-4EC8-90A5-C0B403BAB08D}"/>
    <pc:docChg chg="modSld">
      <pc:chgData name="sindhu n" userId="cd83cbbeec7be5c6" providerId="LiveId" clId="{31F979D9-1BF0-4EC8-90A5-C0B403BAB08D}" dt="2024-04-03T22:08:22.056" v="28" actId="20577"/>
      <pc:docMkLst>
        <pc:docMk/>
      </pc:docMkLst>
      <pc:sldChg chg="modSp mod">
        <pc:chgData name="sindhu n" userId="cd83cbbeec7be5c6" providerId="LiveId" clId="{31F979D9-1BF0-4EC8-90A5-C0B403BAB08D}" dt="2024-04-03T22:08:22.056" v="28" actId="20577"/>
        <pc:sldMkLst>
          <pc:docMk/>
          <pc:sldMk cId="769932640" sldId="309"/>
        </pc:sldMkLst>
        <pc:spChg chg="mod">
          <ac:chgData name="sindhu n" userId="cd83cbbeec7be5c6" providerId="LiveId" clId="{31F979D9-1BF0-4EC8-90A5-C0B403BAB08D}" dt="2024-04-03T22:08:22.056" v="28" actId="20577"/>
          <ac:spMkLst>
            <pc:docMk/>
            <pc:sldMk cId="769932640" sldId="309"/>
            <ac:spMk id="10" creationId="{1F398FDD-E639-CF6A-B875-443655F2B3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4110010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b="1" dirty="0"/>
              <a:t>ATM STIMULATOR </a:t>
            </a:r>
            <a:br>
              <a:rPr lang="en-US" b="1" dirty="0"/>
            </a:br>
            <a:endParaRPr lang="en-US" dirty="0"/>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3930158" y="361879"/>
            <a:ext cx="9524998" cy="1499627"/>
          </a:xfrm>
        </p:spPr>
        <p:txBody>
          <a:bodyPr/>
          <a:lstStyle/>
          <a:p>
            <a:r>
              <a:rPr lang="en-US" b="1" dirty="0"/>
              <a:t>FUTURE ENHANCEMENTS</a:t>
            </a:r>
            <a:endParaRPr lang="en-US" dirty="0"/>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1879761" y="2331344"/>
            <a:ext cx="8613059" cy="3914910"/>
          </a:xfrm>
        </p:spPr>
        <p:txBody>
          <a:bodyPr/>
          <a:lstStyle/>
          <a:p>
            <a:pPr marL="0" indent="0">
              <a:buNone/>
            </a:pPr>
            <a:r>
              <a:rPr lang="en-US" sz="2800" dirty="0"/>
              <a:t>PIN-Based Authentication: Implement PIN validation for user authentication.</a:t>
            </a:r>
          </a:p>
          <a:p>
            <a:pPr marL="0" indent="0">
              <a:buNone/>
            </a:pPr>
            <a:r>
              <a:rPr lang="en-US" sz="2800" dirty="0"/>
              <a:t>Graphical User Interface (GUI): Develop a GUI for a more intuitive user experience.</a:t>
            </a:r>
          </a:p>
          <a:p>
            <a:pPr marL="0" indent="0">
              <a:buNone/>
            </a:pPr>
            <a:r>
              <a:rPr lang="en-US" sz="2800" dirty="0"/>
              <a:t>Database Integration: Store user account data in a database for scalability and persistence.</a:t>
            </a:r>
          </a:p>
          <a:p>
            <a:endParaRPr lang="en-US" dirty="0"/>
          </a:p>
          <a:p>
            <a:endParaRPr lang="en-US" dirty="0"/>
          </a:p>
        </p:txBody>
      </p:sp>
      <p:sp>
        <p:nvSpPr>
          <p:cNvPr id="4" name="Content Placeholder 3">
            <a:extLst>
              <a:ext uri="{FF2B5EF4-FFF2-40B4-BE49-F238E27FC236}">
                <a16:creationId xmlns:a16="http://schemas.microsoft.com/office/drawing/2014/main" id="{3735AC68-D86C-E73B-5402-F22C9F54DC0C}"/>
              </a:ext>
            </a:extLst>
          </p:cNvPr>
          <p:cNvSpPr>
            <a:spLocks noGrp="1"/>
          </p:cNvSpPr>
          <p:nvPr>
            <p:ph sz="quarter" idx="11"/>
          </p:nvPr>
        </p:nvSpPr>
        <p:spPr>
          <a:xfrm>
            <a:off x="7967475" y="2018119"/>
            <a:ext cx="2449514" cy="3931919"/>
          </a:xfrm>
        </p:spPr>
        <p:txBody>
          <a:bodyPr/>
          <a:lstStyle/>
          <a:p>
            <a:pPr marL="0" indent="0">
              <a:buNone/>
            </a:pPr>
            <a:r>
              <a:rPr lang="en-US" dirty="0"/>
              <a:t> </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9AD0-665D-4D03-00D9-080EFD7811F1}"/>
              </a:ext>
            </a:extLst>
          </p:cNvPr>
          <p:cNvSpPr>
            <a:spLocks noGrp="1"/>
          </p:cNvSpPr>
          <p:nvPr>
            <p:ph type="title"/>
          </p:nvPr>
        </p:nvSpPr>
        <p:spPr>
          <a:xfrm>
            <a:off x="4549590" y="330874"/>
            <a:ext cx="9524998" cy="1499627"/>
          </a:xfrm>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26B0CDD9-6B23-9BC3-EA49-9D01767321B3}"/>
              </a:ext>
            </a:extLst>
          </p:cNvPr>
          <p:cNvSpPr>
            <a:spLocks noGrp="1"/>
          </p:cNvSpPr>
          <p:nvPr>
            <p:ph sz="quarter" idx="10"/>
          </p:nvPr>
        </p:nvSpPr>
        <p:spPr>
          <a:xfrm>
            <a:off x="2369572" y="2327213"/>
            <a:ext cx="7855975" cy="3919041"/>
          </a:xfrm>
        </p:spPr>
        <p:txBody>
          <a:bodyPr>
            <a:normAutofit/>
          </a:bodyPr>
          <a:lstStyle/>
          <a:p>
            <a:r>
              <a:rPr lang="en-US" sz="2800" b="0" i="0" dirty="0">
                <a:solidFill>
                  <a:srgbClr val="0D0D0D"/>
                </a:solidFill>
                <a:effectLst/>
                <a:latin typeface="Söhne"/>
              </a:rPr>
              <a:t>In conclusion, our ATM simulator serves as a practical and user-friendly solution for simulating banking transactions in a virtual environment. </a:t>
            </a:r>
          </a:p>
          <a:p>
            <a:r>
              <a:rPr lang="en-US" sz="2800" b="0" i="0" dirty="0">
                <a:solidFill>
                  <a:srgbClr val="0D0D0D"/>
                </a:solidFill>
                <a:effectLst/>
                <a:latin typeface="Söhne"/>
              </a:rPr>
              <a:t>Users can easily interact with the program to perform common banking tasks, making it an ideal tool for educational purposes, software testing, and personal use.</a:t>
            </a:r>
            <a:endParaRPr lang="en-US" sz="2800" dirty="0"/>
          </a:p>
        </p:txBody>
      </p:sp>
      <p:sp>
        <p:nvSpPr>
          <p:cNvPr id="4" name="Content Placeholder 3">
            <a:extLst>
              <a:ext uri="{FF2B5EF4-FFF2-40B4-BE49-F238E27FC236}">
                <a16:creationId xmlns:a16="http://schemas.microsoft.com/office/drawing/2014/main" id="{CBABF5E2-CAE9-1DCE-0212-C6274F0E28E4}"/>
              </a:ext>
            </a:extLst>
          </p:cNvPr>
          <p:cNvSpPr>
            <a:spLocks noGrp="1"/>
          </p:cNvSpPr>
          <p:nvPr>
            <p:ph sz="quarter" idx="11"/>
          </p:nvPr>
        </p:nvSpPr>
        <p:spPr/>
        <p:txBody>
          <a:bodyPr/>
          <a:lstStyle/>
          <a:p>
            <a:pPr marL="0" indent="0">
              <a:buNone/>
            </a:pPr>
            <a:r>
              <a:rPr lang="en-US" dirty="0"/>
              <a:t> </a:t>
            </a:r>
          </a:p>
        </p:txBody>
      </p:sp>
      <p:sp>
        <p:nvSpPr>
          <p:cNvPr id="5" name="Slide Number Placeholder 4">
            <a:extLst>
              <a:ext uri="{FF2B5EF4-FFF2-40B4-BE49-F238E27FC236}">
                <a16:creationId xmlns:a16="http://schemas.microsoft.com/office/drawing/2014/main" id="{A818CF2A-6800-1C8F-BFEE-7D1A42D22400}"/>
              </a:ext>
            </a:extLst>
          </p:cNvPr>
          <p:cNvSpPr>
            <a:spLocks noGrp="1"/>
          </p:cNvSpPr>
          <p:nvPr>
            <p:ph type="sldNum" sz="quarter" idx="4"/>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1647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8696169" y="4338637"/>
            <a:ext cx="5057103" cy="2519363"/>
          </a:xfrm>
        </p:spPr>
        <p:txBody>
          <a:bodyPr>
            <a:normAutofit/>
          </a:bodyPr>
          <a:lstStyle/>
          <a:p>
            <a:r>
              <a:rPr lang="en-US" sz="2400" dirty="0"/>
              <a:t> </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3221665" y="421858"/>
            <a:ext cx="5181600" cy="1056067"/>
          </a:xfrm>
        </p:spPr>
        <p:txBody>
          <a:bodyPr/>
          <a:lstStyle/>
          <a:p>
            <a:r>
              <a:rPr lang="en-US" b="1" dirty="0"/>
              <a:t>CONTENTS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1020725" y="2020187"/>
            <a:ext cx="6060558" cy="4091800"/>
          </a:xfrm>
        </p:spPr>
        <p:txBody>
          <a:bodyPr>
            <a:noAutofit/>
          </a:bodyPr>
          <a:lstStyle/>
          <a:p>
            <a:r>
              <a:rPr lang="en-US" dirty="0"/>
              <a:t>INTRODUCTION</a:t>
            </a:r>
          </a:p>
          <a:p>
            <a:r>
              <a:rPr lang="en-US" dirty="0"/>
              <a:t>OBJECTIVE</a:t>
            </a:r>
          </a:p>
          <a:p>
            <a:r>
              <a:rPr lang="en-US" dirty="0"/>
              <a:t>FEATURES</a:t>
            </a:r>
          </a:p>
          <a:p>
            <a:r>
              <a:rPr lang="en-US" dirty="0"/>
              <a:t>MAIN COMPONENTS</a:t>
            </a:r>
          </a:p>
          <a:p>
            <a:r>
              <a:rPr lang="en-US" dirty="0"/>
              <a:t>FUNCTIONALITY OVERVIEW</a:t>
            </a:r>
          </a:p>
          <a:p>
            <a:r>
              <a:rPr lang="en-US" dirty="0"/>
              <a:t>SECURITY</a:t>
            </a:r>
          </a:p>
          <a:p>
            <a:r>
              <a:rPr lang="en-US" dirty="0"/>
              <a:t>TESTING AND VALIDATION</a:t>
            </a:r>
          </a:p>
          <a:p>
            <a:r>
              <a:rPr lang="en-US" dirty="0"/>
              <a:t>FUTURE ENHANCEMENTS</a:t>
            </a:r>
          </a:p>
          <a:p>
            <a:r>
              <a:rPr lang="en-US" dirty="0"/>
              <a:t>CONCLUSION</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892596" y="688044"/>
            <a:ext cx="5181600" cy="938737"/>
          </a:xfrm>
        </p:spPr>
        <p:txBody>
          <a:bodyPr/>
          <a:lstStyle/>
          <a:p>
            <a:r>
              <a:rPr lang="en-US" dirty="0"/>
              <a:t>INTRODUCTION</a:t>
            </a:r>
          </a:p>
        </p:txBody>
      </p:sp>
      <p:pic>
        <p:nvPicPr>
          <p:cNvPr id="5" name="Picture Placeholder 6">
            <a:extLst>
              <a:ext uri="{FF2B5EF4-FFF2-40B4-BE49-F238E27FC236}">
                <a16:creationId xmlns:a16="http://schemas.microsoft.com/office/drawing/2014/main" id="{9AC7044D-AC44-F471-D457-99D3FF5190B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5719" r="5719"/>
          <a:stretch>
            <a:fillRect/>
          </a:stretch>
        </p:blipFill>
        <p:spPr>
          <a:xfrm>
            <a:off x="6086475" y="-9525"/>
            <a:ext cx="6115050" cy="6867525"/>
          </a:xfrm>
        </p:spPr>
      </p:pic>
      <p:sp>
        <p:nvSpPr>
          <p:cNvPr id="6" name="TextBox 5">
            <a:extLst>
              <a:ext uri="{FF2B5EF4-FFF2-40B4-BE49-F238E27FC236}">
                <a16:creationId xmlns:a16="http://schemas.microsoft.com/office/drawing/2014/main" id="{2FF62ECC-D27D-B5C7-1472-79B2B00572EB}"/>
              </a:ext>
            </a:extLst>
          </p:cNvPr>
          <p:cNvSpPr txBox="1"/>
          <p:nvPr/>
        </p:nvSpPr>
        <p:spPr>
          <a:xfrm>
            <a:off x="1102241" y="2485500"/>
            <a:ext cx="5766391" cy="3046988"/>
          </a:xfrm>
          <a:prstGeom prst="rect">
            <a:avLst/>
          </a:prstGeom>
          <a:noFill/>
        </p:spPr>
        <p:txBody>
          <a:bodyPr wrap="square" rtlCol="0">
            <a:spAutoFit/>
          </a:bodyPr>
          <a:lstStyle/>
          <a:p>
            <a:r>
              <a:rPr lang="en-US" sz="2400" dirty="0">
                <a:solidFill>
                  <a:schemeClr val="bg1"/>
                </a:solidFill>
              </a:rPr>
              <a:t>This presentation introduces you to the ATM Stimulator for a banking system. </a:t>
            </a:r>
            <a:r>
              <a:rPr lang="en-US" sz="2400" b="0" i="0" dirty="0">
                <a:solidFill>
                  <a:schemeClr val="bg1"/>
                </a:solidFill>
                <a:effectLst/>
                <a:latin typeface="Söhne"/>
              </a:rPr>
              <a:t>Our ATM simulator aims to provide a realistic and interactive experience for users to perform common banking transactions conveniently.</a:t>
            </a:r>
          </a:p>
          <a:p>
            <a:r>
              <a:rPr lang="en-US" sz="2400" b="0" i="0" dirty="0">
                <a:solidFill>
                  <a:schemeClr val="bg1"/>
                </a:solidFill>
                <a:effectLst/>
                <a:latin typeface="Söhne"/>
              </a:rPr>
              <a:t>Without further ado, let's dive into the world of our ATM simulator and explore the possibilities it offers. Let's get started!</a:t>
            </a:r>
            <a:endParaRPr lang="en-US" sz="2400" dirty="0">
              <a:solidFill>
                <a:schemeClr val="bg1"/>
              </a:solidFill>
            </a:endParaRPr>
          </a:p>
        </p:txBody>
      </p:sp>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126480" y="1310639"/>
            <a:ext cx="4805997" cy="2689629"/>
          </a:xfrm>
        </p:spPr>
        <p:txBody>
          <a:bodyPr/>
          <a:lstStyle/>
          <a:p>
            <a:r>
              <a:rPr lang="en-US" b="1" dirty="0"/>
              <a:t>OBJECTIVE</a:t>
            </a:r>
            <a:endParaRPr lang="en-US" dirty="0"/>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6126163" y="4172990"/>
            <a:ext cx="4805997" cy="2389736"/>
          </a:xfrm>
        </p:spPr>
        <p:txBody>
          <a:bodyPr>
            <a:normAutofit lnSpcReduction="10000"/>
          </a:bodyPr>
          <a:lstStyle/>
          <a:p>
            <a:r>
              <a:rPr lang="en-US" dirty="0"/>
              <a:t>Offering users a safe and realistic environment to hone their ATM transaction abilities is the main goal of the ATM Stimulator. The simulator, which is an essential tool for training and testing, attempts to close the gap between academic understanding and real-world application in the financial services industry. </a:t>
            </a:r>
          </a:p>
          <a:p>
            <a:endParaRPr lang="en-US" dirty="0"/>
          </a:p>
        </p:txBody>
      </p:sp>
      <p:pic>
        <p:nvPicPr>
          <p:cNvPr id="6" name="Picture Placeholder 5" descr="A close-up of a machine&#10;&#10;Description automatically generated">
            <a:extLst>
              <a:ext uri="{FF2B5EF4-FFF2-40B4-BE49-F238E27FC236}">
                <a16:creationId xmlns:a16="http://schemas.microsoft.com/office/drawing/2014/main" id="{EE5D5325-8C4B-9ADF-4FE0-A1EC7E21A3A4}"/>
              </a:ext>
            </a:extLst>
          </p:cNvPr>
          <p:cNvPicPr>
            <a:picLocks noGrp="1" noChangeAspect="1"/>
          </p:cNvPicPr>
          <p:nvPr>
            <p:ph type="pic" sz="quarter" idx="11"/>
          </p:nvPr>
        </p:nvPicPr>
        <p:blipFill>
          <a:blip r:embed="rId3"/>
          <a:srcRect l="5556" r="5556"/>
          <a:stretch>
            <a:fillRect/>
          </a:stretch>
        </p:blipFill>
        <p:spPr/>
      </p:pic>
    </p:spTree>
    <p:extLst>
      <p:ext uri="{BB962C8B-B14F-4D97-AF65-F5344CB8AC3E}">
        <p14:creationId xmlns:p14="http://schemas.microsoft.com/office/powerpoint/2010/main" val="56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1127050" y="364808"/>
            <a:ext cx="7273637" cy="1646555"/>
          </a:xfrm>
        </p:spPr>
        <p:txBody>
          <a:bodyPr/>
          <a:lstStyle/>
          <a:p>
            <a:r>
              <a:rPr lang="en-US" sz="4000" b="1" dirty="0"/>
              <a:t>FEATURES</a:t>
            </a:r>
            <a:r>
              <a:rPr lang="en-US" sz="3200" dirty="0"/>
              <a:t>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1545465" y="1841242"/>
            <a:ext cx="7273638" cy="4155757"/>
          </a:xfrm>
        </p:spPr>
        <p:txBody>
          <a:bodyPr/>
          <a:lstStyle/>
          <a:p>
            <a:pPr marL="0" indent="0">
              <a:buNone/>
            </a:pPr>
            <a:r>
              <a:rPr lang="en-US" sz="2800" dirty="0"/>
              <a:t>To promote a realistic grasp of these procedures, users might mimic routine banking operations like cash withdrawals, deposit and account balance inquiries. The feature that generates automated receipts guarantees a definitive record of simulated transactions, providing a comprehensive and genuine banking experience.</a:t>
            </a:r>
          </a:p>
          <a:p>
            <a:pPr marL="0" indent="0">
              <a:spcBef>
                <a:spcPts val="0"/>
              </a:spcBef>
              <a:spcAft>
                <a:spcPts val="1200"/>
              </a:spcAft>
              <a:buNone/>
            </a:pP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096000" y="375285"/>
            <a:ext cx="4896678" cy="2731709"/>
          </a:xfrm>
        </p:spPr>
        <p:txBody>
          <a:bodyPr/>
          <a:lstStyle/>
          <a:p>
            <a:r>
              <a:rPr lang="en-US" dirty="0"/>
              <a:t>MAIN COMPONENTS</a:t>
            </a:r>
          </a:p>
        </p:txBody>
      </p:sp>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6233652" y="3851787"/>
            <a:ext cx="4896677" cy="2309726"/>
          </a:xfrm>
        </p:spPr>
        <p:txBody>
          <a:bodyPr/>
          <a:lstStyle/>
          <a:p>
            <a:r>
              <a:rPr lang="en-US" sz="2200" dirty="0"/>
              <a:t>ATM Class: Contains the main method and user interface.</a:t>
            </a:r>
          </a:p>
          <a:p>
            <a:r>
              <a:rPr lang="en-US" sz="2200" dirty="0" err="1"/>
              <a:t>UserAccounts</a:t>
            </a:r>
            <a:r>
              <a:rPr lang="en-US" sz="2200" dirty="0"/>
              <a:t> Map: Stores user account numbers and balances.</a:t>
            </a:r>
          </a:p>
          <a:p>
            <a:endParaRPr lang="en-US" noProof="1"/>
          </a:p>
        </p:txBody>
      </p:sp>
      <p:pic>
        <p:nvPicPr>
          <p:cNvPr id="8" name="Picture Placeholder 7" descr="A green and grey atm machine&#10;&#10;Description automatically generated">
            <a:extLst>
              <a:ext uri="{FF2B5EF4-FFF2-40B4-BE49-F238E27FC236}">
                <a16:creationId xmlns:a16="http://schemas.microsoft.com/office/drawing/2014/main" id="{5D809316-2CA7-D6D1-36E3-E6BD59FAA7BD}"/>
              </a:ext>
            </a:extLst>
          </p:cNvPr>
          <p:cNvPicPr>
            <a:picLocks noGrp="1" noChangeAspect="1"/>
          </p:cNvPicPr>
          <p:nvPr>
            <p:ph type="pic" sz="quarter" idx="11"/>
          </p:nvPr>
        </p:nvPicPr>
        <p:blipFill>
          <a:blip r:embed="rId3"/>
          <a:srcRect l="37104" r="37104"/>
          <a:stretch>
            <a:fillRect/>
          </a:stretch>
        </p:blipFill>
        <p:spPr>
          <a:xfrm>
            <a:off x="0" y="0"/>
            <a:ext cx="5250426" cy="6858000"/>
          </a:xfrm>
        </p:spPr>
      </p:pic>
    </p:spTree>
    <p:extLst>
      <p:ext uri="{BB962C8B-B14F-4D97-AF65-F5344CB8AC3E}">
        <p14:creationId xmlns:p14="http://schemas.microsoft.com/office/powerpoint/2010/main" val="176041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Functionality Overview</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8632724" cy="3747180"/>
          </a:xfrm>
        </p:spPr>
        <p:txBody>
          <a:bodyPr>
            <a:normAutofit fontScale="92500"/>
          </a:bodyPr>
          <a:lstStyle/>
          <a:p>
            <a:r>
              <a:rPr lang="en-US" sz="2800" dirty="0"/>
              <a:t>Check Balance: Input: Account number. Output: Current account balance.</a:t>
            </a:r>
          </a:p>
          <a:p>
            <a:r>
              <a:rPr lang="en-US" sz="2800" dirty="0"/>
              <a:t>Deposit: Inputs: Account number, deposit amount. Action: Adds the deposit amount to the account balance.</a:t>
            </a:r>
          </a:p>
          <a:p>
            <a:r>
              <a:rPr lang="en-US" sz="2800" dirty="0"/>
              <a:t>Withdraw: Inputs: Account number, withdrawal amount. Action: Deducts the withdrawal amount from the account balance.</a:t>
            </a:r>
          </a:p>
          <a:p>
            <a:r>
              <a:rPr lang="en-US" sz="2800" dirty="0"/>
              <a:t>Exit: Terminates the ATM simulator program.</a:t>
            </a:r>
          </a:p>
          <a:p>
            <a:endParaRPr lang="en-US" noProof="1"/>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6284891" y="2022250"/>
            <a:ext cx="4992709" cy="3747180"/>
          </a:xfrm>
        </p:spPr>
        <p:txBody>
          <a:bodyPr/>
          <a:lstStyle/>
          <a:p>
            <a:pPr marL="0" indent="0">
              <a:buNone/>
            </a:pPr>
            <a:r>
              <a:rPr lang="en-US" noProof="1"/>
              <a:t> </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a:normAutofit/>
          </a:bodyPr>
          <a:lstStyle/>
          <a:p>
            <a:r>
              <a:rPr lang="en-US" sz="3600" dirty="0"/>
              <a:t>SECURITY</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a:lstStyle/>
          <a:p>
            <a:pPr marL="0" indent="0">
              <a:buNone/>
            </a:pPr>
            <a:r>
              <a:rPr lang="en-US" sz="2400" dirty="0"/>
              <a:t>PIN Validation: Not implemented in this version but can be added for enhanced security.</a:t>
            </a:r>
          </a:p>
          <a:p>
            <a:pPr marL="0" indent="0">
              <a:buNone/>
            </a:pPr>
            <a:r>
              <a:rPr lang="en-US" sz="2400" dirty="0"/>
              <a:t>Account Number Verification: Ensures that only valid account numbers are accepted.</a:t>
            </a:r>
          </a:p>
          <a:p>
            <a:pPr marL="0" indent="0">
              <a:buNone/>
            </a:pPr>
            <a:r>
              <a:rPr lang="en-US" sz="2400" dirty="0"/>
              <a:t>Transaction Logging: Tracks all transactions for auditing purposes.</a:t>
            </a:r>
          </a:p>
          <a:p>
            <a:endParaRPr lang="en-US" dirty="0"/>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pic>
        <p:nvPicPr>
          <p:cNvPr id="7" name="Picture Placeholder 5">
            <a:extLst>
              <a:ext uri="{FF2B5EF4-FFF2-40B4-BE49-F238E27FC236}">
                <a16:creationId xmlns:a16="http://schemas.microsoft.com/office/drawing/2014/main" id="{5CC01D6B-7F9A-3271-59D5-AB010904B3D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8971" r="18971"/>
          <a:stretch>
            <a:fillRect/>
          </a:stretch>
        </p:blipFill>
        <p:spPr>
          <a:xfrm>
            <a:off x="6076950" y="0"/>
            <a:ext cx="6115050" cy="6869113"/>
          </a:xfrm>
        </p:spPr>
      </p:pic>
    </p:spTree>
    <p:extLst>
      <p:ext uri="{BB962C8B-B14F-4D97-AF65-F5344CB8AC3E}">
        <p14:creationId xmlns:p14="http://schemas.microsoft.com/office/powerpoint/2010/main" val="151744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b="1" dirty="0"/>
              <a:t>TESTING AND VALIDATION</a:t>
            </a:r>
            <a:endParaRPr lang="en-US" dirty="0"/>
          </a:p>
        </p:txBody>
      </p:sp>
      <p:sp>
        <p:nvSpPr>
          <p:cNvPr id="3" name="Content Placeholder 2">
            <a:extLst>
              <a:ext uri="{FF2B5EF4-FFF2-40B4-BE49-F238E27FC236}">
                <a16:creationId xmlns:a16="http://schemas.microsoft.com/office/drawing/2014/main" id="{93C71586-1388-197C-1294-83D4DD85293E}"/>
              </a:ext>
            </a:extLst>
          </p:cNvPr>
          <p:cNvSpPr>
            <a:spLocks noGrp="1"/>
          </p:cNvSpPr>
          <p:nvPr>
            <p:ph sz="quarter" idx="10"/>
          </p:nvPr>
        </p:nvSpPr>
        <p:spPr>
          <a:xfrm>
            <a:off x="1710812" y="1968587"/>
            <a:ext cx="8534401" cy="3914910"/>
          </a:xfrm>
        </p:spPr>
        <p:txBody>
          <a:bodyPr/>
          <a:lstStyle/>
          <a:p>
            <a:pPr marL="0" indent="0">
              <a:buNone/>
            </a:pPr>
            <a:r>
              <a:rPr lang="en-US" dirty="0"/>
              <a:t>Invalid Input: Displays error messages for incorrect input formats.</a:t>
            </a:r>
          </a:p>
          <a:p>
            <a:pPr marL="0" indent="0">
              <a:buNone/>
            </a:pPr>
            <a:r>
              <a:rPr lang="en-US" dirty="0"/>
              <a:t>Insufficient Funds: Alerts users when attempting to withdraw more than their account balance.</a:t>
            </a:r>
          </a:p>
          <a:p>
            <a:pPr marL="0" indent="0">
              <a:buNone/>
            </a:pPr>
            <a:r>
              <a:rPr lang="en-US" dirty="0"/>
              <a:t>Invalid Account Number: Notifies users when entering an unrecognized account number.</a:t>
            </a:r>
          </a:p>
          <a:p>
            <a:pPr marL="0" indent="0">
              <a:buNone/>
            </a:pPr>
            <a:r>
              <a:rPr lang="en-US" dirty="0"/>
              <a:t>Unit Testing: Validates the functionality of individual methods.</a:t>
            </a:r>
          </a:p>
          <a:p>
            <a:pPr marL="0" indent="0">
              <a:buNone/>
            </a:pPr>
            <a:r>
              <a:rPr lang="en-US" dirty="0"/>
              <a:t>Integration Testing: Verifies the interaction between different components.</a:t>
            </a:r>
          </a:p>
          <a:p>
            <a:pPr marL="0" indent="0">
              <a:buNone/>
            </a:pPr>
            <a:r>
              <a:rPr lang="en-US" dirty="0"/>
              <a:t>User Acceptance Testing: Involves real users to ensure usability and reliability.</a:t>
            </a:r>
          </a:p>
          <a:p>
            <a:endParaRPr lang="en-US" noProof="1"/>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
        <p:nvSpPr>
          <p:cNvPr id="7" name="Table Placeholder 6">
            <a:extLst>
              <a:ext uri="{FF2B5EF4-FFF2-40B4-BE49-F238E27FC236}">
                <a16:creationId xmlns:a16="http://schemas.microsoft.com/office/drawing/2014/main" id="{96642DCE-097E-B9A2-17BD-39A851864B71}"/>
              </a:ext>
            </a:extLst>
          </p:cNvPr>
          <p:cNvSpPr>
            <a:spLocks noGrp="1"/>
          </p:cNvSpPr>
          <p:nvPr>
            <p:ph type="tbl" sz="quarter" idx="11"/>
          </p:nvPr>
        </p:nvSpPr>
        <p:spPr>
          <a:xfrm>
            <a:off x="5118358" y="1860397"/>
            <a:ext cx="6675437" cy="3932237"/>
          </a:xfrm>
        </p:spPr>
        <p:txBody>
          <a:bodyPr/>
          <a:lstStyle/>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4926147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{DAD1E720-0672-4C83-8AD0-DEA2A7893807}tf22318419_win32</Template>
  <TotalTime>55</TotalTime>
  <Words>501</Words>
  <Application>Microsoft Office PowerPoint</Application>
  <PresentationFormat>Widescreen</PresentationFormat>
  <Paragraphs>68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Tenorite</vt:lpstr>
      <vt:lpstr>Custom</vt:lpstr>
      <vt:lpstr>ATM STIMULATOR  </vt:lpstr>
      <vt:lpstr>CONTENTS</vt:lpstr>
      <vt:lpstr>INTRODUCTION</vt:lpstr>
      <vt:lpstr>OBJECTIVE</vt:lpstr>
      <vt:lpstr>FEATURES </vt:lpstr>
      <vt:lpstr>MAIN COMPONENTS</vt:lpstr>
      <vt:lpstr>Functionality Overview</vt:lpstr>
      <vt:lpstr>SECURITY</vt:lpstr>
      <vt:lpstr>TESTING AND VALIDATION</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STIMULATOR  </dc:title>
  <dc:creator>sindhu n</dc:creator>
  <cp:lastModifiedBy>sindhu n</cp:lastModifiedBy>
  <cp:revision>1</cp:revision>
  <dcterms:created xsi:type="dcterms:W3CDTF">2024-04-03T21:09:19Z</dcterms:created>
  <dcterms:modified xsi:type="dcterms:W3CDTF">2024-04-03T22:08:25Z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