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F99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28"/>
  </p:normalViewPr>
  <p:slideViewPr>
    <p:cSldViewPr snapToGrid="0" snapToObjects="1">
      <p:cViewPr varScale="1">
        <p:scale>
          <a:sx n="98" d="100"/>
          <a:sy n="98" d="100"/>
        </p:scale>
        <p:origin x="4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865" y="599688"/>
            <a:ext cx="1087509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GB" sz="4000" b="1" dirty="0">
                <a:solidFill>
                  <a:srgbClr val="74F994"/>
                </a:solidFill>
                <a:latin typeface="Rockwell Nova" panose="02060503020205020403" pitchFamily="18" charset="0"/>
              </a:rPr>
              <a:t>Through the Gaps: Uncovering Tactical</a:t>
            </a:r>
          </a:p>
          <a:p>
            <a:pPr algn="ctr"/>
            <a:r>
              <a:rPr lang="en-GB" sz="4000" b="1" dirty="0">
                <a:solidFill>
                  <a:srgbClr val="74F994"/>
                </a:solidFill>
                <a:latin typeface="Rockwell Nova" panose="02060503020205020403" pitchFamily="18" charset="0"/>
              </a:rPr>
              <a:t>Line-Breaking Passes with Clustering</a:t>
            </a:r>
            <a:endParaRPr sz="4000" b="1" dirty="0">
              <a:solidFill>
                <a:srgbClr val="74F994"/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016" y="2872771"/>
            <a:ext cx="1055478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latin typeface="Rockwell Nova" panose="02060503020205020403" pitchFamily="18" charset="0"/>
              </a:rPr>
              <a:t>The Machine Learning and Data Mining for Sports Analytics Workshop </a:t>
            </a:r>
            <a:r>
              <a:rPr sz="2800" b="1" dirty="0">
                <a:solidFill>
                  <a:srgbClr val="FFFFFF"/>
                </a:solidFill>
                <a:latin typeface="Rockwell Nova" panose="02060503020205020403" pitchFamily="18" charset="0"/>
              </a:rPr>
              <a:t>ECML</a:t>
            </a:r>
            <a:r>
              <a:rPr lang="en-GB" sz="2800" b="1" dirty="0">
                <a:solidFill>
                  <a:srgbClr val="FFFFFF"/>
                </a:solidFill>
                <a:latin typeface="Rockwell Nova" panose="02060503020205020403" pitchFamily="18" charset="0"/>
              </a:rPr>
              <a:t>/</a:t>
            </a:r>
            <a:r>
              <a:rPr sz="2800" b="1" dirty="0">
                <a:solidFill>
                  <a:srgbClr val="FFFFFF"/>
                </a:solidFill>
                <a:latin typeface="Rockwell Nova" panose="02060503020205020403" pitchFamily="18" charset="0"/>
              </a:rPr>
              <a:t>PKDD</a:t>
            </a:r>
            <a:endParaRPr lang="en-GB" sz="2800" b="1" dirty="0">
              <a:solidFill>
                <a:srgbClr val="FFFFFF"/>
              </a:solidFill>
              <a:latin typeface="Rockwell Nova" panose="02060503020205020403" pitchFamily="18" charset="0"/>
            </a:endParaRPr>
          </a:p>
          <a:p>
            <a:pPr algn="ctr"/>
            <a:endParaRPr lang="en-GB" sz="1400" dirty="0">
              <a:solidFill>
                <a:srgbClr val="FFFFFF"/>
              </a:solidFill>
              <a:latin typeface="Rockwell Nova" panose="02060503020205020403" pitchFamily="18" charset="0"/>
            </a:endParaRPr>
          </a:p>
          <a:p>
            <a:pPr algn="ctr"/>
            <a:r>
              <a:rPr sz="2400" dirty="0">
                <a:solidFill>
                  <a:srgbClr val="FFFFFF"/>
                </a:solidFill>
                <a:latin typeface="Rockwell Nova" panose="02060503020205020403" pitchFamily="18" charset="0"/>
              </a:rPr>
              <a:t>Oktay </a:t>
            </a:r>
            <a:r>
              <a:rPr sz="2400" dirty="0" err="1">
                <a:solidFill>
                  <a:srgbClr val="FFFFFF"/>
                </a:solidFill>
                <a:latin typeface="Rockwell Nova" panose="02060503020205020403" pitchFamily="18" charset="0"/>
              </a:rPr>
              <a:t>Karaku</a:t>
            </a:r>
            <a:r>
              <a:rPr lang="en-GB" sz="2400" dirty="0" err="1">
                <a:solidFill>
                  <a:srgbClr val="FFFFFF"/>
                </a:solidFill>
                <a:latin typeface="Rockwell Nova" panose="02060503020205020403" pitchFamily="18" charset="0"/>
              </a:rPr>
              <a:t>ş</a:t>
            </a:r>
            <a:r>
              <a:rPr lang="en-GB" sz="2400" dirty="0">
                <a:solidFill>
                  <a:srgbClr val="FFFFFF"/>
                </a:solidFill>
                <a:latin typeface="Rockwell Nova" panose="02060503020205020403" pitchFamily="18" charset="0"/>
              </a:rPr>
              <a:t>, PhD	|	Hasan Arkadaş</a:t>
            </a:r>
            <a:endParaRPr sz="2400" dirty="0">
              <a:solidFill>
                <a:srgbClr val="FFFFFF"/>
              </a:solidFill>
              <a:latin typeface="Rockwell Nova" panose="02060503020205020403" pitchFamily="18" charset="0"/>
            </a:endParaRPr>
          </a:p>
        </p:txBody>
      </p:sp>
      <p:pic>
        <p:nvPicPr>
          <p:cNvPr id="5" name="Picture 4" descr="A red sign with white text&#10;&#10;AI-generated content may be incorrect.">
            <a:extLst>
              <a:ext uri="{FF2B5EF4-FFF2-40B4-BE49-F238E27FC236}">
                <a16:creationId xmlns:a16="http://schemas.microsoft.com/office/drawing/2014/main" id="{E350FBE3-A049-F853-A688-079CEC694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291" y="4675100"/>
            <a:ext cx="1683222" cy="16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CF93CBD-B7CA-6681-5E74-5AF12EAB0D2A}"/>
              </a:ext>
            </a:extLst>
          </p:cNvPr>
          <p:cNvSpPr/>
          <p:nvPr/>
        </p:nvSpPr>
        <p:spPr>
          <a:xfrm>
            <a:off x="1976333" y="5745257"/>
            <a:ext cx="131738" cy="131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410479-A237-EDBE-F7D9-2520B707E4C7}"/>
              </a:ext>
            </a:extLst>
          </p:cNvPr>
          <p:cNvGrpSpPr/>
          <p:nvPr/>
        </p:nvGrpSpPr>
        <p:grpSpPr>
          <a:xfrm>
            <a:off x="6904313" y="4239939"/>
            <a:ext cx="2425117" cy="2490322"/>
            <a:chOff x="8852645" y="3921752"/>
            <a:chExt cx="2425117" cy="2490322"/>
          </a:xfrm>
        </p:grpSpPr>
        <p:pic>
          <p:nvPicPr>
            <p:cNvPr id="12" name="Picture 11" descr="A logo with a football ball&#10;&#10;AI-generated content may be incorrect.">
              <a:extLst>
                <a:ext uri="{FF2B5EF4-FFF2-40B4-BE49-F238E27FC236}">
                  <a16:creationId xmlns:a16="http://schemas.microsoft.com/office/drawing/2014/main" id="{E4683D7C-8E32-CFBE-E794-88D463219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1542" t="37844" r="42085" b="36919"/>
            <a:stretch>
              <a:fillRect/>
            </a:stretch>
          </p:blipFill>
          <p:spPr>
            <a:xfrm>
              <a:off x="9614263" y="4522700"/>
              <a:ext cx="779799" cy="1201896"/>
            </a:xfrm>
            <a:prstGeom prst="rect">
              <a:avLst/>
            </a:prstGeom>
          </p:spPr>
        </p:pic>
        <p:pic>
          <p:nvPicPr>
            <p:cNvPr id="13" name="Picture 12" descr="A logo with a football ball&#10;&#10;AI-generated content may be incorrect.">
              <a:extLst>
                <a:ext uri="{FF2B5EF4-FFF2-40B4-BE49-F238E27FC236}">
                  <a16:creationId xmlns:a16="http://schemas.microsoft.com/office/drawing/2014/main" id="{69DB389E-D22A-5638-FD2F-0C592462E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5264" t="37844" b="36919"/>
            <a:stretch>
              <a:fillRect/>
            </a:stretch>
          </p:blipFill>
          <p:spPr>
            <a:xfrm>
              <a:off x="9147222" y="5210178"/>
              <a:ext cx="2130540" cy="1201896"/>
            </a:xfrm>
            <a:prstGeom prst="rect">
              <a:avLst/>
            </a:prstGeom>
          </p:spPr>
        </p:pic>
        <p:pic>
          <p:nvPicPr>
            <p:cNvPr id="14" name="Picture 13" descr="A logo with a football ball&#10;&#10;AI-generated content may be incorrect.">
              <a:extLst>
                <a:ext uri="{FF2B5EF4-FFF2-40B4-BE49-F238E27FC236}">
                  <a16:creationId xmlns:a16="http://schemas.microsoft.com/office/drawing/2014/main" id="{B5D062B9-B5E9-F060-5C8B-A563F7C83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37844" r="58001" b="36919"/>
            <a:stretch>
              <a:fillRect/>
            </a:stretch>
          </p:blipFill>
          <p:spPr>
            <a:xfrm>
              <a:off x="8852645" y="3921752"/>
              <a:ext cx="2000206" cy="1201896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4C653E-84EB-C976-DF5D-6C014C16AFA0}"/>
                </a:ext>
              </a:extLst>
            </p:cNvPr>
            <p:cNvSpPr/>
            <p:nvPr/>
          </p:nvSpPr>
          <p:spPr>
            <a:xfrm>
              <a:off x="8852645" y="5260644"/>
              <a:ext cx="605353" cy="4639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E0EC404-394F-990F-8D43-FD31F661E2AE}"/>
                </a:ext>
              </a:extLst>
            </p:cNvPr>
            <p:cNvSpPr/>
            <p:nvPr/>
          </p:nvSpPr>
          <p:spPr>
            <a:xfrm rot="18974791">
              <a:off x="10199056" y="4861524"/>
              <a:ext cx="1013691" cy="46395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Audio 20">
            <a:extLst>
              <a:ext uri="{FF2B5EF4-FFF2-40B4-BE49-F238E27FC236}">
                <a16:creationId xmlns:a16="http://schemas.microsoft.com/office/drawing/2014/main" id="{B35DFF3D-FCB0-EE68-207D-751893E694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3625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671"/>
    </mc:Choice>
    <mc:Fallback>
      <p:transition spd="slow" advTm="246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359104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dirty="0">
                <a:solidFill>
                  <a:srgbClr val="74F994"/>
                </a:solidFill>
                <a:latin typeface="Rockwell Nova" panose="02060503020205020403" pitchFamily="18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99554"/>
            <a:ext cx="11274425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050" dirty="0">
              <a:latin typeface="Rockwell Nova" panose="02060503020205020403" pitchFamily="18" charset="0"/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sz="2000" dirty="0">
                <a:latin typeface="Rockwell Nova" panose="02060503020205020403" pitchFamily="18" charset="0"/>
              </a:rPr>
              <a:t>Line-breaking passes as a key tactical concept in football</a:t>
            </a:r>
          </a:p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sz="2000" b="1" dirty="0">
                <a:latin typeface="Rockwell Nova" panose="02060503020205020403" pitchFamily="18" charset="0"/>
              </a:rPr>
              <a:t>Objective:</a:t>
            </a:r>
            <a:r>
              <a:rPr sz="2000" dirty="0">
                <a:latin typeface="Rockwell Nova" panose="02060503020205020403" pitchFamily="18" charset="0"/>
              </a:rPr>
              <a:t> </a:t>
            </a:r>
            <a:r>
              <a:rPr lang="en-GB" sz="2000" i="1" dirty="0">
                <a:latin typeface="Rockwell Nova" panose="02060503020205020403" pitchFamily="18" charset="0"/>
              </a:rPr>
              <a:t>D</a:t>
            </a:r>
            <a:r>
              <a:rPr sz="2000" i="1" dirty="0" err="1">
                <a:latin typeface="Rockwell Nova" panose="02060503020205020403" pitchFamily="18" charset="0"/>
              </a:rPr>
              <a:t>etect</a:t>
            </a:r>
            <a:r>
              <a:rPr sz="2000" i="1" dirty="0">
                <a:latin typeface="Rockwell Nova" panose="02060503020205020403" pitchFamily="18" charset="0"/>
              </a:rPr>
              <a:t> and quantify LBPs using tracking data</a:t>
            </a:r>
          </a:p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lang="en-GB" sz="2000" b="1" dirty="0">
                <a:latin typeface="Rockwell Nova" panose="02060503020205020403" pitchFamily="18" charset="0"/>
              </a:rPr>
              <a:t>Method:</a:t>
            </a:r>
            <a:r>
              <a:rPr lang="en-GB" sz="2000" dirty="0">
                <a:latin typeface="Rockwell Nova" panose="02060503020205020403" pitchFamily="18" charset="0"/>
              </a:rPr>
              <a:t> </a:t>
            </a:r>
            <a:r>
              <a:rPr lang="en-GB" sz="2000" i="1" dirty="0">
                <a:latin typeface="Rockwell Nova" panose="02060503020205020403" pitchFamily="18" charset="0"/>
              </a:rPr>
              <a:t>A Clustering-based </a:t>
            </a:r>
            <a:r>
              <a:rPr sz="2000" i="1" dirty="0">
                <a:latin typeface="Rockwell Nova" panose="02060503020205020403" pitchFamily="18" charset="0"/>
              </a:rPr>
              <a:t>unsupervised detection</a:t>
            </a:r>
            <a:r>
              <a:rPr lang="en-GB" sz="2000" i="1" dirty="0">
                <a:latin typeface="Rockwell Nova" panose="02060503020205020403" pitchFamily="18" charset="0"/>
              </a:rPr>
              <a:t> PoC</a:t>
            </a:r>
            <a:endParaRPr sz="2000" i="1" dirty="0">
              <a:latin typeface="Rockwell Nova" panose="020605030202050204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E5F4A-7367-739E-67FC-D39CEA917513}"/>
              </a:ext>
            </a:extLst>
          </p:cNvPr>
          <p:cNvSpPr txBox="1"/>
          <p:nvPr/>
        </p:nvSpPr>
        <p:spPr>
          <a:xfrm>
            <a:off x="1034997" y="3785935"/>
            <a:ext cx="36464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Rockwell Nova" panose="02060503020205020403" pitchFamily="18" charset="0"/>
                <a:cs typeface="Bangla MN" pitchFamily="2" charset="0"/>
              </a:rPr>
              <a:t>Paris Saint-Germain</a:t>
            </a:r>
          </a:p>
          <a:p>
            <a:r>
              <a:rPr lang="en-US" i="1" dirty="0">
                <a:solidFill>
                  <a:schemeClr val="bg1"/>
                </a:solidFill>
                <a:latin typeface="Rockwell Nova" panose="02060503020205020403" pitchFamily="18" charset="0"/>
                <a:cs typeface="Bangla MN" pitchFamily="2" charset="0"/>
              </a:rPr>
              <a:t>2</a:t>
            </a:r>
            <a:r>
              <a:rPr lang="en-US" i="1" baseline="30000" dirty="0">
                <a:solidFill>
                  <a:schemeClr val="bg1"/>
                </a:solidFill>
                <a:latin typeface="Rockwell Nova" panose="02060503020205020403" pitchFamily="18" charset="0"/>
                <a:cs typeface="Bangla MN" pitchFamily="2" charset="0"/>
              </a:rPr>
              <a:t>nd</a:t>
            </a:r>
            <a:r>
              <a:rPr lang="en-US" i="1" dirty="0">
                <a:solidFill>
                  <a:schemeClr val="bg1"/>
                </a:solidFill>
                <a:latin typeface="Rockwell Nova" panose="02060503020205020403" pitchFamily="18" charset="0"/>
                <a:cs typeface="Bangla MN" pitchFamily="2" charset="0"/>
              </a:rPr>
              <a:t> Goal Pass vs. Toulouse</a:t>
            </a:r>
          </a:p>
          <a:p>
            <a:r>
              <a:rPr lang="en-US" i="1" dirty="0">
                <a:solidFill>
                  <a:schemeClr val="bg1"/>
                </a:solidFill>
                <a:latin typeface="Rockwell Nova" panose="02060503020205020403" pitchFamily="18" charset="0"/>
                <a:cs typeface="Bangla MN" pitchFamily="2" charset="0"/>
              </a:rPr>
              <a:t>Fabian Ruiz (29, CM)</a:t>
            </a:r>
          </a:p>
          <a:p>
            <a:r>
              <a:rPr lang="en-US" i="1" dirty="0">
                <a:solidFill>
                  <a:schemeClr val="bg1"/>
                </a:solidFill>
                <a:latin typeface="Rockwell Nova" panose="02060503020205020403" pitchFamily="18" charset="0"/>
                <a:cs typeface="Bangla MN" pitchFamily="2" charset="0"/>
              </a:rPr>
              <a:t>30/08/2025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8198B-8339-A067-CB15-AB14698973A9}"/>
              </a:ext>
            </a:extLst>
          </p:cNvPr>
          <p:cNvSpPr txBox="1"/>
          <p:nvPr/>
        </p:nvSpPr>
        <p:spPr>
          <a:xfrm>
            <a:off x="5050016" y="8458336"/>
            <a:ext cx="1776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Rockwell Nova" panose="02060503020205020403" pitchFamily="18" charset="0"/>
              </a:rPr>
              <a:t>Data Source: </a:t>
            </a:r>
            <a:r>
              <a:rPr lang="en-US" sz="1000" u="sng" dirty="0" err="1">
                <a:solidFill>
                  <a:schemeClr val="bg1"/>
                </a:solidFill>
                <a:latin typeface="Rockwell Nova" panose="02060503020205020403" pitchFamily="18" charset="0"/>
              </a:rPr>
              <a:t>WhoScored</a:t>
            </a:r>
            <a:endParaRPr lang="en-US" sz="1000" dirty="0">
              <a:solidFill>
                <a:schemeClr val="bg1"/>
              </a:solidFill>
              <a:latin typeface="Rockwell Nova" panose="02060503020205020403" pitchFamily="18" charset="0"/>
            </a:endParaRPr>
          </a:p>
        </p:txBody>
      </p:sp>
      <p:pic>
        <p:nvPicPr>
          <p:cNvPr id="10" name="Picture 9" descr="A diagram of a game&#10;&#10;AI-generated content may be incorrect.">
            <a:extLst>
              <a:ext uri="{FF2B5EF4-FFF2-40B4-BE49-F238E27FC236}">
                <a16:creationId xmlns:a16="http://schemas.microsoft.com/office/drawing/2014/main" id="{5F786965-D182-D132-1B37-6C612C46E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476" y="2173650"/>
            <a:ext cx="6853025" cy="4357992"/>
          </a:xfrm>
          <a:prstGeom prst="rect">
            <a:avLst/>
          </a:prstGeom>
        </p:spPr>
      </p:pic>
      <p:pic>
        <p:nvPicPr>
          <p:cNvPr id="11" name="Picture 6" descr="French Ligue 1 logo and symbol, meaning, history, PNG, brand">
            <a:extLst>
              <a:ext uri="{FF2B5EF4-FFF2-40B4-BE49-F238E27FC236}">
                <a16:creationId xmlns:a16="http://schemas.microsoft.com/office/drawing/2014/main" id="{AD67B336-994F-2845-02AB-07AFB8BA9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41" r="20074"/>
          <a:stretch>
            <a:fillRect/>
          </a:stretch>
        </p:blipFill>
        <p:spPr bwMode="auto">
          <a:xfrm>
            <a:off x="4754043" y="2174257"/>
            <a:ext cx="1459149" cy="148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5073CA0-676F-A305-B881-3302CF47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90" y="5382458"/>
            <a:ext cx="975253" cy="97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DA4F2C3-B9C1-B656-A399-2580FEEBB9BF}"/>
              </a:ext>
            </a:extLst>
          </p:cNvPr>
          <p:cNvGrpSpPr>
            <a:grpSpLocks noChangeAspect="1"/>
          </p:cNvGrpSpPr>
          <p:nvPr/>
        </p:nvGrpSpPr>
        <p:grpSpPr>
          <a:xfrm>
            <a:off x="10136825" y="-89926"/>
            <a:ext cx="2052000" cy="1243838"/>
            <a:chOff x="870973" y="4619959"/>
            <a:chExt cx="4108339" cy="2490322"/>
          </a:xfrm>
        </p:grpSpPr>
        <p:pic>
          <p:nvPicPr>
            <p:cNvPr id="13" name="Picture 12" descr="A red sign with white text&#10;&#10;AI-generated content may be incorrect.">
              <a:extLst>
                <a:ext uri="{FF2B5EF4-FFF2-40B4-BE49-F238E27FC236}">
                  <a16:creationId xmlns:a16="http://schemas.microsoft.com/office/drawing/2014/main" id="{686D70DF-7AE7-782D-810A-DD7F82103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973" y="5055120"/>
              <a:ext cx="1683222" cy="1620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395D405-DC31-AE66-1587-B6F2D308EB64}"/>
                </a:ext>
              </a:extLst>
            </p:cNvPr>
            <p:cNvGrpSpPr/>
            <p:nvPr/>
          </p:nvGrpSpPr>
          <p:grpSpPr>
            <a:xfrm>
              <a:off x="2554195" y="4619959"/>
              <a:ext cx="2425117" cy="2490322"/>
              <a:chOff x="8852645" y="3921752"/>
              <a:chExt cx="2425117" cy="2490322"/>
            </a:xfrm>
          </p:grpSpPr>
          <p:pic>
            <p:nvPicPr>
              <p:cNvPr id="15" name="Picture 14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998A7C0A-DE1B-7765-5504-A93F1C6E6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41542" t="37844" r="42085" b="36919"/>
              <a:stretch>
                <a:fillRect/>
              </a:stretch>
            </p:blipFill>
            <p:spPr>
              <a:xfrm>
                <a:off x="9614263" y="4522700"/>
                <a:ext cx="779799" cy="1201896"/>
              </a:xfrm>
              <a:prstGeom prst="rect">
                <a:avLst/>
              </a:prstGeom>
            </p:spPr>
          </p:pic>
          <p:pic>
            <p:nvPicPr>
              <p:cNvPr id="16" name="Picture 15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CBE5D6FB-5D60-FAAA-9C24-E6AD42EC3B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55264" t="37844" b="36919"/>
              <a:stretch>
                <a:fillRect/>
              </a:stretch>
            </p:blipFill>
            <p:spPr>
              <a:xfrm>
                <a:off x="9147222" y="5210178"/>
                <a:ext cx="2130540" cy="1201896"/>
              </a:xfrm>
              <a:prstGeom prst="rect">
                <a:avLst/>
              </a:prstGeom>
            </p:spPr>
          </p:pic>
          <p:pic>
            <p:nvPicPr>
              <p:cNvPr id="17" name="Picture 16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BD1CEBB5-A1D6-DA8B-8B68-D7FFCAFC1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37844" r="58001" b="36919"/>
              <a:stretch>
                <a:fillRect/>
              </a:stretch>
            </p:blipFill>
            <p:spPr>
              <a:xfrm>
                <a:off x="8852645" y="3921752"/>
                <a:ext cx="2000206" cy="1201896"/>
              </a:xfrm>
              <a:prstGeom prst="rect">
                <a:avLst/>
              </a:prstGeom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E72A73-91DB-08D9-14CD-3080FB2A1B41}"/>
                  </a:ext>
                </a:extLst>
              </p:cNvPr>
              <p:cNvSpPr/>
              <p:nvPr/>
            </p:nvSpPr>
            <p:spPr>
              <a:xfrm>
                <a:off x="8852645" y="5260644"/>
                <a:ext cx="605353" cy="4639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3C59FF1-4FFC-F1D1-8C72-5E4FE56439D3}"/>
                  </a:ext>
                </a:extLst>
              </p:cNvPr>
              <p:cNvSpPr/>
              <p:nvPr/>
            </p:nvSpPr>
            <p:spPr>
              <a:xfrm rot="18974791">
                <a:off x="10199056" y="4861524"/>
                <a:ext cx="1013691" cy="4639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6" name="Audio 25">
            <a:extLst>
              <a:ext uri="{FF2B5EF4-FFF2-40B4-BE49-F238E27FC236}">
                <a16:creationId xmlns:a16="http://schemas.microsoft.com/office/drawing/2014/main" id="{329996A1-AB80-1786-CD69-F4FACF7ED9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223625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828"/>
    </mc:Choice>
    <mc:Fallback>
      <p:transition spd="slow" advTm="658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227818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dirty="0">
                <a:solidFill>
                  <a:srgbClr val="74F994"/>
                </a:solidFill>
                <a:latin typeface="Rockwell Nova" panose="02060503020205020403" pitchFamily="18" charset="0"/>
              </a:rPr>
              <a:t>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83772"/>
            <a:ext cx="11274425" cy="1177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050" dirty="0">
              <a:latin typeface="Rockwell Nova" panose="02060503020205020403" pitchFamily="18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Rockwell Nova" panose="02060503020205020403" pitchFamily="18" charset="0"/>
              </a:rPr>
              <a:t>Clustering-based LBP detection using synchronised </a:t>
            </a:r>
            <a:r>
              <a:rPr lang="en-GB" sz="2000" b="1" dirty="0">
                <a:solidFill>
                  <a:schemeClr val="bg1"/>
                </a:solidFill>
                <a:latin typeface="Rockwell Nova" panose="02060503020205020403" pitchFamily="18" charset="0"/>
              </a:rPr>
              <a:t>tracking + event data</a:t>
            </a:r>
            <a:endParaRPr lang="en-GB" sz="2000" dirty="0">
              <a:solidFill>
                <a:schemeClr val="bg1"/>
              </a:solidFill>
              <a:latin typeface="Rockwell Nova" panose="02060503020205020403" pitchFamily="18" charset="0"/>
            </a:endParaRPr>
          </a:p>
          <a:p>
            <a:endParaRPr lang="en-GB" sz="2000" dirty="0">
              <a:solidFill>
                <a:schemeClr val="bg1"/>
              </a:solidFill>
              <a:latin typeface="Rockwell Nova" panose="02060503020205020403" pitchFamily="18" charset="0"/>
            </a:endParaRPr>
          </a:p>
          <a:p>
            <a:r>
              <a:rPr lang="en-GB" sz="2000" dirty="0">
                <a:solidFill>
                  <a:schemeClr val="bg1"/>
                </a:solidFill>
                <a:latin typeface="Rockwell Nova" panose="02060503020205020403" pitchFamily="18" charset="0"/>
              </a:rPr>
              <a:t>It is “dynamic” and “unsupervised” vertical segmentation of opponent players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464EB-E21E-A571-558C-922CE982F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239727"/>
            <a:ext cx="7772400" cy="3952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74DFE-5449-2046-3E36-40E0769238A5}"/>
              </a:ext>
            </a:extLst>
          </p:cNvPr>
          <p:cNvSpPr txBox="1"/>
          <p:nvPr/>
        </p:nvSpPr>
        <p:spPr>
          <a:xfrm>
            <a:off x="8425543" y="2239727"/>
            <a:ext cx="340623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i="1" dirty="0">
                <a:solidFill>
                  <a:schemeClr val="bg1"/>
                </a:solidFill>
                <a:latin typeface="Rockwell Nova" panose="02060503020205020403" pitchFamily="18" charset="0"/>
              </a:rPr>
              <a:t>Dynamic:</a:t>
            </a:r>
            <a:r>
              <a:rPr lang="en-GB" sz="2000" dirty="0">
                <a:solidFill>
                  <a:schemeClr val="bg1"/>
                </a:solidFill>
                <a:latin typeface="Rockwell Nova" panose="02060503020205020403" pitchFamily="18" charset="0"/>
              </a:rPr>
              <a:t> # of clusters are not </a:t>
            </a:r>
            <a:r>
              <a:rPr lang="en-GB" sz="2000" b="1" dirty="0">
                <a:solidFill>
                  <a:schemeClr val="bg1"/>
                </a:solidFill>
                <a:latin typeface="Rockwell Nova" panose="02060503020205020403" pitchFamily="18" charset="0"/>
              </a:rPr>
              <a:t>fixed.</a:t>
            </a:r>
          </a:p>
          <a:p>
            <a:endParaRPr lang="en-GB" sz="2000" b="1" dirty="0">
              <a:solidFill>
                <a:schemeClr val="bg1"/>
              </a:solidFill>
              <a:latin typeface="Rockwell Nova" panose="02060503020205020403" pitchFamily="18" charset="0"/>
            </a:endParaRPr>
          </a:p>
          <a:p>
            <a:r>
              <a:rPr lang="en-GB" sz="2000" i="1" dirty="0">
                <a:solidFill>
                  <a:schemeClr val="bg1"/>
                </a:solidFill>
                <a:latin typeface="Rockwell Nova" panose="02060503020205020403" pitchFamily="18" charset="0"/>
              </a:rPr>
              <a:t>Unsupervised:</a:t>
            </a:r>
            <a:r>
              <a:rPr lang="en-GB" sz="2000" b="1" dirty="0">
                <a:solidFill>
                  <a:schemeClr val="bg1"/>
                </a:solidFill>
                <a:latin typeface="Rockwell Nova" panose="02060503020205020403" pitchFamily="18" charset="0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Rockwell Nova" panose="02060503020205020403" pitchFamily="18" charset="0"/>
              </a:rPr>
              <a:t>No need to train your model.</a:t>
            </a:r>
            <a:endParaRPr sz="2000" dirty="0">
              <a:solidFill>
                <a:schemeClr val="bg1"/>
              </a:solidFill>
              <a:latin typeface="Rockwell Nova" panose="02060503020205020403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B5E431-8A16-AF03-7955-5377B3BADA23}"/>
              </a:ext>
            </a:extLst>
          </p:cNvPr>
          <p:cNvGrpSpPr>
            <a:grpSpLocks noChangeAspect="1"/>
          </p:cNvGrpSpPr>
          <p:nvPr/>
        </p:nvGrpSpPr>
        <p:grpSpPr>
          <a:xfrm>
            <a:off x="10136825" y="-89926"/>
            <a:ext cx="2052000" cy="1243838"/>
            <a:chOff x="870973" y="4619959"/>
            <a:chExt cx="4108339" cy="2490322"/>
          </a:xfrm>
        </p:grpSpPr>
        <p:pic>
          <p:nvPicPr>
            <p:cNvPr id="8" name="Picture 7" descr="A red sign with white text&#10;&#10;AI-generated content may be incorrect.">
              <a:extLst>
                <a:ext uri="{FF2B5EF4-FFF2-40B4-BE49-F238E27FC236}">
                  <a16:creationId xmlns:a16="http://schemas.microsoft.com/office/drawing/2014/main" id="{F0066CB5-B1F7-DADF-F30F-5532BDAB0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0973" y="5055120"/>
              <a:ext cx="1683222" cy="16200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16056C-3002-9204-96C0-78935F715BEA}"/>
                </a:ext>
              </a:extLst>
            </p:cNvPr>
            <p:cNvGrpSpPr/>
            <p:nvPr/>
          </p:nvGrpSpPr>
          <p:grpSpPr>
            <a:xfrm>
              <a:off x="2554195" y="4619959"/>
              <a:ext cx="2425117" cy="2490322"/>
              <a:chOff x="8852645" y="3921752"/>
              <a:chExt cx="2425117" cy="2490322"/>
            </a:xfrm>
          </p:grpSpPr>
          <p:pic>
            <p:nvPicPr>
              <p:cNvPr id="10" name="Picture 9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7240B98E-CE72-A488-4EFB-868A6D52A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1542" t="37844" r="42085" b="36919"/>
              <a:stretch>
                <a:fillRect/>
              </a:stretch>
            </p:blipFill>
            <p:spPr>
              <a:xfrm>
                <a:off x="9614263" y="4522700"/>
                <a:ext cx="779799" cy="1201896"/>
              </a:xfrm>
              <a:prstGeom prst="rect">
                <a:avLst/>
              </a:prstGeom>
            </p:spPr>
          </p:pic>
          <p:pic>
            <p:nvPicPr>
              <p:cNvPr id="11" name="Picture 10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04CA9284-A9BE-1504-9385-5CA4FE0AF6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55264" t="37844" b="36919"/>
              <a:stretch>
                <a:fillRect/>
              </a:stretch>
            </p:blipFill>
            <p:spPr>
              <a:xfrm>
                <a:off x="9147222" y="5210178"/>
                <a:ext cx="2130540" cy="1201896"/>
              </a:xfrm>
              <a:prstGeom prst="rect">
                <a:avLst/>
              </a:prstGeom>
            </p:spPr>
          </p:pic>
          <p:pic>
            <p:nvPicPr>
              <p:cNvPr id="12" name="Picture 11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C7529CBF-AA7B-DAD8-E854-310C2CA3D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37844" r="58001" b="36919"/>
              <a:stretch>
                <a:fillRect/>
              </a:stretch>
            </p:blipFill>
            <p:spPr>
              <a:xfrm>
                <a:off x="8852645" y="3921752"/>
                <a:ext cx="2000206" cy="1201896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4D96952-58BE-DBF0-DB2D-43A075ECD3E5}"/>
                  </a:ext>
                </a:extLst>
              </p:cNvPr>
              <p:cNvSpPr/>
              <p:nvPr/>
            </p:nvSpPr>
            <p:spPr>
              <a:xfrm>
                <a:off x="8852645" y="5260644"/>
                <a:ext cx="605353" cy="4639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538BCD5-8997-0C7D-47B6-52EE62252511}"/>
                  </a:ext>
                </a:extLst>
              </p:cNvPr>
              <p:cNvSpPr/>
              <p:nvPr/>
            </p:nvSpPr>
            <p:spPr>
              <a:xfrm rot="18974791">
                <a:off x="10199056" y="4861524"/>
                <a:ext cx="1013691" cy="4639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Audio 16">
            <a:extLst>
              <a:ext uri="{FF2B5EF4-FFF2-40B4-BE49-F238E27FC236}">
                <a16:creationId xmlns:a16="http://schemas.microsoft.com/office/drawing/2014/main" id="{DC9636E4-7C88-03F7-E959-E651169D79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223625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315"/>
    </mc:Choice>
    <mc:Fallback>
      <p:transition spd="slow" advTm="21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638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GB" sz="4000" b="1" dirty="0">
                <a:solidFill>
                  <a:srgbClr val="74F994"/>
                </a:solidFill>
                <a:latin typeface="Rockwell Nova" panose="02060503020205020403" pitchFamily="18" charset="0"/>
              </a:rPr>
              <a:t>Key Metrics to Quantify LBPs</a:t>
            </a:r>
            <a:endParaRPr sz="4000" b="1" dirty="0">
              <a:solidFill>
                <a:srgbClr val="74F994"/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5013127"/>
            <a:ext cx="112354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lang="en-GB" sz="2000" dirty="0">
                <a:solidFill>
                  <a:srgbClr val="75F994"/>
                </a:solidFill>
                <a:latin typeface="Rockwell Nova" panose="02060503020205020403" pitchFamily="18" charset="0"/>
              </a:rPr>
              <a:t>SBR</a:t>
            </a:r>
            <a:r>
              <a:rPr lang="en-GB" sz="2000" dirty="0">
                <a:latin typeface="Rockwell Nova" panose="02060503020205020403" pitchFamily="18" charset="0"/>
              </a:rPr>
              <a:t> </a:t>
            </a:r>
            <a:r>
              <a:rPr lang="en-GB" sz="2000" dirty="0">
                <a:latin typeface="Rockwell Nova" panose="02060503020205020403" pitchFamily="18" charset="0"/>
                <a:sym typeface="Wingdings" pitchFamily="2" charset="2"/>
              </a:rPr>
              <a:t> </a:t>
            </a:r>
            <a:r>
              <a:rPr lang="en-GB" sz="2000" i="1" dirty="0">
                <a:latin typeface="Rockwell Nova" panose="02060503020205020403" pitchFamily="18" charset="0"/>
                <a:sym typeface="Wingdings" pitchFamily="2" charset="2"/>
              </a:rPr>
              <a:t>Space Build-up Ratio:</a:t>
            </a:r>
            <a:r>
              <a:rPr lang="en-GB" sz="2000" dirty="0">
                <a:latin typeface="Rockwell Nova" panose="02060503020205020403" pitchFamily="18" charset="0"/>
                <a:sym typeface="Wingdings" pitchFamily="2" charset="2"/>
              </a:rPr>
              <a:t> a number to quantify the space around the receiver after an LBP.</a:t>
            </a:r>
          </a:p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lang="en-GB" sz="2000" dirty="0">
                <a:solidFill>
                  <a:srgbClr val="75F994"/>
                </a:solidFill>
                <a:latin typeface="Rockwell Nova" panose="02060503020205020403" pitchFamily="18" charset="0"/>
                <a:sym typeface="Wingdings" pitchFamily="2" charset="2"/>
              </a:rPr>
              <a:t>LBPCh1</a:t>
            </a:r>
            <a:r>
              <a:rPr lang="en-GB" sz="2000" dirty="0">
                <a:latin typeface="Rockwell Nova" panose="02060503020205020403" pitchFamily="18" charset="0"/>
                <a:sym typeface="Wingdings" pitchFamily="2" charset="2"/>
              </a:rPr>
              <a:t>  A single LBP leading to a shot-creating action</a:t>
            </a:r>
          </a:p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lang="en-GB" sz="2000" dirty="0">
                <a:solidFill>
                  <a:srgbClr val="75F994"/>
                </a:solidFill>
                <a:latin typeface="Rockwell Nova" panose="02060503020205020403" pitchFamily="18" charset="0"/>
                <a:sym typeface="Wingdings" pitchFamily="2" charset="2"/>
              </a:rPr>
              <a:t>LBPCh2</a:t>
            </a:r>
            <a:r>
              <a:rPr lang="en-GB" sz="2000" dirty="0">
                <a:latin typeface="Rockwell Nova" panose="02060503020205020403" pitchFamily="18" charset="0"/>
                <a:sym typeface="Wingdings" pitchFamily="2" charset="2"/>
              </a:rPr>
              <a:t>  Two consecutive LBPs leading to a shot-creating action</a:t>
            </a:r>
          </a:p>
        </p:txBody>
      </p:sp>
      <p:sp>
        <p:nvSpPr>
          <p:cNvPr id="8" name="Decagon 7">
            <a:extLst>
              <a:ext uri="{FF2B5EF4-FFF2-40B4-BE49-F238E27FC236}">
                <a16:creationId xmlns:a16="http://schemas.microsoft.com/office/drawing/2014/main" id="{2E4D485D-6410-E9D7-BF95-2E88A8089131}"/>
              </a:ext>
            </a:extLst>
          </p:cNvPr>
          <p:cNvSpPr/>
          <p:nvPr/>
        </p:nvSpPr>
        <p:spPr>
          <a:xfrm>
            <a:off x="1248223" y="2438218"/>
            <a:ext cx="357188" cy="342900"/>
          </a:xfrm>
          <a:prstGeom prst="dec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Decagon 8">
            <a:extLst>
              <a:ext uri="{FF2B5EF4-FFF2-40B4-BE49-F238E27FC236}">
                <a16:creationId xmlns:a16="http://schemas.microsoft.com/office/drawing/2014/main" id="{16D15FAA-846A-49D3-7AED-71B8DBE62305}"/>
              </a:ext>
            </a:extLst>
          </p:cNvPr>
          <p:cNvSpPr/>
          <p:nvPr/>
        </p:nvSpPr>
        <p:spPr>
          <a:xfrm>
            <a:off x="2433292" y="2109605"/>
            <a:ext cx="357188" cy="342900"/>
          </a:xfrm>
          <a:prstGeom prst="dec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Decagon 9">
            <a:extLst>
              <a:ext uri="{FF2B5EF4-FFF2-40B4-BE49-F238E27FC236}">
                <a16:creationId xmlns:a16="http://schemas.microsoft.com/office/drawing/2014/main" id="{E4A1F8A3-472C-DC68-78EA-B2C46C5D7977}"/>
              </a:ext>
            </a:extLst>
          </p:cNvPr>
          <p:cNvSpPr/>
          <p:nvPr/>
        </p:nvSpPr>
        <p:spPr>
          <a:xfrm>
            <a:off x="4505794" y="2017780"/>
            <a:ext cx="357188" cy="342900"/>
          </a:xfrm>
          <a:prstGeom prst="dec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Decagon 10">
            <a:extLst>
              <a:ext uri="{FF2B5EF4-FFF2-40B4-BE49-F238E27FC236}">
                <a16:creationId xmlns:a16="http://schemas.microsoft.com/office/drawing/2014/main" id="{E4D31792-1186-776A-6C1A-1D5DF9FE51BB}"/>
              </a:ext>
            </a:extLst>
          </p:cNvPr>
          <p:cNvSpPr/>
          <p:nvPr/>
        </p:nvSpPr>
        <p:spPr>
          <a:xfrm>
            <a:off x="5784922" y="2803592"/>
            <a:ext cx="357188" cy="342900"/>
          </a:xfrm>
          <a:prstGeom prst="dec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Decagon 11">
            <a:extLst>
              <a:ext uri="{FF2B5EF4-FFF2-40B4-BE49-F238E27FC236}">
                <a16:creationId xmlns:a16="http://schemas.microsoft.com/office/drawing/2014/main" id="{FE110CF1-EA98-2FC4-C048-84D8E281EF5C}"/>
              </a:ext>
            </a:extLst>
          </p:cNvPr>
          <p:cNvSpPr/>
          <p:nvPr/>
        </p:nvSpPr>
        <p:spPr>
          <a:xfrm>
            <a:off x="6915613" y="1956327"/>
            <a:ext cx="357188" cy="342900"/>
          </a:xfrm>
          <a:prstGeom prst="dec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Decagon 12">
            <a:extLst>
              <a:ext uri="{FF2B5EF4-FFF2-40B4-BE49-F238E27FC236}">
                <a16:creationId xmlns:a16="http://schemas.microsoft.com/office/drawing/2014/main" id="{5F861852-FD07-E740-7603-C539F1A61C3F}"/>
              </a:ext>
            </a:extLst>
          </p:cNvPr>
          <p:cNvSpPr/>
          <p:nvPr/>
        </p:nvSpPr>
        <p:spPr>
          <a:xfrm>
            <a:off x="8129257" y="2562033"/>
            <a:ext cx="357188" cy="342900"/>
          </a:xfrm>
          <a:prstGeom prst="dec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Decagon 13">
            <a:extLst>
              <a:ext uri="{FF2B5EF4-FFF2-40B4-BE49-F238E27FC236}">
                <a16:creationId xmlns:a16="http://schemas.microsoft.com/office/drawing/2014/main" id="{571B735C-E031-8E0A-4EB3-2E2E35769F17}"/>
              </a:ext>
            </a:extLst>
          </p:cNvPr>
          <p:cNvSpPr/>
          <p:nvPr/>
        </p:nvSpPr>
        <p:spPr>
          <a:xfrm>
            <a:off x="8968248" y="2118372"/>
            <a:ext cx="357188" cy="342900"/>
          </a:xfrm>
          <a:prstGeom prst="dec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Decagon 14">
            <a:extLst>
              <a:ext uri="{FF2B5EF4-FFF2-40B4-BE49-F238E27FC236}">
                <a16:creationId xmlns:a16="http://schemas.microsoft.com/office/drawing/2014/main" id="{18926899-9D74-BFE5-2D5E-49DD48E2A11A}"/>
              </a:ext>
            </a:extLst>
          </p:cNvPr>
          <p:cNvSpPr/>
          <p:nvPr/>
        </p:nvSpPr>
        <p:spPr>
          <a:xfrm>
            <a:off x="10153317" y="1789759"/>
            <a:ext cx="357188" cy="342900"/>
          </a:xfrm>
          <a:prstGeom prst="dec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Decagon 15">
            <a:extLst>
              <a:ext uri="{FF2B5EF4-FFF2-40B4-BE49-F238E27FC236}">
                <a16:creationId xmlns:a16="http://schemas.microsoft.com/office/drawing/2014/main" id="{91592953-6F09-6F25-6DC8-23B609C12BF9}"/>
              </a:ext>
            </a:extLst>
          </p:cNvPr>
          <p:cNvSpPr/>
          <p:nvPr/>
        </p:nvSpPr>
        <p:spPr>
          <a:xfrm>
            <a:off x="11133597" y="2972481"/>
            <a:ext cx="357188" cy="342900"/>
          </a:xfrm>
          <a:prstGeom prst="dec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Decagon 16">
            <a:extLst>
              <a:ext uri="{FF2B5EF4-FFF2-40B4-BE49-F238E27FC236}">
                <a16:creationId xmlns:a16="http://schemas.microsoft.com/office/drawing/2014/main" id="{3B5CBA1A-D33D-B6B4-90CA-472135CEB76A}"/>
              </a:ext>
            </a:extLst>
          </p:cNvPr>
          <p:cNvSpPr/>
          <p:nvPr/>
        </p:nvSpPr>
        <p:spPr>
          <a:xfrm>
            <a:off x="1069629" y="2904190"/>
            <a:ext cx="357188" cy="342900"/>
          </a:xfrm>
          <a:prstGeom prst="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8" name="Decagon 17">
            <a:extLst>
              <a:ext uri="{FF2B5EF4-FFF2-40B4-BE49-F238E27FC236}">
                <a16:creationId xmlns:a16="http://schemas.microsoft.com/office/drawing/2014/main" id="{929C8CC4-FCF0-B383-5BAA-7B92FF6E04CB}"/>
              </a:ext>
            </a:extLst>
          </p:cNvPr>
          <p:cNvSpPr/>
          <p:nvPr/>
        </p:nvSpPr>
        <p:spPr>
          <a:xfrm>
            <a:off x="2499569" y="3029637"/>
            <a:ext cx="357188" cy="342900"/>
          </a:xfrm>
          <a:prstGeom prst="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9" name="Decagon 18">
            <a:extLst>
              <a:ext uri="{FF2B5EF4-FFF2-40B4-BE49-F238E27FC236}">
                <a16:creationId xmlns:a16="http://schemas.microsoft.com/office/drawing/2014/main" id="{4805AFBA-9D56-1C77-1BB9-870F0CC1EFE7}"/>
              </a:ext>
            </a:extLst>
          </p:cNvPr>
          <p:cNvSpPr/>
          <p:nvPr/>
        </p:nvSpPr>
        <p:spPr>
          <a:xfrm>
            <a:off x="4163488" y="2880658"/>
            <a:ext cx="357188" cy="342900"/>
          </a:xfrm>
          <a:prstGeom prst="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0" name="Decagon 19">
            <a:extLst>
              <a:ext uri="{FF2B5EF4-FFF2-40B4-BE49-F238E27FC236}">
                <a16:creationId xmlns:a16="http://schemas.microsoft.com/office/drawing/2014/main" id="{B13DF794-795D-869F-28F4-0BC865EB38D4}"/>
              </a:ext>
            </a:extLst>
          </p:cNvPr>
          <p:cNvSpPr/>
          <p:nvPr/>
        </p:nvSpPr>
        <p:spPr>
          <a:xfrm>
            <a:off x="5784922" y="2306346"/>
            <a:ext cx="357188" cy="342900"/>
          </a:xfrm>
          <a:prstGeom prst="decagon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57E593-1554-EB66-2DFD-326CE242282D}"/>
              </a:ext>
            </a:extLst>
          </p:cNvPr>
          <p:cNvCxnSpPr/>
          <p:nvPr/>
        </p:nvCxnSpPr>
        <p:spPr>
          <a:xfrm>
            <a:off x="2105473" y="1766706"/>
            <a:ext cx="0" cy="214312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61D8E3-15BD-0A5F-6E98-0AF46DB36147}"/>
              </a:ext>
            </a:extLst>
          </p:cNvPr>
          <p:cNvCxnSpPr/>
          <p:nvPr/>
        </p:nvCxnSpPr>
        <p:spPr>
          <a:xfrm>
            <a:off x="5143969" y="1975786"/>
            <a:ext cx="0" cy="214312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A510CE-A722-73BD-5AAB-A17A7C6410F6}"/>
              </a:ext>
            </a:extLst>
          </p:cNvPr>
          <p:cNvCxnSpPr/>
          <p:nvPr/>
        </p:nvCxnSpPr>
        <p:spPr>
          <a:xfrm>
            <a:off x="7668089" y="1595245"/>
            <a:ext cx="0" cy="214312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E2AEE3-AB8B-024E-4829-F79A30E2BB4A}"/>
              </a:ext>
            </a:extLst>
          </p:cNvPr>
          <p:cNvCxnSpPr/>
          <p:nvPr/>
        </p:nvCxnSpPr>
        <p:spPr>
          <a:xfrm>
            <a:off x="9720723" y="1627834"/>
            <a:ext cx="0" cy="214312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DCA256-75C1-6881-EEC8-D9AF49B9B686}"/>
              </a:ext>
            </a:extLst>
          </p:cNvPr>
          <p:cNvCxnSpPr/>
          <p:nvPr/>
        </p:nvCxnSpPr>
        <p:spPr>
          <a:xfrm>
            <a:off x="10889113" y="1658036"/>
            <a:ext cx="0" cy="214312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DDFD445-0485-CE0C-0125-5F164694144C}"/>
              </a:ext>
            </a:extLst>
          </p:cNvPr>
          <p:cNvSpPr>
            <a:spLocks noChangeAspect="1"/>
          </p:cNvSpPr>
          <p:nvPr/>
        </p:nvSpPr>
        <p:spPr>
          <a:xfrm>
            <a:off x="1067248" y="2224543"/>
            <a:ext cx="720000" cy="720000"/>
          </a:xfrm>
          <a:prstGeom prst="ellipse">
            <a:avLst/>
          </a:prstGeom>
          <a:solidFill>
            <a:srgbClr val="FFC000">
              <a:alpha val="23848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E89768-7BA2-D8EE-5BC7-29FB9BEAB7EB}"/>
              </a:ext>
            </a:extLst>
          </p:cNvPr>
          <p:cNvSpPr>
            <a:spLocks noChangeAspect="1"/>
          </p:cNvSpPr>
          <p:nvPr/>
        </p:nvSpPr>
        <p:spPr>
          <a:xfrm>
            <a:off x="1855536" y="1525055"/>
            <a:ext cx="1512000" cy="1512000"/>
          </a:xfrm>
          <a:prstGeom prst="ellipse">
            <a:avLst/>
          </a:prstGeom>
          <a:solidFill>
            <a:schemeClr val="accent5">
              <a:lumMod val="40000"/>
              <a:lumOff val="60000"/>
              <a:alpha val="23848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E2777F-00C7-AE31-A657-4170C1BE8495}"/>
              </a:ext>
            </a:extLst>
          </p:cNvPr>
          <p:cNvSpPr>
            <a:spLocks noChangeAspect="1"/>
          </p:cNvSpPr>
          <p:nvPr/>
        </p:nvSpPr>
        <p:spPr>
          <a:xfrm>
            <a:off x="3928388" y="1429821"/>
            <a:ext cx="1512000" cy="1512000"/>
          </a:xfrm>
          <a:prstGeom prst="ellipse">
            <a:avLst/>
          </a:prstGeom>
          <a:solidFill>
            <a:srgbClr val="FFC000">
              <a:alpha val="23848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9D442A4-03A8-8A20-B2B8-5C10AE0E7A1A}"/>
              </a:ext>
            </a:extLst>
          </p:cNvPr>
          <p:cNvSpPr>
            <a:spLocks noChangeAspect="1"/>
          </p:cNvSpPr>
          <p:nvPr/>
        </p:nvSpPr>
        <p:spPr>
          <a:xfrm>
            <a:off x="5632092" y="2643618"/>
            <a:ext cx="648000" cy="648000"/>
          </a:xfrm>
          <a:prstGeom prst="ellipse">
            <a:avLst/>
          </a:prstGeom>
          <a:solidFill>
            <a:schemeClr val="accent5">
              <a:alpha val="23848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C50025-5EF6-8808-F176-C52F9B3E5746}"/>
              </a:ext>
            </a:extLst>
          </p:cNvPr>
          <p:cNvCxnSpPr>
            <a:cxnSpLocks/>
          </p:cNvCxnSpPr>
          <p:nvPr/>
        </p:nvCxnSpPr>
        <p:spPr>
          <a:xfrm flipV="1">
            <a:off x="1605411" y="2315146"/>
            <a:ext cx="827881" cy="247909"/>
          </a:xfrm>
          <a:prstGeom prst="straightConnector1">
            <a:avLst/>
          </a:prstGeom>
          <a:ln w="41275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78D3B2-D380-9121-7E4E-36899228CA54}"/>
              </a:ext>
            </a:extLst>
          </p:cNvPr>
          <p:cNvCxnSpPr>
            <a:cxnSpLocks/>
          </p:cNvCxnSpPr>
          <p:nvPr/>
        </p:nvCxnSpPr>
        <p:spPr>
          <a:xfrm>
            <a:off x="4862981" y="2227805"/>
            <a:ext cx="972695" cy="678840"/>
          </a:xfrm>
          <a:prstGeom prst="straightConnector1">
            <a:avLst/>
          </a:prstGeom>
          <a:ln w="41275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11681E-A21E-6AF4-14E7-6EDC779150E6}"/>
              </a:ext>
            </a:extLst>
          </p:cNvPr>
          <p:cNvCxnSpPr>
            <a:cxnSpLocks/>
            <a:endCxn id="13" idx="7"/>
          </p:cNvCxnSpPr>
          <p:nvPr/>
        </p:nvCxnSpPr>
        <p:spPr>
          <a:xfrm>
            <a:off x="7231571" y="2203521"/>
            <a:ext cx="931794" cy="424000"/>
          </a:xfrm>
          <a:prstGeom prst="straightConnector1">
            <a:avLst/>
          </a:prstGeom>
          <a:ln w="41275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A1AEF0-3207-AC0A-A623-0EDE3F1F6950}"/>
              </a:ext>
            </a:extLst>
          </p:cNvPr>
          <p:cNvCxnSpPr>
            <a:cxnSpLocks/>
            <a:endCxn id="15" idx="6"/>
          </p:cNvCxnSpPr>
          <p:nvPr/>
        </p:nvCxnSpPr>
        <p:spPr>
          <a:xfrm flipV="1">
            <a:off x="9304272" y="1961209"/>
            <a:ext cx="849045" cy="243275"/>
          </a:xfrm>
          <a:prstGeom prst="straightConnector1">
            <a:avLst/>
          </a:prstGeom>
          <a:ln w="41275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00E125-40C2-C2B5-0FAA-C7EC45AD75BB}"/>
              </a:ext>
            </a:extLst>
          </p:cNvPr>
          <p:cNvCxnSpPr>
            <a:cxnSpLocks/>
            <a:stCxn id="15" idx="1"/>
            <a:endCxn id="16" idx="7"/>
          </p:cNvCxnSpPr>
          <p:nvPr/>
        </p:nvCxnSpPr>
        <p:spPr>
          <a:xfrm>
            <a:off x="10510505" y="1961209"/>
            <a:ext cx="657200" cy="1076760"/>
          </a:xfrm>
          <a:prstGeom prst="straightConnector1">
            <a:avLst/>
          </a:prstGeom>
          <a:ln w="41275">
            <a:tailEnd type="stealth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FC7D765-7717-3049-ADB2-3DFEAC84991D}"/>
              </a:ext>
            </a:extLst>
          </p:cNvPr>
          <p:cNvSpPr txBox="1"/>
          <p:nvPr/>
        </p:nvSpPr>
        <p:spPr>
          <a:xfrm>
            <a:off x="762450" y="4184643"/>
            <a:ext cx="10921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bg1">
                    <a:lumMod val="65000"/>
                  </a:schemeClr>
                </a:solidFill>
                <a:latin typeface="Rockwell Nova" panose="02060503020205020403" pitchFamily="18" charset="0"/>
                <a:cs typeface="Bangla MN" pitchFamily="2" charset="0"/>
              </a:rPr>
              <a:t>         Positive SBR                   Negative SBR                    LBPCh1                        LBPCh2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76AD75-F894-4C33-1860-896904CBFB6D}"/>
              </a:ext>
            </a:extLst>
          </p:cNvPr>
          <p:cNvSpPr/>
          <p:nvPr/>
        </p:nvSpPr>
        <p:spPr>
          <a:xfrm>
            <a:off x="762450" y="1319138"/>
            <a:ext cx="2800350" cy="2742621"/>
          </a:xfrm>
          <a:prstGeom prst="rect">
            <a:avLst/>
          </a:prstGeom>
          <a:noFill/>
          <a:ln w="508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1CF214-ADDD-CAB7-0AB7-1C1193360FF5}"/>
              </a:ext>
            </a:extLst>
          </p:cNvPr>
          <p:cNvSpPr/>
          <p:nvPr/>
        </p:nvSpPr>
        <p:spPr>
          <a:xfrm>
            <a:off x="3702095" y="1328085"/>
            <a:ext cx="2800350" cy="2742621"/>
          </a:xfrm>
          <a:prstGeom prst="rect">
            <a:avLst/>
          </a:prstGeom>
          <a:noFill/>
          <a:ln w="508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993BC2-D0E2-6241-3707-8DADEDFEFCD7}"/>
              </a:ext>
            </a:extLst>
          </p:cNvPr>
          <p:cNvSpPr/>
          <p:nvPr/>
        </p:nvSpPr>
        <p:spPr>
          <a:xfrm>
            <a:off x="6610816" y="1319138"/>
            <a:ext cx="2110185" cy="2742621"/>
          </a:xfrm>
          <a:prstGeom prst="rect">
            <a:avLst/>
          </a:prstGeom>
          <a:noFill/>
          <a:ln w="508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379E14-9CD5-1C3E-3C9B-FB8B24E2F739}"/>
              </a:ext>
            </a:extLst>
          </p:cNvPr>
          <p:cNvSpPr/>
          <p:nvPr/>
        </p:nvSpPr>
        <p:spPr>
          <a:xfrm>
            <a:off x="8883692" y="1319137"/>
            <a:ext cx="2800350" cy="2742621"/>
          </a:xfrm>
          <a:prstGeom prst="rect">
            <a:avLst/>
          </a:prstGeom>
          <a:noFill/>
          <a:ln w="508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4B4CE2-B745-0D0C-C427-ECBB180A9369}"/>
              </a:ext>
            </a:extLst>
          </p:cNvPr>
          <p:cNvSpPr txBox="1"/>
          <p:nvPr/>
        </p:nvSpPr>
        <p:spPr>
          <a:xfrm>
            <a:off x="7991953" y="2904190"/>
            <a:ext cx="675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Rockwell Nova" panose="02060503020205020403" pitchFamily="18" charset="0"/>
              </a:rPr>
              <a:t>Shot</a:t>
            </a:r>
          </a:p>
          <a:p>
            <a:r>
              <a:rPr lang="en-US" sz="1400" i="1" dirty="0">
                <a:latin typeface="Rockwell Nova" panose="02060503020205020403" pitchFamily="18" charset="0"/>
              </a:rPr>
              <a:t>Assist</a:t>
            </a:r>
          </a:p>
          <a:p>
            <a:r>
              <a:rPr lang="en-US" sz="1400" i="1" dirty="0">
                <a:latin typeface="Rockwell Nova" panose="02060503020205020403" pitchFamily="18" charset="0"/>
              </a:rPr>
              <a:t>Goal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0E4FB5-60CD-0CA9-65AF-04E3F9D541C7}"/>
              </a:ext>
            </a:extLst>
          </p:cNvPr>
          <p:cNvSpPr txBox="1"/>
          <p:nvPr/>
        </p:nvSpPr>
        <p:spPr>
          <a:xfrm>
            <a:off x="11017462" y="3314441"/>
            <a:ext cx="6751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Rockwell Nova" panose="02060503020205020403" pitchFamily="18" charset="0"/>
              </a:rPr>
              <a:t>Shot</a:t>
            </a:r>
          </a:p>
          <a:p>
            <a:r>
              <a:rPr lang="en-US" sz="1400" i="1" dirty="0">
                <a:latin typeface="Rockwell Nova" panose="02060503020205020403" pitchFamily="18" charset="0"/>
              </a:rPr>
              <a:t>Assist</a:t>
            </a:r>
          </a:p>
          <a:p>
            <a:r>
              <a:rPr lang="en-US" sz="1400" i="1" dirty="0">
                <a:latin typeface="Rockwell Nova" panose="02060503020205020403" pitchFamily="18" charset="0"/>
              </a:rPr>
              <a:t>Goal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900A9EE-9146-335E-FE82-C3303A4CF7F9}"/>
              </a:ext>
            </a:extLst>
          </p:cNvPr>
          <p:cNvGrpSpPr>
            <a:grpSpLocks noChangeAspect="1"/>
          </p:cNvGrpSpPr>
          <p:nvPr/>
        </p:nvGrpSpPr>
        <p:grpSpPr>
          <a:xfrm>
            <a:off x="10136825" y="-89926"/>
            <a:ext cx="2052000" cy="1243838"/>
            <a:chOff x="870973" y="4619959"/>
            <a:chExt cx="4108339" cy="2490322"/>
          </a:xfrm>
        </p:grpSpPr>
        <p:pic>
          <p:nvPicPr>
            <p:cNvPr id="44" name="Picture 43" descr="A red sign with white text&#10;&#10;AI-generated content may be incorrect.">
              <a:extLst>
                <a:ext uri="{FF2B5EF4-FFF2-40B4-BE49-F238E27FC236}">
                  <a16:creationId xmlns:a16="http://schemas.microsoft.com/office/drawing/2014/main" id="{C96709C6-D87D-C028-91FD-DC06E525C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973" y="5055120"/>
              <a:ext cx="1683222" cy="1620000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D9CEEA-9630-D459-7B4C-D06A640204EF}"/>
                </a:ext>
              </a:extLst>
            </p:cNvPr>
            <p:cNvGrpSpPr/>
            <p:nvPr/>
          </p:nvGrpSpPr>
          <p:grpSpPr>
            <a:xfrm>
              <a:off x="2554195" y="4619959"/>
              <a:ext cx="2425117" cy="2490322"/>
              <a:chOff x="8852645" y="3921752"/>
              <a:chExt cx="2425117" cy="2490322"/>
            </a:xfrm>
          </p:grpSpPr>
          <p:pic>
            <p:nvPicPr>
              <p:cNvPr id="46" name="Picture 45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24CDD56B-1FB2-6891-2830-3826EE737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41542" t="37844" r="42085" b="36919"/>
              <a:stretch>
                <a:fillRect/>
              </a:stretch>
            </p:blipFill>
            <p:spPr>
              <a:xfrm>
                <a:off x="9614263" y="4522700"/>
                <a:ext cx="779799" cy="1201896"/>
              </a:xfrm>
              <a:prstGeom prst="rect">
                <a:avLst/>
              </a:prstGeom>
            </p:spPr>
          </p:pic>
          <p:pic>
            <p:nvPicPr>
              <p:cNvPr id="47" name="Picture 46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C1D97401-CBDE-FF58-8966-A2039828D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5264" t="37844" b="36919"/>
              <a:stretch>
                <a:fillRect/>
              </a:stretch>
            </p:blipFill>
            <p:spPr>
              <a:xfrm>
                <a:off x="9147222" y="5210178"/>
                <a:ext cx="2130540" cy="1201896"/>
              </a:xfrm>
              <a:prstGeom prst="rect">
                <a:avLst/>
              </a:prstGeom>
            </p:spPr>
          </p:pic>
          <p:pic>
            <p:nvPicPr>
              <p:cNvPr id="48" name="Picture 47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9B517244-7733-8FF6-FA29-D186A3706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37844" r="58001" b="36919"/>
              <a:stretch>
                <a:fillRect/>
              </a:stretch>
            </p:blipFill>
            <p:spPr>
              <a:xfrm>
                <a:off x="8852645" y="3921752"/>
                <a:ext cx="2000206" cy="1201896"/>
              </a:xfrm>
              <a:prstGeom prst="rect">
                <a:avLst/>
              </a:prstGeom>
            </p:spPr>
          </p:pic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3DF9691-A91E-B76A-C953-D4A494ED13A5}"/>
                  </a:ext>
                </a:extLst>
              </p:cNvPr>
              <p:cNvSpPr/>
              <p:nvPr/>
            </p:nvSpPr>
            <p:spPr>
              <a:xfrm>
                <a:off x="8852645" y="5260644"/>
                <a:ext cx="605353" cy="4639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0D76A9E-65FB-71D8-6884-9388060B42DE}"/>
                  </a:ext>
                </a:extLst>
              </p:cNvPr>
              <p:cNvSpPr/>
              <p:nvPr/>
            </p:nvSpPr>
            <p:spPr>
              <a:xfrm rot="18974791">
                <a:off x="10199056" y="4861524"/>
                <a:ext cx="1013691" cy="4639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3" name="Audio 52">
            <a:extLst>
              <a:ext uri="{FF2B5EF4-FFF2-40B4-BE49-F238E27FC236}">
                <a16:creationId xmlns:a16="http://schemas.microsoft.com/office/drawing/2014/main" id="{A6F18D0B-0977-A5B2-E621-6971CB35A8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223625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014"/>
    </mc:Choice>
    <mc:Fallback>
      <p:transition spd="slow" advTm="36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520366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GB" sz="4000" b="1" dirty="0">
                <a:solidFill>
                  <a:srgbClr val="74F994"/>
                </a:solidFill>
                <a:latin typeface="Rockwell Nova" panose="02060503020205020403" pitchFamily="18" charset="0"/>
              </a:rPr>
              <a:t>Analysis &amp; Results</a:t>
            </a:r>
            <a:endParaRPr sz="4000" b="1" dirty="0">
              <a:solidFill>
                <a:srgbClr val="74F994"/>
              </a:solidFill>
              <a:latin typeface="Rockwell Nova" panose="02060503020205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890766"/>
            <a:ext cx="11274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rPr lang="en-GB" sz="2000" dirty="0">
                <a:latin typeface="Rockwell Nova" panose="02060503020205020403" pitchFamily="18" charset="0"/>
              </a:rPr>
              <a:t>Data </a:t>
            </a:r>
            <a:r>
              <a:rPr lang="en-GB" sz="2000" dirty="0">
                <a:latin typeface="Rockwell Nova" panose="02060503020205020403" pitchFamily="18" charset="0"/>
                <a:sym typeface="Wingdings" pitchFamily="2" charset="2"/>
              </a:rPr>
              <a:t> </a:t>
            </a:r>
            <a:r>
              <a:rPr lang="en-GB" sz="2000" dirty="0">
                <a:latin typeface="Rockwell Nova" panose="02060503020205020403" pitchFamily="18" charset="0"/>
              </a:rPr>
              <a:t>The FIFA World Cup 2022 tracking data for all games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lang="en-GB" sz="2000" dirty="0">
                <a:latin typeface="Rockwell Nova" panose="02060503020205020403" pitchFamily="18" charset="0"/>
              </a:rPr>
              <a:t>Player and Team based analysis via LBP count, SBR, LBPCh1 and LBPCh2. </a:t>
            </a:r>
            <a:endParaRPr sz="2000" dirty="0">
              <a:latin typeface="Rockwell Nova" panose="02060503020205020403" pitchFamily="18" charset="0"/>
            </a:endParaRPr>
          </a:p>
        </p:txBody>
      </p:sp>
      <p:pic>
        <p:nvPicPr>
          <p:cNvPr id="4" name="Picture 3" descr="A graph with numbers and points&#10;&#10;AI-generated content may be incorrect.">
            <a:extLst>
              <a:ext uri="{FF2B5EF4-FFF2-40B4-BE49-F238E27FC236}">
                <a16:creationId xmlns:a16="http://schemas.microsoft.com/office/drawing/2014/main" id="{50A7F0D1-C5A3-C13F-E5BD-A2FBA9B1C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647234"/>
            <a:ext cx="4351091" cy="2386884"/>
          </a:xfrm>
          <a:prstGeom prst="rect">
            <a:avLst/>
          </a:prstGeom>
        </p:spPr>
      </p:pic>
      <p:pic>
        <p:nvPicPr>
          <p:cNvPr id="5" name="Picture 4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BFCE4D30-D112-DB07-6F71-83E0CE914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485" y="1647233"/>
            <a:ext cx="4351091" cy="2393101"/>
          </a:xfrm>
          <a:prstGeom prst="rect">
            <a:avLst/>
          </a:prstGeom>
        </p:spPr>
      </p:pic>
      <p:pic>
        <p:nvPicPr>
          <p:cNvPr id="6" name="Picture 5" descr="A graph with green squares and numbers&#10;&#10;AI-generated content may be incorrect.">
            <a:extLst>
              <a:ext uri="{FF2B5EF4-FFF2-40B4-BE49-F238E27FC236}">
                <a16:creationId xmlns:a16="http://schemas.microsoft.com/office/drawing/2014/main" id="{91422F3A-A95A-29B3-511C-4CD99E235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4196096"/>
            <a:ext cx="4095240" cy="2661904"/>
          </a:xfrm>
          <a:prstGeom prst="rect">
            <a:avLst/>
          </a:prstGeom>
        </p:spPr>
      </p:pic>
      <p:pic>
        <p:nvPicPr>
          <p:cNvPr id="7" name="Picture 6" descr="A table with flags and names&#10;&#10;AI-generated content may be incorrect.">
            <a:extLst>
              <a:ext uri="{FF2B5EF4-FFF2-40B4-BE49-F238E27FC236}">
                <a16:creationId xmlns:a16="http://schemas.microsoft.com/office/drawing/2014/main" id="{44911A71-E490-6C55-1EB7-E35207768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7485" y="4196460"/>
            <a:ext cx="5079274" cy="26615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9F0E6F2-9E29-3D7D-E9E3-A987671B35BB}"/>
              </a:ext>
            </a:extLst>
          </p:cNvPr>
          <p:cNvGrpSpPr>
            <a:grpSpLocks noChangeAspect="1"/>
          </p:cNvGrpSpPr>
          <p:nvPr/>
        </p:nvGrpSpPr>
        <p:grpSpPr>
          <a:xfrm>
            <a:off x="10136825" y="-89926"/>
            <a:ext cx="2052000" cy="1243838"/>
            <a:chOff x="870973" y="4619959"/>
            <a:chExt cx="4108339" cy="2490322"/>
          </a:xfrm>
        </p:grpSpPr>
        <p:pic>
          <p:nvPicPr>
            <p:cNvPr id="9" name="Picture 8" descr="A red sign with white text&#10;&#10;AI-generated content may be incorrect.">
              <a:extLst>
                <a:ext uri="{FF2B5EF4-FFF2-40B4-BE49-F238E27FC236}">
                  <a16:creationId xmlns:a16="http://schemas.microsoft.com/office/drawing/2014/main" id="{BFA76E2E-8831-4BD0-E4D6-179B82EB6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70973" y="5055120"/>
              <a:ext cx="1683222" cy="162000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1268A-AE72-18B9-6E97-AF81E95A0BE5}"/>
                </a:ext>
              </a:extLst>
            </p:cNvPr>
            <p:cNvGrpSpPr/>
            <p:nvPr/>
          </p:nvGrpSpPr>
          <p:grpSpPr>
            <a:xfrm>
              <a:off x="2554195" y="4619959"/>
              <a:ext cx="2425117" cy="2490322"/>
              <a:chOff x="8852645" y="3921752"/>
              <a:chExt cx="2425117" cy="2490322"/>
            </a:xfrm>
          </p:grpSpPr>
          <p:pic>
            <p:nvPicPr>
              <p:cNvPr id="11" name="Picture 10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C0DB4ED8-99A7-AF3E-CB2D-6CA0C9B83D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41542" t="37844" r="42085" b="36919"/>
              <a:stretch>
                <a:fillRect/>
              </a:stretch>
            </p:blipFill>
            <p:spPr>
              <a:xfrm>
                <a:off x="9614263" y="4522700"/>
                <a:ext cx="779799" cy="1201896"/>
              </a:xfrm>
              <a:prstGeom prst="rect">
                <a:avLst/>
              </a:prstGeom>
            </p:spPr>
          </p:pic>
          <p:pic>
            <p:nvPicPr>
              <p:cNvPr id="12" name="Picture 11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AF1FCEF6-6826-4DCA-1F33-9D4A40E7E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55264" t="37844" b="36919"/>
              <a:stretch>
                <a:fillRect/>
              </a:stretch>
            </p:blipFill>
            <p:spPr>
              <a:xfrm>
                <a:off x="9147222" y="5210178"/>
                <a:ext cx="2130540" cy="1201896"/>
              </a:xfrm>
              <a:prstGeom prst="rect">
                <a:avLst/>
              </a:prstGeom>
            </p:spPr>
          </p:pic>
          <p:pic>
            <p:nvPicPr>
              <p:cNvPr id="13" name="Picture 12" descr="A logo with a football ball&#10;&#10;AI-generated content may be incorrect.">
                <a:extLst>
                  <a:ext uri="{FF2B5EF4-FFF2-40B4-BE49-F238E27FC236}">
                    <a16:creationId xmlns:a16="http://schemas.microsoft.com/office/drawing/2014/main" id="{29FF2CA4-A585-3020-4D87-64F8F6CE6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t="37844" r="58001" b="36919"/>
              <a:stretch>
                <a:fillRect/>
              </a:stretch>
            </p:blipFill>
            <p:spPr>
              <a:xfrm>
                <a:off x="8852645" y="3921752"/>
                <a:ext cx="2000206" cy="1201896"/>
              </a:xfrm>
              <a:prstGeom prst="rect">
                <a:avLst/>
              </a:prstGeom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3FACD78-7EE8-5C76-B64E-DE630035813E}"/>
                  </a:ext>
                </a:extLst>
              </p:cNvPr>
              <p:cNvSpPr/>
              <p:nvPr/>
            </p:nvSpPr>
            <p:spPr>
              <a:xfrm>
                <a:off x="8852645" y="5260644"/>
                <a:ext cx="605353" cy="4639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229438F-5B47-1D49-8648-8C6303FDD05D}"/>
                  </a:ext>
                </a:extLst>
              </p:cNvPr>
              <p:cNvSpPr/>
              <p:nvPr/>
            </p:nvSpPr>
            <p:spPr>
              <a:xfrm rot="18974791">
                <a:off x="10199056" y="4861524"/>
                <a:ext cx="1013691" cy="46395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8" name="Audio 17">
            <a:extLst>
              <a:ext uri="{FF2B5EF4-FFF2-40B4-BE49-F238E27FC236}">
                <a16:creationId xmlns:a16="http://schemas.microsoft.com/office/drawing/2014/main" id="{32257CC3-FBF3-98E4-6188-2EEE83B0AB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3625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889"/>
    </mc:Choice>
    <mc:Fallback>
      <p:transition spd="slow" advTm="788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222</Words>
  <Application>Microsoft Macintosh PowerPoint</Application>
  <PresentationFormat>Custom</PresentationFormat>
  <Paragraphs>50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Rockwell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Oktay Karakus</cp:lastModifiedBy>
  <cp:revision>2</cp:revision>
  <dcterms:created xsi:type="dcterms:W3CDTF">2013-01-27T09:14:16Z</dcterms:created>
  <dcterms:modified xsi:type="dcterms:W3CDTF">2025-09-13T08:01:02Z</dcterms:modified>
  <cp:category/>
</cp:coreProperties>
</file>