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86" r:id="rId2"/>
  </p:sldMasterIdLst>
  <p:notesMasterIdLst>
    <p:notesMasterId r:id="rId100"/>
  </p:notesMasterIdLst>
  <p:sldIdLst>
    <p:sldId id="323" r:id="rId3"/>
    <p:sldId id="527" r:id="rId4"/>
    <p:sldId id="324" r:id="rId5"/>
    <p:sldId id="257" r:id="rId6"/>
    <p:sldId id="325" r:id="rId7"/>
    <p:sldId id="326" r:id="rId8"/>
    <p:sldId id="525" r:id="rId9"/>
    <p:sldId id="528" r:id="rId10"/>
    <p:sldId id="529" r:id="rId11"/>
    <p:sldId id="287" r:id="rId12"/>
    <p:sldId id="261" r:id="rId13"/>
    <p:sldId id="259" r:id="rId14"/>
    <p:sldId id="260" r:id="rId15"/>
    <p:sldId id="270" r:id="rId16"/>
    <p:sldId id="320" r:id="rId17"/>
    <p:sldId id="258" r:id="rId18"/>
    <p:sldId id="295" r:id="rId19"/>
    <p:sldId id="267" r:id="rId20"/>
    <p:sldId id="268" r:id="rId21"/>
    <p:sldId id="296" r:id="rId22"/>
    <p:sldId id="297" r:id="rId23"/>
    <p:sldId id="274" r:id="rId24"/>
    <p:sldId id="265" r:id="rId25"/>
    <p:sldId id="315" r:id="rId26"/>
    <p:sldId id="316" r:id="rId27"/>
    <p:sldId id="317" r:id="rId28"/>
    <p:sldId id="526" r:id="rId29"/>
    <p:sldId id="505" r:id="rId30"/>
    <p:sldId id="269" r:id="rId31"/>
    <p:sldId id="263" r:id="rId32"/>
    <p:sldId id="264" r:id="rId33"/>
    <p:sldId id="298" r:id="rId34"/>
    <p:sldId id="299" r:id="rId35"/>
    <p:sldId id="301" r:id="rId36"/>
    <p:sldId id="305" r:id="rId37"/>
    <p:sldId id="302" r:id="rId38"/>
    <p:sldId id="303" r:id="rId39"/>
    <p:sldId id="300" r:id="rId40"/>
    <p:sldId id="271" r:id="rId41"/>
    <p:sldId id="272" r:id="rId42"/>
    <p:sldId id="304" r:id="rId43"/>
    <p:sldId id="306" r:id="rId44"/>
    <p:sldId id="307" r:id="rId45"/>
    <p:sldId id="311" r:id="rId46"/>
    <p:sldId id="506" r:id="rId47"/>
    <p:sldId id="507" r:id="rId48"/>
    <p:sldId id="508" r:id="rId49"/>
    <p:sldId id="509" r:id="rId50"/>
    <p:sldId id="510" r:id="rId51"/>
    <p:sldId id="511" r:id="rId52"/>
    <p:sldId id="512" r:id="rId53"/>
    <p:sldId id="513" r:id="rId54"/>
    <p:sldId id="514" r:id="rId55"/>
    <p:sldId id="515" r:id="rId56"/>
    <p:sldId id="493" r:id="rId57"/>
    <p:sldId id="494" r:id="rId58"/>
    <p:sldId id="516" r:id="rId59"/>
    <p:sldId id="530" r:id="rId60"/>
    <p:sldId id="531" r:id="rId61"/>
    <p:sldId id="532" r:id="rId62"/>
    <p:sldId id="533" r:id="rId63"/>
    <p:sldId id="517" r:id="rId64"/>
    <p:sldId id="518" r:id="rId65"/>
    <p:sldId id="519" r:id="rId66"/>
    <p:sldId id="262" r:id="rId67"/>
    <p:sldId id="520" r:id="rId68"/>
    <p:sldId id="521" r:id="rId69"/>
    <p:sldId id="522" r:id="rId70"/>
    <p:sldId id="523" r:id="rId71"/>
    <p:sldId id="524" r:id="rId72"/>
    <p:sldId id="285" r:id="rId73"/>
    <p:sldId id="286" r:id="rId74"/>
    <p:sldId id="288" r:id="rId75"/>
    <p:sldId id="289" r:id="rId76"/>
    <p:sldId id="290" r:id="rId77"/>
    <p:sldId id="291" r:id="rId78"/>
    <p:sldId id="275" r:id="rId79"/>
    <p:sldId id="276" r:id="rId80"/>
    <p:sldId id="273" r:id="rId81"/>
    <p:sldId id="312" r:id="rId82"/>
    <p:sldId id="313" r:id="rId83"/>
    <p:sldId id="314" r:id="rId84"/>
    <p:sldId id="277" r:id="rId85"/>
    <p:sldId id="278" r:id="rId86"/>
    <p:sldId id="319" r:id="rId87"/>
    <p:sldId id="279" r:id="rId88"/>
    <p:sldId id="280" r:id="rId89"/>
    <p:sldId id="281" r:id="rId90"/>
    <p:sldId id="327" r:id="rId91"/>
    <p:sldId id="266" r:id="rId92"/>
    <p:sldId id="328" r:id="rId93"/>
    <p:sldId id="534" r:id="rId94"/>
    <p:sldId id="535" r:id="rId95"/>
    <p:sldId id="536" r:id="rId96"/>
    <p:sldId id="537" r:id="rId97"/>
    <p:sldId id="538" r:id="rId98"/>
    <p:sldId id="539" r:id="rId9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033"/>
    <a:srgbClr val="BEAB9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0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B1EF2-AE46-408F-BDA1-28B6C287D5D7}" type="datetimeFigureOut">
              <a:rPr lang="en-US" smtClean="0"/>
              <a:t>3/6/2019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623DB-0657-45BF-9B43-C801BF0B3EE2}" type="slidenum">
              <a:rPr lang="en-US" smtClean="0"/>
              <a:t>‹#›</a:t>
            </a:fld>
            <a:endParaRPr lang="en-US"/>
          </a:p>
        </p:txBody>
      </p:sp>
    </p:spTree>
    <p:extLst>
      <p:ext uri="{BB962C8B-B14F-4D97-AF65-F5344CB8AC3E}">
        <p14:creationId xmlns:p14="http://schemas.microsoft.com/office/powerpoint/2010/main" val="94027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dirty="0"/>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endParaRPr/>
          </a:p>
        </p:txBody>
      </p:sp>
      <p:sp>
        <p:nvSpPr>
          <p:cNvPr id="69" name="Google Shape;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623DB-0657-45BF-9B43-C801BF0B3EE2}" type="slidenum">
              <a:rPr lang="en-US" smtClean="0"/>
              <a:t>10</a:t>
            </a:fld>
            <a:endParaRPr lang="en-US"/>
          </a:p>
        </p:txBody>
      </p:sp>
    </p:spTree>
    <p:extLst>
      <p:ext uri="{BB962C8B-B14F-4D97-AF65-F5344CB8AC3E}">
        <p14:creationId xmlns:p14="http://schemas.microsoft.com/office/powerpoint/2010/main" val="188063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980BF4-D4F6-4E59-B33C-A07BC1A1F28D}"/>
              </a:ext>
            </a:extLst>
          </p:cNvPr>
          <p:cNvSpPr>
            <a:spLocks noGrp="1" noChangeArrowheads="1"/>
          </p:cNvSpPr>
          <p:nvPr>
            <p:ph type="sldNum" sz="quarter" idx="5"/>
          </p:nvPr>
        </p:nvSpPr>
        <p:spPr>
          <a:ln/>
        </p:spPr>
        <p:txBody>
          <a:bodyPr/>
          <a:lstStyle/>
          <a:p>
            <a:fld id="{8A131A29-E731-4B7D-A0B0-E41AB95083CC}" type="slidenum">
              <a:rPr lang="en-US" altLang="en-US"/>
              <a:pPr/>
              <a:t>52</a:t>
            </a:fld>
            <a:endParaRPr lang="en-US" altLang="en-US"/>
          </a:p>
        </p:txBody>
      </p:sp>
      <p:sp>
        <p:nvSpPr>
          <p:cNvPr id="448514" name="Rectangle 2">
            <a:extLst>
              <a:ext uri="{FF2B5EF4-FFF2-40B4-BE49-F238E27FC236}">
                <a16:creationId xmlns:a16="http://schemas.microsoft.com/office/drawing/2014/main" id="{F23AF164-770C-4B5E-9D05-79B056610F10}"/>
              </a:ext>
            </a:extLst>
          </p:cNvPr>
          <p:cNvSpPr>
            <a:spLocks noGrp="1" noRot="1" noChangeAspect="1" noChangeArrowheads="1" noTextEdit="1"/>
          </p:cNvSpPr>
          <p:nvPr>
            <p:ph type="sldImg"/>
          </p:nvPr>
        </p:nvSpPr>
        <p:spPr>
          <a:ln/>
        </p:spPr>
      </p:sp>
      <p:sp>
        <p:nvSpPr>
          <p:cNvPr id="448515" name="Rectangle 3">
            <a:extLst>
              <a:ext uri="{FF2B5EF4-FFF2-40B4-BE49-F238E27FC236}">
                <a16:creationId xmlns:a16="http://schemas.microsoft.com/office/drawing/2014/main" id="{DE2FC0F6-15CD-4766-B383-F743A2D79A55}"/>
              </a:ext>
            </a:extLst>
          </p:cNvPr>
          <p:cNvSpPr>
            <a:spLocks noGrp="1" noChangeArrowheads="1"/>
          </p:cNvSpPr>
          <p:nvPr>
            <p:ph type="body" idx="1"/>
          </p:nvPr>
        </p:nvSpPr>
        <p:spPr>
          <a:xfrm>
            <a:off x="931863" y="4410075"/>
            <a:ext cx="5121275" cy="4176713"/>
          </a:xfrm>
        </p:spPr>
        <p:txBody>
          <a:bodyPr/>
          <a:lstStyle/>
          <a:p>
            <a:r>
              <a:rPr lang="en-US" altLang="en-US"/>
              <a:t>A typical time waveform</a:t>
            </a:r>
          </a:p>
          <a:p>
            <a:endParaRPr lang="en-US" altLang="en-US"/>
          </a:p>
          <a:p>
            <a:r>
              <a:rPr lang="en-US" altLang="en-US"/>
              <a:t>Horizontal axis is time in milliseconds</a:t>
            </a:r>
          </a:p>
          <a:p>
            <a:endParaRPr lang="en-US" altLang="en-US"/>
          </a:p>
          <a:p>
            <a:r>
              <a:rPr lang="en-US" altLang="en-US"/>
              <a:t>Vertical axis is amplitude of acceleration in G-s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A5F5BF-9893-47BB-B1C0-5C15111050A2}"/>
              </a:ext>
            </a:extLst>
          </p:cNvPr>
          <p:cNvSpPr>
            <a:spLocks noGrp="1" noChangeArrowheads="1"/>
          </p:cNvSpPr>
          <p:nvPr>
            <p:ph type="sldNum" sz="quarter" idx="5"/>
          </p:nvPr>
        </p:nvSpPr>
        <p:spPr>
          <a:ln/>
        </p:spPr>
        <p:txBody>
          <a:bodyPr/>
          <a:lstStyle/>
          <a:p>
            <a:fld id="{8E8F04D0-EBCD-40A6-A919-D862446000F4}" type="slidenum">
              <a:rPr lang="en-US" altLang="en-US"/>
              <a:pPr/>
              <a:t>53</a:t>
            </a:fld>
            <a:endParaRPr lang="en-US" altLang="en-US"/>
          </a:p>
        </p:txBody>
      </p:sp>
      <p:sp>
        <p:nvSpPr>
          <p:cNvPr id="450562" name="Rectangle 2">
            <a:extLst>
              <a:ext uri="{FF2B5EF4-FFF2-40B4-BE49-F238E27FC236}">
                <a16:creationId xmlns:a16="http://schemas.microsoft.com/office/drawing/2014/main" id="{03C3F1D4-F264-44E7-8558-32F7C24512EA}"/>
              </a:ext>
            </a:extLst>
          </p:cNvPr>
          <p:cNvSpPr>
            <a:spLocks noGrp="1" noRot="1" noChangeAspect="1" noChangeArrowheads="1" noTextEdit="1"/>
          </p:cNvSpPr>
          <p:nvPr>
            <p:ph type="sldImg"/>
          </p:nvPr>
        </p:nvSpPr>
        <p:spPr>
          <a:ln/>
        </p:spPr>
      </p:sp>
      <p:sp>
        <p:nvSpPr>
          <p:cNvPr id="450563" name="Rectangle 3">
            <a:extLst>
              <a:ext uri="{FF2B5EF4-FFF2-40B4-BE49-F238E27FC236}">
                <a16:creationId xmlns:a16="http://schemas.microsoft.com/office/drawing/2014/main" id="{843C2F6C-02C1-4DF6-814C-DF10AB8CB5E1}"/>
              </a:ext>
            </a:extLst>
          </p:cNvPr>
          <p:cNvSpPr>
            <a:spLocks noGrp="1" noChangeArrowheads="1"/>
          </p:cNvSpPr>
          <p:nvPr>
            <p:ph type="body" idx="1"/>
          </p:nvPr>
        </p:nvSpPr>
        <p:spPr>
          <a:xfrm>
            <a:off x="931863" y="4410075"/>
            <a:ext cx="5121275" cy="4176713"/>
          </a:xfrm>
        </p:spPr>
        <p:txBody>
          <a:bodyPr/>
          <a:lstStyle/>
          <a:p>
            <a:r>
              <a:rPr lang="en-US" altLang="en-US"/>
              <a:t>The FFT process (Fast Fourier Transform) is a process which separates out the numerous pure frequencies (Sine Waves) that make up the Time Waveform.</a:t>
            </a:r>
          </a:p>
          <a:p>
            <a:endParaRPr lang="en-US" altLang="en-US"/>
          </a:p>
          <a:p>
            <a:r>
              <a:rPr lang="en-US" altLang="en-US"/>
              <a:t>After the Time Waveform is processed the discrete frequencies and their associated magnitudes are displayed.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D760BB-1E49-49CD-B477-60146108A12F}"/>
              </a:ext>
            </a:extLst>
          </p:cNvPr>
          <p:cNvSpPr>
            <a:spLocks noGrp="1" noChangeArrowheads="1"/>
          </p:cNvSpPr>
          <p:nvPr>
            <p:ph type="sldNum" sz="quarter" idx="5"/>
          </p:nvPr>
        </p:nvSpPr>
        <p:spPr>
          <a:ln/>
        </p:spPr>
        <p:txBody>
          <a:bodyPr/>
          <a:lstStyle/>
          <a:p>
            <a:fld id="{CB257379-C962-41C9-B383-76EE90E6BFB7}" type="slidenum">
              <a:rPr lang="en-US" altLang="en-US"/>
              <a:pPr/>
              <a:t>56</a:t>
            </a:fld>
            <a:endParaRPr lang="en-US" altLang="en-US"/>
          </a:p>
        </p:txBody>
      </p:sp>
      <p:sp>
        <p:nvSpPr>
          <p:cNvPr id="424962" name="Rectangle 2">
            <a:extLst>
              <a:ext uri="{FF2B5EF4-FFF2-40B4-BE49-F238E27FC236}">
                <a16:creationId xmlns:a16="http://schemas.microsoft.com/office/drawing/2014/main" id="{15C8B49D-5618-469E-8FB4-11BE68C1094D}"/>
              </a:ext>
            </a:extLst>
          </p:cNvPr>
          <p:cNvSpPr>
            <a:spLocks noGrp="1" noRot="1" noChangeAspect="1" noChangeArrowheads="1" noTextEdit="1"/>
          </p:cNvSpPr>
          <p:nvPr>
            <p:ph type="sldImg"/>
          </p:nvPr>
        </p:nvSpPr>
        <p:spPr>
          <a:xfrm>
            <a:off x="1173163" y="696913"/>
            <a:ext cx="4640262" cy="3479800"/>
          </a:xfrm>
          <a:ln/>
        </p:spPr>
      </p:sp>
      <p:sp>
        <p:nvSpPr>
          <p:cNvPr id="424963" name="Rectangle 3">
            <a:extLst>
              <a:ext uri="{FF2B5EF4-FFF2-40B4-BE49-F238E27FC236}">
                <a16:creationId xmlns:a16="http://schemas.microsoft.com/office/drawing/2014/main" id="{4C46138F-E966-4495-A63E-8F707AB0A04D}"/>
              </a:ext>
            </a:extLst>
          </p:cNvPr>
          <p:cNvSpPr>
            <a:spLocks noGrp="1" noChangeArrowheads="1"/>
          </p:cNvSpPr>
          <p:nvPr>
            <p:ph type="body" idx="1"/>
          </p:nvPr>
        </p:nvSpPr>
        <p:spPr>
          <a:xfrm>
            <a:off x="931863" y="4410075"/>
            <a:ext cx="5121275" cy="4176713"/>
          </a:xfrm>
        </p:spPr>
        <p:txBody>
          <a:bodyPr/>
          <a:lstStyle/>
          <a:p>
            <a:r>
              <a:rPr lang="en-US" altLang="en-US"/>
              <a:t>Selective frequency bands are a reliable alarming technique for determining specific machine problems</a:t>
            </a:r>
          </a:p>
          <a:p>
            <a:endParaRPr lang="en-US" altLang="en-US"/>
          </a:p>
          <a:p>
            <a:r>
              <a:rPr lang="en-US" altLang="en-US"/>
              <a:t>Much research has been put into the suggested levels and placement of selective frequency bands for common machinery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D152-4058-4416-A25F-0821DFF5673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31DD1-255A-4A5C-9B1E-B1748082B56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1CB25A-3FF0-4963-B614-BAF7AC809F5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42FDE2D-DD27-4E96-8329-6194714E134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297E00F-E4A2-481B-B74C-F90F494BE5B2}"/>
              </a:ext>
            </a:extLst>
          </p:cNvPr>
          <p:cNvSpPr>
            <a:spLocks noGrp="1"/>
          </p:cNvSpPr>
          <p:nvPr>
            <p:ph type="sldNum" sz="quarter" idx="12"/>
          </p:nvPr>
        </p:nvSpPr>
        <p:spPr/>
        <p:txBody>
          <a:bodyPr/>
          <a:lstStyle>
            <a:lvl1pPr>
              <a:defRPr/>
            </a:lvl1pPr>
          </a:lstStyle>
          <a:p>
            <a:fld id="{C03FA0B9-973A-4F11-8004-A389D5EA864F}" type="slidenum">
              <a:rPr lang="en-US" altLang="en-US"/>
              <a:pPr/>
              <a:t>‹#›</a:t>
            </a:fld>
            <a:endParaRPr lang="en-US" altLang="en-US"/>
          </a:p>
        </p:txBody>
      </p:sp>
    </p:spTree>
    <p:extLst>
      <p:ext uri="{BB962C8B-B14F-4D97-AF65-F5344CB8AC3E}">
        <p14:creationId xmlns:p14="http://schemas.microsoft.com/office/powerpoint/2010/main" val="54333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EF67-2C69-4757-A929-9ECE4A1E2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A024F-C217-46AF-B643-01AB3EF376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E9A6D-BCA8-4816-80F8-35928E31D63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1487F3D-0E34-48A9-A026-ED519C55F1A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C6F049-7E96-425F-83C0-06C29D93CB74}"/>
              </a:ext>
            </a:extLst>
          </p:cNvPr>
          <p:cNvSpPr>
            <a:spLocks noGrp="1"/>
          </p:cNvSpPr>
          <p:nvPr>
            <p:ph type="sldNum" sz="quarter" idx="12"/>
          </p:nvPr>
        </p:nvSpPr>
        <p:spPr/>
        <p:txBody>
          <a:bodyPr/>
          <a:lstStyle>
            <a:lvl1pPr>
              <a:defRPr/>
            </a:lvl1pPr>
          </a:lstStyle>
          <a:p>
            <a:fld id="{572C6583-5490-4126-BF94-DE0FB0524489}" type="slidenum">
              <a:rPr lang="en-US" altLang="en-US"/>
              <a:pPr/>
              <a:t>‹#›</a:t>
            </a:fld>
            <a:endParaRPr lang="en-US" altLang="en-US"/>
          </a:p>
        </p:txBody>
      </p:sp>
    </p:spTree>
    <p:extLst>
      <p:ext uri="{BB962C8B-B14F-4D97-AF65-F5344CB8AC3E}">
        <p14:creationId xmlns:p14="http://schemas.microsoft.com/office/powerpoint/2010/main" val="173702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04D16-1243-48A9-9DAB-C8750CB67382}"/>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8A18C-C44D-4BA0-95B8-41EC1B86AE33}"/>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EE2E1-5FF3-4539-A331-EF7EBA1BB13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089D40E-2E25-465B-B81C-581234AC2F4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F23E90F-A2CC-45DF-AA99-F99CECC7E551}"/>
              </a:ext>
            </a:extLst>
          </p:cNvPr>
          <p:cNvSpPr>
            <a:spLocks noGrp="1"/>
          </p:cNvSpPr>
          <p:nvPr>
            <p:ph type="sldNum" sz="quarter" idx="12"/>
          </p:nvPr>
        </p:nvSpPr>
        <p:spPr/>
        <p:txBody>
          <a:bodyPr/>
          <a:lstStyle>
            <a:lvl1pPr>
              <a:defRPr/>
            </a:lvl1pPr>
          </a:lstStyle>
          <a:p>
            <a:fld id="{BC9E7923-0C40-41F3-80EE-9712B157A72B}" type="slidenum">
              <a:rPr lang="en-US" altLang="en-US"/>
              <a:pPr/>
              <a:t>‹#›</a:t>
            </a:fld>
            <a:endParaRPr lang="en-US" altLang="en-US"/>
          </a:p>
        </p:txBody>
      </p:sp>
    </p:spTree>
    <p:extLst>
      <p:ext uri="{BB962C8B-B14F-4D97-AF65-F5344CB8AC3E}">
        <p14:creationId xmlns:p14="http://schemas.microsoft.com/office/powerpoint/2010/main" val="230810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US" altLang="en-US"/>
          </a:p>
        </p:txBody>
      </p:sp>
      <p:sp>
        <p:nvSpPr>
          <p:cNvPr id="5" name="Footer Placeholder 4"/>
          <p:cNvSpPr>
            <a:spLocks noGrp="1"/>
          </p:cNvSpPr>
          <p:nvPr>
            <p:ph type="ftr" sz="quarter" idx="11"/>
          </p:nvPr>
        </p:nvSpPr>
        <p:spPr>
          <a:xfrm>
            <a:off x="3623733" y="6117336"/>
            <a:ext cx="3609438" cy="365125"/>
          </a:xfrm>
        </p:spPr>
        <p:txBody>
          <a:bodyPr/>
          <a:lstStyle/>
          <a:p>
            <a:endParaRPr lang="en-US" altLang="en-US"/>
          </a:p>
        </p:txBody>
      </p:sp>
      <p:sp>
        <p:nvSpPr>
          <p:cNvPr id="6" name="Slide Number Placeholder 5"/>
          <p:cNvSpPr>
            <a:spLocks noGrp="1"/>
          </p:cNvSpPr>
          <p:nvPr>
            <p:ph type="sldNum" sz="quarter" idx="12"/>
          </p:nvPr>
        </p:nvSpPr>
        <p:spPr>
          <a:xfrm>
            <a:off x="8275320" y="6117336"/>
            <a:ext cx="411480" cy="365125"/>
          </a:xfrm>
        </p:spPr>
        <p:txBody>
          <a:bodyPr/>
          <a:lstStyle/>
          <a:p>
            <a:fld id="{D3C6DBEC-09D4-43C6-BE16-5CD0CCA8B320}"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0252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US" altLang="en-US"/>
          </a:p>
        </p:txBody>
      </p:sp>
      <p:sp>
        <p:nvSpPr>
          <p:cNvPr id="5" name="Footer Placeholder 4"/>
          <p:cNvSpPr>
            <a:spLocks noGrp="1"/>
          </p:cNvSpPr>
          <p:nvPr>
            <p:ph type="ftr" sz="quarter" idx="11"/>
          </p:nvPr>
        </p:nvSpPr>
        <p:spPr>
          <a:xfrm>
            <a:off x="1972647" y="6108173"/>
            <a:ext cx="5314517" cy="365125"/>
          </a:xfrm>
        </p:spPr>
        <p:txBody>
          <a:bodyPr/>
          <a:lstStyle/>
          <a:p>
            <a:endParaRPr lang="en-US" altLang="en-US"/>
          </a:p>
        </p:txBody>
      </p:sp>
      <p:sp>
        <p:nvSpPr>
          <p:cNvPr id="6" name="Slide Number Placeholder 5"/>
          <p:cNvSpPr>
            <a:spLocks noGrp="1"/>
          </p:cNvSpPr>
          <p:nvPr>
            <p:ph type="sldNum" sz="quarter" idx="12"/>
          </p:nvPr>
        </p:nvSpPr>
        <p:spPr>
          <a:xfrm>
            <a:off x="8258967" y="6108173"/>
            <a:ext cx="427833" cy="365125"/>
          </a:xfrm>
        </p:spPr>
        <p:txBody>
          <a:bodyPr/>
          <a:lstStyle/>
          <a:p>
            <a:fld id="{A7C2EA82-57C7-4097-AEF8-C21EC35AB59F}" type="slidenum">
              <a:rPr lang="en-US" altLang="en-US" smtClean="0"/>
              <a:pPr/>
              <a:t>‹#›</a:t>
            </a:fld>
            <a:endParaRPr lang="en-US" altLang="en-US"/>
          </a:p>
        </p:txBody>
      </p:sp>
    </p:spTree>
    <p:extLst>
      <p:ext uri="{BB962C8B-B14F-4D97-AF65-F5344CB8AC3E}">
        <p14:creationId xmlns:p14="http://schemas.microsoft.com/office/powerpoint/2010/main" val="3547725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a:xfrm>
            <a:off x="8273317" y="6116070"/>
            <a:ext cx="413483" cy="365125"/>
          </a:xfrm>
        </p:spPr>
        <p:txBody>
          <a:bodyPr/>
          <a:lstStyle/>
          <a:p>
            <a:fld id="{42199B40-E937-4C59-8165-6F3172FED09D}" type="slidenum">
              <a:rPr lang="en-US" altLang="en-US" smtClean="0"/>
              <a:pPr/>
              <a:t>‹#›</a:t>
            </a:fld>
            <a:endParaRPr lang="en-US" altLang="en-US"/>
          </a:p>
        </p:txBody>
      </p:sp>
    </p:spTree>
    <p:extLst>
      <p:ext uri="{BB962C8B-B14F-4D97-AF65-F5344CB8AC3E}">
        <p14:creationId xmlns:p14="http://schemas.microsoft.com/office/powerpoint/2010/main" val="2780867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33AF638-DF58-4586-82FF-3DC9A979AB0D}" type="slidenum">
              <a:rPr lang="en-US" altLang="en-US" smtClean="0"/>
              <a:pPr/>
              <a:t>‹#›</a:t>
            </a:fld>
            <a:endParaRPr lang="en-US" altLang="en-US"/>
          </a:p>
        </p:txBody>
      </p:sp>
    </p:spTree>
    <p:extLst>
      <p:ext uri="{BB962C8B-B14F-4D97-AF65-F5344CB8AC3E}">
        <p14:creationId xmlns:p14="http://schemas.microsoft.com/office/powerpoint/2010/main" val="488352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84C63A1-C17D-4F80-BB74-CAE9580B8E83}" type="slidenum">
              <a:rPr lang="en-US" altLang="en-US" smtClean="0"/>
              <a:pPr/>
              <a:t>‹#›</a:t>
            </a:fld>
            <a:endParaRPr lang="en-US" altLang="en-US"/>
          </a:p>
        </p:txBody>
      </p:sp>
    </p:spTree>
    <p:extLst>
      <p:ext uri="{BB962C8B-B14F-4D97-AF65-F5344CB8AC3E}">
        <p14:creationId xmlns:p14="http://schemas.microsoft.com/office/powerpoint/2010/main" val="4259151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3EF701B6-88E6-48EE-BC90-B742DBE961BE}" type="slidenum">
              <a:rPr lang="en-US" altLang="en-US" smtClean="0"/>
              <a:pPr/>
              <a:t>‹#›</a:t>
            </a:fld>
            <a:endParaRPr lang="en-US" altLang="en-US"/>
          </a:p>
        </p:txBody>
      </p:sp>
    </p:spTree>
    <p:extLst>
      <p:ext uri="{BB962C8B-B14F-4D97-AF65-F5344CB8AC3E}">
        <p14:creationId xmlns:p14="http://schemas.microsoft.com/office/powerpoint/2010/main" val="2731235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FBACE9C5-7D2F-4EC6-A649-04595D680525}" type="slidenum">
              <a:rPr lang="en-US" altLang="en-US" smtClean="0"/>
              <a:pPr/>
              <a:t>‹#›</a:t>
            </a:fld>
            <a:endParaRPr lang="en-US" altLang="en-US"/>
          </a:p>
        </p:txBody>
      </p:sp>
    </p:spTree>
    <p:extLst>
      <p:ext uri="{BB962C8B-B14F-4D97-AF65-F5344CB8AC3E}">
        <p14:creationId xmlns:p14="http://schemas.microsoft.com/office/powerpoint/2010/main" val="18671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1C9A8E4-E961-4D61-AAEC-D40AEE1AF658}" type="slidenum">
              <a:rPr lang="en-US" altLang="en-US" smtClean="0"/>
              <a:pPr/>
              <a:t>‹#›</a:t>
            </a:fld>
            <a:endParaRPr lang="en-US" altLang="en-US"/>
          </a:p>
        </p:txBody>
      </p:sp>
    </p:spTree>
    <p:extLst>
      <p:ext uri="{BB962C8B-B14F-4D97-AF65-F5344CB8AC3E}">
        <p14:creationId xmlns:p14="http://schemas.microsoft.com/office/powerpoint/2010/main" val="188011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470A-987E-4056-9123-B172B275C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B3C28-2B67-499D-8E91-B193CD106B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E7FEA-1F6F-40C5-8641-099DCF392D4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7F09F0C-E2A1-471D-837D-50A984A679E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DC904F1-6318-489C-AA7F-C6AC17BA662F}"/>
              </a:ext>
            </a:extLst>
          </p:cNvPr>
          <p:cNvSpPr>
            <a:spLocks noGrp="1"/>
          </p:cNvSpPr>
          <p:nvPr>
            <p:ph type="sldNum" sz="quarter" idx="12"/>
          </p:nvPr>
        </p:nvSpPr>
        <p:spPr/>
        <p:txBody>
          <a:bodyPr/>
          <a:lstStyle>
            <a:lvl1pPr>
              <a:defRPr/>
            </a:lvl1pPr>
          </a:lstStyle>
          <a:p>
            <a:fld id="{5DB11A90-10E7-443A-BCBE-086095F56D3A}" type="slidenum">
              <a:rPr lang="en-US" altLang="en-US"/>
              <a:pPr/>
              <a:t>‹#›</a:t>
            </a:fld>
            <a:endParaRPr lang="en-US" altLang="en-US"/>
          </a:p>
        </p:txBody>
      </p:sp>
    </p:spTree>
    <p:extLst>
      <p:ext uri="{BB962C8B-B14F-4D97-AF65-F5344CB8AC3E}">
        <p14:creationId xmlns:p14="http://schemas.microsoft.com/office/powerpoint/2010/main" val="3863918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32C9F57-CA2A-492A-8CA7-9527C15D7625}" type="slidenum">
              <a:rPr lang="en-US" altLang="en-US" smtClean="0"/>
              <a:pPr/>
              <a:t>‹#›</a:t>
            </a:fld>
            <a:endParaRPr lang="en-US" altLang="en-US"/>
          </a:p>
        </p:txBody>
      </p:sp>
    </p:spTree>
    <p:extLst>
      <p:ext uri="{BB962C8B-B14F-4D97-AF65-F5344CB8AC3E}">
        <p14:creationId xmlns:p14="http://schemas.microsoft.com/office/powerpoint/2010/main" val="3570481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3332609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2839713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3143628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3256709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2885310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EB6BA17-7FC9-4CCC-AAF2-BF92C8940008}" type="slidenum">
              <a:rPr lang="en-US" altLang="en-US" smtClean="0"/>
              <a:pPr/>
              <a:t>‹#›</a:t>
            </a:fld>
            <a:endParaRPr lang="en-US" altLang="en-US"/>
          </a:p>
        </p:txBody>
      </p:sp>
    </p:spTree>
    <p:extLst>
      <p:ext uri="{BB962C8B-B14F-4D97-AF65-F5344CB8AC3E}">
        <p14:creationId xmlns:p14="http://schemas.microsoft.com/office/powerpoint/2010/main" val="244870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CA755B6-D56E-4D1C-9F06-98DAD04AF6FD}" type="slidenum">
              <a:rPr lang="en-US" altLang="en-US" smtClean="0"/>
              <a:pPr/>
              <a:t>‹#›</a:t>
            </a:fld>
            <a:endParaRPr lang="en-US" altLang="en-US"/>
          </a:p>
        </p:txBody>
      </p:sp>
    </p:spTree>
    <p:extLst>
      <p:ext uri="{BB962C8B-B14F-4D97-AF65-F5344CB8AC3E}">
        <p14:creationId xmlns:p14="http://schemas.microsoft.com/office/powerpoint/2010/main" val="621286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A14D4DC-26A6-4276-867A-7AA53853D2A6}" type="slidenum">
              <a:rPr lang="en-US" altLang="en-US" smtClean="0"/>
              <a:pPr/>
              <a:t>‹#›</a:t>
            </a:fld>
            <a:endParaRPr lang="en-US" altLang="en-US"/>
          </a:p>
        </p:txBody>
      </p:sp>
    </p:spTree>
    <p:extLst>
      <p:ext uri="{BB962C8B-B14F-4D97-AF65-F5344CB8AC3E}">
        <p14:creationId xmlns:p14="http://schemas.microsoft.com/office/powerpoint/2010/main" val="13641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6845-592E-4A8B-885D-C7AE2D6A37FE}"/>
              </a:ext>
            </a:extLst>
          </p:cNvPr>
          <p:cNvSpPr>
            <a:spLocks noGrp="1"/>
          </p:cNvSpPr>
          <p:nvPr>
            <p:ph type="title"/>
          </p:nvPr>
        </p:nvSpPr>
        <p:spPr>
          <a:xfrm>
            <a:off x="0" y="19812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3BB38-535A-4C7C-9680-1AA2E8179837}"/>
              </a:ext>
            </a:extLst>
          </p:cNvPr>
          <p:cNvSpPr>
            <a:spLocks noGrp="1"/>
          </p:cNvSpPr>
          <p:nvPr>
            <p:ph type="body" sz="half" idx="1"/>
          </p:nvPr>
        </p:nvSpPr>
        <p:spPr>
          <a:xfrm>
            <a:off x="685800" y="3352800"/>
            <a:ext cx="3810000" cy="304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B26F3-8D6C-407D-8CB3-DA8005E5092E}"/>
              </a:ext>
            </a:extLst>
          </p:cNvPr>
          <p:cNvSpPr>
            <a:spLocks noGrp="1"/>
          </p:cNvSpPr>
          <p:nvPr>
            <p:ph sz="half" idx="2"/>
          </p:nvPr>
        </p:nvSpPr>
        <p:spPr>
          <a:xfrm>
            <a:off x="4648200" y="3352800"/>
            <a:ext cx="3810000" cy="304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539B2F-BA0D-42EF-BCD8-E2C9F59CBDED}"/>
              </a:ext>
            </a:extLst>
          </p:cNvPr>
          <p:cNvSpPr>
            <a:spLocks noGrp="1"/>
          </p:cNvSpPr>
          <p:nvPr>
            <p:ph type="dt" sz="half" idx="10"/>
          </p:nvPr>
        </p:nvSpPr>
        <p:spPr>
          <a:xfrm>
            <a:off x="457200" y="6426200"/>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58CBA39-B2F7-4DC2-B4E0-456E89B41772}"/>
              </a:ext>
            </a:extLst>
          </p:cNvPr>
          <p:cNvSpPr>
            <a:spLocks noGrp="1"/>
          </p:cNvSpPr>
          <p:nvPr>
            <p:ph type="ftr" sz="quarter" idx="11"/>
          </p:nvPr>
        </p:nvSpPr>
        <p:spPr>
          <a:xfrm>
            <a:off x="3124200" y="64230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E7EA3A-954B-4726-9D8D-018F5CD5327B}"/>
              </a:ext>
            </a:extLst>
          </p:cNvPr>
          <p:cNvSpPr>
            <a:spLocks noGrp="1"/>
          </p:cNvSpPr>
          <p:nvPr>
            <p:ph type="sldNum" sz="quarter" idx="12"/>
          </p:nvPr>
        </p:nvSpPr>
        <p:spPr>
          <a:xfrm>
            <a:off x="6553200" y="6423025"/>
            <a:ext cx="2133600" cy="476250"/>
          </a:xfrm>
        </p:spPr>
        <p:txBody>
          <a:bodyPr/>
          <a:lstStyle>
            <a:lvl1pPr>
              <a:defRPr/>
            </a:lvl1pPr>
          </a:lstStyle>
          <a:p>
            <a:fld id="{C81C3A29-8EA8-46A3-BCF6-1370B9CE2025}" type="slidenum">
              <a:rPr lang="en-US" altLang="en-US"/>
              <a:pPr/>
              <a:t>‹#›</a:t>
            </a:fld>
            <a:endParaRPr lang="en-US" altLang="en-US"/>
          </a:p>
        </p:txBody>
      </p:sp>
    </p:spTree>
    <p:extLst>
      <p:ext uri="{BB962C8B-B14F-4D97-AF65-F5344CB8AC3E}">
        <p14:creationId xmlns:p14="http://schemas.microsoft.com/office/powerpoint/2010/main" val="54173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8846-EFE4-4F58-B3CF-3868F4FF1C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96053C-90FF-4555-BA2E-3F343347DE9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940E42B-BF89-4480-82C1-6A5E7B4A314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C8E0E75-140C-410C-BB55-A86D4B3E2B1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52D70C0-299C-478E-893E-43E05913B0B6}"/>
              </a:ext>
            </a:extLst>
          </p:cNvPr>
          <p:cNvSpPr>
            <a:spLocks noGrp="1"/>
          </p:cNvSpPr>
          <p:nvPr>
            <p:ph type="sldNum" sz="quarter" idx="12"/>
          </p:nvPr>
        </p:nvSpPr>
        <p:spPr/>
        <p:txBody>
          <a:bodyPr/>
          <a:lstStyle>
            <a:lvl1pPr>
              <a:defRPr/>
            </a:lvl1pPr>
          </a:lstStyle>
          <a:p>
            <a:fld id="{69FB33DE-8F5F-4FDD-8432-AA93D168D6EB}" type="slidenum">
              <a:rPr lang="en-US" altLang="en-US"/>
              <a:pPr/>
              <a:t>‹#›</a:t>
            </a:fld>
            <a:endParaRPr lang="en-US" altLang="en-US"/>
          </a:p>
        </p:txBody>
      </p:sp>
    </p:spTree>
    <p:extLst>
      <p:ext uri="{BB962C8B-B14F-4D97-AF65-F5344CB8AC3E}">
        <p14:creationId xmlns:p14="http://schemas.microsoft.com/office/powerpoint/2010/main" val="73026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C482-EB64-4E78-ADB0-C5F0785A9922}"/>
              </a:ext>
            </a:extLst>
          </p:cNvPr>
          <p:cNvSpPr>
            <a:spLocks noGrp="1"/>
          </p:cNvSpPr>
          <p:nvPr>
            <p:ph type="title"/>
          </p:nvPr>
        </p:nvSpPr>
        <p:spPr>
          <a:xfrm>
            <a:off x="584200" y="406400"/>
            <a:ext cx="7594600" cy="7239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10FCC4-340E-4513-89F2-326D9A7A86E7}"/>
              </a:ext>
            </a:extLst>
          </p:cNvPr>
          <p:cNvSpPr>
            <a:spLocks noGrp="1"/>
          </p:cNvSpPr>
          <p:nvPr>
            <p:ph type="body" sz="half" idx="1"/>
          </p:nvPr>
        </p:nvSpPr>
        <p:spPr>
          <a:xfrm>
            <a:off x="571500" y="1206500"/>
            <a:ext cx="4095750" cy="454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a:extLst>
              <a:ext uri="{FF2B5EF4-FFF2-40B4-BE49-F238E27FC236}">
                <a16:creationId xmlns:a16="http://schemas.microsoft.com/office/drawing/2014/main" id="{92508D6E-2628-4808-A5B9-6B36E4548E21}"/>
              </a:ext>
            </a:extLst>
          </p:cNvPr>
          <p:cNvSpPr>
            <a:spLocks noGrp="1"/>
          </p:cNvSpPr>
          <p:nvPr>
            <p:ph type="media" sz="half" idx="2"/>
          </p:nvPr>
        </p:nvSpPr>
        <p:spPr>
          <a:xfrm>
            <a:off x="4819650" y="1206500"/>
            <a:ext cx="4095750" cy="4546600"/>
          </a:xfrm>
        </p:spPr>
        <p:txBody>
          <a:bodyPr/>
          <a:lstStyle/>
          <a:p>
            <a:endParaRPr lang="en-US"/>
          </a:p>
        </p:txBody>
      </p:sp>
    </p:spTree>
    <p:extLst>
      <p:ext uri="{BB962C8B-B14F-4D97-AF65-F5344CB8AC3E}">
        <p14:creationId xmlns:p14="http://schemas.microsoft.com/office/powerpoint/2010/main" val="701668953"/>
      </p:ext>
    </p:extLst>
  </p:cSld>
  <p:clrMapOvr>
    <a:masterClrMapping/>
  </p:clrMapOvr>
  <p:transition>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C35652-DC4F-4BB4-9D82-EE5574FACD32}"/>
              </a:ext>
            </a:extLst>
          </p:cNvPr>
          <p:cNvSpPr>
            <a:spLocks noGrp="1"/>
          </p:cNvSpPr>
          <p:nvPr>
            <p:ph/>
          </p:nvPr>
        </p:nvSpPr>
        <p:spPr>
          <a:xfrm>
            <a:off x="571500" y="406400"/>
            <a:ext cx="8343900" cy="5346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48842"/>
      </p:ext>
    </p:extLst>
  </p:cSld>
  <p:clrMapOvr>
    <a:masterClrMapping/>
  </p:clrMapOvr>
  <p:transition>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12607" y="6548628"/>
            <a:ext cx="416433" cy="8229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368283" y="6548628"/>
            <a:ext cx="231648" cy="8381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641080" y="6548628"/>
            <a:ext cx="140208" cy="82296"/>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8801100" y="6571488"/>
            <a:ext cx="40005" cy="59690"/>
          </a:xfrm>
          <a:custGeom>
            <a:avLst/>
            <a:gdLst/>
            <a:ahLst/>
            <a:cxnLst/>
            <a:rect l="l" t="t" r="r" b="b"/>
            <a:pathLst>
              <a:path w="40004" h="59690">
                <a:moveTo>
                  <a:pt x="13207" y="1117"/>
                </a:moveTo>
                <a:lnTo>
                  <a:pt x="0" y="1117"/>
                </a:lnTo>
                <a:lnTo>
                  <a:pt x="1143" y="4483"/>
                </a:lnTo>
                <a:lnTo>
                  <a:pt x="1143" y="59435"/>
                </a:lnTo>
                <a:lnTo>
                  <a:pt x="14350" y="59435"/>
                </a:lnTo>
                <a:lnTo>
                  <a:pt x="14350" y="17945"/>
                </a:lnTo>
                <a:lnTo>
                  <a:pt x="17104" y="12331"/>
                </a:lnTo>
                <a:lnTo>
                  <a:pt x="14350" y="12331"/>
                </a:lnTo>
                <a:lnTo>
                  <a:pt x="13207" y="1117"/>
                </a:lnTo>
                <a:close/>
              </a:path>
              <a:path w="40004" h="59690">
                <a:moveTo>
                  <a:pt x="39624" y="1117"/>
                </a:moveTo>
                <a:lnTo>
                  <a:pt x="25273" y="1117"/>
                </a:lnTo>
                <a:lnTo>
                  <a:pt x="16509" y="4483"/>
                </a:lnTo>
                <a:lnTo>
                  <a:pt x="14350" y="12331"/>
                </a:lnTo>
                <a:lnTo>
                  <a:pt x="17104" y="12331"/>
                </a:lnTo>
                <a:lnTo>
                  <a:pt x="17652" y="11214"/>
                </a:lnTo>
                <a:lnTo>
                  <a:pt x="39624" y="11214"/>
                </a:lnTo>
                <a:lnTo>
                  <a:pt x="39624" y="1117"/>
                </a:lnTo>
                <a:close/>
              </a:path>
              <a:path w="40004" h="59690">
                <a:moveTo>
                  <a:pt x="34163" y="0"/>
                </a:moveTo>
                <a:lnTo>
                  <a:pt x="30860" y="1117"/>
                </a:lnTo>
                <a:lnTo>
                  <a:pt x="37465" y="1117"/>
                </a:lnTo>
                <a:lnTo>
                  <a:pt x="34163" y="0"/>
                </a:lnTo>
                <a:close/>
              </a:path>
            </a:pathLst>
          </a:custGeom>
          <a:solidFill>
            <a:srgbClr val="000000"/>
          </a:solidFill>
        </p:spPr>
        <p:txBody>
          <a:bodyPr wrap="square" lIns="0" tIns="0" rIns="0" bIns="0" rtlCol="0"/>
          <a:lstStyle/>
          <a:p>
            <a:endParaRPr/>
          </a:p>
        </p:txBody>
      </p:sp>
      <p:sp>
        <p:nvSpPr>
          <p:cNvPr id="20" name="bk object 20"/>
          <p:cNvSpPr/>
          <p:nvPr/>
        </p:nvSpPr>
        <p:spPr>
          <a:xfrm>
            <a:off x="8854440" y="6571488"/>
            <a:ext cx="62865" cy="59690"/>
          </a:xfrm>
          <a:custGeom>
            <a:avLst/>
            <a:gdLst/>
            <a:ahLst/>
            <a:cxnLst/>
            <a:rect l="l" t="t" r="r" b="b"/>
            <a:pathLst>
              <a:path w="62865" h="59690">
                <a:moveTo>
                  <a:pt x="13334" y="1117"/>
                </a:moveTo>
                <a:lnTo>
                  <a:pt x="0" y="1117"/>
                </a:lnTo>
                <a:lnTo>
                  <a:pt x="0" y="59435"/>
                </a:lnTo>
                <a:lnTo>
                  <a:pt x="13334" y="59435"/>
                </a:lnTo>
                <a:lnTo>
                  <a:pt x="13334" y="25793"/>
                </a:lnTo>
                <a:lnTo>
                  <a:pt x="14900" y="18433"/>
                </a:lnTo>
                <a:lnTo>
                  <a:pt x="19097" y="13174"/>
                </a:lnTo>
                <a:lnTo>
                  <a:pt x="25025" y="10096"/>
                </a:lnTo>
                <a:lnTo>
                  <a:pt x="13334" y="10096"/>
                </a:lnTo>
                <a:lnTo>
                  <a:pt x="13334" y="1117"/>
                </a:lnTo>
                <a:close/>
              </a:path>
              <a:path w="62865" h="59690">
                <a:moveTo>
                  <a:pt x="58622" y="8966"/>
                </a:moveTo>
                <a:lnTo>
                  <a:pt x="36829" y="8966"/>
                </a:lnTo>
                <a:lnTo>
                  <a:pt x="41275" y="10096"/>
                </a:lnTo>
                <a:lnTo>
                  <a:pt x="44576" y="12331"/>
                </a:lnTo>
                <a:lnTo>
                  <a:pt x="48005" y="14579"/>
                </a:lnTo>
                <a:lnTo>
                  <a:pt x="48005" y="59435"/>
                </a:lnTo>
                <a:lnTo>
                  <a:pt x="62483" y="59435"/>
                </a:lnTo>
                <a:lnTo>
                  <a:pt x="62483" y="20180"/>
                </a:lnTo>
                <a:lnTo>
                  <a:pt x="59243" y="9461"/>
                </a:lnTo>
                <a:lnTo>
                  <a:pt x="58622" y="8966"/>
                </a:lnTo>
                <a:close/>
              </a:path>
              <a:path w="62865" h="59690">
                <a:moveTo>
                  <a:pt x="35686" y="0"/>
                </a:moveTo>
                <a:lnTo>
                  <a:pt x="20065" y="0"/>
                </a:lnTo>
                <a:lnTo>
                  <a:pt x="14477" y="7848"/>
                </a:lnTo>
                <a:lnTo>
                  <a:pt x="13334" y="10096"/>
                </a:lnTo>
                <a:lnTo>
                  <a:pt x="25025" y="10096"/>
                </a:lnTo>
                <a:lnTo>
                  <a:pt x="25175" y="10018"/>
                </a:lnTo>
                <a:lnTo>
                  <a:pt x="32384" y="8966"/>
                </a:lnTo>
                <a:lnTo>
                  <a:pt x="58622" y="8966"/>
                </a:lnTo>
                <a:lnTo>
                  <a:pt x="51609" y="3365"/>
                </a:lnTo>
                <a:lnTo>
                  <a:pt x="42713" y="631"/>
                </a:lnTo>
                <a:lnTo>
                  <a:pt x="35686" y="0"/>
                </a:lnTo>
                <a:close/>
              </a:path>
            </a:pathLst>
          </a:custGeom>
          <a:solidFill>
            <a:srgbClr val="000000"/>
          </a:solidFill>
        </p:spPr>
        <p:txBody>
          <a:bodyPr wrap="square" lIns="0" tIns="0" rIns="0" bIns="0" rtlCol="0"/>
          <a:lstStyle/>
          <a:p>
            <a:endParaRPr/>
          </a:p>
        </p:txBody>
      </p:sp>
      <p:sp>
        <p:nvSpPr>
          <p:cNvPr id="21" name="bk object 21"/>
          <p:cNvSpPr/>
          <p:nvPr/>
        </p:nvSpPr>
        <p:spPr>
          <a:xfrm>
            <a:off x="8052816" y="6263640"/>
            <a:ext cx="88391" cy="224027"/>
          </a:xfrm>
          <a:prstGeom prst="rect">
            <a:avLst/>
          </a:prstGeom>
          <a:blipFill>
            <a:blip r:embed="rId5" cstate="print"/>
            <a:stretch>
              <a:fillRect/>
            </a:stretch>
          </a:blipFill>
        </p:spPr>
        <p:txBody>
          <a:bodyPr wrap="square" lIns="0" tIns="0" rIns="0" bIns="0" rtlCol="0"/>
          <a:lstStyle/>
          <a:p>
            <a:endParaRPr/>
          </a:p>
        </p:txBody>
      </p:sp>
      <p:sp>
        <p:nvSpPr>
          <p:cNvPr id="22" name="bk object 22"/>
          <p:cNvSpPr/>
          <p:nvPr/>
        </p:nvSpPr>
        <p:spPr>
          <a:xfrm>
            <a:off x="8761476" y="6263640"/>
            <a:ext cx="177165" cy="224154"/>
          </a:xfrm>
          <a:custGeom>
            <a:avLst/>
            <a:gdLst/>
            <a:ahLst/>
            <a:cxnLst/>
            <a:rect l="l" t="t" r="r" b="b"/>
            <a:pathLst>
              <a:path w="177165" h="224154">
                <a:moveTo>
                  <a:pt x="73405" y="195046"/>
                </a:moveTo>
                <a:lnTo>
                  <a:pt x="0" y="195046"/>
                </a:lnTo>
                <a:lnTo>
                  <a:pt x="0" y="224028"/>
                </a:lnTo>
                <a:lnTo>
                  <a:pt x="73405" y="224028"/>
                </a:lnTo>
                <a:lnTo>
                  <a:pt x="73405" y="195046"/>
                </a:lnTo>
                <a:close/>
              </a:path>
              <a:path w="177165" h="224154">
                <a:moveTo>
                  <a:pt x="103491" y="81368"/>
                </a:moveTo>
                <a:lnTo>
                  <a:pt x="53340" y="81368"/>
                </a:lnTo>
                <a:lnTo>
                  <a:pt x="108966" y="224028"/>
                </a:lnTo>
                <a:lnTo>
                  <a:pt x="155701" y="224028"/>
                </a:lnTo>
                <a:lnTo>
                  <a:pt x="155701" y="131521"/>
                </a:lnTo>
                <a:lnTo>
                  <a:pt x="123444" y="131521"/>
                </a:lnTo>
                <a:lnTo>
                  <a:pt x="103491" y="81368"/>
                </a:lnTo>
                <a:close/>
              </a:path>
              <a:path w="177165" h="224154">
                <a:moveTo>
                  <a:pt x="71120" y="0"/>
                </a:moveTo>
                <a:lnTo>
                  <a:pt x="0" y="0"/>
                </a:lnTo>
                <a:lnTo>
                  <a:pt x="0" y="27863"/>
                </a:lnTo>
                <a:lnTo>
                  <a:pt x="13334" y="27863"/>
                </a:lnTo>
                <a:lnTo>
                  <a:pt x="20066" y="35661"/>
                </a:lnTo>
                <a:lnTo>
                  <a:pt x="20066" y="189471"/>
                </a:lnTo>
                <a:lnTo>
                  <a:pt x="13334" y="195046"/>
                </a:lnTo>
                <a:lnTo>
                  <a:pt x="61214" y="195046"/>
                </a:lnTo>
                <a:lnTo>
                  <a:pt x="53340" y="189471"/>
                </a:lnTo>
                <a:lnTo>
                  <a:pt x="53340" y="81368"/>
                </a:lnTo>
                <a:lnTo>
                  <a:pt x="103491" y="81368"/>
                </a:lnTo>
                <a:lnTo>
                  <a:pt x="71120" y="0"/>
                </a:lnTo>
                <a:close/>
              </a:path>
              <a:path w="177165" h="224154">
                <a:moveTo>
                  <a:pt x="163449" y="27863"/>
                </a:moveTo>
                <a:lnTo>
                  <a:pt x="115570" y="27863"/>
                </a:lnTo>
                <a:lnTo>
                  <a:pt x="123444" y="33439"/>
                </a:lnTo>
                <a:lnTo>
                  <a:pt x="123444" y="131521"/>
                </a:lnTo>
                <a:lnTo>
                  <a:pt x="155701" y="131521"/>
                </a:lnTo>
                <a:lnTo>
                  <a:pt x="155701" y="33439"/>
                </a:lnTo>
                <a:lnTo>
                  <a:pt x="163449" y="27863"/>
                </a:lnTo>
                <a:close/>
              </a:path>
              <a:path w="177165" h="224154">
                <a:moveTo>
                  <a:pt x="176783" y="0"/>
                </a:moveTo>
                <a:lnTo>
                  <a:pt x="102234" y="0"/>
                </a:lnTo>
                <a:lnTo>
                  <a:pt x="102234" y="27863"/>
                </a:lnTo>
                <a:lnTo>
                  <a:pt x="176783" y="27863"/>
                </a:lnTo>
                <a:lnTo>
                  <a:pt x="176783" y="0"/>
                </a:lnTo>
                <a:close/>
              </a:path>
            </a:pathLst>
          </a:custGeom>
          <a:solidFill>
            <a:srgbClr val="FF7300"/>
          </a:solidFill>
        </p:spPr>
        <p:txBody>
          <a:bodyPr wrap="square" lIns="0" tIns="0" rIns="0" bIns="0" rtlCol="0"/>
          <a:lstStyle/>
          <a:p>
            <a:endParaRPr/>
          </a:p>
        </p:txBody>
      </p:sp>
      <p:sp>
        <p:nvSpPr>
          <p:cNvPr id="23" name="bk object 23"/>
          <p:cNvSpPr/>
          <p:nvPr/>
        </p:nvSpPr>
        <p:spPr>
          <a:xfrm>
            <a:off x="8404859" y="6263640"/>
            <a:ext cx="182880" cy="224154"/>
          </a:xfrm>
          <a:custGeom>
            <a:avLst/>
            <a:gdLst/>
            <a:ahLst/>
            <a:cxnLst/>
            <a:rect l="l" t="t" r="r" b="b"/>
            <a:pathLst>
              <a:path w="182879" h="224154">
                <a:moveTo>
                  <a:pt x="91440" y="195046"/>
                </a:moveTo>
                <a:lnTo>
                  <a:pt x="0" y="195046"/>
                </a:lnTo>
                <a:lnTo>
                  <a:pt x="0" y="224028"/>
                </a:lnTo>
                <a:lnTo>
                  <a:pt x="91440" y="224028"/>
                </a:lnTo>
                <a:lnTo>
                  <a:pt x="91440" y="195046"/>
                </a:lnTo>
                <a:close/>
              </a:path>
              <a:path w="182879" h="224154">
                <a:moveTo>
                  <a:pt x="182880" y="195046"/>
                </a:moveTo>
                <a:lnTo>
                  <a:pt x="103505" y="195046"/>
                </a:lnTo>
                <a:lnTo>
                  <a:pt x="102489" y="224028"/>
                </a:lnTo>
                <a:lnTo>
                  <a:pt x="182880" y="224028"/>
                </a:lnTo>
                <a:lnTo>
                  <a:pt x="182880" y="195046"/>
                </a:lnTo>
                <a:close/>
              </a:path>
              <a:path w="182879" h="224154">
                <a:moveTo>
                  <a:pt x="78232" y="27863"/>
                </a:moveTo>
                <a:lnTo>
                  <a:pt x="14350" y="27863"/>
                </a:lnTo>
                <a:lnTo>
                  <a:pt x="20955" y="33439"/>
                </a:lnTo>
                <a:lnTo>
                  <a:pt x="20955" y="188366"/>
                </a:lnTo>
                <a:lnTo>
                  <a:pt x="13208" y="195046"/>
                </a:lnTo>
                <a:lnTo>
                  <a:pt x="78232" y="195046"/>
                </a:lnTo>
                <a:lnTo>
                  <a:pt x="70485" y="189471"/>
                </a:lnTo>
                <a:lnTo>
                  <a:pt x="70485" y="120370"/>
                </a:lnTo>
                <a:lnTo>
                  <a:pt x="121228" y="120370"/>
                </a:lnTo>
                <a:lnTo>
                  <a:pt x="115345" y="111805"/>
                </a:lnTo>
                <a:lnTo>
                  <a:pt x="110109" y="103657"/>
                </a:lnTo>
                <a:lnTo>
                  <a:pt x="115483" y="95846"/>
                </a:lnTo>
                <a:lnTo>
                  <a:pt x="70485" y="95846"/>
                </a:lnTo>
                <a:lnTo>
                  <a:pt x="70485" y="33439"/>
                </a:lnTo>
                <a:lnTo>
                  <a:pt x="78232" y="27863"/>
                </a:lnTo>
                <a:close/>
              </a:path>
              <a:path w="182879" h="224154">
                <a:moveTo>
                  <a:pt x="121228" y="120370"/>
                </a:moveTo>
                <a:lnTo>
                  <a:pt x="70485" y="120370"/>
                </a:lnTo>
                <a:lnTo>
                  <a:pt x="78763" y="131880"/>
                </a:lnTo>
                <a:lnTo>
                  <a:pt x="93757" y="153944"/>
                </a:lnTo>
                <a:lnTo>
                  <a:pt x="114554" y="185013"/>
                </a:lnTo>
                <a:lnTo>
                  <a:pt x="118999" y="195046"/>
                </a:lnTo>
                <a:lnTo>
                  <a:pt x="174117" y="195046"/>
                </a:lnTo>
                <a:lnTo>
                  <a:pt x="172974" y="192824"/>
                </a:lnTo>
                <a:lnTo>
                  <a:pt x="166370" y="183908"/>
                </a:lnTo>
                <a:lnTo>
                  <a:pt x="122951" y="122880"/>
                </a:lnTo>
                <a:lnTo>
                  <a:pt x="121228" y="120370"/>
                </a:lnTo>
                <a:close/>
              </a:path>
              <a:path w="182879" h="224154">
                <a:moveTo>
                  <a:pt x="163068" y="27863"/>
                </a:moveTo>
                <a:lnTo>
                  <a:pt x="109093" y="27863"/>
                </a:lnTo>
                <a:lnTo>
                  <a:pt x="110109" y="28981"/>
                </a:lnTo>
                <a:lnTo>
                  <a:pt x="111251" y="30099"/>
                </a:lnTo>
                <a:lnTo>
                  <a:pt x="113411" y="33439"/>
                </a:lnTo>
                <a:lnTo>
                  <a:pt x="109093" y="39014"/>
                </a:lnTo>
                <a:lnTo>
                  <a:pt x="107950" y="40119"/>
                </a:lnTo>
                <a:lnTo>
                  <a:pt x="70485" y="95846"/>
                </a:lnTo>
                <a:lnTo>
                  <a:pt x="115483" y="95846"/>
                </a:lnTo>
                <a:lnTo>
                  <a:pt x="120046" y="89216"/>
                </a:lnTo>
                <a:lnTo>
                  <a:pt x="158623" y="32321"/>
                </a:lnTo>
                <a:lnTo>
                  <a:pt x="161925" y="28981"/>
                </a:lnTo>
                <a:lnTo>
                  <a:pt x="163068" y="27863"/>
                </a:lnTo>
                <a:close/>
              </a:path>
              <a:path w="182879" h="224154">
                <a:moveTo>
                  <a:pt x="91440" y="0"/>
                </a:moveTo>
                <a:lnTo>
                  <a:pt x="1143" y="0"/>
                </a:lnTo>
                <a:lnTo>
                  <a:pt x="1143" y="27863"/>
                </a:lnTo>
                <a:lnTo>
                  <a:pt x="91440" y="27863"/>
                </a:lnTo>
                <a:lnTo>
                  <a:pt x="91440" y="0"/>
                </a:lnTo>
                <a:close/>
              </a:path>
              <a:path w="182879" h="224154">
                <a:moveTo>
                  <a:pt x="176275" y="0"/>
                </a:moveTo>
                <a:lnTo>
                  <a:pt x="101346" y="0"/>
                </a:lnTo>
                <a:lnTo>
                  <a:pt x="101346" y="27863"/>
                </a:lnTo>
                <a:lnTo>
                  <a:pt x="176275" y="27863"/>
                </a:lnTo>
                <a:lnTo>
                  <a:pt x="176275" y="0"/>
                </a:lnTo>
                <a:close/>
              </a:path>
            </a:pathLst>
          </a:custGeom>
          <a:solidFill>
            <a:srgbClr val="FF7300"/>
          </a:solidFill>
        </p:spPr>
        <p:txBody>
          <a:bodyPr wrap="square" lIns="0" tIns="0" rIns="0" bIns="0" rtlCol="0"/>
          <a:lstStyle/>
          <a:p>
            <a:endParaRPr/>
          </a:p>
        </p:txBody>
      </p:sp>
      <p:sp>
        <p:nvSpPr>
          <p:cNvPr id="24" name="bk object 24"/>
          <p:cNvSpPr/>
          <p:nvPr/>
        </p:nvSpPr>
        <p:spPr>
          <a:xfrm>
            <a:off x="8598407" y="6263640"/>
            <a:ext cx="147955" cy="224154"/>
          </a:xfrm>
          <a:custGeom>
            <a:avLst/>
            <a:gdLst/>
            <a:ahLst/>
            <a:cxnLst/>
            <a:rect l="l" t="t" r="r" b="b"/>
            <a:pathLst>
              <a:path w="147954" h="224154">
                <a:moveTo>
                  <a:pt x="147827" y="167182"/>
                </a:moveTo>
                <a:lnTo>
                  <a:pt x="123571" y="167182"/>
                </a:lnTo>
                <a:lnTo>
                  <a:pt x="123571" y="189471"/>
                </a:lnTo>
                <a:lnTo>
                  <a:pt x="115824" y="195046"/>
                </a:lnTo>
                <a:lnTo>
                  <a:pt x="0" y="195046"/>
                </a:lnTo>
                <a:lnTo>
                  <a:pt x="0" y="224028"/>
                </a:lnTo>
                <a:lnTo>
                  <a:pt x="147827" y="224028"/>
                </a:lnTo>
                <a:lnTo>
                  <a:pt x="147827" y="167182"/>
                </a:lnTo>
                <a:close/>
              </a:path>
              <a:path w="147954" h="224154">
                <a:moveTo>
                  <a:pt x="69469" y="27863"/>
                </a:moveTo>
                <a:lnTo>
                  <a:pt x="13208" y="27863"/>
                </a:lnTo>
                <a:lnTo>
                  <a:pt x="20955" y="33439"/>
                </a:lnTo>
                <a:lnTo>
                  <a:pt x="20955" y="188366"/>
                </a:lnTo>
                <a:lnTo>
                  <a:pt x="13208" y="195046"/>
                </a:lnTo>
                <a:lnTo>
                  <a:pt x="69469" y="195046"/>
                </a:lnTo>
                <a:lnTo>
                  <a:pt x="69469" y="120370"/>
                </a:lnTo>
                <a:lnTo>
                  <a:pt x="123571" y="120370"/>
                </a:lnTo>
                <a:lnTo>
                  <a:pt x="123571" y="94742"/>
                </a:lnTo>
                <a:lnTo>
                  <a:pt x="69469" y="94742"/>
                </a:lnTo>
                <a:lnTo>
                  <a:pt x="69469" y="27863"/>
                </a:lnTo>
                <a:close/>
              </a:path>
              <a:path w="147954" h="224154">
                <a:moveTo>
                  <a:pt x="123571" y="120370"/>
                </a:moveTo>
                <a:lnTo>
                  <a:pt x="92710" y="120370"/>
                </a:lnTo>
                <a:lnTo>
                  <a:pt x="99314" y="128181"/>
                </a:lnTo>
                <a:lnTo>
                  <a:pt x="99314" y="142659"/>
                </a:lnTo>
                <a:lnTo>
                  <a:pt x="123571" y="142659"/>
                </a:lnTo>
                <a:lnTo>
                  <a:pt x="123571" y="120370"/>
                </a:lnTo>
                <a:close/>
              </a:path>
              <a:path w="147954" h="224154">
                <a:moveTo>
                  <a:pt x="123571" y="72440"/>
                </a:moveTo>
                <a:lnTo>
                  <a:pt x="99314" y="72440"/>
                </a:lnTo>
                <a:lnTo>
                  <a:pt x="99314" y="89166"/>
                </a:lnTo>
                <a:lnTo>
                  <a:pt x="93725" y="94742"/>
                </a:lnTo>
                <a:lnTo>
                  <a:pt x="123571" y="94742"/>
                </a:lnTo>
                <a:lnTo>
                  <a:pt x="123571" y="72440"/>
                </a:lnTo>
                <a:close/>
              </a:path>
              <a:path w="147954" h="224154">
                <a:moveTo>
                  <a:pt x="145669" y="0"/>
                </a:moveTo>
                <a:lnTo>
                  <a:pt x="0" y="0"/>
                </a:lnTo>
                <a:lnTo>
                  <a:pt x="0" y="27863"/>
                </a:lnTo>
                <a:lnTo>
                  <a:pt x="113665" y="27863"/>
                </a:lnTo>
                <a:lnTo>
                  <a:pt x="121412" y="33439"/>
                </a:lnTo>
                <a:lnTo>
                  <a:pt x="121412" y="55727"/>
                </a:lnTo>
                <a:lnTo>
                  <a:pt x="145669" y="55727"/>
                </a:lnTo>
                <a:lnTo>
                  <a:pt x="145669" y="0"/>
                </a:lnTo>
                <a:close/>
              </a:path>
            </a:pathLst>
          </a:custGeom>
          <a:solidFill>
            <a:srgbClr val="FF7300"/>
          </a:solidFill>
        </p:spPr>
        <p:txBody>
          <a:bodyPr wrap="square" lIns="0" tIns="0" rIns="0" bIns="0" rtlCol="0"/>
          <a:lstStyle/>
          <a:p>
            <a:endParaRPr/>
          </a:p>
        </p:txBody>
      </p:sp>
      <p:sp>
        <p:nvSpPr>
          <p:cNvPr id="25" name="bk object 25"/>
          <p:cNvSpPr/>
          <p:nvPr/>
        </p:nvSpPr>
        <p:spPr>
          <a:xfrm>
            <a:off x="7879080" y="6263640"/>
            <a:ext cx="153924" cy="224027"/>
          </a:xfrm>
          <a:prstGeom prst="rect">
            <a:avLst/>
          </a:prstGeom>
          <a:blipFill>
            <a:blip r:embed="rId6" cstate="print"/>
            <a:stretch>
              <a:fillRect/>
            </a:stretch>
          </a:blipFill>
        </p:spPr>
        <p:txBody>
          <a:bodyPr wrap="square" lIns="0" tIns="0" rIns="0" bIns="0" rtlCol="0"/>
          <a:lstStyle/>
          <a:p>
            <a:endParaRPr/>
          </a:p>
        </p:txBody>
      </p:sp>
      <p:sp>
        <p:nvSpPr>
          <p:cNvPr id="26" name="bk object 26"/>
          <p:cNvSpPr/>
          <p:nvPr/>
        </p:nvSpPr>
        <p:spPr>
          <a:xfrm>
            <a:off x="8162543" y="6263640"/>
            <a:ext cx="220979" cy="224027"/>
          </a:xfrm>
          <a:prstGeom prst="rect">
            <a:avLst/>
          </a:prstGeom>
          <a:blipFill>
            <a:blip r:embed="rId7" cstate="print"/>
            <a:stretch>
              <a:fillRect/>
            </a:stretch>
          </a:blipFill>
        </p:spPr>
        <p:txBody>
          <a:bodyPr wrap="square" lIns="0" tIns="0" rIns="0" bIns="0" rtlCol="0"/>
          <a:lstStyle/>
          <a:p>
            <a:endParaRPr/>
          </a:p>
        </p:txBody>
      </p:sp>
      <p:sp>
        <p:nvSpPr>
          <p:cNvPr id="27" name="bk object 27"/>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28" name="bk object 28"/>
          <p:cNvSpPr/>
          <p:nvPr/>
        </p:nvSpPr>
        <p:spPr>
          <a:xfrm>
            <a:off x="8153400" y="152400"/>
            <a:ext cx="120396" cy="120396"/>
          </a:xfrm>
          <a:prstGeom prst="rect">
            <a:avLst/>
          </a:prstGeom>
          <a:blipFill>
            <a:blip r:embed="rId8" cstate="print"/>
            <a:stretch>
              <a:fillRect/>
            </a:stretch>
          </a:blipFill>
        </p:spPr>
        <p:txBody>
          <a:bodyPr wrap="square" lIns="0" tIns="0" rIns="0" bIns="0" rtlCol="0"/>
          <a:lstStyle/>
          <a:p>
            <a:endParaRPr/>
          </a:p>
        </p:txBody>
      </p:sp>
      <p:sp>
        <p:nvSpPr>
          <p:cNvPr id="29" name="bk object 29"/>
          <p:cNvSpPr/>
          <p:nvPr/>
        </p:nvSpPr>
        <p:spPr>
          <a:xfrm>
            <a:off x="8321040" y="152400"/>
            <a:ext cx="120395" cy="120396"/>
          </a:xfrm>
          <a:prstGeom prst="rect">
            <a:avLst/>
          </a:prstGeom>
          <a:blipFill>
            <a:blip r:embed="rId8" cstate="print"/>
            <a:stretch>
              <a:fillRect/>
            </a:stretch>
          </a:blipFill>
        </p:spPr>
        <p:txBody>
          <a:bodyPr wrap="square" lIns="0" tIns="0" rIns="0" bIns="0" rtlCol="0"/>
          <a:lstStyle/>
          <a:p>
            <a:endParaRPr/>
          </a:p>
        </p:txBody>
      </p:sp>
      <p:sp>
        <p:nvSpPr>
          <p:cNvPr id="30" name="bk object 30"/>
          <p:cNvSpPr/>
          <p:nvPr/>
        </p:nvSpPr>
        <p:spPr>
          <a:xfrm>
            <a:off x="8490204" y="152400"/>
            <a:ext cx="118872" cy="120396"/>
          </a:xfrm>
          <a:prstGeom prst="rect">
            <a:avLst/>
          </a:prstGeom>
          <a:blipFill>
            <a:blip r:embed="rId9" cstate="print"/>
            <a:stretch>
              <a:fillRect/>
            </a:stretch>
          </a:blipFill>
        </p:spPr>
        <p:txBody>
          <a:bodyPr wrap="square" lIns="0" tIns="0" rIns="0" bIns="0" rtlCol="0"/>
          <a:lstStyle/>
          <a:p>
            <a:endParaRPr/>
          </a:p>
        </p:txBody>
      </p:sp>
      <p:sp>
        <p:nvSpPr>
          <p:cNvPr id="31" name="bk object 31"/>
          <p:cNvSpPr/>
          <p:nvPr/>
        </p:nvSpPr>
        <p:spPr>
          <a:xfrm>
            <a:off x="8153400" y="320040"/>
            <a:ext cx="120396" cy="120395"/>
          </a:xfrm>
          <a:prstGeom prst="rect">
            <a:avLst/>
          </a:prstGeom>
          <a:blipFill>
            <a:blip r:embed="rId8" cstate="print"/>
            <a:stretch>
              <a:fillRect/>
            </a:stretch>
          </a:blipFill>
        </p:spPr>
        <p:txBody>
          <a:bodyPr wrap="square" lIns="0" tIns="0" rIns="0" bIns="0" rtlCol="0"/>
          <a:lstStyle/>
          <a:p>
            <a:endParaRPr/>
          </a:p>
        </p:txBody>
      </p:sp>
      <p:sp>
        <p:nvSpPr>
          <p:cNvPr id="32" name="bk object 32"/>
          <p:cNvSpPr/>
          <p:nvPr/>
        </p:nvSpPr>
        <p:spPr>
          <a:xfrm>
            <a:off x="8321040" y="320040"/>
            <a:ext cx="120395" cy="120395"/>
          </a:xfrm>
          <a:prstGeom prst="rect">
            <a:avLst/>
          </a:prstGeom>
          <a:blipFill>
            <a:blip r:embed="rId8" cstate="print"/>
            <a:stretch>
              <a:fillRect/>
            </a:stretch>
          </a:blipFill>
        </p:spPr>
        <p:txBody>
          <a:bodyPr wrap="square" lIns="0" tIns="0" rIns="0" bIns="0" rtlCol="0"/>
          <a:lstStyle/>
          <a:p>
            <a:endParaRPr/>
          </a:p>
        </p:txBody>
      </p:sp>
      <p:sp>
        <p:nvSpPr>
          <p:cNvPr id="33" name="bk object 33"/>
          <p:cNvSpPr/>
          <p:nvPr/>
        </p:nvSpPr>
        <p:spPr>
          <a:xfrm>
            <a:off x="8490204" y="320040"/>
            <a:ext cx="118872" cy="120395"/>
          </a:xfrm>
          <a:prstGeom prst="rect">
            <a:avLst/>
          </a:prstGeom>
          <a:blipFill>
            <a:blip r:embed="rId9" cstate="print"/>
            <a:stretch>
              <a:fillRect/>
            </a:stretch>
          </a:blipFill>
        </p:spPr>
        <p:txBody>
          <a:bodyPr wrap="square" lIns="0" tIns="0" rIns="0" bIns="0" rtlCol="0"/>
          <a:lstStyle/>
          <a:p>
            <a:endParaRPr/>
          </a:p>
        </p:txBody>
      </p:sp>
      <p:sp>
        <p:nvSpPr>
          <p:cNvPr id="34" name="bk object 34"/>
          <p:cNvSpPr/>
          <p:nvPr/>
        </p:nvSpPr>
        <p:spPr>
          <a:xfrm>
            <a:off x="8657843" y="320040"/>
            <a:ext cx="118872" cy="120395"/>
          </a:xfrm>
          <a:prstGeom prst="rect">
            <a:avLst/>
          </a:prstGeom>
          <a:blipFill>
            <a:blip r:embed="rId10" cstate="print"/>
            <a:stretch>
              <a:fillRect/>
            </a:stretch>
          </a:blipFill>
        </p:spPr>
        <p:txBody>
          <a:bodyPr wrap="square" lIns="0" tIns="0" rIns="0" bIns="0" rtlCol="0"/>
          <a:lstStyle/>
          <a:p>
            <a:endParaRPr/>
          </a:p>
        </p:txBody>
      </p:sp>
      <p:sp>
        <p:nvSpPr>
          <p:cNvPr id="35" name="bk object 35"/>
          <p:cNvSpPr/>
          <p:nvPr/>
        </p:nvSpPr>
        <p:spPr>
          <a:xfrm>
            <a:off x="8153400" y="489204"/>
            <a:ext cx="120396" cy="118872"/>
          </a:xfrm>
          <a:prstGeom prst="rect">
            <a:avLst/>
          </a:prstGeom>
          <a:blipFill>
            <a:blip r:embed="rId11" cstate="print"/>
            <a:stretch>
              <a:fillRect/>
            </a:stretch>
          </a:blipFill>
        </p:spPr>
        <p:txBody>
          <a:bodyPr wrap="square" lIns="0" tIns="0" rIns="0" bIns="0" rtlCol="0"/>
          <a:lstStyle/>
          <a:p>
            <a:endParaRPr/>
          </a:p>
        </p:txBody>
      </p:sp>
      <p:sp>
        <p:nvSpPr>
          <p:cNvPr id="36" name="bk object 36"/>
          <p:cNvSpPr/>
          <p:nvPr/>
        </p:nvSpPr>
        <p:spPr>
          <a:xfrm>
            <a:off x="8321040" y="489204"/>
            <a:ext cx="120395" cy="118872"/>
          </a:xfrm>
          <a:prstGeom prst="rect">
            <a:avLst/>
          </a:prstGeom>
          <a:blipFill>
            <a:blip r:embed="rId11" cstate="print"/>
            <a:stretch>
              <a:fillRect/>
            </a:stretch>
          </a:blipFill>
        </p:spPr>
        <p:txBody>
          <a:bodyPr wrap="square" lIns="0" tIns="0" rIns="0" bIns="0" rtlCol="0"/>
          <a:lstStyle/>
          <a:p>
            <a:endParaRPr/>
          </a:p>
        </p:txBody>
      </p:sp>
      <p:sp>
        <p:nvSpPr>
          <p:cNvPr id="37" name="bk object 37"/>
          <p:cNvSpPr/>
          <p:nvPr/>
        </p:nvSpPr>
        <p:spPr>
          <a:xfrm>
            <a:off x="8490204" y="489204"/>
            <a:ext cx="118872" cy="118872"/>
          </a:xfrm>
          <a:prstGeom prst="rect">
            <a:avLst/>
          </a:prstGeom>
          <a:blipFill>
            <a:blip r:embed="rId12" cstate="print"/>
            <a:stretch>
              <a:fillRect/>
            </a:stretch>
          </a:blipFill>
        </p:spPr>
        <p:txBody>
          <a:bodyPr wrap="square" lIns="0" tIns="0" rIns="0" bIns="0" rtlCol="0"/>
          <a:lstStyle/>
          <a:p>
            <a:endParaRPr/>
          </a:p>
        </p:txBody>
      </p:sp>
      <p:sp>
        <p:nvSpPr>
          <p:cNvPr id="38" name="bk object 38"/>
          <p:cNvSpPr/>
          <p:nvPr/>
        </p:nvSpPr>
        <p:spPr>
          <a:xfrm>
            <a:off x="8657843" y="489204"/>
            <a:ext cx="118872" cy="118872"/>
          </a:xfrm>
          <a:prstGeom prst="rect">
            <a:avLst/>
          </a:prstGeom>
          <a:blipFill>
            <a:blip r:embed="rId12" cstate="print"/>
            <a:stretch>
              <a:fillRect/>
            </a:stretch>
          </a:blipFill>
        </p:spPr>
        <p:txBody>
          <a:bodyPr wrap="square" lIns="0" tIns="0" rIns="0" bIns="0" rtlCol="0"/>
          <a:lstStyle/>
          <a:p>
            <a:endParaRPr/>
          </a:p>
        </p:txBody>
      </p:sp>
      <p:sp>
        <p:nvSpPr>
          <p:cNvPr id="39" name="bk object 39"/>
          <p:cNvSpPr/>
          <p:nvPr/>
        </p:nvSpPr>
        <p:spPr>
          <a:xfrm>
            <a:off x="8825483" y="489204"/>
            <a:ext cx="120396" cy="118872"/>
          </a:xfrm>
          <a:prstGeom prst="rect">
            <a:avLst/>
          </a:prstGeom>
          <a:blipFill>
            <a:blip r:embed="rId13" cstate="print"/>
            <a:stretch>
              <a:fillRect/>
            </a:stretch>
          </a:blipFill>
        </p:spPr>
        <p:txBody>
          <a:bodyPr wrap="square" lIns="0" tIns="0" rIns="0" bIns="0" rtlCol="0"/>
          <a:lstStyle/>
          <a:p>
            <a:endParaRPr/>
          </a:p>
        </p:txBody>
      </p:sp>
      <p:sp>
        <p:nvSpPr>
          <p:cNvPr id="40" name="bk object 40"/>
          <p:cNvSpPr/>
          <p:nvPr/>
        </p:nvSpPr>
        <p:spPr>
          <a:xfrm>
            <a:off x="8153400" y="655319"/>
            <a:ext cx="120396" cy="120395"/>
          </a:xfrm>
          <a:prstGeom prst="rect">
            <a:avLst/>
          </a:prstGeom>
          <a:blipFill>
            <a:blip r:embed="rId8" cstate="print"/>
            <a:stretch>
              <a:fillRect/>
            </a:stretch>
          </a:blipFill>
        </p:spPr>
        <p:txBody>
          <a:bodyPr wrap="square" lIns="0" tIns="0" rIns="0" bIns="0" rtlCol="0"/>
          <a:lstStyle/>
          <a:p>
            <a:endParaRPr/>
          </a:p>
        </p:txBody>
      </p:sp>
      <p:sp>
        <p:nvSpPr>
          <p:cNvPr id="41" name="bk object 41"/>
          <p:cNvSpPr/>
          <p:nvPr/>
        </p:nvSpPr>
        <p:spPr>
          <a:xfrm>
            <a:off x="8321040" y="655319"/>
            <a:ext cx="120395" cy="120395"/>
          </a:xfrm>
          <a:prstGeom prst="rect">
            <a:avLst/>
          </a:prstGeom>
          <a:blipFill>
            <a:blip r:embed="rId14" cstate="print"/>
            <a:stretch>
              <a:fillRect/>
            </a:stretch>
          </a:blipFill>
        </p:spPr>
        <p:txBody>
          <a:bodyPr wrap="square" lIns="0" tIns="0" rIns="0" bIns="0" rtlCol="0"/>
          <a:lstStyle/>
          <a:p>
            <a:endParaRPr/>
          </a:p>
        </p:txBody>
      </p:sp>
      <p:sp>
        <p:nvSpPr>
          <p:cNvPr id="42" name="bk object 42"/>
          <p:cNvSpPr/>
          <p:nvPr/>
        </p:nvSpPr>
        <p:spPr>
          <a:xfrm>
            <a:off x="8490204" y="655319"/>
            <a:ext cx="118872" cy="120395"/>
          </a:xfrm>
          <a:prstGeom prst="rect">
            <a:avLst/>
          </a:prstGeom>
          <a:blipFill>
            <a:blip r:embed="rId10" cstate="print"/>
            <a:stretch>
              <a:fillRect/>
            </a:stretch>
          </a:blipFill>
        </p:spPr>
        <p:txBody>
          <a:bodyPr wrap="square" lIns="0" tIns="0" rIns="0" bIns="0" rtlCol="0"/>
          <a:lstStyle/>
          <a:p>
            <a:endParaRPr/>
          </a:p>
        </p:txBody>
      </p:sp>
      <p:sp>
        <p:nvSpPr>
          <p:cNvPr id="43" name="bk object 43"/>
          <p:cNvSpPr/>
          <p:nvPr/>
        </p:nvSpPr>
        <p:spPr>
          <a:xfrm>
            <a:off x="8657843" y="655319"/>
            <a:ext cx="118872" cy="120395"/>
          </a:xfrm>
          <a:prstGeom prst="rect">
            <a:avLst/>
          </a:prstGeom>
          <a:blipFill>
            <a:blip r:embed="rId15" cstate="print"/>
            <a:stretch>
              <a:fillRect/>
            </a:stretch>
          </a:blipFill>
        </p:spPr>
        <p:txBody>
          <a:bodyPr wrap="square" lIns="0" tIns="0" rIns="0" bIns="0" rtlCol="0"/>
          <a:lstStyle/>
          <a:p>
            <a:endParaRPr/>
          </a:p>
        </p:txBody>
      </p:sp>
      <p:sp>
        <p:nvSpPr>
          <p:cNvPr id="44" name="bk object 44"/>
          <p:cNvSpPr/>
          <p:nvPr/>
        </p:nvSpPr>
        <p:spPr>
          <a:xfrm>
            <a:off x="8153400" y="824483"/>
            <a:ext cx="120396" cy="120395"/>
          </a:xfrm>
          <a:prstGeom prst="rect">
            <a:avLst/>
          </a:prstGeom>
          <a:blipFill>
            <a:blip r:embed="rId14" cstate="print"/>
            <a:stretch>
              <a:fillRect/>
            </a:stretch>
          </a:blipFill>
        </p:spPr>
        <p:txBody>
          <a:bodyPr wrap="square" lIns="0" tIns="0" rIns="0" bIns="0" rtlCol="0"/>
          <a:lstStyle/>
          <a:p>
            <a:endParaRPr/>
          </a:p>
        </p:txBody>
      </p:sp>
      <p:sp>
        <p:nvSpPr>
          <p:cNvPr id="45" name="bk object 45"/>
          <p:cNvSpPr/>
          <p:nvPr/>
        </p:nvSpPr>
        <p:spPr>
          <a:xfrm>
            <a:off x="8321040" y="824483"/>
            <a:ext cx="120395" cy="120395"/>
          </a:xfrm>
          <a:prstGeom prst="rect">
            <a:avLst/>
          </a:prstGeom>
          <a:blipFill>
            <a:blip r:embed="rId14" cstate="print"/>
            <a:stretch>
              <a:fillRect/>
            </a:stretch>
          </a:blipFill>
        </p:spPr>
        <p:txBody>
          <a:bodyPr wrap="square" lIns="0" tIns="0" rIns="0" bIns="0" rtlCol="0"/>
          <a:lstStyle/>
          <a:p>
            <a:endParaRPr/>
          </a:p>
        </p:txBody>
      </p:sp>
      <p:sp>
        <p:nvSpPr>
          <p:cNvPr id="46" name="bk object 46"/>
          <p:cNvSpPr/>
          <p:nvPr/>
        </p:nvSpPr>
        <p:spPr>
          <a:xfrm>
            <a:off x="8490204" y="824483"/>
            <a:ext cx="118872" cy="120395"/>
          </a:xfrm>
          <a:prstGeom prst="rect">
            <a:avLst/>
          </a:prstGeom>
          <a:blipFill>
            <a:blip r:embed="rId15" cstate="print"/>
            <a:stretch>
              <a:fillRect/>
            </a:stretch>
          </a:blipFill>
        </p:spPr>
        <p:txBody>
          <a:bodyPr wrap="square" lIns="0" tIns="0" rIns="0" bIns="0" rtlCol="0"/>
          <a:lstStyle/>
          <a:p>
            <a:endParaRPr/>
          </a:p>
        </p:txBody>
      </p:sp>
      <p:sp>
        <p:nvSpPr>
          <p:cNvPr id="47" name="bk object 47"/>
          <p:cNvSpPr/>
          <p:nvPr/>
        </p:nvSpPr>
        <p:spPr>
          <a:xfrm>
            <a:off x="8657843" y="824483"/>
            <a:ext cx="118872" cy="120395"/>
          </a:xfrm>
          <a:prstGeom prst="rect">
            <a:avLst/>
          </a:prstGeom>
          <a:blipFill>
            <a:blip r:embed="rId16" cstate="print"/>
            <a:stretch>
              <a:fillRect/>
            </a:stretch>
          </a:blipFill>
        </p:spPr>
        <p:txBody>
          <a:bodyPr wrap="square" lIns="0" tIns="0" rIns="0" bIns="0" rtlCol="0"/>
          <a:lstStyle/>
          <a:p>
            <a:endParaRPr/>
          </a:p>
        </p:txBody>
      </p:sp>
      <p:sp>
        <p:nvSpPr>
          <p:cNvPr id="48" name="bk object 48"/>
          <p:cNvSpPr/>
          <p:nvPr/>
        </p:nvSpPr>
        <p:spPr>
          <a:xfrm>
            <a:off x="8825483" y="824483"/>
            <a:ext cx="120396" cy="120395"/>
          </a:xfrm>
          <a:prstGeom prst="rect">
            <a:avLst/>
          </a:prstGeom>
          <a:blipFill>
            <a:blip r:embed="rId17" cstate="print"/>
            <a:stretch>
              <a:fillRect/>
            </a:stretch>
          </a:blipFill>
        </p:spPr>
        <p:txBody>
          <a:bodyPr wrap="square" lIns="0" tIns="0" rIns="0" bIns="0" rtlCol="0"/>
          <a:lstStyle/>
          <a:p>
            <a:endParaRPr/>
          </a:p>
        </p:txBody>
      </p:sp>
      <p:sp>
        <p:nvSpPr>
          <p:cNvPr id="49" name="bk object 49"/>
          <p:cNvSpPr/>
          <p:nvPr/>
        </p:nvSpPr>
        <p:spPr>
          <a:xfrm>
            <a:off x="8153400" y="992124"/>
            <a:ext cx="120396" cy="118872"/>
          </a:xfrm>
          <a:prstGeom prst="rect">
            <a:avLst/>
          </a:prstGeom>
          <a:blipFill>
            <a:blip r:embed="rId18" cstate="print"/>
            <a:stretch>
              <a:fillRect/>
            </a:stretch>
          </a:blipFill>
        </p:spPr>
        <p:txBody>
          <a:bodyPr wrap="square" lIns="0" tIns="0" rIns="0" bIns="0" rtlCol="0"/>
          <a:lstStyle/>
          <a:p>
            <a:endParaRPr/>
          </a:p>
        </p:txBody>
      </p:sp>
      <p:sp>
        <p:nvSpPr>
          <p:cNvPr id="50" name="bk object 50"/>
          <p:cNvSpPr/>
          <p:nvPr/>
        </p:nvSpPr>
        <p:spPr>
          <a:xfrm>
            <a:off x="8321040" y="992124"/>
            <a:ext cx="120395" cy="118872"/>
          </a:xfrm>
          <a:prstGeom prst="rect">
            <a:avLst/>
          </a:prstGeom>
          <a:blipFill>
            <a:blip r:embed="rId13" cstate="print"/>
            <a:stretch>
              <a:fillRect/>
            </a:stretch>
          </a:blipFill>
        </p:spPr>
        <p:txBody>
          <a:bodyPr wrap="square" lIns="0" tIns="0" rIns="0" bIns="0" rtlCol="0"/>
          <a:lstStyle/>
          <a:p>
            <a:endParaRPr/>
          </a:p>
        </p:txBody>
      </p:sp>
      <p:sp>
        <p:nvSpPr>
          <p:cNvPr id="51" name="bk object 51"/>
          <p:cNvSpPr/>
          <p:nvPr/>
        </p:nvSpPr>
        <p:spPr>
          <a:xfrm>
            <a:off x="8490204" y="992124"/>
            <a:ext cx="118872" cy="118872"/>
          </a:xfrm>
          <a:prstGeom prst="rect">
            <a:avLst/>
          </a:prstGeom>
          <a:blipFill>
            <a:blip r:embed="rId19" cstate="print"/>
            <a:stretch>
              <a:fillRect/>
            </a:stretch>
          </a:blipFill>
        </p:spPr>
        <p:txBody>
          <a:bodyPr wrap="square" lIns="0" tIns="0" rIns="0" bIns="0" rtlCol="0"/>
          <a:lstStyle/>
          <a:p>
            <a:endParaRPr/>
          </a:p>
        </p:txBody>
      </p:sp>
      <p:sp>
        <p:nvSpPr>
          <p:cNvPr id="52" name="bk object 52"/>
          <p:cNvSpPr/>
          <p:nvPr/>
        </p:nvSpPr>
        <p:spPr>
          <a:xfrm>
            <a:off x="8657843" y="992124"/>
            <a:ext cx="118872" cy="118872"/>
          </a:xfrm>
          <a:prstGeom prst="rect">
            <a:avLst/>
          </a:prstGeom>
          <a:blipFill>
            <a:blip r:embed="rId20" cstate="print"/>
            <a:stretch>
              <a:fillRect/>
            </a:stretch>
          </a:blipFill>
        </p:spPr>
        <p:txBody>
          <a:bodyPr wrap="square" lIns="0" tIns="0" rIns="0" bIns="0" rtlCol="0"/>
          <a:lstStyle/>
          <a:p>
            <a:endParaRPr/>
          </a:p>
        </p:txBody>
      </p:sp>
      <p:sp>
        <p:nvSpPr>
          <p:cNvPr id="53" name="bk object 53"/>
          <p:cNvSpPr/>
          <p:nvPr/>
        </p:nvSpPr>
        <p:spPr>
          <a:xfrm>
            <a:off x="8153400" y="1159763"/>
            <a:ext cx="120396" cy="120396"/>
          </a:xfrm>
          <a:prstGeom prst="rect">
            <a:avLst/>
          </a:prstGeom>
          <a:blipFill>
            <a:blip r:embed="rId21" cstate="print"/>
            <a:stretch>
              <a:fillRect/>
            </a:stretch>
          </a:blipFill>
        </p:spPr>
        <p:txBody>
          <a:bodyPr wrap="square" lIns="0" tIns="0" rIns="0" bIns="0" rtlCol="0"/>
          <a:lstStyle/>
          <a:p>
            <a:endParaRPr/>
          </a:p>
        </p:txBody>
      </p:sp>
      <p:sp>
        <p:nvSpPr>
          <p:cNvPr id="54" name="bk object 54"/>
          <p:cNvSpPr/>
          <p:nvPr/>
        </p:nvSpPr>
        <p:spPr>
          <a:xfrm>
            <a:off x="8321040" y="1159763"/>
            <a:ext cx="120395" cy="120396"/>
          </a:xfrm>
          <a:prstGeom prst="rect">
            <a:avLst/>
          </a:prstGeom>
          <a:blipFill>
            <a:blip r:embed="rId21" cstate="print"/>
            <a:stretch>
              <a:fillRect/>
            </a:stretch>
          </a:blipFill>
        </p:spPr>
        <p:txBody>
          <a:bodyPr wrap="square" lIns="0" tIns="0" rIns="0" bIns="0" rtlCol="0"/>
          <a:lstStyle/>
          <a:p>
            <a:endParaRPr/>
          </a:p>
        </p:txBody>
      </p:sp>
      <p:sp>
        <p:nvSpPr>
          <p:cNvPr id="55" name="bk object 55"/>
          <p:cNvSpPr/>
          <p:nvPr/>
        </p:nvSpPr>
        <p:spPr>
          <a:xfrm>
            <a:off x="8490204" y="1159763"/>
            <a:ext cx="118872" cy="120396"/>
          </a:xfrm>
          <a:prstGeom prst="rect">
            <a:avLst/>
          </a:prstGeom>
          <a:blipFill>
            <a:blip r:embed="rId16" cstate="print"/>
            <a:stretch>
              <a:fillRect/>
            </a:stretch>
          </a:blipFill>
        </p:spPr>
        <p:txBody>
          <a:bodyPr wrap="square" lIns="0" tIns="0" rIns="0" bIns="0" rtlCol="0"/>
          <a:lstStyle/>
          <a:p>
            <a:endParaRPr/>
          </a:p>
        </p:txBody>
      </p:sp>
      <p:sp>
        <p:nvSpPr>
          <p:cNvPr id="56" name="bk object 56"/>
          <p:cNvSpPr/>
          <p:nvPr/>
        </p:nvSpPr>
        <p:spPr>
          <a:xfrm>
            <a:off x="8657843" y="1159763"/>
            <a:ext cx="118872" cy="120396"/>
          </a:xfrm>
          <a:prstGeom prst="rect">
            <a:avLst/>
          </a:prstGeom>
          <a:blipFill>
            <a:blip r:embed="rId16" cstate="print"/>
            <a:stretch>
              <a:fillRect/>
            </a:stretch>
          </a:blipFill>
        </p:spPr>
        <p:txBody>
          <a:bodyPr wrap="square" lIns="0" tIns="0" rIns="0" bIns="0" rtlCol="0"/>
          <a:lstStyle/>
          <a:p>
            <a:endParaRPr/>
          </a:p>
        </p:txBody>
      </p:sp>
      <p:sp>
        <p:nvSpPr>
          <p:cNvPr id="57" name="bk object 57"/>
          <p:cNvSpPr/>
          <p:nvPr/>
        </p:nvSpPr>
        <p:spPr>
          <a:xfrm>
            <a:off x="8321040" y="1327403"/>
            <a:ext cx="120395" cy="120396"/>
          </a:xfrm>
          <a:prstGeom prst="rect">
            <a:avLst/>
          </a:prstGeom>
          <a:blipFill>
            <a:blip r:embed="rId17" cstate="print"/>
            <a:stretch>
              <a:fillRect/>
            </a:stretch>
          </a:blipFill>
        </p:spPr>
        <p:txBody>
          <a:bodyPr wrap="square" lIns="0" tIns="0" rIns="0" bIns="0" rtlCol="0"/>
          <a:lstStyle/>
          <a:p>
            <a:endParaRPr/>
          </a:p>
        </p:txBody>
      </p:sp>
      <p:sp>
        <p:nvSpPr>
          <p:cNvPr id="58" name="bk object 58"/>
          <p:cNvSpPr/>
          <p:nvPr/>
        </p:nvSpPr>
        <p:spPr>
          <a:xfrm>
            <a:off x="8657843" y="1327403"/>
            <a:ext cx="118872" cy="120396"/>
          </a:xfrm>
          <a:prstGeom prst="rect">
            <a:avLst/>
          </a:prstGeom>
          <a:blipFill>
            <a:blip r:embed="rId16" cstate="print"/>
            <a:stretch>
              <a:fillRect/>
            </a:stretch>
          </a:blipFill>
        </p:spPr>
        <p:txBody>
          <a:bodyPr wrap="square" lIns="0" tIns="0" rIns="0" bIns="0" rtlCol="0"/>
          <a:lstStyle/>
          <a:p>
            <a:endParaRPr/>
          </a:p>
        </p:txBody>
      </p:sp>
      <p:sp>
        <p:nvSpPr>
          <p:cNvPr id="59" name="bk object 59"/>
          <p:cNvSpPr/>
          <p:nvPr/>
        </p:nvSpPr>
        <p:spPr>
          <a:xfrm>
            <a:off x="5926835" y="4181855"/>
            <a:ext cx="3183636" cy="643128"/>
          </a:xfrm>
          <a:prstGeom prst="rect">
            <a:avLst/>
          </a:prstGeom>
          <a:blipFill>
            <a:blip r:embed="rId2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830707" y="1825879"/>
            <a:ext cx="7482585" cy="452119"/>
          </a:xfrm>
          <a:prstGeom prst="rect">
            <a:avLst/>
          </a:prstGeom>
        </p:spPr>
        <p:txBody>
          <a:bodyPr wrap="square" lIns="0" tIns="0" rIns="0" bIns="0">
            <a:spAutoFit/>
          </a:bodyPr>
          <a:lstStyle>
            <a:lvl1pPr>
              <a:defRPr sz="2800" b="1" i="0">
                <a:solidFill>
                  <a:srgbClr val="000066"/>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9410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2E36-9F6F-4B9A-8595-0F4982E6B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D3863-73A9-4E9F-A6C1-9E9D26D0235B}"/>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206144-47A2-4975-A287-DD68A08BF201}"/>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49FB6-0F2A-45D7-8268-66A3BE831E7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8D5C141-2726-43EE-A5F8-F42AF665CF1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217DFCE-61BC-475B-833A-2182C35B4827}"/>
              </a:ext>
            </a:extLst>
          </p:cNvPr>
          <p:cNvSpPr>
            <a:spLocks noGrp="1"/>
          </p:cNvSpPr>
          <p:nvPr>
            <p:ph type="sldNum" sz="quarter" idx="12"/>
          </p:nvPr>
        </p:nvSpPr>
        <p:spPr/>
        <p:txBody>
          <a:bodyPr/>
          <a:lstStyle>
            <a:lvl1pPr>
              <a:defRPr/>
            </a:lvl1pPr>
          </a:lstStyle>
          <a:p>
            <a:fld id="{0736CF76-C527-41D6-B883-6002136E867F}" type="slidenum">
              <a:rPr lang="en-US" altLang="en-US"/>
              <a:pPr/>
              <a:t>‹#›</a:t>
            </a:fld>
            <a:endParaRPr lang="en-US" altLang="en-US"/>
          </a:p>
        </p:txBody>
      </p:sp>
    </p:spTree>
    <p:extLst>
      <p:ext uri="{BB962C8B-B14F-4D97-AF65-F5344CB8AC3E}">
        <p14:creationId xmlns:p14="http://schemas.microsoft.com/office/powerpoint/2010/main" val="70611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9BF-AC48-4644-8F05-FDF9A794BE8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93334-4813-4190-89D3-92A9034E151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C480DE-09AC-4AF1-9293-1E6C8EB282D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33506-8D59-4F39-BF6B-24C6DE8D4F2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ACA756-39A0-4FB8-8D4B-7C95F3B332C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92E0A-8E8E-4DC1-A602-DADFE467726D}"/>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FA78333-1036-4515-92B9-5D838F761913}"/>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9581F28-8762-4453-B48F-64EAB8A393C1}"/>
              </a:ext>
            </a:extLst>
          </p:cNvPr>
          <p:cNvSpPr>
            <a:spLocks noGrp="1"/>
          </p:cNvSpPr>
          <p:nvPr>
            <p:ph type="sldNum" sz="quarter" idx="12"/>
          </p:nvPr>
        </p:nvSpPr>
        <p:spPr/>
        <p:txBody>
          <a:bodyPr/>
          <a:lstStyle>
            <a:lvl1pPr>
              <a:defRPr/>
            </a:lvl1pPr>
          </a:lstStyle>
          <a:p>
            <a:fld id="{481F13B2-37EC-41B6-BB11-1F08DFD22DE4}" type="slidenum">
              <a:rPr lang="en-US" altLang="en-US"/>
              <a:pPr/>
              <a:t>‹#›</a:t>
            </a:fld>
            <a:endParaRPr lang="en-US" altLang="en-US"/>
          </a:p>
        </p:txBody>
      </p:sp>
    </p:spTree>
    <p:extLst>
      <p:ext uri="{BB962C8B-B14F-4D97-AF65-F5344CB8AC3E}">
        <p14:creationId xmlns:p14="http://schemas.microsoft.com/office/powerpoint/2010/main" val="136572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9BF2-E348-470E-8F25-6F33306A3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2EB91-7355-46F9-8E12-6B27A641C92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3032843-764B-4275-9014-61D36F4A188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37ECD75-A4B0-48EB-AF3C-E6F1DD11497C}"/>
              </a:ext>
            </a:extLst>
          </p:cNvPr>
          <p:cNvSpPr>
            <a:spLocks noGrp="1"/>
          </p:cNvSpPr>
          <p:nvPr>
            <p:ph type="sldNum" sz="quarter" idx="12"/>
          </p:nvPr>
        </p:nvSpPr>
        <p:spPr/>
        <p:txBody>
          <a:bodyPr/>
          <a:lstStyle>
            <a:lvl1pPr>
              <a:defRPr/>
            </a:lvl1pPr>
          </a:lstStyle>
          <a:p>
            <a:fld id="{FB7C7521-FD47-4AF5-BAAF-C8C102C85480}" type="slidenum">
              <a:rPr lang="en-US" altLang="en-US"/>
              <a:pPr/>
              <a:t>‹#›</a:t>
            </a:fld>
            <a:endParaRPr lang="en-US" altLang="en-US"/>
          </a:p>
        </p:txBody>
      </p:sp>
    </p:spTree>
    <p:extLst>
      <p:ext uri="{BB962C8B-B14F-4D97-AF65-F5344CB8AC3E}">
        <p14:creationId xmlns:p14="http://schemas.microsoft.com/office/powerpoint/2010/main" val="111922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47BFC-D914-4413-82ED-80660ABB981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7BE5E1C-7BEB-4A5C-82B4-6D5DC712149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93B5923-4FE7-4EF3-98ED-7A03481FE1D0}"/>
              </a:ext>
            </a:extLst>
          </p:cNvPr>
          <p:cNvSpPr>
            <a:spLocks noGrp="1"/>
          </p:cNvSpPr>
          <p:nvPr>
            <p:ph type="sldNum" sz="quarter" idx="12"/>
          </p:nvPr>
        </p:nvSpPr>
        <p:spPr/>
        <p:txBody>
          <a:bodyPr/>
          <a:lstStyle>
            <a:lvl1pPr>
              <a:defRPr/>
            </a:lvl1pPr>
          </a:lstStyle>
          <a:p>
            <a:fld id="{1132947A-9F79-4011-9CCF-0E36C633A104}" type="slidenum">
              <a:rPr lang="en-US" altLang="en-US"/>
              <a:pPr/>
              <a:t>‹#›</a:t>
            </a:fld>
            <a:endParaRPr lang="en-US" altLang="en-US"/>
          </a:p>
        </p:txBody>
      </p:sp>
    </p:spTree>
    <p:extLst>
      <p:ext uri="{BB962C8B-B14F-4D97-AF65-F5344CB8AC3E}">
        <p14:creationId xmlns:p14="http://schemas.microsoft.com/office/powerpoint/2010/main" val="386975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02C0-9178-4E94-BA39-DDC6DB7D993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6250A0-3BC7-4D53-BEBB-EFA84A4BF35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91682-C266-4628-A274-9C15883904C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235964-BEF4-4502-90C4-790D8163BC2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2D23D0-087B-4C71-84E0-FB8E445A78F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A9C60AC-0AA6-4543-A387-A63C309E9895}"/>
              </a:ext>
            </a:extLst>
          </p:cNvPr>
          <p:cNvSpPr>
            <a:spLocks noGrp="1"/>
          </p:cNvSpPr>
          <p:nvPr>
            <p:ph type="sldNum" sz="quarter" idx="12"/>
          </p:nvPr>
        </p:nvSpPr>
        <p:spPr/>
        <p:txBody>
          <a:bodyPr/>
          <a:lstStyle>
            <a:lvl1pPr>
              <a:defRPr/>
            </a:lvl1pPr>
          </a:lstStyle>
          <a:p>
            <a:fld id="{7379CE78-1035-47E0-9288-CCFB7ACC7C6D}" type="slidenum">
              <a:rPr lang="en-US" altLang="en-US"/>
              <a:pPr/>
              <a:t>‹#›</a:t>
            </a:fld>
            <a:endParaRPr lang="en-US" altLang="en-US"/>
          </a:p>
        </p:txBody>
      </p:sp>
    </p:spTree>
    <p:extLst>
      <p:ext uri="{BB962C8B-B14F-4D97-AF65-F5344CB8AC3E}">
        <p14:creationId xmlns:p14="http://schemas.microsoft.com/office/powerpoint/2010/main" val="46707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E309-817E-495B-9A2A-7CC0492694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C5785-B985-437A-9613-C0BDBB25AC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B1C1A-AE40-4EE0-83CB-07FB6E570D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C238BB-F2BF-4FCA-A972-EE8676FDA1B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1B56BAB-6661-47E3-BF6A-740A858263E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4E63838-1CD1-405F-802F-8F14FB750418}"/>
              </a:ext>
            </a:extLst>
          </p:cNvPr>
          <p:cNvSpPr>
            <a:spLocks noGrp="1"/>
          </p:cNvSpPr>
          <p:nvPr>
            <p:ph type="sldNum" sz="quarter" idx="12"/>
          </p:nvPr>
        </p:nvSpPr>
        <p:spPr/>
        <p:txBody>
          <a:bodyPr/>
          <a:lstStyle>
            <a:lvl1pPr>
              <a:defRPr/>
            </a:lvl1pPr>
          </a:lstStyle>
          <a:p>
            <a:fld id="{1138E899-C36C-469E-AF93-CB948FA41C6F}" type="slidenum">
              <a:rPr lang="en-US" altLang="en-US"/>
              <a:pPr/>
              <a:t>‹#›</a:t>
            </a:fld>
            <a:endParaRPr lang="en-US" altLang="en-US"/>
          </a:p>
        </p:txBody>
      </p:sp>
    </p:spTree>
    <p:extLst>
      <p:ext uri="{BB962C8B-B14F-4D97-AF65-F5344CB8AC3E}">
        <p14:creationId xmlns:p14="http://schemas.microsoft.com/office/powerpoint/2010/main" val="284767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691C7A9-6CBD-4AB8-92C6-EBFB4B4FE07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6387" name="Rectangle 3">
            <a:extLst>
              <a:ext uri="{FF2B5EF4-FFF2-40B4-BE49-F238E27FC236}">
                <a16:creationId xmlns:a16="http://schemas.microsoft.com/office/drawing/2014/main" id="{6A2680B7-2967-4872-B5D5-8AE17FEADF6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88" name="Rectangle 4">
            <a:extLst>
              <a:ext uri="{FF2B5EF4-FFF2-40B4-BE49-F238E27FC236}">
                <a16:creationId xmlns:a16="http://schemas.microsoft.com/office/drawing/2014/main" id="{8D2ADB41-C34D-4114-97B3-DF9896F46FC4}"/>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endParaRPr lang="en-US" altLang="en-US"/>
          </a:p>
        </p:txBody>
      </p:sp>
      <p:sp>
        <p:nvSpPr>
          <p:cNvPr id="16389" name="Rectangle 5">
            <a:extLst>
              <a:ext uri="{FF2B5EF4-FFF2-40B4-BE49-F238E27FC236}">
                <a16:creationId xmlns:a16="http://schemas.microsoft.com/office/drawing/2014/main" id="{58885A07-D908-4A5E-850A-D743416D9A4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endParaRPr lang="en-US" altLang="en-US"/>
          </a:p>
        </p:txBody>
      </p:sp>
      <p:sp>
        <p:nvSpPr>
          <p:cNvPr id="16390" name="Rectangle 6">
            <a:extLst>
              <a:ext uri="{FF2B5EF4-FFF2-40B4-BE49-F238E27FC236}">
                <a16:creationId xmlns:a16="http://schemas.microsoft.com/office/drawing/2014/main" id="{65706AFB-FE94-4799-B37E-21D92EC2055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fld id="{FC35A33B-12FE-40C0-94EB-84F8B7BA330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35A33B-12FE-40C0-94EB-84F8B7BA3305}" type="slidenum">
              <a:rPr lang="en-US" altLang="en-US" smtClean="0"/>
              <a:pPr/>
              <a:t>‹#›</a:t>
            </a:fld>
            <a:endParaRPr lang="en-US" altLang="en-US"/>
          </a:p>
        </p:txBody>
      </p:sp>
    </p:spTree>
    <p:extLst>
      <p:ext uri="{BB962C8B-B14F-4D97-AF65-F5344CB8AC3E}">
        <p14:creationId xmlns:p14="http://schemas.microsoft.com/office/powerpoint/2010/main" val="14241454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video" Target="file:///C:\Data\All%20Cust\Petro_Chem\GSF\WAVETOSPEC.avi" TargetMode="Externa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44.png"/><Relationship Id="rId2" Type="http://schemas.openxmlformats.org/officeDocument/2006/relationships/image" Target="../media/image8.png"/><Relationship Id="rId16" Type="http://schemas.openxmlformats.org/officeDocument/2006/relationships/image" Target="../media/image43.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7.wmf"/><Relationship Id="rId5" Type="http://schemas.openxmlformats.org/officeDocument/2006/relationships/oleObject" Target="../embeddings/oleObject3.bin"/><Relationship Id="rId4" Type="http://schemas.openxmlformats.org/officeDocument/2006/relationships/image" Target="../media/image4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9.wmf"/><Relationship Id="rId5" Type="http://schemas.openxmlformats.org/officeDocument/2006/relationships/oleObject" Target="../embeddings/oleObject5.bin"/><Relationship Id="rId4" Type="http://schemas.openxmlformats.org/officeDocument/2006/relationships/image" Target="../media/image4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51.wmf"/><Relationship Id="rId5" Type="http://schemas.openxmlformats.org/officeDocument/2006/relationships/oleObject" Target="../embeddings/oleObject7.bin"/><Relationship Id="rId4" Type="http://schemas.openxmlformats.org/officeDocument/2006/relationships/image" Target="../media/image50.wmf"/></Relationships>
</file>

<file path=ppt/slides/_rels/slide6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5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53.png"/><Relationship Id="rId2" Type="http://schemas.openxmlformats.org/officeDocument/2006/relationships/image" Target="../media/image8.png"/><Relationship Id="rId16" Type="http://schemas.openxmlformats.org/officeDocument/2006/relationships/image" Target="../media/image52.jpg"/><Relationship Id="rId20"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5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59.png"/><Relationship Id="rId2" Type="http://schemas.openxmlformats.org/officeDocument/2006/relationships/image" Target="../media/image8.png"/><Relationship Id="rId16"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6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63.png"/><Relationship Id="rId2" Type="http://schemas.openxmlformats.org/officeDocument/2006/relationships/image" Target="../media/image8.png"/><Relationship Id="rId16"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6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png"/><Relationship Id="rId1" Type="http://schemas.openxmlformats.org/officeDocument/2006/relationships/slideLayout" Target="../slideLayouts/slideLayout17.xml"/><Relationship Id="rId5" Type="http://schemas.openxmlformats.org/officeDocument/2006/relationships/image" Target="../media/image69.jpg"/><Relationship Id="rId4" Type="http://schemas.openxmlformats.org/officeDocument/2006/relationships/image" Target="../media/image68.jpg"/></Relationships>
</file>

<file path=ppt/slides/_rels/slide6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drive/u/0/folders/1YpO3GHUm2LyENkggWDustVg7qf-DGqX7"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066800" y="626288"/>
            <a:ext cx="7696200" cy="1741150"/>
          </a:xfrm>
          <a:prstGeom prst="rect">
            <a:avLst/>
          </a:prstGeom>
          <a:noFill/>
          <a:ln>
            <a:noFill/>
          </a:ln>
        </p:spPr>
        <p:txBody>
          <a:bodyPr spcFirstLastPara="1" wrap="square" lIns="92075" tIns="46025" rIns="92075" bIns="46025" anchor="b" anchorCtr="0">
            <a:noAutofit/>
          </a:bodyPr>
          <a:lstStyle/>
          <a:p>
            <a:r>
              <a:rPr lang="en-US" sz="4000" dirty="0">
                <a:latin typeface="Lucida Calligraphy" panose="03010101010101010101" pitchFamily="66" charset="0"/>
              </a:rPr>
              <a:t>   </a:t>
            </a:r>
            <a:br>
              <a:rPr lang="en-US" sz="4000" dirty="0">
                <a:latin typeface="Lucida Calligraphy" panose="03010101010101010101" pitchFamily="66" charset="0"/>
              </a:rPr>
            </a:br>
            <a:br>
              <a:rPr lang="en-US" sz="4000" dirty="0">
                <a:latin typeface="Lucida Calligraphy" panose="03010101010101010101" pitchFamily="66" charset="0"/>
              </a:rPr>
            </a:br>
            <a:r>
              <a:rPr lang="en-US" sz="4000" dirty="0">
                <a:latin typeface="Lucida Calligraphy" panose="03010101010101010101" pitchFamily="66" charset="0"/>
              </a:rPr>
              <a:t>Midterm Project Report</a:t>
            </a:r>
            <a:br>
              <a:rPr lang="en-US" sz="4000" dirty="0">
                <a:latin typeface="Lucida Calligraphy" panose="03010101010101010101" pitchFamily="66" charset="0"/>
              </a:rPr>
            </a:br>
            <a:r>
              <a:rPr lang="en-US" altLang="en-US" sz="1600" dirty="0"/>
              <a:t>Back to the Basics –</a:t>
            </a:r>
            <a:br>
              <a:rPr lang="en-US" altLang="en-US" sz="1600" dirty="0"/>
            </a:br>
            <a:r>
              <a:rPr lang="en-US" altLang="en-US" sz="1600" dirty="0"/>
              <a:t>Forward to the Future</a:t>
            </a:r>
            <a:br>
              <a:rPr lang="en-US" altLang="en-US" sz="4000" dirty="0"/>
            </a:br>
            <a:endParaRPr sz="4000" dirty="0">
              <a:latin typeface="Lucida Calligraphy" panose="03010101010101010101" pitchFamily="66" charset="0"/>
            </a:endParaRPr>
          </a:p>
        </p:txBody>
      </p:sp>
      <p:sp>
        <p:nvSpPr>
          <p:cNvPr id="65" name="Google Shape;65;p14"/>
          <p:cNvSpPr txBox="1">
            <a:spLocks noGrp="1"/>
          </p:cNvSpPr>
          <p:nvPr>
            <p:ph type="subTitle" idx="1"/>
          </p:nvPr>
        </p:nvSpPr>
        <p:spPr>
          <a:xfrm>
            <a:off x="156650" y="3281025"/>
            <a:ext cx="9016500" cy="2941500"/>
          </a:xfrm>
          <a:prstGeom prst="rect">
            <a:avLst/>
          </a:prstGeom>
          <a:noFill/>
          <a:ln>
            <a:noFill/>
          </a:ln>
        </p:spPr>
        <p:txBody>
          <a:bodyPr spcFirstLastPara="1" wrap="square" lIns="92075" tIns="46025" rIns="92075" bIns="46025" anchor="t" anchorCtr="0">
            <a:noAutofit/>
          </a:bodyPr>
          <a:lstStyle/>
          <a:p>
            <a:pPr marL="0" lvl="0" indent="0" algn="ctr" rtl="0">
              <a:spcBef>
                <a:spcPts val="0"/>
              </a:spcBef>
              <a:spcAft>
                <a:spcPts val="0"/>
              </a:spcAft>
              <a:buSzPts val="3200"/>
              <a:buNone/>
            </a:pPr>
            <a:endParaRPr sz="3200" b="1" dirty="0"/>
          </a:p>
          <a:p>
            <a:pPr marL="0" lvl="0" indent="0" algn="ctr" rtl="0">
              <a:spcBef>
                <a:spcPts val="0"/>
              </a:spcBef>
              <a:spcAft>
                <a:spcPts val="0"/>
              </a:spcAft>
              <a:buSzPts val="3200"/>
              <a:buNone/>
            </a:pPr>
            <a:r>
              <a:rPr lang="en-US" sz="3200" b="1" dirty="0"/>
              <a:t>for</a:t>
            </a:r>
            <a:endParaRPr sz="3200" b="1" dirty="0"/>
          </a:p>
          <a:p>
            <a:pPr marL="0" lvl="0" indent="0" algn="ctr" rtl="0">
              <a:spcBef>
                <a:spcPts val="0"/>
              </a:spcBef>
              <a:spcAft>
                <a:spcPts val="0"/>
              </a:spcAft>
              <a:buSzPts val="3200"/>
              <a:buNone/>
            </a:pPr>
            <a:r>
              <a:rPr lang="en-US" sz="3200" b="1" dirty="0"/>
              <a:t>         IoT based Smart Manufacturing</a:t>
            </a:r>
            <a:endParaRPr sz="3200" b="1" dirty="0"/>
          </a:p>
          <a:p>
            <a:pPr marL="0" lvl="0" indent="0" algn="ctr" rtl="0">
              <a:spcBef>
                <a:spcPts val="2000"/>
              </a:spcBef>
              <a:spcAft>
                <a:spcPts val="0"/>
              </a:spcAft>
              <a:buSzPts val="2000"/>
              <a:buNone/>
            </a:pPr>
            <a:r>
              <a:rPr lang="en-US" sz="2000" b="1" dirty="0"/>
              <a:t>                   Ganesh Kumar (MSM17B034)</a:t>
            </a:r>
            <a:endParaRPr sz="2000" b="1" dirty="0"/>
          </a:p>
          <a:p>
            <a:pPr marL="0" lvl="0" indent="0" algn="ctr" rtl="0">
              <a:spcBef>
                <a:spcPts val="2000"/>
              </a:spcBef>
              <a:spcAft>
                <a:spcPts val="0"/>
              </a:spcAft>
              <a:buSzPts val="2000"/>
              <a:buNone/>
            </a:pPr>
            <a:r>
              <a:rPr lang="en-US" sz="2000" b="1" dirty="0"/>
              <a:t>             </a:t>
            </a:r>
            <a:r>
              <a:rPr lang="en-US" sz="2000" b="1" dirty="0" err="1"/>
              <a:t>Dhilipan</a:t>
            </a:r>
            <a:r>
              <a:rPr lang="en-US" sz="2000" b="1" dirty="0"/>
              <a:t> SP (MSM17B002)</a:t>
            </a:r>
            <a:endParaRPr sz="2000" b="1" dirty="0"/>
          </a:p>
          <a:p>
            <a:pPr marL="0" lvl="0" indent="0" algn="ctr" rtl="0">
              <a:spcBef>
                <a:spcPts val="2000"/>
              </a:spcBef>
              <a:spcAft>
                <a:spcPts val="0"/>
              </a:spcAft>
              <a:buSzPts val="2000"/>
              <a:buNone/>
            </a:pPr>
            <a:r>
              <a:rPr lang="en-US" sz="2000" b="1" dirty="0"/>
              <a:t>                      </a:t>
            </a:r>
            <a:r>
              <a:rPr lang="en-US" sz="2000" b="1" dirty="0" err="1"/>
              <a:t>Chandralekha</a:t>
            </a:r>
            <a:r>
              <a:rPr lang="en-US" sz="2000" b="1" dirty="0"/>
              <a:t> R (MSM17B027)</a:t>
            </a:r>
            <a:endParaRPr sz="2000" b="1" dirty="0"/>
          </a:p>
          <a:p>
            <a:pPr marL="0" lvl="0" indent="0" algn="ctr" rtl="0">
              <a:spcBef>
                <a:spcPts val="2000"/>
              </a:spcBef>
              <a:spcAft>
                <a:spcPts val="0"/>
              </a:spcAft>
              <a:buSzPts val="2000"/>
              <a:buNone/>
            </a:pPr>
            <a:endParaRPr dirty="0"/>
          </a:p>
        </p:txBody>
      </p:sp>
      <p:sp>
        <p:nvSpPr>
          <p:cNvPr id="66" name="Google Shape;66;p14"/>
          <p:cNvSpPr txBox="1"/>
          <p:nvPr/>
        </p:nvSpPr>
        <p:spPr>
          <a:xfrm>
            <a:off x="156650" y="1909200"/>
            <a:ext cx="9016500" cy="128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t>On </a:t>
            </a:r>
            <a:endParaRPr sz="2800" b="1" dirty="0"/>
          </a:p>
          <a:p>
            <a:pPr marL="0" lvl="0" indent="0" algn="ctr" rtl="0">
              <a:spcBef>
                <a:spcPts val="0"/>
              </a:spcBef>
              <a:spcAft>
                <a:spcPts val="0"/>
              </a:spcAft>
              <a:buNone/>
            </a:pPr>
            <a:endParaRPr sz="2800" b="1" dirty="0"/>
          </a:p>
          <a:p>
            <a:pPr marL="0" lvl="0" indent="0" algn="ctr" rtl="0">
              <a:spcBef>
                <a:spcPts val="0"/>
              </a:spcBef>
              <a:spcAft>
                <a:spcPts val="0"/>
              </a:spcAft>
              <a:buNone/>
            </a:pPr>
            <a:r>
              <a:rPr lang="en-US" sz="2800" b="1" dirty="0"/>
              <a:t>         Development of IoT powered Low cost Vibration Spectrum Analyzer </a:t>
            </a:r>
            <a:endParaRP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59A9A0E-D912-4A15-859B-F54DA602FDFA}"/>
              </a:ext>
            </a:extLst>
          </p:cNvPr>
          <p:cNvSpPr>
            <a:spLocks noGrp="1" noChangeArrowheads="1"/>
          </p:cNvSpPr>
          <p:nvPr>
            <p:ph type="title"/>
          </p:nvPr>
        </p:nvSpPr>
        <p:spPr/>
        <p:txBody>
          <a:bodyPr/>
          <a:lstStyle/>
          <a:p>
            <a:r>
              <a:rPr lang="en-US" altLang="en-US"/>
              <a:t>Back to the Basics…</a:t>
            </a:r>
          </a:p>
        </p:txBody>
      </p:sp>
      <p:sp>
        <p:nvSpPr>
          <p:cNvPr id="54275" name="Rectangle 3">
            <a:extLst>
              <a:ext uri="{FF2B5EF4-FFF2-40B4-BE49-F238E27FC236}">
                <a16:creationId xmlns:a16="http://schemas.microsoft.com/office/drawing/2014/main" id="{D5918E14-21EE-44C4-AE60-B07689203875}"/>
              </a:ext>
            </a:extLst>
          </p:cNvPr>
          <p:cNvSpPr>
            <a:spLocks noGrp="1" noChangeArrowheads="1"/>
          </p:cNvSpPr>
          <p:nvPr>
            <p:ph type="body" sz="half" idx="1"/>
          </p:nvPr>
        </p:nvSpPr>
        <p:spPr>
          <a:xfrm>
            <a:off x="685800" y="2895600"/>
            <a:ext cx="7315200" cy="2057400"/>
          </a:xfrm>
        </p:spPr>
        <p:txBody>
          <a:bodyPr/>
          <a:lstStyle/>
          <a:p>
            <a:r>
              <a:rPr lang="en-US" altLang="en-US">
                <a:effectLst>
                  <a:outerShdw blurRad="38100" dist="38100" dir="2700000" algn="tl">
                    <a:srgbClr val="FFFFFF"/>
                  </a:outerShdw>
                </a:effectLst>
              </a:rPr>
              <a:t>Vibration</a:t>
            </a:r>
          </a:p>
          <a:p>
            <a:pPr lvl="1"/>
            <a:r>
              <a:rPr lang="en-US" altLang="en-US">
                <a:effectLst>
                  <a:outerShdw blurRad="38100" dist="38100" dir="2700000" algn="tl">
                    <a:srgbClr val="FFFFFF"/>
                  </a:outerShdw>
                </a:effectLst>
              </a:rPr>
              <a:t>Simple Harmonic Motion</a:t>
            </a:r>
          </a:p>
          <a:p>
            <a:pPr lvl="2"/>
            <a:r>
              <a:rPr lang="en-US" altLang="en-US">
                <a:effectLst>
                  <a:outerShdw blurRad="38100" dist="38100" dir="2700000" algn="tl">
                    <a:srgbClr val="FFFFFF"/>
                  </a:outerShdw>
                </a:effectLst>
              </a:rPr>
              <a:t>Oscillation about a Reference Point</a:t>
            </a:r>
          </a:p>
          <a:p>
            <a:pPr lvl="2"/>
            <a:r>
              <a:rPr lang="en-US" altLang="en-US">
                <a:effectLst>
                  <a:outerShdw blurRad="38100" dist="38100" dir="2700000" algn="tl">
                    <a:srgbClr val="FFFFFF"/>
                  </a:outerShdw>
                </a:effectLst>
              </a:rPr>
              <a:t>Modeled Mathematically as… </a:t>
            </a:r>
          </a:p>
        </p:txBody>
      </p:sp>
      <p:graphicFrame>
        <p:nvGraphicFramePr>
          <p:cNvPr id="54278" name="Object 6">
            <a:extLst>
              <a:ext uri="{FF2B5EF4-FFF2-40B4-BE49-F238E27FC236}">
                <a16:creationId xmlns:a16="http://schemas.microsoft.com/office/drawing/2014/main" id="{AA8DEAFB-40FE-4CD6-A3B9-DE57A7840641}"/>
              </a:ext>
            </a:extLst>
          </p:cNvPr>
          <p:cNvGraphicFramePr>
            <a:graphicFrameLocks noGrp="1" noChangeAspect="1"/>
          </p:cNvGraphicFramePr>
          <p:nvPr>
            <p:ph sz="half" idx="2"/>
          </p:nvPr>
        </p:nvGraphicFramePr>
        <p:xfrm>
          <a:off x="1905000" y="4953000"/>
          <a:ext cx="4737100" cy="1038225"/>
        </p:xfrm>
        <a:graphic>
          <a:graphicData uri="http://schemas.openxmlformats.org/presentationml/2006/ole">
            <mc:AlternateContent xmlns:mc="http://schemas.openxmlformats.org/markup-compatibility/2006">
              <mc:Choice xmlns:v="urn:schemas-microsoft-com:vml" Requires="v">
                <p:oleObj spid="_x0000_s54286" name="Equation" r:id="rId4" imgW="927000" imgH="203040" progId="Equation.DSMT4">
                  <p:embed/>
                </p:oleObj>
              </mc:Choice>
              <mc:Fallback>
                <p:oleObj name="Equation" r:id="rId4" imgW="927000" imgH="2030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953000"/>
                        <a:ext cx="47371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Rectangle 4">
            <a:extLst>
              <a:ext uri="{FF2B5EF4-FFF2-40B4-BE49-F238E27FC236}">
                <a16:creationId xmlns:a16="http://schemas.microsoft.com/office/drawing/2014/main" id="{C22C095B-F1BC-49F3-B852-9DA4E40321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4277" name="Rectangle 5">
            <a:extLst>
              <a:ext uri="{FF2B5EF4-FFF2-40B4-BE49-F238E27FC236}">
                <a16:creationId xmlns:a16="http://schemas.microsoft.com/office/drawing/2014/main" id="{1DF7BAFA-1453-439F-9C27-4BAEF8030CDB}"/>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extBox 1">
            <a:extLst>
              <a:ext uri="{FF2B5EF4-FFF2-40B4-BE49-F238E27FC236}">
                <a16:creationId xmlns:a16="http://schemas.microsoft.com/office/drawing/2014/main" id="{21EFDD12-D340-41FB-943B-6E38F388A6BC}"/>
              </a:ext>
            </a:extLst>
          </p:cNvPr>
          <p:cNvSpPr txBox="1"/>
          <p:nvPr/>
        </p:nvSpPr>
        <p:spPr>
          <a:xfrm>
            <a:off x="1676400" y="457200"/>
            <a:ext cx="6781800" cy="923330"/>
          </a:xfrm>
          <a:prstGeom prst="rect">
            <a:avLst/>
          </a:prstGeom>
          <a:noFill/>
        </p:spPr>
        <p:txBody>
          <a:bodyPr wrap="square" rtlCol="0">
            <a:spAutoFit/>
          </a:bodyPr>
          <a:lstStyle/>
          <a:p>
            <a:r>
              <a:rPr lang="en-IN" sz="5400" dirty="0"/>
              <a:t>Literature Review</a:t>
            </a:r>
            <a:endParaRPr lang="en-US" sz="5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A16A5E-DCA0-4E1D-9573-F7C7310C9998}"/>
              </a:ext>
            </a:extLst>
          </p:cNvPr>
          <p:cNvSpPr>
            <a:spLocks noGrp="1" noChangeArrowheads="1"/>
          </p:cNvSpPr>
          <p:nvPr>
            <p:ph type="title"/>
          </p:nvPr>
        </p:nvSpPr>
        <p:spPr>
          <a:xfrm>
            <a:off x="171450" y="447052"/>
            <a:ext cx="7772400" cy="1143000"/>
          </a:xfrm>
        </p:spPr>
        <p:txBody>
          <a:bodyPr/>
          <a:lstStyle/>
          <a:p>
            <a:r>
              <a:rPr lang="en-US" altLang="en-US" dirty="0"/>
              <a:t>Back to the Basics…</a:t>
            </a:r>
          </a:p>
        </p:txBody>
      </p:sp>
      <p:sp>
        <p:nvSpPr>
          <p:cNvPr id="27652" name="Rectangle 4">
            <a:extLst>
              <a:ext uri="{FF2B5EF4-FFF2-40B4-BE49-F238E27FC236}">
                <a16:creationId xmlns:a16="http://schemas.microsoft.com/office/drawing/2014/main" id="{114FD8C0-3BB5-4AE8-A082-E800191B0F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53" name="Rectangle 5">
            <a:extLst>
              <a:ext uri="{FF2B5EF4-FFF2-40B4-BE49-F238E27FC236}">
                <a16:creationId xmlns:a16="http://schemas.microsoft.com/office/drawing/2014/main" id="{F122AFFF-EBCB-4BEC-8560-11DA58BCE303}"/>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7710" name="Group 62">
            <a:extLst>
              <a:ext uri="{FF2B5EF4-FFF2-40B4-BE49-F238E27FC236}">
                <a16:creationId xmlns:a16="http://schemas.microsoft.com/office/drawing/2014/main" id="{465D047E-1239-49FE-9D5B-27EE88632BE8}"/>
              </a:ext>
            </a:extLst>
          </p:cNvPr>
          <p:cNvGrpSpPr>
            <a:grpSpLocks/>
          </p:cNvGrpSpPr>
          <p:nvPr/>
        </p:nvGrpSpPr>
        <p:grpSpPr bwMode="auto">
          <a:xfrm>
            <a:off x="1066800" y="1724025"/>
            <a:ext cx="7010400" cy="3867150"/>
            <a:chOff x="576" y="1824"/>
            <a:chExt cx="4416" cy="2436"/>
          </a:xfrm>
        </p:grpSpPr>
        <p:grpSp>
          <p:nvGrpSpPr>
            <p:cNvPr id="27709" name="Group 61">
              <a:extLst>
                <a:ext uri="{FF2B5EF4-FFF2-40B4-BE49-F238E27FC236}">
                  <a16:creationId xmlns:a16="http://schemas.microsoft.com/office/drawing/2014/main" id="{24CDAE8A-4306-4E24-B981-40FCF58CEB1A}"/>
                </a:ext>
              </a:extLst>
            </p:cNvPr>
            <p:cNvGrpSpPr>
              <a:grpSpLocks/>
            </p:cNvGrpSpPr>
            <p:nvPr/>
          </p:nvGrpSpPr>
          <p:grpSpPr bwMode="auto">
            <a:xfrm>
              <a:off x="816" y="1824"/>
              <a:ext cx="4176" cy="2436"/>
              <a:chOff x="816" y="1824"/>
              <a:chExt cx="4176" cy="2436"/>
            </a:xfrm>
          </p:grpSpPr>
          <p:sp>
            <p:nvSpPr>
              <p:cNvPr id="27658" name="AutoShape 10">
                <a:extLst>
                  <a:ext uri="{FF2B5EF4-FFF2-40B4-BE49-F238E27FC236}">
                    <a16:creationId xmlns:a16="http://schemas.microsoft.com/office/drawing/2014/main" id="{3D7B42BC-F1E7-43B2-ADBD-7D15C5FE64A3}"/>
                  </a:ext>
                </a:extLst>
              </p:cNvPr>
              <p:cNvSpPr>
                <a:spLocks noChangeAspect="1" noChangeArrowheads="1"/>
              </p:cNvSpPr>
              <p:nvPr/>
            </p:nvSpPr>
            <p:spPr bwMode="auto">
              <a:xfrm>
                <a:off x="816" y="1824"/>
                <a:ext cx="4176"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lstStyle/>
              <a:p>
                <a:endParaRPr lang="en-US"/>
              </a:p>
            </p:txBody>
          </p:sp>
          <p:sp>
            <p:nvSpPr>
              <p:cNvPr id="27659" name="Oval 11">
                <a:extLst>
                  <a:ext uri="{FF2B5EF4-FFF2-40B4-BE49-F238E27FC236}">
                    <a16:creationId xmlns:a16="http://schemas.microsoft.com/office/drawing/2014/main" id="{B92A2BCF-E2DD-45C9-A348-97AD13E1AAA5}"/>
                  </a:ext>
                </a:extLst>
              </p:cNvPr>
              <p:cNvSpPr>
                <a:spLocks noChangeArrowheads="1"/>
              </p:cNvSpPr>
              <p:nvPr/>
            </p:nvSpPr>
            <p:spPr bwMode="auto">
              <a:xfrm>
                <a:off x="903" y="2477"/>
                <a:ext cx="1131" cy="1131"/>
              </a:xfrm>
              <a:prstGeom prst="ellipse">
                <a:avLst/>
              </a:prstGeom>
              <a:solidFill>
                <a:srgbClr val="FFFFFF"/>
              </a:solidFill>
              <a:ln w="9525">
                <a:solidFill>
                  <a:srgbClr val="000000"/>
                </a:solidFill>
                <a:round/>
                <a:headEnd/>
                <a:tailEnd/>
              </a:ln>
            </p:spPr>
            <p:txBody>
              <a:bodyPr/>
              <a:lstStyle/>
              <a:p>
                <a:endParaRPr lang="en-US"/>
              </a:p>
            </p:txBody>
          </p:sp>
          <p:sp>
            <p:nvSpPr>
              <p:cNvPr id="27660" name="Oval 12">
                <a:extLst>
                  <a:ext uri="{FF2B5EF4-FFF2-40B4-BE49-F238E27FC236}">
                    <a16:creationId xmlns:a16="http://schemas.microsoft.com/office/drawing/2014/main" id="{476200AC-128E-43D8-99A1-2343328588DE}"/>
                  </a:ext>
                </a:extLst>
              </p:cNvPr>
              <p:cNvSpPr>
                <a:spLocks noChangeArrowheads="1"/>
              </p:cNvSpPr>
              <p:nvPr/>
            </p:nvSpPr>
            <p:spPr bwMode="auto">
              <a:xfrm>
                <a:off x="2382" y="2477"/>
                <a:ext cx="1131" cy="1131"/>
              </a:xfrm>
              <a:prstGeom prst="ellipse">
                <a:avLst/>
              </a:prstGeom>
              <a:solidFill>
                <a:srgbClr val="FFFFFF"/>
              </a:solidFill>
              <a:ln w="9525">
                <a:solidFill>
                  <a:srgbClr val="000000"/>
                </a:solidFill>
                <a:round/>
                <a:headEnd/>
                <a:tailEnd/>
              </a:ln>
            </p:spPr>
            <p:txBody>
              <a:bodyPr/>
              <a:lstStyle/>
              <a:p>
                <a:endParaRPr lang="en-US"/>
              </a:p>
            </p:txBody>
          </p:sp>
          <p:sp>
            <p:nvSpPr>
              <p:cNvPr id="27661" name="Oval 13">
                <a:extLst>
                  <a:ext uri="{FF2B5EF4-FFF2-40B4-BE49-F238E27FC236}">
                    <a16:creationId xmlns:a16="http://schemas.microsoft.com/office/drawing/2014/main" id="{74D89A15-3ACA-48D2-9ADF-677857F8889D}"/>
                  </a:ext>
                </a:extLst>
              </p:cNvPr>
              <p:cNvSpPr>
                <a:spLocks noChangeArrowheads="1"/>
              </p:cNvSpPr>
              <p:nvPr/>
            </p:nvSpPr>
            <p:spPr bwMode="auto">
              <a:xfrm>
                <a:off x="3520" y="2477"/>
                <a:ext cx="1131" cy="1131"/>
              </a:xfrm>
              <a:prstGeom prst="ellipse">
                <a:avLst/>
              </a:prstGeom>
              <a:solidFill>
                <a:srgbClr val="FFFFFF"/>
              </a:solidFill>
              <a:ln w="9525">
                <a:solidFill>
                  <a:srgbClr val="000000"/>
                </a:solidFill>
                <a:round/>
                <a:headEnd/>
                <a:tailEnd/>
              </a:ln>
            </p:spPr>
            <p:txBody>
              <a:bodyPr/>
              <a:lstStyle/>
              <a:p>
                <a:endParaRPr lang="en-US"/>
              </a:p>
            </p:txBody>
          </p:sp>
          <p:sp>
            <p:nvSpPr>
              <p:cNvPr id="27662" name="Rectangle 14">
                <a:extLst>
                  <a:ext uri="{FF2B5EF4-FFF2-40B4-BE49-F238E27FC236}">
                    <a16:creationId xmlns:a16="http://schemas.microsoft.com/office/drawing/2014/main" id="{01EFE2F5-9155-4FE4-A06B-3D1FEFF4582A}"/>
                  </a:ext>
                </a:extLst>
              </p:cNvPr>
              <p:cNvSpPr>
                <a:spLocks noChangeArrowheads="1"/>
              </p:cNvSpPr>
              <p:nvPr/>
            </p:nvSpPr>
            <p:spPr bwMode="auto">
              <a:xfrm>
                <a:off x="2295" y="3042"/>
                <a:ext cx="1218" cy="6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3" name="Rectangle 15">
                <a:extLst>
                  <a:ext uri="{FF2B5EF4-FFF2-40B4-BE49-F238E27FC236}">
                    <a16:creationId xmlns:a16="http://schemas.microsoft.com/office/drawing/2014/main" id="{D8CBD4D4-9933-43CA-9807-622DC944331A}"/>
                  </a:ext>
                </a:extLst>
              </p:cNvPr>
              <p:cNvSpPr>
                <a:spLocks noChangeArrowheads="1"/>
              </p:cNvSpPr>
              <p:nvPr/>
            </p:nvSpPr>
            <p:spPr bwMode="auto">
              <a:xfrm>
                <a:off x="3513" y="2346"/>
                <a:ext cx="1218" cy="6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4" name="Line 16">
                <a:extLst>
                  <a:ext uri="{FF2B5EF4-FFF2-40B4-BE49-F238E27FC236}">
                    <a16:creationId xmlns:a16="http://schemas.microsoft.com/office/drawing/2014/main" id="{4610A96E-B548-4D1A-8846-13926DF8700B}"/>
                  </a:ext>
                </a:extLst>
              </p:cNvPr>
              <p:cNvSpPr>
                <a:spLocks noChangeShapeType="1"/>
              </p:cNvSpPr>
              <p:nvPr/>
            </p:nvSpPr>
            <p:spPr bwMode="auto">
              <a:xfrm>
                <a:off x="903" y="3042"/>
                <a:ext cx="39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7">
                <a:extLst>
                  <a:ext uri="{FF2B5EF4-FFF2-40B4-BE49-F238E27FC236}">
                    <a16:creationId xmlns:a16="http://schemas.microsoft.com/office/drawing/2014/main" id="{D44551C7-958B-4866-9EC1-AE581BDEE880}"/>
                  </a:ext>
                </a:extLst>
              </p:cNvPr>
              <p:cNvSpPr>
                <a:spLocks noChangeShapeType="1"/>
              </p:cNvSpPr>
              <p:nvPr/>
            </p:nvSpPr>
            <p:spPr bwMode="auto">
              <a:xfrm>
                <a:off x="2382" y="1998"/>
                <a:ext cx="0" cy="2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8">
                <a:extLst>
                  <a:ext uri="{FF2B5EF4-FFF2-40B4-BE49-F238E27FC236}">
                    <a16:creationId xmlns:a16="http://schemas.microsoft.com/office/drawing/2014/main" id="{04C2A2DA-7A5E-4E46-A5A6-9384522F955D}"/>
                  </a:ext>
                </a:extLst>
              </p:cNvPr>
              <p:cNvSpPr>
                <a:spLocks noChangeShapeType="1"/>
              </p:cNvSpPr>
              <p:nvPr/>
            </p:nvSpPr>
            <p:spPr bwMode="auto">
              <a:xfrm flipV="1">
                <a:off x="1461" y="2520"/>
                <a:ext cx="225" cy="5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AutoShape 19">
                <a:extLst>
                  <a:ext uri="{FF2B5EF4-FFF2-40B4-BE49-F238E27FC236}">
                    <a16:creationId xmlns:a16="http://schemas.microsoft.com/office/drawing/2014/main" id="{13243615-961F-4A6A-88A2-3145D117C8BA}"/>
                  </a:ext>
                </a:extLst>
              </p:cNvPr>
              <p:cNvSpPr>
                <a:spLocks noChangeArrowheads="1"/>
              </p:cNvSpPr>
              <p:nvPr/>
            </p:nvSpPr>
            <p:spPr bwMode="auto">
              <a:xfrm rot="5400000">
                <a:off x="1600" y="3129"/>
                <a:ext cx="348" cy="26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FFFFFF"/>
              </a:solidFill>
              <a:ln w="9525">
                <a:solidFill>
                  <a:srgbClr val="000000"/>
                </a:solidFill>
                <a:miter lim="800000"/>
                <a:headEnd/>
                <a:tailEnd/>
              </a:ln>
            </p:spPr>
            <p:txBody>
              <a:bodyPr/>
              <a:lstStyle/>
              <a:p>
                <a:endParaRPr lang="en-US"/>
              </a:p>
            </p:txBody>
          </p:sp>
          <p:sp>
            <p:nvSpPr>
              <p:cNvPr id="27668" name="Line 20">
                <a:extLst>
                  <a:ext uri="{FF2B5EF4-FFF2-40B4-BE49-F238E27FC236}">
                    <a16:creationId xmlns:a16="http://schemas.microsoft.com/office/drawing/2014/main" id="{D11DC3CE-AD77-401B-824C-98AC80BB926D}"/>
                  </a:ext>
                </a:extLst>
              </p:cNvPr>
              <p:cNvSpPr>
                <a:spLocks noChangeShapeType="1"/>
              </p:cNvSpPr>
              <p:nvPr/>
            </p:nvSpPr>
            <p:spPr bwMode="auto">
              <a:xfrm>
                <a:off x="4659" y="1998"/>
                <a:ext cx="0" cy="2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1">
                <a:extLst>
                  <a:ext uri="{FF2B5EF4-FFF2-40B4-BE49-F238E27FC236}">
                    <a16:creationId xmlns:a16="http://schemas.microsoft.com/office/drawing/2014/main" id="{6F4B3D33-8282-4ED2-B599-608A933F2D3A}"/>
                  </a:ext>
                </a:extLst>
              </p:cNvPr>
              <p:cNvSpPr>
                <a:spLocks noChangeShapeType="1"/>
              </p:cNvSpPr>
              <p:nvPr/>
            </p:nvSpPr>
            <p:spPr bwMode="auto">
              <a:xfrm>
                <a:off x="2382" y="2085"/>
                <a:ext cx="2262"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0" name="Line 22">
                <a:extLst>
                  <a:ext uri="{FF2B5EF4-FFF2-40B4-BE49-F238E27FC236}">
                    <a16:creationId xmlns:a16="http://schemas.microsoft.com/office/drawing/2014/main" id="{E3F9D3EA-88C9-47F2-BF3D-F214B5875A1F}"/>
                  </a:ext>
                </a:extLst>
              </p:cNvPr>
              <p:cNvSpPr>
                <a:spLocks noChangeShapeType="1"/>
              </p:cNvSpPr>
              <p:nvPr/>
            </p:nvSpPr>
            <p:spPr bwMode="auto">
              <a:xfrm>
                <a:off x="2208" y="2469"/>
                <a:ext cx="2436" cy="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3">
                <a:extLst>
                  <a:ext uri="{FF2B5EF4-FFF2-40B4-BE49-F238E27FC236}">
                    <a16:creationId xmlns:a16="http://schemas.microsoft.com/office/drawing/2014/main" id="{AD54524C-0D0E-4BC0-80A8-9515CB7BB358}"/>
                  </a:ext>
                </a:extLst>
              </p:cNvPr>
              <p:cNvSpPr>
                <a:spLocks noChangeShapeType="1"/>
              </p:cNvSpPr>
              <p:nvPr/>
            </p:nvSpPr>
            <p:spPr bwMode="auto">
              <a:xfrm>
                <a:off x="2208" y="3615"/>
                <a:ext cx="2436"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4">
                <a:extLst>
                  <a:ext uri="{FF2B5EF4-FFF2-40B4-BE49-F238E27FC236}">
                    <a16:creationId xmlns:a16="http://schemas.microsoft.com/office/drawing/2014/main" id="{0DF57FA3-7635-41BA-A3E7-CF2DC22DA6A7}"/>
                  </a:ext>
                </a:extLst>
              </p:cNvPr>
              <p:cNvSpPr>
                <a:spLocks noChangeShapeType="1"/>
              </p:cNvSpPr>
              <p:nvPr/>
            </p:nvSpPr>
            <p:spPr bwMode="auto">
              <a:xfrm>
                <a:off x="2208" y="2477"/>
                <a:ext cx="0" cy="113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3" name="Line 25">
                <a:extLst>
                  <a:ext uri="{FF2B5EF4-FFF2-40B4-BE49-F238E27FC236}">
                    <a16:creationId xmlns:a16="http://schemas.microsoft.com/office/drawing/2014/main" id="{19F17610-1E6C-4EAD-AE7E-7740CBFFE1AB}"/>
                  </a:ext>
                </a:extLst>
              </p:cNvPr>
              <p:cNvSpPr>
                <a:spLocks noChangeShapeType="1"/>
              </p:cNvSpPr>
              <p:nvPr/>
            </p:nvSpPr>
            <p:spPr bwMode="auto">
              <a:xfrm>
                <a:off x="2295" y="2448"/>
                <a:ext cx="0" cy="60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26">
                <a:extLst>
                  <a:ext uri="{FF2B5EF4-FFF2-40B4-BE49-F238E27FC236}">
                    <a16:creationId xmlns:a16="http://schemas.microsoft.com/office/drawing/2014/main" id="{BDA26D74-6A7D-41E6-813B-BA3D8E069795}"/>
                  </a:ext>
                </a:extLst>
              </p:cNvPr>
              <p:cNvSpPr>
                <a:spLocks noChangeShapeType="1"/>
              </p:cNvSpPr>
              <p:nvPr/>
            </p:nvSpPr>
            <p:spPr bwMode="auto">
              <a:xfrm>
                <a:off x="2382" y="2607"/>
                <a:ext cx="22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Text Box 27">
                <a:extLst>
                  <a:ext uri="{FF2B5EF4-FFF2-40B4-BE49-F238E27FC236}">
                    <a16:creationId xmlns:a16="http://schemas.microsoft.com/office/drawing/2014/main" id="{EC699207-CE6C-4E27-BFF3-DB1FAA787F05}"/>
                  </a:ext>
                </a:extLst>
              </p:cNvPr>
              <p:cNvSpPr txBox="1">
                <a:spLocks noChangeArrowheads="1"/>
              </p:cNvSpPr>
              <p:nvPr/>
            </p:nvSpPr>
            <p:spPr bwMode="auto">
              <a:xfrm>
                <a:off x="3165" y="1969"/>
                <a:ext cx="696"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a:t>Period, T</a:t>
                </a:r>
                <a:endParaRPr lang="en-US" altLang="en-US"/>
              </a:p>
            </p:txBody>
          </p:sp>
          <p:sp>
            <p:nvSpPr>
              <p:cNvPr id="27676" name="Text Box 28">
                <a:extLst>
                  <a:ext uri="{FF2B5EF4-FFF2-40B4-BE49-F238E27FC236}">
                    <a16:creationId xmlns:a16="http://schemas.microsoft.com/office/drawing/2014/main" id="{84366339-7249-4A32-A618-110D76BBAD40}"/>
                  </a:ext>
                </a:extLst>
              </p:cNvPr>
              <p:cNvSpPr txBox="1">
                <a:spLocks noChangeArrowheads="1"/>
              </p:cNvSpPr>
              <p:nvPr/>
            </p:nvSpPr>
            <p:spPr bwMode="auto">
              <a:xfrm>
                <a:off x="3774" y="2607"/>
                <a:ext cx="522"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a:t>RMS</a:t>
                </a:r>
                <a:endParaRPr lang="en-US" altLang="en-US"/>
              </a:p>
            </p:txBody>
          </p:sp>
          <p:sp>
            <p:nvSpPr>
              <p:cNvPr id="27677" name="Text Box 29">
                <a:extLst>
                  <a:ext uri="{FF2B5EF4-FFF2-40B4-BE49-F238E27FC236}">
                    <a16:creationId xmlns:a16="http://schemas.microsoft.com/office/drawing/2014/main" id="{CAD925B7-5EE5-464E-86FC-3CBD79ED9B07}"/>
                  </a:ext>
                </a:extLst>
              </p:cNvPr>
              <p:cNvSpPr txBox="1">
                <a:spLocks noChangeArrowheads="1"/>
              </p:cNvSpPr>
              <p:nvPr/>
            </p:nvSpPr>
            <p:spPr bwMode="auto">
              <a:xfrm>
                <a:off x="1077" y="2172"/>
                <a:ext cx="870"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dirty="0"/>
                  <a:t>Unit Circle</a:t>
                </a:r>
                <a:endParaRPr lang="en-US" altLang="en-US" dirty="0"/>
              </a:p>
            </p:txBody>
          </p:sp>
          <p:sp>
            <p:nvSpPr>
              <p:cNvPr id="27678" name="Text Box 30">
                <a:extLst>
                  <a:ext uri="{FF2B5EF4-FFF2-40B4-BE49-F238E27FC236}">
                    <a16:creationId xmlns:a16="http://schemas.microsoft.com/office/drawing/2014/main" id="{503D2F4B-B536-4B4D-8C57-7D02817AA4BB}"/>
                  </a:ext>
                </a:extLst>
              </p:cNvPr>
              <p:cNvSpPr txBox="1">
                <a:spLocks noChangeArrowheads="1"/>
              </p:cNvSpPr>
              <p:nvPr/>
            </p:nvSpPr>
            <p:spPr bwMode="auto">
              <a:xfrm>
                <a:off x="1077" y="3738"/>
                <a:ext cx="1131"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a:t>Peak-to-Peak</a:t>
                </a:r>
                <a:endParaRPr lang="en-US" altLang="en-US"/>
              </a:p>
            </p:txBody>
          </p:sp>
          <p:sp>
            <p:nvSpPr>
              <p:cNvPr id="27679" name="Line 31">
                <a:extLst>
                  <a:ext uri="{FF2B5EF4-FFF2-40B4-BE49-F238E27FC236}">
                    <a16:creationId xmlns:a16="http://schemas.microsoft.com/office/drawing/2014/main" id="{9DD83D13-8CFA-442A-AA71-2603E3C22A7B}"/>
                  </a:ext>
                </a:extLst>
              </p:cNvPr>
              <p:cNvSpPr>
                <a:spLocks noChangeShapeType="1"/>
              </p:cNvSpPr>
              <p:nvPr/>
            </p:nvSpPr>
            <p:spPr bwMode="auto">
              <a:xfrm flipV="1">
                <a:off x="1773" y="3390"/>
                <a:ext cx="435" cy="348"/>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0" name="Text Box 32">
                <a:extLst>
                  <a:ext uri="{FF2B5EF4-FFF2-40B4-BE49-F238E27FC236}">
                    <a16:creationId xmlns:a16="http://schemas.microsoft.com/office/drawing/2014/main" id="{9A928719-CB0D-4E55-A727-30820023422E}"/>
                  </a:ext>
                </a:extLst>
              </p:cNvPr>
              <p:cNvSpPr txBox="1">
                <a:spLocks noChangeArrowheads="1"/>
              </p:cNvSpPr>
              <p:nvPr/>
            </p:nvSpPr>
            <p:spPr bwMode="auto">
              <a:xfrm>
                <a:off x="2469" y="3129"/>
                <a:ext cx="696"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a:t>0 to Peak</a:t>
                </a:r>
                <a:endParaRPr lang="en-US" altLang="en-US"/>
              </a:p>
            </p:txBody>
          </p:sp>
          <p:sp>
            <p:nvSpPr>
              <p:cNvPr id="27681" name="Line 33">
                <a:extLst>
                  <a:ext uri="{FF2B5EF4-FFF2-40B4-BE49-F238E27FC236}">
                    <a16:creationId xmlns:a16="http://schemas.microsoft.com/office/drawing/2014/main" id="{79327D36-FBD3-4CD3-BE62-BEAC73AF4282}"/>
                  </a:ext>
                </a:extLst>
              </p:cNvPr>
              <p:cNvSpPr>
                <a:spLocks noChangeShapeType="1"/>
              </p:cNvSpPr>
              <p:nvPr/>
            </p:nvSpPr>
            <p:spPr bwMode="auto">
              <a:xfrm flipH="1" flipV="1">
                <a:off x="2295" y="2781"/>
                <a:ext cx="522" cy="348"/>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7707" name="Text Box 59">
              <a:extLst>
                <a:ext uri="{FF2B5EF4-FFF2-40B4-BE49-F238E27FC236}">
                  <a16:creationId xmlns:a16="http://schemas.microsoft.com/office/drawing/2014/main" id="{2DC74B57-A682-44C5-A98E-4AFCD889AF6B}"/>
                </a:ext>
              </a:extLst>
            </p:cNvPr>
            <p:cNvSpPr txBox="1">
              <a:spLocks noChangeArrowheads="1"/>
            </p:cNvSpPr>
            <p:nvPr/>
          </p:nvSpPr>
          <p:spPr bwMode="auto">
            <a:xfrm>
              <a:off x="576" y="2880"/>
              <a:ext cx="288" cy="26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400" b="1"/>
                <a:t>0</a:t>
              </a:r>
            </a:p>
          </p:txBody>
        </p:sp>
        <p:sp>
          <p:nvSpPr>
            <p:cNvPr id="27708" name="Line 60">
              <a:extLst>
                <a:ext uri="{FF2B5EF4-FFF2-40B4-BE49-F238E27FC236}">
                  <a16:creationId xmlns:a16="http://schemas.microsoft.com/office/drawing/2014/main" id="{87522559-3CCE-42E3-9260-3C6969127DD0}"/>
                </a:ext>
              </a:extLst>
            </p:cNvPr>
            <p:cNvSpPr>
              <a:spLocks noChangeShapeType="1"/>
            </p:cNvSpPr>
            <p:nvPr/>
          </p:nvSpPr>
          <p:spPr bwMode="auto">
            <a:xfrm>
              <a:off x="1689" y="2526"/>
              <a:ext cx="1488" cy="0"/>
            </a:xfrm>
            <a:prstGeom prst="line">
              <a:avLst/>
            </a:prstGeom>
            <a:noFill/>
            <a:ln w="9525">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a:extLst>
              <a:ext uri="{FF2B5EF4-FFF2-40B4-BE49-F238E27FC236}">
                <a16:creationId xmlns:a16="http://schemas.microsoft.com/office/drawing/2014/main" id="{AE0E4B36-E7F6-4D82-85EB-BDA89FFB4C0A}"/>
              </a:ext>
            </a:extLst>
          </p:cNvPr>
          <p:cNvSpPr txBox="1"/>
          <p:nvPr/>
        </p:nvSpPr>
        <p:spPr>
          <a:xfrm>
            <a:off x="2828926" y="5486400"/>
            <a:ext cx="4486272" cy="369332"/>
          </a:xfrm>
          <a:prstGeom prst="rect">
            <a:avLst/>
          </a:prstGeom>
          <a:noFill/>
        </p:spPr>
        <p:txBody>
          <a:bodyPr wrap="square" rtlCol="0">
            <a:spAutoFit/>
          </a:bodyPr>
          <a:lstStyle/>
          <a:p>
            <a:r>
              <a:rPr lang="en-IN" dirty="0"/>
              <a:t>Fig.1 Frequency Cycle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1DA176B-B18A-4B7A-9A2B-51CC05079B47}"/>
              </a:ext>
            </a:extLst>
          </p:cNvPr>
          <p:cNvSpPr>
            <a:spLocks noGrp="1" noChangeArrowheads="1"/>
          </p:cNvSpPr>
          <p:nvPr>
            <p:ph type="title"/>
          </p:nvPr>
        </p:nvSpPr>
        <p:spPr/>
        <p:txBody>
          <a:bodyPr/>
          <a:lstStyle/>
          <a:p>
            <a:pPr>
              <a:lnSpc>
                <a:spcPct val="90000"/>
              </a:lnSpc>
            </a:pPr>
            <a:r>
              <a:rPr lang="en-US" altLang="en-US" dirty="0"/>
              <a:t>Basic Signal Attributes</a:t>
            </a:r>
          </a:p>
        </p:txBody>
      </p:sp>
      <p:sp>
        <p:nvSpPr>
          <p:cNvPr id="21507" name="Rectangle 3">
            <a:extLst>
              <a:ext uri="{FF2B5EF4-FFF2-40B4-BE49-F238E27FC236}">
                <a16:creationId xmlns:a16="http://schemas.microsoft.com/office/drawing/2014/main" id="{CA6093CF-95EB-4838-96AB-252472D15FA6}"/>
              </a:ext>
            </a:extLst>
          </p:cNvPr>
          <p:cNvSpPr>
            <a:spLocks noGrp="1" noChangeArrowheads="1"/>
          </p:cNvSpPr>
          <p:nvPr>
            <p:ph sz="half" idx="1"/>
          </p:nvPr>
        </p:nvSpPr>
        <p:spPr/>
        <p:txBody>
          <a:bodyPr>
            <a:normAutofit/>
          </a:bodyPr>
          <a:lstStyle/>
          <a:p>
            <a:pPr lvl="1">
              <a:lnSpc>
                <a:spcPct val="90000"/>
              </a:lnSpc>
            </a:pPr>
            <a:r>
              <a:rPr lang="en-US" altLang="en-US" sz="2400" dirty="0">
                <a:effectLst>
                  <a:outerShdw blurRad="38100" dist="38100" dir="2700000" algn="tl">
                    <a:srgbClr val="FFFFFF"/>
                  </a:outerShdw>
                </a:effectLst>
              </a:rPr>
              <a:t>Static</a:t>
            </a:r>
          </a:p>
          <a:p>
            <a:pPr lvl="2">
              <a:lnSpc>
                <a:spcPct val="90000"/>
              </a:lnSpc>
            </a:pPr>
            <a:r>
              <a:rPr lang="en-US" altLang="en-US" sz="2000" dirty="0">
                <a:effectLst>
                  <a:outerShdw blurRad="38100" dist="38100" dir="2700000" algn="tl">
                    <a:srgbClr val="FFFFFF"/>
                  </a:outerShdw>
                </a:effectLst>
              </a:rPr>
              <a:t>Slowly Changing</a:t>
            </a:r>
          </a:p>
          <a:p>
            <a:pPr lvl="2">
              <a:lnSpc>
                <a:spcPct val="90000"/>
              </a:lnSpc>
            </a:pPr>
            <a:r>
              <a:rPr lang="en-US" altLang="en-US" sz="2000" dirty="0">
                <a:effectLst>
                  <a:outerShdw blurRad="38100" dist="38100" dir="2700000" algn="tl">
                    <a:srgbClr val="FFFFFF"/>
                  </a:outerShdw>
                </a:effectLst>
              </a:rPr>
              <a:t>Temperature</a:t>
            </a:r>
          </a:p>
        </p:txBody>
      </p:sp>
      <p:sp>
        <p:nvSpPr>
          <p:cNvPr id="21511" name="Rectangle 7">
            <a:extLst>
              <a:ext uri="{FF2B5EF4-FFF2-40B4-BE49-F238E27FC236}">
                <a16:creationId xmlns:a16="http://schemas.microsoft.com/office/drawing/2014/main" id="{3CCF6993-2870-4E8F-BF8B-15A03F9256A5}"/>
              </a:ext>
            </a:extLst>
          </p:cNvPr>
          <p:cNvSpPr>
            <a:spLocks noGrp="1" noChangeArrowheads="1"/>
          </p:cNvSpPr>
          <p:nvPr>
            <p:ph sz="half" idx="2"/>
          </p:nvPr>
        </p:nvSpPr>
        <p:spPr/>
        <p:txBody>
          <a:bodyPr/>
          <a:lstStyle/>
          <a:p>
            <a:pPr lvl="1">
              <a:lnSpc>
                <a:spcPct val="90000"/>
              </a:lnSpc>
            </a:pPr>
            <a:r>
              <a:rPr lang="en-US" altLang="en-US" sz="2400" dirty="0"/>
              <a:t>Dynamic</a:t>
            </a:r>
          </a:p>
          <a:p>
            <a:pPr lvl="2">
              <a:lnSpc>
                <a:spcPct val="90000"/>
              </a:lnSpc>
            </a:pPr>
            <a:r>
              <a:rPr lang="en-US" altLang="en-US" sz="2000" dirty="0"/>
              <a:t>Sensor must respond in fractions of a Second</a:t>
            </a:r>
          </a:p>
          <a:p>
            <a:pPr lvl="2">
              <a:lnSpc>
                <a:spcPct val="90000"/>
              </a:lnSpc>
            </a:pPr>
            <a:r>
              <a:rPr lang="en-US" altLang="en-US" sz="2000" dirty="0"/>
              <a:t>Vibration, Amperage, Pressure</a:t>
            </a:r>
          </a:p>
        </p:txBody>
      </p:sp>
      <p:sp>
        <p:nvSpPr>
          <p:cNvPr id="21508" name="Rectangle 4">
            <a:extLst>
              <a:ext uri="{FF2B5EF4-FFF2-40B4-BE49-F238E27FC236}">
                <a16:creationId xmlns:a16="http://schemas.microsoft.com/office/drawing/2014/main" id="{8AE6DAA8-DEA4-4286-A692-54B26C8EDA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09" name="Rectangle 5">
            <a:extLst>
              <a:ext uri="{FF2B5EF4-FFF2-40B4-BE49-F238E27FC236}">
                <a16:creationId xmlns:a16="http://schemas.microsoft.com/office/drawing/2014/main" id="{78563324-CCD4-4EE4-A165-F9E1725F9588}"/>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3E9E08-B057-447A-9482-7A366300D804}"/>
              </a:ext>
            </a:extLst>
          </p:cNvPr>
          <p:cNvSpPr>
            <a:spLocks noGrp="1" noChangeArrowheads="1"/>
          </p:cNvSpPr>
          <p:nvPr>
            <p:ph type="title"/>
          </p:nvPr>
        </p:nvSpPr>
        <p:spPr>
          <a:xfrm>
            <a:off x="-381000" y="-76199"/>
            <a:ext cx="7772400" cy="1143000"/>
          </a:xfrm>
        </p:spPr>
        <p:txBody>
          <a:bodyPr/>
          <a:lstStyle/>
          <a:p>
            <a:r>
              <a:rPr lang="en-US" altLang="en-US" dirty="0"/>
              <a:t>Back to the Basics…</a:t>
            </a:r>
          </a:p>
        </p:txBody>
      </p:sp>
      <p:sp>
        <p:nvSpPr>
          <p:cNvPr id="23555" name="Rectangle 3">
            <a:extLst>
              <a:ext uri="{FF2B5EF4-FFF2-40B4-BE49-F238E27FC236}">
                <a16:creationId xmlns:a16="http://schemas.microsoft.com/office/drawing/2014/main" id="{482365D3-6E73-443B-8719-2C9209851750}"/>
              </a:ext>
            </a:extLst>
          </p:cNvPr>
          <p:cNvSpPr>
            <a:spLocks noGrp="1" noChangeArrowheads="1"/>
          </p:cNvSpPr>
          <p:nvPr>
            <p:ph type="body" sz="half" idx="1"/>
          </p:nvPr>
        </p:nvSpPr>
        <p:spPr>
          <a:xfrm>
            <a:off x="562708" y="2590800"/>
            <a:ext cx="3810000" cy="3505200"/>
          </a:xfrm>
        </p:spPr>
        <p:txBody>
          <a:bodyPr/>
          <a:lstStyle/>
          <a:p>
            <a:r>
              <a:rPr lang="en-US" altLang="en-US" dirty="0">
                <a:effectLst>
                  <a:outerShdw blurRad="38100" dist="38100" dir="2700000" algn="tl">
                    <a:srgbClr val="FFFFFF"/>
                  </a:outerShdw>
                </a:effectLst>
              </a:rPr>
              <a:t>Dynamic Signal Fundamentals</a:t>
            </a:r>
          </a:p>
          <a:p>
            <a:pPr lvl="1"/>
            <a:r>
              <a:rPr lang="en-US" altLang="en-US" dirty="0">
                <a:effectLst>
                  <a:outerShdw blurRad="38100" dist="38100" dir="2700000" algn="tl">
                    <a:srgbClr val="FFFFFF"/>
                  </a:outerShdw>
                </a:effectLst>
              </a:rPr>
              <a:t>Amplitude</a:t>
            </a:r>
          </a:p>
          <a:p>
            <a:pPr lvl="1"/>
            <a:r>
              <a:rPr lang="en-US" altLang="en-US" dirty="0">
                <a:effectLst>
                  <a:outerShdw blurRad="38100" dist="38100" dir="2700000" algn="tl">
                    <a:srgbClr val="FFFFFF"/>
                  </a:outerShdw>
                </a:effectLst>
              </a:rPr>
              <a:t>Frequency</a:t>
            </a:r>
          </a:p>
          <a:p>
            <a:pPr lvl="1"/>
            <a:r>
              <a:rPr lang="en-US" altLang="en-US" dirty="0">
                <a:effectLst>
                  <a:outerShdw blurRad="38100" dist="38100" dir="2700000" algn="tl">
                    <a:srgbClr val="FFFFFF"/>
                  </a:outerShdw>
                </a:effectLst>
              </a:rPr>
              <a:t>Timing</a:t>
            </a:r>
          </a:p>
          <a:p>
            <a:pPr lvl="1"/>
            <a:r>
              <a:rPr lang="en-US" altLang="en-US" dirty="0">
                <a:effectLst>
                  <a:outerShdw blurRad="38100" dist="38100" dir="2700000" algn="tl">
                    <a:srgbClr val="FFFFFF"/>
                  </a:outerShdw>
                </a:effectLst>
              </a:rPr>
              <a:t>Shape</a:t>
            </a:r>
          </a:p>
          <a:p>
            <a:pPr lvl="1"/>
            <a:endParaRPr lang="en-US" altLang="en-US" dirty="0">
              <a:effectLst>
                <a:outerShdw blurRad="38100" dist="38100" dir="2700000" algn="tl">
                  <a:srgbClr val="FFFFFF"/>
                </a:outerShdw>
              </a:effectLst>
            </a:endParaRPr>
          </a:p>
        </p:txBody>
      </p:sp>
      <p:sp>
        <p:nvSpPr>
          <p:cNvPr id="23557" name="Rectangle 5">
            <a:extLst>
              <a:ext uri="{FF2B5EF4-FFF2-40B4-BE49-F238E27FC236}">
                <a16:creationId xmlns:a16="http://schemas.microsoft.com/office/drawing/2014/main" id="{30958E26-AF86-49D5-92FC-A77B84371C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558" name="Rectangle 6">
            <a:extLst>
              <a:ext uri="{FF2B5EF4-FFF2-40B4-BE49-F238E27FC236}">
                <a16:creationId xmlns:a16="http://schemas.microsoft.com/office/drawing/2014/main" id="{03762F81-42E5-4B54-9FE4-B4966F402A49}"/>
              </a:ext>
            </a:extLst>
          </p:cNvPr>
          <p:cNvSpPr>
            <a:spLocks noChangeArrowheads="1"/>
          </p:cNvSpPr>
          <p:nvPr/>
        </p:nvSpPr>
        <p:spPr bwMode="auto">
          <a:xfrm>
            <a:off x="0" y="29167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560" name="Rectangle 8">
            <a:extLst>
              <a:ext uri="{FF2B5EF4-FFF2-40B4-BE49-F238E27FC236}">
                <a16:creationId xmlns:a16="http://schemas.microsoft.com/office/drawing/2014/main" id="{3544D189-15AC-4C17-83D3-40ABABE27E00}"/>
              </a:ext>
            </a:extLst>
          </p:cNvPr>
          <p:cNvSpPr>
            <a:spLocks noChangeArrowheads="1"/>
          </p:cNvSpPr>
          <p:nvPr/>
        </p:nvSpPr>
        <p:spPr bwMode="auto">
          <a:xfrm>
            <a:off x="2667000" y="1504069"/>
            <a:ext cx="3810000" cy="3505200"/>
          </a:xfrm>
          <a:prstGeom prst="rect">
            <a:avLst/>
          </a:prstGeom>
          <a:noFill/>
          <a:ln>
            <a:noFill/>
          </a:ln>
          <a:effectLst>
            <a:outerShdw dist="35921" dir="2700000" algn="ctr" rotWithShape="0">
              <a:srgbClr val="BEAB9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2800">
                <a:solidFill>
                  <a:schemeClr val="tx1"/>
                </a:solidFill>
                <a:latin typeface="Arial" panose="020B0604020202020204" pitchFamily="34" charset="0"/>
              </a:defRPr>
            </a:lvl1pPr>
            <a:lvl2pPr marL="990600" indent="-5334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sz="2000">
                <a:solidFill>
                  <a:schemeClr val="tx1"/>
                </a:solidFill>
                <a:latin typeface="Arial" panose="020B0604020202020204" pitchFamily="34" charset="0"/>
              </a:defRPr>
            </a:lvl3pPr>
            <a:lvl4pPr marL="1752600" indent="-381000">
              <a:spcBef>
                <a:spcPct val="20000"/>
              </a:spcBef>
              <a:buChar char="–"/>
              <a:defRPr>
                <a:solidFill>
                  <a:schemeClr val="tx1"/>
                </a:solidFill>
                <a:latin typeface="Arial" panose="020B0604020202020204" pitchFamily="34" charset="0"/>
              </a:defRPr>
            </a:lvl4pPr>
            <a:lvl5pPr marL="2209800" indent="-381000">
              <a:spcBef>
                <a:spcPct val="20000"/>
              </a:spcBef>
              <a:buChar char="»"/>
              <a:defRPr>
                <a:solidFill>
                  <a:schemeClr val="tx1"/>
                </a:solidFill>
                <a:latin typeface="Arial" panose="020B0604020202020204" pitchFamily="34" charset="0"/>
              </a:defRPr>
            </a:lvl5pPr>
            <a:lvl6pPr marL="2667000" indent="-381000" fontAlgn="base">
              <a:spcBef>
                <a:spcPct val="20000"/>
              </a:spcBef>
              <a:spcAft>
                <a:spcPct val="0"/>
              </a:spcAft>
              <a:buChar char="»"/>
              <a:defRPr>
                <a:solidFill>
                  <a:schemeClr val="tx1"/>
                </a:solidFill>
                <a:latin typeface="Arial" panose="020B0604020202020204" pitchFamily="34" charset="0"/>
              </a:defRPr>
            </a:lvl6pPr>
            <a:lvl7pPr marL="3124200" indent="-381000" fontAlgn="base">
              <a:spcBef>
                <a:spcPct val="20000"/>
              </a:spcBef>
              <a:spcAft>
                <a:spcPct val="0"/>
              </a:spcAft>
              <a:buChar char="»"/>
              <a:defRPr>
                <a:solidFill>
                  <a:schemeClr val="tx1"/>
                </a:solidFill>
                <a:latin typeface="Arial" panose="020B0604020202020204" pitchFamily="34" charset="0"/>
              </a:defRPr>
            </a:lvl7pPr>
            <a:lvl8pPr marL="3581400" indent="-381000" fontAlgn="base">
              <a:spcBef>
                <a:spcPct val="20000"/>
              </a:spcBef>
              <a:spcAft>
                <a:spcPct val="0"/>
              </a:spcAft>
              <a:buChar char="»"/>
              <a:defRPr>
                <a:solidFill>
                  <a:schemeClr val="tx1"/>
                </a:solidFill>
                <a:latin typeface="Arial" panose="020B0604020202020204" pitchFamily="34" charset="0"/>
              </a:defRPr>
            </a:lvl8pPr>
            <a:lvl9pPr marL="4038600" indent="-381000" fontAlgn="base">
              <a:spcBef>
                <a:spcPct val="20000"/>
              </a:spcBef>
              <a:spcAft>
                <a:spcPct val="0"/>
              </a:spcAft>
              <a:buChar char="»"/>
              <a:defRPr>
                <a:solidFill>
                  <a:schemeClr val="tx1"/>
                </a:solidFill>
                <a:latin typeface="Arial" panose="020B0604020202020204" pitchFamily="34" charset="0"/>
              </a:defRPr>
            </a:lvl9pPr>
          </a:lstStyle>
          <a:p>
            <a:pPr eaLnBrk="1" hangingPunct="1">
              <a:lnSpc>
                <a:spcPct val="90000"/>
              </a:lnSpc>
            </a:pPr>
            <a:r>
              <a:rPr lang="en-US" altLang="en-US" sz="2000" dirty="0">
                <a:effectLst>
                  <a:outerShdw blurRad="38100" dist="38100" dir="2700000" algn="tl">
                    <a:srgbClr val="FFFFFF"/>
                  </a:outerShdw>
                </a:effectLst>
              </a:rPr>
              <a:t>Amplitude</a:t>
            </a:r>
          </a:p>
          <a:p>
            <a:pPr lvl="1" eaLnBrk="1" hangingPunct="1">
              <a:lnSpc>
                <a:spcPct val="90000"/>
              </a:lnSpc>
            </a:pPr>
            <a:r>
              <a:rPr lang="en-US" altLang="en-US" sz="1800" dirty="0">
                <a:effectLst>
                  <a:outerShdw blurRad="38100" dist="38100" dir="2700000" algn="tl">
                    <a:srgbClr val="FFFFFF"/>
                  </a:outerShdw>
                </a:effectLst>
              </a:rPr>
              <a:t>Proportional to the severity of vibratory motion</a:t>
            </a:r>
          </a:p>
          <a:p>
            <a:pPr lvl="1" eaLnBrk="1" hangingPunct="1">
              <a:lnSpc>
                <a:spcPct val="90000"/>
              </a:lnSpc>
            </a:pPr>
            <a:r>
              <a:rPr lang="en-US" altLang="en-US" sz="1800" dirty="0">
                <a:effectLst>
                  <a:outerShdw blurRad="38100" dist="38100" dir="2700000" algn="tl">
                    <a:srgbClr val="FFFFFF"/>
                  </a:outerShdw>
                </a:effectLst>
              </a:rPr>
              <a:t>Expressed as</a:t>
            </a:r>
          </a:p>
          <a:p>
            <a:pPr lvl="2" eaLnBrk="1" hangingPunct="1">
              <a:lnSpc>
                <a:spcPct val="90000"/>
              </a:lnSpc>
            </a:pPr>
            <a:r>
              <a:rPr lang="en-US" altLang="en-US" sz="1600" dirty="0">
                <a:effectLst>
                  <a:outerShdw blurRad="38100" dist="38100" dir="2700000" algn="tl">
                    <a:srgbClr val="FFFFFF"/>
                  </a:outerShdw>
                </a:effectLst>
              </a:rPr>
              <a:t>Peak to Peak</a:t>
            </a:r>
          </a:p>
          <a:p>
            <a:pPr lvl="2" eaLnBrk="1" hangingPunct="1">
              <a:lnSpc>
                <a:spcPct val="90000"/>
              </a:lnSpc>
            </a:pPr>
            <a:r>
              <a:rPr lang="en-US" altLang="en-US" sz="1600" dirty="0">
                <a:effectLst>
                  <a:outerShdw blurRad="38100" dist="38100" dir="2700000" algn="tl">
                    <a:srgbClr val="FFFFFF"/>
                  </a:outerShdw>
                </a:effectLst>
              </a:rPr>
              <a:t>Zero to Peak</a:t>
            </a:r>
          </a:p>
          <a:p>
            <a:pPr lvl="2" eaLnBrk="1" hangingPunct="1">
              <a:lnSpc>
                <a:spcPct val="90000"/>
              </a:lnSpc>
            </a:pPr>
            <a:r>
              <a:rPr lang="en-US" altLang="en-US" sz="1600" dirty="0">
                <a:effectLst>
                  <a:outerShdw blurRad="38100" dist="38100" dir="2700000" algn="tl">
                    <a:srgbClr val="FFFFFF"/>
                  </a:outerShdw>
                </a:effectLst>
              </a:rPr>
              <a:t>RMS</a:t>
            </a:r>
          </a:p>
          <a:p>
            <a:pPr lvl="1" eaLnBrk="1" hangingPunct="1">
              <a:lnSpc>
                <a:spcPct val="90000"/>
              </a:lnSpc>
            </a:pPr>
            <a:endParaRPr lang="en-US" altLang="en-US" sz="1800" dirty="0">
              <a:effectLst>
                <a:outerShdw blurRad="38100" dist="38100" dir="2700000" algn="tl">
                  <a:srgbClr val="FFFFFF"/>
                </a:outerShdw>
              </a:effectLst>
            </a:endParaRPr>
          </a:p>
        </p:txBody>
      </p:sp>
      <p:sp>
        <p:nvSpPr>
          <p:cNvPr id="23561" name="Rectangle 9">
            <a:extLst>
              <a:ext uri="{FF2B5EF4-FFF2-40B4-BE49-F238E27FC236}">
                <a16:creationId xmlns:a16="http://schemas.microsoft.com/office/drawing/2014/main" id="{4760D2D5-8283-43FF-8007-98B345A8C406}"/>
              </a:ext>
            </a:extLst>
          </p:cNvPr>
          <p:cNvSpPr>
            <a:spLocks noChangeArrowheads="1"/>
          </p:cNvSpPr>
          <p:nvPr/>
        </p:nvSpPr>
        <p:spPr bwMode="auto">
          <a:xfrm>
            <a:off x="5675728" y="1478280"/>
            <a:ext cx="3810000" cy="3505200"/>
          </a:xfrm>
          <a:prstGeom prst="rect">
            <a:avLst/>
          </a:prstGeom>
          <a:noFill/>
          <a:ln>
            <a:noFill/>
          </a:ln>
          <a:effectLst>
            <a:outerShdw dist="35921" dir="2700000" algn="ctr" rotWithShape="0">
              <a:srgbClr val="BEAB9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2800">
                <a:solidFill>
                  <a:schemeClr val="tx1"/>
                </a:solidFill>
                <a:latin typeface="Arial" panose="020B0604020202020204" pitchFamily="34" charset="0"/>
              </a:defRPr>
            </a:lvl1pPr>
            <a:lvl2pPr marL="990600" indent="-5334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sz="2000">
                <a:solidFill>
                  <a:schemeClr val="tx1"/>
                </a:solidFill>
                <a:latin typeface="Arial" panose="020B0604020202020204" pitchFamily="34" charset="0"/>
              </a:defRPr>
            </a:lvl3pPr>
            <a:lvl4pPr marL="1752600" indent="-381000">
              <a:spcBef>
                <a:spcPct val="20000"/>
              </a:spcBef>
              <a:buChar char="–"/>
              <a:defRPr>
                <a:solidFill>
                  <a:schemeClr val="tx1"/>
                </a:solidFill>
                <a:latin typeface="Arial" panose="020B0604020202020204" pitchFamily="34" charset="0"/>
              </a:defRPr>
            </a:lvl4pPr>
            <a:lvl5pPr marL="2209800" indent="-381000">
              <a:spcBef>
                <a:spcPct val="20000"/>
              </a:spcBef>
              <a:buChar char="»"/>
              <a:defRPr>
                <a:solidFill>
                  <a:schemeClr val="tx1"/>
                </a:solidFill>
                <a:latin typeface="Arial" panose="020B0604020202020204" pitchFamily="34" charset="0"/>
              </a:defRPr>
            </a:lvl5pPr>
            <a:lvl6pPr marL="2667000" indent="-381000" fontAlgn="base">
              <a:spcBef>
                <a:spcPct val="20000"/>
              </a:spcBef>
              <a:spcAft>
                <a:spcPct val="0"/>
              </a:spcAft>
              <a:buChar char="»"/>
              <a:defRPr>
                <a:solidFill>
                  <a:schemeClr val="tx1"/>
                </a:solidFill>
                <a:latin typeface="Arial" panose="020B0604020202020204" pitchFamily="34" charset="0"/>
              </a:defRPr>
            </a:lvl6pPr>
            <a:lvl7pPr marL="3124200" indent="-381000" fontAlgn="base">
              <a:spcBef>
                <a:spcPct val="20000"/>
              </a:spcBef>
              <a:spcAft>
                <a:spcPct val="0"/>
              </a:spcAft>
              <a:buChar char="»"/>
              <a:defRPr>
                <a:solidFill>
                  <a:schemeClr val="tx1"/>
                </a:solidFill>
                <a:latin typeface="Arial" panose="020B0604020202020204" pitchFamily="34" charset="0"/>
              </a:defRPr>
            </a:lvl7pPr>
            <a:lvl8pPr marL="3581400" indent="-381000" fontAlgn="base">
              <a:spcBef>
                <a:spcPct val="20000"/>
              </a:spcBef>
              <a:spcAft>
                <a:spcPct val="0"/>
              </a:spcAft>
              <a:buChar char="»"/>
              <a:defRPr>
                <a:solidFill>
                  <a:schemeClr val="tx1"/>
                </a:solidFill>
                <a:latin typeface="Arial" panose="020B0604020202020204" pitchFamily="34" charset="0"/>
              </a:defRPr>
            </a:lvl8pPr>
            <a:lvl9pPr marL="4038600" indent="-381000" fontAlgn="base">
              <a:spcBef>
                <a:spcPct val="20000"/>
              </a:spcBef>
              <a:spcAft>
                <a:spcPct val="0"/>
              </a:spcAft>
              <a:buChar char="»"/>
              <a:defRPr>
                <a:solidFill>
                  <a:schemeClr val="tx1"/>
                </a:solidFill>
                <a:latin typeface="Arial" panose="020B0604020202020204" pitchFamily="34" charset="0"/>
              </a:defRPr>
            </a:lvl9pPr>
          </a:lstStyle>
          <a:p>
            <a:pPr eaLnBrk="1" hangingPunct="1">
              <a:lnSpc>
                <a:spcPct val="90000"/>
              </a:lnSpc>
            </a:pPr>
            <a:r>
              <a:rPr lang="en-US" altLang="en-US" sz="2000" dirty="0">
                <a:effectLst>
                  <a:outerShdw blurRad="38100" dist="38100" dir="2700000" algn="tl">
                    <a:srgbClr val="FFFFFF"/>
                  </a:outerShdw>
                </a:effectLst>
              </a:rPr>
              <a:t>Frequency</a:t>
            </a:r>
          </a:p>
          <a:p>
            <a:pPr lvl="1" eaLnBrk="1" hangingPunct="1">
              <a:lnSpc>
                <a:spcPct val="90000"/>
              </a:lnSpc>
            </a:pPr>
            <a:r>
              <a:rPr lang="en-US" altLang="en-US" sz="1800" dirty="0">
                <a:effectLst>
                  <a:outerShdw blurRad="38100" dist="38100" dir="2700000" algn="tl">
                    <a:srgbClr val="FFFFFF"/>
                  </a:outerShdw>
                </a:effectLst>
              </a:rPr>
              <a:t>Determined by the reciprocal of the Period</a:t>
            </a:r>
          </a:p>
          <a:p>
            <a:pPr lvl="2" eaLnBrk="1" hangingPunct="1">
              <a:lnSpc>
                <a:spcPct val="90000"/>
              </a:lnSpc>
            </a:pPr>
            <a:r>
              <a:rPr lang="en-US" altLang="en-US" sz="1600" dirty="0">
                <a:effectLst>
                  <a:outerShdw blurRad="38100" dist="38100" dir="2700000" algn="tl">
                    <a:srgbClr val="FFFFFF"/>
                  </a:outerShdw>
                </a:effectLst>
              </a:rPr>
              <a:t>CPS or Hz</a:t>
            </a:r>
          </a:p>
          <a:p>
            <a:pPr lvl="2" eaLnBrk="1" hangingPunct="1">
              <a:lnSpc>
                <a:spcPct val="90000"/>
              </a:lnSpc>
            </a:pPr>
            <a:r>
              <a:rPr lang="en-US" altLang="en-US" sz="1600" dirty="0">
                <a:effectLst>
                  <a:outerShdw blurRad="38100" dist="38100" dir="2700000" algn="tl">
                    <a:srgbClr val="FFFFFF"/>
                  </a:outerShdw>
                </a:effectLst>
              </a:rPr>
              <a:t>RPM</a:t>
            </a:r>
          </a:p>
          <a:p>
            <a:pPr lvl="2" eaLnBrk="1" hangingPunct="1">
              <a:lnSpc>
                <a:spcPct val="90000"/>
              </a:lnSpc>
            </a:pPr>
            <a:r>
              <a:rPr lang="en-US" altLang="en-US" sz="1600" dirty="0">
                <a:effectLst>
                  <a:outerShdw blurRad="38100" dist="38100" dir="2700000" algn="tl">
                    <a:srgbClr val="FFFFFF"/>
                  </a:outerShdw>
                </a:effectLst>
              </a:rPr>
              <a:t>Orders</a:t>
            </a:r>
          </a:p>
          <a:p>
            <a:pPr lvl="1" eaLnBrk="1" hangingPunct="1">
              <a:lnSpc>
                <a:spcPct val="90000"/>
              </a:lnSpc>
            </a:pPr>
            <a:endParaRPr lang="en-US" altLang="en-US" sz="1800" dirty="0">
              <a:effectLst>
                <a:outerShdw blurRad="38100" dist="38100" dir="2700000" algn="tl">
                  <a:srgbClr val="FFFFFF"/>
                </a:outerShdw>
              </a:effectLst>
            </a:endParaRPr>
          </a:p>
        </p:txBody>
      </p:sp>
      <p:sp>
        <p:nvSpPr>
          <p:cNvPr id="23562" name="Rectangle 10">
            <a:extLst>
              <a:ext uri="{FF2B5EF4-FFF2-40B4-BE49-F238E27FC236}">
                <a16:creationId xmlns:a16="http://schemas.microsoft.com/office/drawing/2014/main" id="{60DD7091-03AE-4A06-9255-0FB3E05A6F8B}"/>
              </a:ext>
            </a:extLst>
          </p:cNvPr>
          <p:cNvSpPr>
            <a:spLocks noChangeArrowheads="1"/>
          </p:cNvSpPr>
          <p:nvPr/>
        </p:nvSpPr>
        <p:spPr bwMode="auto">
          <a:xfrm>
            <a:off x="2465363" y="4846318"/>
            <a:ext cx="3810000" cy="3505200"/>
          </a:xfrm>
          <a:prstGeom prst="rect">
            <a:avLst/>
          </a:prstGeom>
          <a:noFill/>
          <a:ln>
            <a:noFill/>
          </a:ln>
          <a:effectLst>
            <a:outerShdw dist="35921" dir="2700000" algn="ctr" rotWithShape="0">
              <a:srgbClr val="BEAB9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2800">
                <a:solidFill>
                  <a:schemeClr val="tx1"/>
                </a:solidFill>
                <a:latin typeface="Arial" panose="020B0604020202020204" pitchFamily="34" charset="0"/>
              </a:defRPr>
            </a:lvl1pPr>
            <a:lvl2pPr marL="990600" indent="-5334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sz="2000">
                <a:solidFill>
                  <a:schemeClr val="tx1"/>
                </a:solidFill>
                <a:latin typeface="Arial" panose="020B0604020202020204" pitchFamily="34" charset="0"/>
              </a:defRPr>
            </a:lvl3pPr>
            <a:lvl4pPr marL="1752600" indent="-381000">
              <a:spcBef>
                <a:spcPct val="20000"/>
              </a:spcBef>
              <a:buChar char="–"/>
              <a:defRPr>
                <a:solidFill>
                  <a:schemeClr val="tx1"/>
                </a:solidFill>
                <a:latin typeface="Arial" panose="020B0604020202020204" pitchFamily="34" charset="0"/>
              </a:defRPr>
            </a:lvl4pPr>
            <a:lvl5pPr marL="2209800" indent="-381000">
              <a:spcBef>
                <a:spcPct val="20000"/>
              </a:spcBef>
              <a:buChar char="»"/>
              <a:defRPr>
                <a:solidFill>
                  <a:schemeClr val="tx1"/>
                </a:solidFill>
                <a:latin typeface="Arial" panose="020B0604020202020204" pitchFamily="34" charset="0"/>
              </a:defRPr>
            </a:lvl5pPr>
            <a:lvl6pPr marL="2667000" indent="-381000" fontAlgn="base">
              <a:spcBef>
                <a:spcPct val="20000"/>
              </a:spcBef>
              <a:spcAft>
                <a:spcPct val="0"/>
              </a:spcAft>
              <a:buChar char="»"/>
              <a:defRPr>
                <a:solidFill>
                  <a:schemeClr val="tx1"/>
                </a:solidFill>
                <a:latin typeface="Arial" panose="020B0604020202020204" pitchFamily="34" charset="0"/>
              </a:defRPr>
            </a:lvl6pPr>
            <a:lvl7pPr marL="3124200" indent="-381000" fontAlgn="base">
              <a:spcBef>
                <a:spcPct val="20000"/>
              </a:spcBef>
              <a:spcAft>
                <a:spcPct val="0"/>
              </a:spcAft>
              <a:buChar char="»"/>
              <a:defRPr>
                <a:solidFill>
                  <a:schemeClr val="tx1"/>
                </a:solidFill>
                <a:latin typeface="Arial" panose="020B0604020202020204" pitchFamily="34" charset="0"/>
              </a:defRPr>
            </a:lvl7pPr>
            <a:lvl8pPr marL="3581400" indent="-381000" fontAlgn="base">
              <a:spcBef>
                <a:spcPct val="20000"/>
              </a:spcBef>
              <a:spcAft>
                <a:spcPct val="0"/>
              </a:spcAft>
              <a:buChar char="»"/>
              <a:defRPr>
                <a:solidFill>
                  <a:schemeClr val="tx1"/>
                </a:solidFill>
                <a:latin typeface="Arial" panose="020B0604020202020204" pitchFamily="34" charset="0"/>
              </a:defRPr>
            </a:lvl8pPr>
            <a:lvl9pPr marL="4038600" indent="-381000" fontAlgn="base">
              <a:spcBef>
                <a:spcPct val="20000"/>
              </a:spcBef>
              <a:spcAft>
                <a:spcPct val="0"/>
              </a:spcAft>
              <a:buChar char="»"/>
              <a:defRPr>
                <a:solidFill>
                  <a:schemeClr val="tx1"/>
                </a:solidFill>
                <a:latin typeface="Arial" panose="020B0604020202020204" pitchFamily="34" charset="0"/>
              </a:defRPr>
            </a:lvl9pPr>
          </a:lstStyle>
          <a:p>
            <a:pPr eaLnBrk="1" hangingPunct="1">
              <a:lnSpc>
                <a:spcPct val="90000"/>
              </a:lnSpc>
            </a:pPr>
            <a:r>
              <a:rPr lang="en-US" altLang="en-US" sz="2000" dirty="0">
                <a:effectLst>
                  <a:outerShdw blurRad="38100" dist="38100" dir="2700000" algn="tl">
                    <a:srgbClr val="FFFFFF"/>
                  </a:outerShdw>
                </a:effectLst>
              </a:rPr>
              <a:t>Timing, or Phase</a:t>
            </a:r>
          </a:p>
          <a:p>
            <a:pPr lvl="1" eaLnBrk="1" hangingPunct="1">
              <a:lnSpc>
                <a:spcPct val="90000"/>
              </a:lnSpc>
            </a:pPr>
            <a:r>
              <a:rPr lang="en-US" altLang="en-US" sz="1800" dirty="0">
                <a:effectLst>
                  <a:outerShdw blurRad="38100" dist="38100" dir="2700000" algn="tl">
                    <a:srgbClr val="FFFFFF"/>
                  </a:outerShdw>
                </a:effectLst>
              </a:rPr>
              <a:t>Represented by the time delay between two signals</a:t>
            </a:r>
          </a:p>
          <a:p>
            <a:pPr lvl="1" eaLnBrk="1" hangingPunct="1">
              <a:lnSpc>
                <a:spcPct val="90000"/>
              </a:lnSpc>
            </a:pPr>
            <a:r>
              <a:rPr lang="en-US" altLang="en-US" sz="1800" dirty="0">
                <a:effectLst>
                  <a:outerShdw blurRad="38100" dist="38100" dir="2700000" algn="tl">
                    <a:srgbClr val="FFFFFF"/>
                  </a:outerShdw>
                </a:effectLst>
              </a:rPr>
              <a:t>Leading </a:t>
            </a:r>
          </a:p>
          <a:p>
            <a:pPr lvl="1" eaLnBrk="1" hangingPunct="1">
              <a:lnSpc>
                <a:spcPct val="90000"/>
              </a:lnSpc>
            </a:pPr>
            <a:r>
              <a:rPr lang="en-US" altLang="en-US" sz="1800" dirty="0">
                <a:effectLst>
                  <a:outerShdw blurRad="38100" dist="38100" dir="2700000" algn="tl">
                    <a:srgbClr val="FFFFFF"/>
                  </a:outerShdw>
                </a:effectLst>
              </a:rPr>
              <a:t>Lagging</a:t>
            </a:r>
          </a:p>
          <a:p>
            <a:pPr lvl="1" eaLnBrk="1" hangingPunct="1">
              <a:lnSpc>
                <a:spcPct val="90000"/>
              </a:lnSpc>
            </a:pPr>
            <a:endParaRPr lang="en-US" altLang="en-US" sz="1800" dirty="0">
              <a:effectLst>
                <a:outerShdw blurRad="38100" dist="38100" dir="2700000" algn="tl">
                  <a:srgbClr val="FFFFFF"/>
                </a:outerShdw>
              </a:effectLst>
            </a:endParaRPr>
          </a:p>
        </p:txBody>
      </p:sp>
      <p:sp>
        <p:nvSpPr>
          <p:cNvPr id="23563" name="Rectangle 11">
            <a:extLst>
              <a:ext uri="{FF2B5EF4-FFF2-40B4-BE49-F238E27FC236}">
                <a16:creationId xmlns:a16="http://schemas.microsoft.com/office/drawing/2014/main" id="{DF5DD1C1-28A8-4206-B25E-D1D0899C0717}"/>
              </a:ext>
            </a:extLst>
          </p:cNvPr>
          <p:cNvSpPr>
            <a:spLocks noChangeArrowheads="1"/>
          </p:cNvSpPr>
          <p:nvPr/>
        </p:nvSpPr>
        <p:spPr bwMode="auto">
          <a:xfrm>
            <a:off x="5875020" y="4820529"/>
            <a:ext cx="3810000" cy="3505200"/>
          </a:xfrm>
          <a:prstGeom prst="rect">
            <a:avLst/>
          </a:prstGeom>
          <a:noFill/>
          <a:ln>
            <a:noFill/>
          </a:ln>
          <a:effectLst>
            <a:outerShdw dist="35921" dir="2700000" algn="ctr" rotWithShape="0">
              <a:srgbClr val="BEAB9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spcBef>
                <a:spcPct val="20000"/>
              </a:spcBef>
              <a:buChar char="•"/>
              <a:defRPr sz="2800">
                <a:solidFill>
                  <a:schemeClr val="tx1"/>
                </a:solidFill>
                <a:latin typeface="Arial" panose="020B0604020202020204" pitchFamily="34" charset="0"/>
              </a:defRPr>
            </a:lvl1pPr>
            <a:lvl2pPr marL="990600" indent="-5334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sz="2000">
                <a:solidFill>
                  <a:schemeClr val="tx1"/>
                </a:solidFill>
                <a:latin typeface="Arial" panose="020B0604020202020204" pitchFamily="34" charset="0"/>
              </a:defRPr>
            </a:lvl3pPr>
            <a:lvl4pPr marL="1752600" indent="-381000">
              <a:spcBef>
                <a:spcPct val="20000"/>
              </a:spcBef>
              <a:buChar char="–"/>
              <a:defRPr>
                <a:solidFill>
                  <a:schemeClr val="tx1"/>
                </a:solidFill>
                <a:latin typeface="Arial" panose="020B0604020202020204" pitchFamily="34" charset="0"/>
              </a:defRPr>
            </a:lvl4pPr>
            <a:lvl5pPr marL="2209800" indent="-381000">
              <a:spcBef>
                <a:spcPct val="20000"/>
              </a:spcBef>
              <a:buChar char="»"/>
              <a:defRPr>
                <a:solidFill>
                  <a:schemeClr val="tx1"/>
                </a:solidFill>
                <a:latin typeface="Arial" panose="020B0604020202020204" pitchFamily="34" charset="0"/>
              </a:defRPr>
            </a:lvl5pPr>
            <a:lvl6pPr marL="2667000" indent="-381000" fontAlgn="base">
              <a:spcBef>
                <a:spcPct val="20000"/>
              </a:spcBef>
              <a:spcAft>
                <a:spcPct val="0"/>
              </a:spcAft>
              <a:buChar char="»"/>
              <a:defRPr>
                <a:solidFill>
                  <a:schemeClr val="tx1"/>
                </a:solidFill>
                <a:latin typeface="Arial" panose="020B0604020202020204" pitchFamily="34" charset="0"/>
              </a:defRPr>
            </a:lvl6pPr>
            <a:lvl7pPr marL="3124200" indent="-381000" fontAlgn="base">
              <a:spcBef>
                <a:spcPct val="20000"/>
              </a:spcBef>
              <a:spcAft>
                <a:spcPct val="0"/>
              </a:spcAft>
              <a:buChar char="»"/>
              <a:defRPr>
                <a:solidFill>
                  <a:schemeClr val="tx1"/>
                </a:solidFill>
                <a:latin typeface="Arial" panose="020B0604020202020204" pitchFamily="34" charset="0"/>
              </a:defRPr>
            </a:lvl7pPr>
            <a:lvl8pPr marL="3581400" indent="-381000" fontAlgn="base">
              <a:spcBef>
                <a:spcPct val="20000"/>
              </a:spcBef>
              <a:spcAft>
                <a:spcPct val="0"/>
              </a:spcAft>
              <a:buChar char="»"/>
              <a:defRPr>
                <a:solidFill>
                  <a:schemeClr val="tx1"/>
                </a:solidFill>
                <a:latin typeface="Arial" panose="020B0604020202020204" pitchFamily="34" charset="0"/>
              </a:defRPr>
            </a:lvl8pPr>
            <a:lvl9pPr marL="4038600" indent="-381000" fontAlgn="base">
              <a:spcBef>
                <a:spcPct val="20000"/>
              </a:spcBef>
              <a:spcAft>
                <a:spcPct val="0"/>
              </a:spcAft>
              <a:buChar char="»"/>
              <a:defRPr>
                <a:solidFill>
                  <a:schemeClr val="tx1"/>
                </a:solidFill>
                <a:latin typeface="Arial" panose="020B0604020202020204" pitchFamily="34" charset="0"/>
              </a:defRPr>
            </a:lvl9pPr>
          </a:lstStyle>
          <a:p>
            <a:pPr eaLnBrk="1" hangingPunct="1">
              <a:lnSpc>
                <a:spcPct val="90000"/>
              </a:lnSpc>
            </a:pPr>
            <a:r>
              <a:rPr lang="en-US" altLang="en-US" sz="2000" dirty="0">
                <a:effectLst>
                  <a:outerShdw blurRad="38100" dist="38100" dir="2700000" algn="tl">
                    <a:srgbClr val="FFFFFF"/>
                  </a:outerShdw>
                </a:effectLst>
              </a:rPr>
              <a:t>Signal Shape</a:t>
            </a:r>
          </a:p>
          <a:p>
            <a:pPr lvl="1" eaLnBrk="1" hangingPunct="1">
              <a:lnSpc>
                <a:spcPct val="90000"/>
              </a:lnSpc>
            </a:pPr>
            <a:r>
              <a:rPr lang="en-US" altLang="en-US" sz="1800" dirty="0">
                <a:effectLst>
                  <a:outerShdw blurRad="38100" dist="38100" dir="2700000" algn="tl">
                    <a:srgbClr val="FFFFFF"/>
                  </a:outerShdw>
                </a:effectLst>
              </a:rPr>
              <a:t>Waveform</a:t>
            </a:r>
          </a:p>
          <a:p>
            <a:pPr lvl="2" eaLnBrk="1" hangingPunct="1">
              <a:lnSpc>
                <a:spcPct val="90000"/>
              </a:lnSpc>
            </a:pPr>
            <a:r>
              <a:rPr lang="en-US" altLang="en-US" sz="1600" dirty="0">
                <a:effectLst>
                  <a:outerShdw blurRad="38100" dist="38100" dir="2700000" algn="tl">
                    <a:srgbClr val="FFFFFF"/>
                  </a:outerShdw>
                </a:effectLst>
              </a:rPr>
              <a:t>Simple</a:t>
            </a:r>
          </a:p>
          <a:p>
            <a:pPr lvl="2" eaLnBrk="1" hangingPunct="1">
              <a:lnSpc>
                <a:spcPct val="90000"/>
              </a:lnSpc>
            </a:pPr>
            <a:r>
              <a:rPr lang="en-US" altLang="en-US" sz="1600" dirty="0">
                <a:effectLst>
                  <a:outerShdw blurRad="38100" dist="38100" dir="2700000" algn="tl">
                    <a:srgbClr val="FFFFFF"/>
                  </a:outerShdw>
                </a:effectLst>
              </a:rPr>
              <a:t>Complex</a:t>
            </a:r>
          </a:p>
          <a:p>
            <a:pPr lvl="2" eaLnBrk="1" hangingPunct="1">
              <a:lnSpc>
                <a:spcPct val="90000"/>
              </a:lnSpc>
            </a:pPr>
            <a:r>
              <a:rPr lang="en-US" altLang="en-US" sz="1600" dirty="0">
                <a:effectLst>
                  <a:outerShdw blurRad="38100" dist="38100" dir="2700000" algn="tl">
                    <a:srgbClr val="FFFFFF"/>
                  </a:outerShdw>
                </a:effectLst>
              </a:rPr>
              <a:t>Pattern Recognition</a:t>
            </a:r>
          </a:p>
          <a:p>
            <a:pPr lvl="1" eaLnBrk="1" hangingPunct="1">
              <a:lnSpc>
                <a:spcPct val="90000"/>
              </a:lnSpc>
            </a:pPr>
            <a:endParaRPr lang="en-US" altLang="en-US" sz="1800"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childTnLst>
                                  <p:subTnLst>
                                    <p:set>
                                      <p:cBhvr override="childStyle">
                                        <p:cTn dur="1" fill="hold" display="0" masterRel="nextClick" afterEffect="1"/>
                                        <p:tgtEl>
                                          <p:spTgt spid="2356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61"/>
                                        </p:tgtEl>
                                        <p:attrNameLst>
                                          <p:attrName>style.visibility</p:attrName>
                                        </p:attrNameLst>
                                      </p:cBhvr>
                                      <p:to>
                                        <p:strVal val="visible"/>
                                      </p:to>
                                    </p:set>
                                  </p:childTnLst>
                                  <p:subTnLst>
                                    <p:set>
                                      <p:cBhvr override="childStyle">
                                        <p:cTn dur="1" fill="hold" display="0" masterRel="nextClick" afterEffect="1"/>
                                        <p:tgtEl>
                                          <p:spTgt spid="2356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2"/>
                                        </p:tgtEl>
                                        <p:attrNameLst>
                                          <p:attrName>style.visibility</p:attrName>
                                        </p:attrNameLst>
                                      </p:cBhvr>
                                      <p:to>
                                        <p:strVal val="visible"/>
                                      </p:to>
                                    </p:set>
                                  </p:childTnLst>
                                  <p:subTnLst>
                                    <p:set>
                                      <p:cBhvr override="childStyle">
                                        <p:cTn dur="1" fill="hold" display="0" masterRel="nextClick" afterEffect="1"/>
                                        <p:tgtEl>
                                          <p:spTgt spid="2356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P spid="23561" grpId="0"/>
      <p:bldP spid="23562" grpId="0"/>
      <p:bldP spid="235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B9E38E-04AE-43D3-8C3E-76270CAF1DB7}"/>
              </a:ext>
            </a:extLst>
          </p:cNvPr>
          <p:cNvSpPr>
            <a:spLocks noGrp="1" noChangeArrowheads="1"/>
          </p:cNvSpPr>
          <p:nvPr>
            <p:ph type="title"/>
          </p:nvPr>
        </p:nvSpPr>
        <p:spPr>
          <a:xfrm>
            <a:off x="609600" y="762000"/>
            <a:ext cx="7924800" cy="1143000"/>
          </a:xfrm>
        </p:spPr>
        <p:txBody>
          <a:bodyPr/>
          <a:lstStyle/>
          <a:p>
            <a:r>
              <a:rPr lang="en-US" altLang="en-US" dirty="0"/>
              <a:t>Peak and RMS Comparison</a:t>
            </a:r>
          </a:p>
        </p:txBody>
      </p:sp>
      <p:pic>
        <p:nvPicPr>
          <p:cNvPr id="36867" name="Picture 3" descr="Peak and RMS">
            <a:extLst>
              <a:ext uri="{FF2B5EF4-FFF2-40B4-BE49-F238E27FC236}">
                <a16:creationId xmlns:a16="http://schemas.microsoft.com/office/drawing/2014/main" id="{6D4CF30F-4936-4E2F-BCFE-85E8E1CBA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19800" cy="4010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E6D761-7A23-43CD-9D58-94DD3F5B2991}"/>
              </a:ext>
            </a:extLst>
          </p:cNvPr>
          <p:cNvSpPr txBox="1"/>
          <p:nvPr/>
        </p:nvSpPr>
        <p:spPr>
          <a:xfrm>
            <a:off x="2438400" y="5867400"/>
            <a:ext cx="5105400" cy="369332"/>
          </a:xfrm>
          <a:prstGeom prst="rect">
            <a:avLst/>
          </a:prstGeom>
          <a:noFill/>
        </p:spPr>
        <p:txBody>
          <a:bodyPr wrap="square" rtlCol="0">
            <a:spAutoFit/>
          </a:bodyPr>
          <a:lstStyle/>
          <a:p>
            <a:pPr algn="ctr"/>
            <a:r>
              <a:rPr lang="en-IN" dirty="0"/>
              <a:t>Fig.2 RMS comparison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7D1B5817-ED68-44A2-82A0-177E08293C4B}"/>
              </a:ext>
            </a:extLst>
          </p:cNvPr>
          <p:cNvSpPr>
            <a:spLocks noGrp="1" noChangeArrowheads="1"/>
          </p:cNvSpPr>
          <p:nvPr>
            <p:ph type="title"/>
          </p:nvPr>
        </p:nvSpPr>
        <p:spPr>
          <a:xfrm>
            <a:off x="990600" y="838200"/>
            <a:ext cx="7924800" cy="1143000"/>
          </a:xfrm>
        </p:spPr>
        <p:txBody>
          <a:bodyPr/>
          <a:lstStyle/>
          <a:p>
            <a:r>
              <a:rPr lang="en-US" altLang="en-US" sz="3200" dirty="0"/>
              <a:t>Relationships of Acceleration, Velocity and Displacement</a:t>
            </a:r>
          </a:p>
        </p:txBody>
      </p:sp>
      <p:pic>
        <p:nvPicPr>
          <p:cNvPr id="121860" name="Picture 4" descr="disp vel accel relationship">
            <a:extLst>
              <a:ext uri="{FF2B5EF4-FFF2-40B4-BE49-F238E27FC236}">
                <a16:creationId xmlns:a16="http://schemas.microsoft.com/office/drawing/2014/main" id="{FE17E372-94CF-412C-85E3-BCDD6C3F9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253"/>
            <a:ext cx="5105400" cy="3590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D021C1-FAAE-42CA-B652-3E18B78BDA7A}"/>
              </a:ext>
            </a:extLst>
          </p:cNvPr>
          <p:cNvSpPr txBox="1"/>
          <p:nvPr/>
        </p:nvSpPr>
        <p:spPr>
          <a:xfrm>
            <a:off x="3276600" y="6248400"/>
            <a:ext cx="3886200" cy="381000"/>
          </a:xfrm>
          <a:prstGeom prst="rect">
            <a:avLst/>
          </a:prstGeom>
          <a:noFill/>
        </p:spPr>
        <p:txBody>
          <a:bodyPr wrap="square" rtlCol="0">
            <a:spAutoFit/>
          </a:bodyPr>
          <a:lstStyle/>
          <a:p>
            <a:r>
              <a:rPr lang="en-IN" dirty="0"/>
              <a:t>Fig.3 Relationship between v, a, 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BB87E70E-903E-463F-997E-7A2548127C6F}"/>
              </a:ext>
            </a:extLst>
          </p:cNvPr>
          <p:cNvSpPr>
            <a:spLocks noGrp="1" noChangeArrowheads="1"/>
          </p:cNvSpPr>
          <p:nvPr>
            <p:ph type="title"/>
          </p:nvPr>
        </p:nvSpPr>
        <p:spPr/>
        <p:txBody>
          <a:bodyPr/>
          <a:lstStyle/>
          <a:p>
            <a:r>
              <a:rPr lang="en-US" altLang="en-US"/>
              <a:t>The Big Picture</a:t>
            </a:r>
          </a:p>
        </p:txBody>
      </p:sp>
      <p:pic>
        <p:nvPicPr>
          <p:cNvPr id="14343" name="Picture 7" descr="Noranda Compressor 60">
            <a:extLst>
              <a:ext uri="{FF2B5EF4-FFF2-40B4-BE49-F238E27FC236}">
                <a16:creationId xmlns:a16="http://schemas.microsoft.com/office/drawing/2014/main" id="{E7F78587-9A45-4BE3-A244-C0BE09FD6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21989"/>
            <a:ext cx="2057400" cy="1590040"/>
          </a:xfrm>
          <a:prstGeom prst="rect">
            <a:avLst/>
          </a:prstGeom>
          <a:noFill/>
          <a:extLst>
            <a:ext uri="{909E8E84-426E-40DD-AFC4-6F175D3DCCD1}">
              <a14:hiddenFill xmlns:a14="http://schemas.microsoft.com/office/drawing/2010/main">
                <a:solidFill>
                  <a:srgbClr val="FFFFFF"/>
                </a:solidFill>
              </a14:hiddenFill>
            </a:ext>
          </a:extLst>
        </p:spPr>
      </p:pic>
      <p:sp>
        <p:nvSpPr>
          <p:cNvPr id="14344" name="Line 8">
            <a:extLst>
              <a:ext uri="{FF2B5EF4-FFF2-40B4-BE49-F238E27FC236}">
                <a16:creationId xmlns:a16="http://schemas.microsoft.com/office/drawing/2014/main" id="{071F3334-86DC-46F6-8D4E-7BC685D401A7}"/>
              </a:ext>
            </a:extLst>
          </p:cNvPr>
          <p:cNvSpPr>
            <a:spLocks noChangeShapeType="1"/>
          </p:cNvSpPr>
          <p:nvPr/>
        </p:nvSpPr>
        <p:spPr bwMode="auto">
          <a:xfrm>
            <a:off x="2057400" y="3717389"/>
            <a:ext cx="1143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Text Box 9">
            <a:extLst>
              <a:ext uri="{FF2B5EF4-FFF2-40B4-BE49-F238E27FC236}">
                <a16:creationId xmlns:a16="http://schemas.microsoft.com/office/drawing/2014/main" id="{502306B9-5E7D-4FAA-AA0C-E6E4A690C160}"/>
              </a:ext>
            </a:extLst>
          </p:cNvPr>
          <p:cNvSpPr txBox="1">
            <a:spLocks noChangeArrowheads="1"/>
          </p:cNvSpPr>
          <p:nvPr/>
        </p:nvSpPr>
        <p:spPr bwMode="auto">
          <a:xfrm>
            <a:off x="609600" y="3488789"/>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solidFill>
                  <a:schemeClr val="bg1"/>
                </a:solidFill>
              </a:rPr>
              <a:t>Sensor(s)</a:t>
            </a:r>
          </a:p>
        </p:txBody>
      </p:sp>
      <p:sp>
        <p:nvSpPr>
          <p:cNvPr id="14346" name="Text Box 10">
            <a:extLst>
              <a:ext uri="{FF2B5EF4-FFF2-40B4-BE49-F238E27FC236}">
                <a16:creationId xmlns:a16="http://schemas.microsoft.com/office/drawing/2014/main" id="{E00CE077-0018-4B24-B625-3F7D67647434}"/>
              </a:ext>
            </a:extLst>
          </p:cNvPr>
          <p:cNvSpPr txBox="1">
            <a:spLocks noChangeArrowheads="1"/>
          </p:cNvSpPr>
          <p:nvPr/>
        </p:nvSpPr>
        <p:spPr bwMode="auto">
          <a:xfrm>
            <a:off x="3200400" y="3488789"/>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t>Cables</a:t>
            </a:r>
          </a:p>
        </p:txBody>
      </p:sp>
      <p:sp>
        <p:nvSpPr>
          <p:cNvPr id="14348" name="Text Box 12">
            <a:extLst>
              <a:ext uri="{FF2B5EF4-FFF2-40B4-BE49-F238E27FC236}">
                <a16:creationId xmlns:a16="http://schemas.microsoft.com/office/drawing/2014/main" id="{C6AA23B8-CB39-4274-A381-0EEC0D3459CD}"/>
              </a:ext>
            </a:extLst>
          </p:cNvPr>
          <p:cNvSpPr txBox="1">
            <a:spLocks noChangeArrowheads="1"/>
          </p:cNvSpPr>
          <p:nvPr/>
        </p:nvSpPr>
        <p:spPr bwMode="auto">
          <a:xfrm>
            <a:off x="5334000" y="3488789"/>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t>Signal Conditioning</a:t>
            </a:r>
          </a:p>
        </p:txBody>
      </p:sp>
      <p:sp>
        <p:nvSpPr>
          <p:cNvPr id="14349" name="Text Box 13">
            <a:extLst>
              <a:ext uri="{FF2B5EF4-FFF2-40B4-BE49-F238E27FC236}">
                <a16:creationId xmlns:a16="http://schemas.microsoft.com/office/drawing/2014/main" id="{4FF781D0-B173-4D96-82AD-3DFDB8EABCE1}"/>
              </a:ext>
            </a:extLst>
          </p:cNvPr>
          <p:cNvSpPr txBox="1">
            <a:spLocks noChangeArrowheads="1"/>
          </p:cNvSpPr>
          <p:nvPr/>
        </p:nvSpPr>
        <p:spPr bwMode="auto">
          <a:xfrm>
            <a:off x="1066800" y="4631789"/>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t>Data Acquisition &amp; Storage</a:t>
            </a:r>
          </a:p>
        </p:txBody>
      </p:sp>
      <p:sp>
        <p:nvSpPr>
          <p:cNvPr id="14350" name="Text Box 14">
            <a:extLst>
              <a:ext uri="{FF2B5EF4-FFF2-40B4-BE49-F238E27FC236}">
                <a16:creationId xmlns:a16="http://schemas.microsoft.com/office/drawing/2014/main" id="{AFED2AE5-645A-4F8B-822C-D82480972A87}"/>
              </a:ext>
            </a:extLst>
          </p:cNvPr>
          <p:cNvSpPr txBox="1">
            <a:spLocks noChangeArrowheads="1"/>
          </p:cNvSpPr>
          <p:nvPr/>
        </p:nvSpPr>
        <p:spPr bwMode="auto">
          <a:xfrm>
            <a:off x="4191000" y="4631789"/>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t>Communications</a:t>
            </a:r>
          </a:p>
        </p:txBody>
      </p:sp>
      <p:sp>
        <p:nvSpPr>
          <p:cNvPr id="14351" name="Text Box 15">
            <a:extLst>
              <a:ext uri="{FF2B5EF4-FFF2-40B4-BE49-F238E27FC236}">
                <a16:creationId xmlns:a16="http://schemas.microsoft.com/office/drawing/2014/main" id="{D12885CC-477F-4C3F-87A4-CBB1A6CE0F66}"/>
              </a:ext>
            </a:extLst>
          </p:cNvPr>
          <p:cNvSpPr txBox="1">
            <a:spLocks noChangeArrowheads="1"/>
          </p:cNvSpPr>
          <p:nvPr/>
        </p:nvSpPr>
        <p:spPr bwMode="auto">
          <a:xfrm>
            <a:off x="7391400" y="4631789"/>
            <a:ext cx="1828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Remote Analysis and Diagnostics</a:t>
            </a:r>
          </a:p>
        </p:txBody>
      </p:sp>
      <p:sp>
        <p:nvSpPr>
          <p:cNvPr id="14352" name="Line 16">
            <a:extLst>
              <a:ext uri="{FF2B5EF4-FFF2-40B4-BE49-F238E27FC236}">
                <a16:creationId xmlns:a16="http://schemas.microsoft.com/office/drawing/2014/main" id="{52FA8E90-BA0A-40B2-A043-6EAB442CA1B0}"/>
              </a:ext>
            </a:extLst>
          </p:cNvPr>
          <p:cNvSpPr>
            <a:spLocks noChangeShapeType="1"/>
          </p:cNvSpPr>
          <p:nvPr/>
        </p:nvSpPr>
        <p:spPr bwMode="auto">
          <a:xfrm>
            <a:off x="4343400" y="3717389"/>
            <a:ext cx="838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a:extLst>
              <a:ext uri="{FF2B5EF4-FFF2-40B4-BE49-F238E27FC236}">
                <a16:creationId xmlns:a16="http://schemas.microsoft.com/office/drawing/2014/main" id="{FD96893B-BE13-4CDD-8638-292CDE4B5143}"/>
              </a:ext>
            </a:extLst>
          </p:cNvPr>
          <p:cNvSpPr>
            <a:spLocks noChangeShapeType="1"/>
          </p:cNvSpPr>
          <p:nvPr/>
        </p:nvSpPr>
        <p:spPr bwMode="auto">
          <a:xfrm flipH="1">
            <a:off x="2971800" y="3945989"/>
            <a:ext cx="3505200" cy="70595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a:extLst>
              <a:ext uri="{FF2B5EF4-FFF2-40B4-BE49-F238E27FC236}">
                <a16:creationId xmlns:a16="http://schemas.microsoft.com/office/drawing/2014/main" id="{B3EFFBF9-2543-44D4-91DD-27562F96E0DD}"/>
              </a:ext>
            </a:extLst>
          </p:cNvPr>
          <p:cNvSpPr>
            <a:spLocks noChangeShapeType="1"/>
          </p:cNvSpPr>
          <p:nvPr/>
        </p:nvSpPr>
        <p:spPr bwMode="auto">
          <a:xfrm flipV="1">
            <a:off x="3429000" y="4860389"/>
            <a:ext cx="762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a:extLst>
              <a:ext uri="{FF2B5EF4-FFF2-40B4-BE49-F238E27FC236}">
                <a16:creationId xmlns:a16="http://schemas.microsoft.com/office/drawing/2014/main" id="{B253D6AA-CAB4-4CE2-B83F-635261A6329F}"/>
              </a:ext>
            </a:extLst>
          </p:cNvPr>
          <p:cNvSpPr>
            <a:spLocks noChangeShapeType="1"/>
          </p:cNvSpPr>
          <p:nvPr/>
        </p:nvSpPr>
        <p:spPr bwMode="auto">
          <a:xfrm>
            <a:off x="6629400" y="4860389"/>
            <a:ext cx="7620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8B2E8A3-EC04-4136-9466-CD5F3C24AEE1}"/>
              </a:ext>
            </a:extLst>
          </p:cNvPr>
          <p:cNvSpPr>
            <a:spLocks noGrp="1" noChangeArrowheads="1"/>
          </p:cNvSpPr>
          <p:nvPr>
            <p:ph type="title"/>
          </p:nvPr>
        </p:nvSpPr>
        <p:spPr/>
        <p:txBody>
          <a:bodyPr/>
          <a:lstStyle/>
          <a:p>
            <a:r>
              <a:rPr lang="en-US" altLang="en-US"/>
              <a:t>Acceleration Sensors</a:t>
            </a:r>
          </a:p>
        </p:txBody>
      </p:sp>
      <p:sp>
        <p:nvSpPr>
          <p:cNvPr id="68611" name="Rectangle 3">
            <a:extLst>
              <a:ext uri="{FF2B5EF4-FFF2-40B4-BE49-F238E27FC236}">
                <a16:creationId xmlns:a16="http://schemas.microsoft.com/office/drawing/2014/main" id="{98703AA5-CD55-4E31-8826-4DD4EE17C9CA}"/>
              </a:ext>
            </a:extLst>
          </p:cNvPr>
          <p:cNvSpPr>
            <a:spLocks noGrp="1" noChangeArrowheads="1"/>
          </p:cNvSpPr>
          <p:nvPr>
            <p:ph idx="1"/>
          </p:nvPr>
        </p:nvSpPr>
        <p:spPr>
          <a:xfrm>
            <a:off x="228600" y="2819400"/>
            <a:ext cx="8915400" cy="4038600"/>
          </a:xfrm>
        </p:spPr>
        <p:txBody>
          <a:bodyPr/>
          <a:lstStyle/>
          <a:p>
            <a:pPr>
              <a:lnSpc>
                <a:spcPct val="90000"/>
              </a:lnSpc>
            </a:pPr>
            <a:r>
              <a:rPr lang="en-US" altLang="en-US"/>
              <a:t>Pro’s and Con’s</a:t>
            </a:r>
          </a:p>
          <a:p>
            <a:pPr lvl="1">
              <a:lnSpc>
                <a:spcPct val="90000"/>
              </a:lnSpc>
            </a:pPr>
            <a:r>
              <a:rPr lang="en-US" altLang="en-US"/>
              <a:t>Pro’s</a:t>
            </a:r>
          </a:p>
          <a:p>
            <a:pPr lvl="2">
              <a:lnSpc>
                <a:spcPct val="90000"/>
              </a:lnSpc>
            </a:pPr>
            <a:r>
              <a:rPr lang="en-US" altLang="en-US"/>
              <a:t>Measures Accel.</a:t>
            </a:r>
          </a:p>
          <a:p>
            <a:pPr lvl="2">
              <a:lnSpc>
                <a:spcPct val="90000"/>
              </a:lnSpc>
            </a:pPr>
            <a:r>
              <a:rPr lang="en-US" altLang="en-US"/>
              <a:t>Small Size</a:t>
            </a:r>
          </a:p>
          <a:p>
            <a:pPr lvl="2">
              <a:lnSpc>
                <a:spcPct val="90000"/>
              </a:lnSpc>
            </a:pPr>
            <a:r>
              <a:rPr lang="en-US" altLang="en-US"/>
              <a:t>Easily Installed</a:t>
            </a:r>
          </a:p>
          <a:p>
            <a:pPr lvl="2">
              <a:lnSpc>
                <a:spcPct val="90000"/>
              </a:lnSpc>
            </a:pPr>
            <a:r>
              <a:rPr lang="en-US" altLang="en-US"/>
              <a:t>Large Frequency Range (1-10,000 Hz)</a:t>
            </a:r>
          </a:p>
          <a:p>
            <a:pPr lvl="1">
              <a:lnSpc>
                <a:spcPct val="90000"/>
              </a:lnSpc>
            </a:pPr>
            <a:r>
              <a:rPr lang="en-US" altLang="en-US"/>
              <a:t>Con’s</a:t>
            </a:r>
          </a:p>
          <a:p>
            <a:pPr lvl="2">
              <a:lnSpc>
                <a:spcPct val="90000"/>
              </a:lnSpc>
            </a:pPr>
            <a:r>
              <a:rPr lang="en-US" altLang="en-US"/>
              <a:t>Measures Acceleration (requires Integration to Vel.)</a:t>
            </a:r>
          </a:p>
          <a:p>
            <a:pPr lvl="2">
              <a:lnSpc>
                <a:spcPct val="90000"/>
              </a:lnSpc>
            </a:pPr>
            <a:r>
              <a:rPr lang="en-US" altLang="en-US"/>
              <a:t>Susceptible to Shock &amp; Requires Power</a:t>
            </a:r>
          </a:p>
          <a:p>
            <a:pPr lvl="1">
              <a:lnSpc>
                <a:spcPct val="90000"/>
              </a:lnSpc>
            </a:pPr>
            <a:endParaRPr lang="en-US" altLang="en-US"/>
          </a:p>
        </p:txBody>
      </p:sp>
      <p:pic>
        <p:nvPicPr>
          <p:cNvPr id="68613" name="Picture 5" descr="structre">
            <a:extLst>
              <a:ext uri="{FF2B5EF4-FFF2-40B4-BE49-F238E27FC236}">
                <a16:creationId xmlns:a16="http://schemas.microsoft.com/office/drawing/2014/main" id="{1E6B278D-C33A-4C74-BEBE-5DD988F71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971800"/>
            <a:ext cx="5105400" cy="1920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87EEE1-5D07-49AE-AB61-D7435B4D4FC8}"/>
              </a:ext>
            </a:extLst>
          </p:cNvPr>
          <p:cNvSpPr txBox="1"/>
          <p:nvPr/>
        </p:nvSpPr>
        <p:spPr>
          <a:xfrm>
            <a:off x="4953000" y="2209800"/>
            <a:ext cx="3733800" cy="381001"/>
          </a:xfrm>
          <a:prstGeom prst="rect">
            <a:avLst/>
          </a:prstGeom>
          <a:noFill/>
        </p:spPr>
        <p:txBody>
          <a:bodyPr wrap="square" rtlCol="0">
            <a:spAutoFit/>
          </a:bodyPr>
          <a:lstStyle/>
          <a:p>
            <a:pPr algn="ctr"/>
            <a:r>
              <a:rPr lang="en-IN" dirty="0"/>
              <a:t>Fig.4 Types of acc. meter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160C7FA-6E7E-4D09-86C1-640D52503715}"/>
              </a:ext>
            </a:extLst>
          </p:cNvPr>
          <p:cNvSpPr>
            <a:spLocks noGrp="1" noChangeArrowheads="1"/>
          </p:cNvSpPr>
          <p:nvPr>
            <p:ph type="title"/>
          </p:nvPr>
        </p:nvSpPr>
        <p:spPr/>
        <p:txBody>
          <a:bodyPr/>
          <a:lstStyle/>
          <a:p>
            <a:r>
              <a:rPr lang="en-US" altLang="en-US"/>
              <a:t>Voltage or Current?</a:t>
            </a:r>
          </a:p>
        </p:txBody>
      </p:sp>
      <p:sp>
        <p:nvSpPr>
          <p:cNvPr id="33795" name="Rectangle 3">
            <a:extLst>
              <a:ext uri="{FF2B5EF4-FFF2-40B4-BE49-F238E27FC236}">
                <a16:creationId xmlns:a16="http://schemas.microsoft.com/office/drawing/2014/main" id="{0C9CC541-FB4D-4ED0-B63B-5E95667CE633}"/>
              </a:ext>
            </a:extLst>
          </p:cNvPr>
          <p:cNvSpPr>
            <a:spLocks noGrp="1" noChangeArrowheads="1"/>
          </p:cNvSpPr>
          <p:nvPr>
            <p:ph idx="1"/>
          </p:nvPr>
        </p:nvSpPr>
        <p:spPr>
          <a:xfrm>
            <a:off x="685800" y="2209800"/>
            <a:ext cx="7772400" cy="3581400"/>
          </a:xfrm>
        </p:spPr>
        <p:txBody>
          <a:bodyPr/>
          <a:lstStyle/>
          <a:p>
            <a:r>
              <a:rPr lang="en-US" altLang="en-US" dirty="0"/>
              <a:t>Current Output Accelerometers</a:t>
            </a:r>
          </a:p>
          <a:p>
            <a:pPr lvl="1"/>
            <a:r>
              <a:rPr lang="en-US" altLang="en-US" dirty="0"/>
              <a:t>4-20 mA Output </a:t>
            </a:r>
          </a:p>
          <a:p>
            <a:pPr lvl="2"/>
            <a:r>
              <a:rPr lang="en-US" altLang="en-US" dirty="0"/>
              <a:t>Proportional to Dynamic Signal and/or Overall</a:t>
            </a:r>
          </a:p>
          <a:p>
            <a:r>
              <a:rPr lang="en-US" altLang="en-US" dirty="0"/>
              <a:t>Voltage Output Accelerometers</a:t>
            </a:r>
          </a:p>
          <a:p>
            <a:pPr lvl="1"/>
            <a:r>
              <a:rPr lang="en-US" altLang="en-US" dirty="0"/>
              <a:t>Preferred in U.S.</a:t>
            </a:r>
          </a:p>
          <a:p>
            <a:pPr lvl="1"/>
            <a:r>
              <a:rPr lang="en-US" altLang="en-US" dirty="0"/>
              <a:t>Generally 100mV per g Sensitivity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E2F62B2-4B8F-4C7C-8DC7-D946087999C8}"/>
              </a:ext>
            </a:extLst>
          </p:cNvPr>
          <p:cNvSpPr>
            <a:spLocks noGrp="1" noChangeArrowheads="1"/>
          </p:cNvSpPr>
          <p:nvPr>
            <p:ph type="title"/>
          </p:nvPr>
        </p:nvSpPr>
        <p:spPr/>
        <p:txBody>
          <a:bodyPr/>
          <a:lstStyle/>
          <a:p>
            <a:r>
              <a:rPr lang="en-US" altLang="en-US" sz="3200"/>
              <a:t>AC and DC Signal Components</a:t>
            </a:r>
          </a:p>
        </p:txBody>
      </p:sp>
      <p:sp>
        <p:nvSpPr>
          <p:cNvPr id="34819" name="Rectangle 3">
            <a:extLst>
              <a:ext uri="{FF2B5EF4-FFF2-40B4-BE49-F238E27FC236}">
                <a16:creationId xmlns:a16="http://schemas.microsoft.com/office/drawing/2014/main" id="{EFB17C0B-6A5B-4490-ADCA-A59E05087D9D}"/>
              </a:ext>
            </a:extLst>
          </p:cNvPr>
          <p:cNvSpPr>
            <a:spLocks noGrp="1" noChangeArrowheads="1"/>
          </p:cNvSpPr>
          <p:nvPr>
            <p:ph idx="1"/>
          </p:nvPr>
        </p:nvSpPr>
        <p:spPr>
          <a:xfrm>
            <a:off x="1143000" y="1905000"/>
            <a:ext cx="7772400" cy="3657600"/>
          </a:xfrm>
        </p:spPr>
        <p:txBody>
          <a:bodyPr/>
          <a:lstStyle/>
          <a:p>
            <a:r>
              <a:rPr lang="en-US" altLang="en-US" dirty="0"/>
              <a:t>Signals have both AC and DC</a:t>
            </a:r>
          </a:p>
          <a:p>
            <a:pPr lvl="1"/>
            <a:r>
              <a:rPr lang="en-US" altLang="en-US" dirty="0"/>
              <a:t>AC considered the “Dynamic” Signal</a:t>
            </a:r>
          </a:p>
          <a:p>
            <a:pPr lvl="1"/>
            <a:r>
              <a:rPr lang="en-US" altLang="en-US" dirty="0"/>
              <a:t>DC is the “Static” Signal</a:t>
            </a:r>
          </a:p>
          <a:p>
            <a:pPr lvl="2"/>
            <a:r>
              <a:rPr lang="en-US" altLang="en-US" dirty="0"/>
              <a:t>Displacement Probes – Set “Gap” for DC</a:t>
            </a:r>
          </a:p>
          <a:p>
            <a:pPr lvl="2"/>
            <a:r>
              <a:rPr lang="en-US" altLang="en-US" dirty="0"/>
              <a:t>Accelerometers – “Bias” voltage is DC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97E3-6062-46A0-B62A-C6FD44121F8E}"/>
              </a:ext>
            </a:extLst>
          </p:cNvPr>
          <p:cNvSpPr>
            <a:spLocks noGrp="1"/>
          </p:cNvSpPr>
          <p:nvPr>
            <p:ph type="title"/>
          </p:nvPr>
        </p:nvSpPr>
        <p:spPr/>
        <p:txBody>
          <a:bodyPr/>
          <a:lstStyle/>
          <a:p>
            <a:r>
              <a:rPr lang="en-IN" dirty="0"/>
              <a:t>In a Big View !</a:t>
            </a:r>
            <a:endParaRPr lang="en-US" dirty="0"/>
          </a:p>
        </p:txBody>
      </p:sp>
      <p:pic>
        <p:nvPicPr>
          <p:cNvPr id="55300" name="Picture 4" descr="https://lh5.googleusercontent.com/ntiMLuWeYf838SgrOcOxdA3maB65ywmXGJhJJFR9dAUp7wHaEf3d1eMUMqbN1me3jIj_PfhHyN_57tVSKvBLKRjjoZ6Azf_OTbhYoI54RWfGGuGZaPs4aV8cE6GMhVh4EMXvad5xbOc">
            <a:extLst>
              <a:ext uri="{FF2B5EF4-FFF2-40B4-BE49-F238E27FC236}">
                <a16:creationId xmlns:a16="http://schemas.microsoft.com/office/drawing/2014/main" id="{8C331291-8F88-44D8-ADA8-AB844CE782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63" y="3152948"/>
            <a:ext cx="7704137" cy="236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8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73AE959-B5A7-4C94-94EE-33D1932FCCFC}"/>
              </a:ext>
            </a:extLst>
          </p:cNvPr>
          <p:cNvSpPr>
            <a:spLocks noGrp="1" noChangeArrowheads="1"/>
          </p:cNvSpPr>
          <p:nvPr>
            <p:ph type="title"/>
          </p:nvPr>
        </p:nvSpPr>
        <p:spPr>
          <a:xfrm>
            <a:off x="0" y="1981200"/>
            <a:ext cx="5257800" cy="1143000"/>
          </a:xfrm>
        </p:spPr>
        <p:txBody>
          <a:bodyPr/>
          <a:lstStyle/>
          <a:p>
            <a:r>
              <a:rPr lang="en-US" altLang="en-US" sz="3200"/>
              <a:t>AC and DC Signal Components</a:t>
            </a:r>
          </a:p>
        </p:txBody>
      </p:sp>
      <p:sp>
        <p:nvSpPr>
          <p:cNvPr id="72707" name="Rectangle 3">
            <a:extLst>
              <a:ext uri="{FF2B5EF4-FFF2-40B4-BE49-F238E27FC236}">
                <a16:creationId xmlns:a16="http://schemas.microsoft.com/office/drawing/2014/main" id="{63BB59DA-9F44-4A98-83E3-7225BE74182D}"/>
              </a:ext>
            </a:extLst>
          </p:cNvPr>
          <p:cNvSpPr>
            <a:spLocks noGrp="1" noChangeArrowheads="1"/>
          </p:cNvSpPr>
          <p:nvPr>
            <p:ph idx="1"/>
          </p:nvPr>
        </p:nvSpPr>
        <p:spPr>
          <a:xfrm>
            <a:off x="381000" y="3048000"/>
            <a:ext cx="4419600" cy="3429000"/>
          </a:xfrm>
        </p:spPr>
        <p:txBody>
          <a:bodyPr/>
          <a:lstStyle/>
          <a:p>
            <a:r>
              <a:rPr lang="en-US" altLang="en-US"/>
              <a:t>How AC and DC work together:</a:t>
            </a:r>
          </a:p>
          <a:p>
            <a:pPr lvl="1"/>
            <a:r>
              <a:rPr lang="en-US" altLang="en-US"/>
              <a:t>AC signal “rides” the DC bias (V</a:t>
            </a:r>
            <a:r>
              <a:rPr lang="en-US" altLang="en-US" baseline="-25000"/>
              <a:t>B</a:t>
            </a:r>
            <a:r>
              <a:rPr lang="en-US" altLang="en-US"/>
              <a:t>)</a:t>
            </a:r>
          </a:p>
          <a:p>
            <a:pPr lvl="2"/>
            <a:r>
              <a:rPr lang="en-US" altLang="en-US"/>
              <a:t>Affects the Dynamic Range of the Sensor.</a:t>
            </a:r>
          </a:p>
        </p:txBody>
      </p:sp>
      <p:pic>
        <p:nvPicPr>
          <p:cNvPr id="72709" name="Picture 5" descr="sfig09">
            <a:extLst>
              <a:ext uri="{FF2B5EF4-FFF2-40B4-BE49-F238E27FC236}">
                <a16:creationId xmlns:a16="http://schemas.microsoft.com/office/drawing/2014/main" id="{A0A68D45-8815-414F-BF06-14C40BDB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1905000"/>
            <a:ext cx="3725862"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5E33D7B-21E6-408F-9F75-C49B94B3C9B4}"/>
              </a:ext>
            </a:extLst>
          </p:cNvPr>
          <p:cNvSpPr>
            <a:spLocks noGrp="1" noChangeArrowheads="1"/>
          </p:cNvSpPr>
          <p:nvPr>
            <p:ph type="title"/>
          </p:nvPr>
        </p:nvSpPr>
        <p:spPr/>
        <p:txBody>
          <a:bodyPr/>
          <a:lstStyle/>
          <a:p>
            <a:r>
              <a:rPr lang="en-US" altLang="en-US" sz="3200"/>
              <a:t>Power Circuit for Accelerometers</a:t>
            </a:r>
          </a:p>
        </p:txBody>
      </p:sp>
      <p:sp>
        <p:nvSpPr>
          <p:cNvPr id="73736" name="Rectangle 8">
            <a:extLst>
              <a:ext uri="{FF2B5EF4-FFF2-40B4-BE49-F238E27FC236}">
                <a16:creationId xmlns:a16="http://schemas.microsoft.com/office/drawing/2014/main" id="{AB6E1F67-89ED-4214-B57E-76AA1459A77E}"/>
              </a:ext>
            </a:extLst>
          </p:cNvPr>
          <p:cNvSpPr>
            <a:spLocks noGrp="1" noChangeArrowheads="1"/>
          </p:cNvSpPr>
          <p:nvPr>
            <p:ph idx="1"/>
          </p:nvPr>
        </p:nvSpPr>
        <p:spPr>
          <a:xfrm>
            <a:off x="6620933" y="1761686"/>
            <a:ext cx="2286000" cy="1447800"/>
          </a:xfrm>
        </p:spPr>
        <p:txBody>
          <a:bodyPr/>
          <a:lstStyle/>
          <a:p>
            <a:pPr>
              <a:lnSpc>
                <a:spcPct val="90000"/>
              </a:lnSpc>
              <a:buFontTx/>
              <a:buNone/>
            </a:pPr>
            <a:r>
              <a:rPr lang="en-US" altLang="en-US" dirty="0"/>
              <a:t>“Strips off” DC Voltage</a:t>
            </a:r>
          </a:p>
        </p:txBody>
      </p:sp>
      <p:pic>
        <p:nvPicPr>
          <p:cNvPr id="73734" name="Picture 6" descr="sfig07">
            <a:extLst>
              <a:ext uri="{FF2B5EF4-FFF2-40B4-BE49-F238E27FC236}">
                <a16:creationId xmlns:a16="http://schemas.microsoft.com/office/drawing/2014/main" id="{8291B2B1-7B5F-4E25-98A2-76850D999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5334000" cy="3892550"/>
          </a:xfrm>
          <a:prstGeom prst="rect">
            <a:avLst/>
          </a:prstGeom>
          <a:noFill/>
          <a:extLst>
            <a:ext uri="{909E8E84-426E-40DD-AFC4-6F175D3DCCD1}">
              <a14:hiddenFill xmlns:a14="http://schemas.microsoft.com/office/drawing/2010/main">
                <a:solidFill>
                  <a:srgbClr val="FFFFFF"/>
                </a:solidFill>
              </a14:hiddenFill>
            </a:ext>
          </a:extLst>
        </p:spPr>
      </p:pic>
      <p:sp>
        <p:nvSpPr>
          <p:cNvPr id="73735" name="Line 7">
            <a:extLst>
              <a:ext uri="{FF2B5EF4-FFF2-40B4-BE49-F238E27FC236}">
                <a16:creationId xmlns:a16="http://schemas.microsoft.com/office/drawing/2014/main" id="{29BC96BB-D766-48D5-89EE-99CB6347F38A}"/>
              </a:ext>
            </a:extLst>
          </p:cNvPr>
          <p:cNvSpPr>
            <a:spLocks noChangeShapeType="1"/>
          </p:cNvSpPr>
          <p:nvPr/>
        </p:nvSpPr>
        <p:spPr bwMode="auto">
          <a:xfrm flipH="1">
            <a:off x="4953000" y="2476501"/>
            <a:ext cx="1524000" cy="685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509DCF9-444C-457C-A6E8-3CEB17C33BD6}"/>
              </a:ext>
            </a:extLst>
          </p:cNvPr>
          <p:cNvSpPr>
            <a:spLocks noGrp="1" noChangeArrowheads="1"/>
          </p:cNvSpPr>
          <p:nvPr>
            <p:ph type="title"/>
          </p:nvPr>
        </p:nvSpPr>
        <p:spPr/>
        <p:txBody>
          <a:bodyPr/>
          <a:lstStyle/>
          <a:p>
            <a:r>
              <a:rPr lang="en-US" altLang="en-US"/>
              <a:t>Grounds</a:t>
            </a:r>
          </a:p>
        </p:txBody>
      </p:sp>
      <p:sp>
        <p:nvSpPr>
          <p:cNvPr id="40963" name="Rectangle 3">
            <a:extLst>
              <a:ext uri="{FF2B5EF4-FFF2-40B4-BE49-F238E27FC236}">
                <a16:creationId xmlns:a16="http://schemas.microsoft.com/office/drawing/2014/main" id="{C9A17289-FF1D-4E59-BC60-83E02F770F9C}"/>
              </a:ext>
            </a:extLst>
          </p:cNvPr>
          <p:cNvSpPr>
            <a:spLocks noGrp="1" noChangeArrowheads="1"/>
          </p:cNvSpPr>
          <p:nvPr>
            <p:ph idx="1"/>
          </p:nvPr>
        </p:nvSpPr>
        <p:spPr>
          <a:xfrm>
            <a:off x="381000" y="2895600"/>
            <a:ext cx="4343400" cy="3733800"/>
          </a:xfrm>
        </p:spPr>
        <p:txBody>
          <a:bodyPr/>
          <a:lstStyle/>
          <a:p>
            <a:pPr>
              <a:lnSpc>
                <a:spcPct val="80000"/>
              </a:lnSpc>
            </a:pPr>
            <a:r>
              <a:rPr lang="en-US" altLang="en-US" sz="2800"/>
              <a:t>A Potential Problem Source</a:t>
            </a:r>
          </a:p>
          <a:p>
            <a:pPr lvl="1">
              <a:lnSpc>
                <a:spcPct val="80000"/>
              </a:lnSpc>
            </a:pPr>
            <a:r>
              <a:rPr lang="en-US" altLang="en-US" sz="2400"/>
              <a:t>Ground Loops</a:t>
            </a:r>
          </a:p>
          <a:p>
            <a:pPr lvl="2">
              <a:lnSpc>
                <a:spcPct val="80000"/>
              </a:lnSpc>
            </a:pPr>
            <a:r>
              <a:rPr lang="en-US" altLang="en-US"/>
              <a:t>Caused when two or more grounds are at different potentials</a:t>
            </a:r>
          </a:p>
          <a:p>
            <a:pPr lvl="2">
              <a:lnSpc>
                <a:spcPct val="80000"/>
              </a:lnSpc>
            </a:pPr>
            <a:r>
              <a:rPr lang="en-US" altLang="en-US"/>
              <a:t>Sensors should be grounded only at the sensor, not the monitoring rack!</a:t>
            </a:r>
          </a:p>
          <a:p>
            <a:pPr lvl="2">
              <a:lnSpc>
                <a:spcPct val="80000"/>
              </a:lnSpc>
            </a:pPr>
            <a:endParaRPr lang="en-US" altLang="en-US"/>
          </a:p>
        </p:txBody>
      </p:sp>
      <p:pic>
        <p:nvPicPr>
          <p:cNvPr id="40967" name="Picture 7" descr="Connection Susceptible to Ground Loops">
            <a:extLst>
              <a:ext uri="{FF2B5EF4-FFF2-40B4-BE49-F238E27FC236}">
                <a16:creationId xmlns:a16="http://schemas.microsoft.com/office/drawing/2014/main" id="{9AC43965-6E6D-4C0E-921C-11AA5A814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895600"/>
            <a:ext cx="4343400" cy="2878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7C74EBD-3F05-4D71-B1B9-467834B6B3F8}"/>
              </a:ext>
            </a:extLst>
          </p:cNvPr>
          <p:cNvSpPr>
            <a:spLocks noGrp="1" noChangeArrowheads="1"/>
          </p:cNvSpPr>
          <p:nvPr>
            <p:ph type="title"/>
          </p:nvPr>
        </p:nvSpPr>
        <p:spPr/>
        <p:txBody>
          <a:bodyPr/>
          <a:lstStyle/>
          <a:p>
            <a:r>
              <a:rPr lang="en-US" altLang="en-US"/>
              <a:t>Sensor Cables</a:t>
            </a:r>
          </a:p>
        </p:txBody>
      </p:sp>
      <p:sp>
        <p:nvSpPr>
          <p:cNvPr id="31747" name="Rectangle 3">
            <a:extLst>
              <a:ext uri="{FF2B5EF4-FFF2-40B4-BE49-F238E27FC236}">
                <a16:creationId xmlns:a16="http://schemas.microsoft.com/office/drawing/2014/main" id="{25D3B909-E841-473D-AAB1-432A6C4C9FE8}"/>
              </a:ext>
            </a:extLst>
          </p:cNvPr>
          <p:cNvSpPr>
            <a:spLocks noGrp="1" noChangeArrowheads="1"/>
          </p:cNvSpPr>
          <p:nvPr>
            <p:ph idx="1"/>
          </p:nvPr>
        </p:nvSpPr>
        <p:spPr/>
        <p:txBody>
          <a:bodyPr/>
          <a:lstStyle/>
          <a:p>
            <a:r>
              <a:rPr lang="en-US" altLang="en-US"/>
              <a:t>Coaxial with BNC Connectors</a:t>
            </a:r>
          </a:p>
          <a:p>
            <a:pPr lvl="1"/>
            <a:r>
              <a:rPr lang="en-US" altLang="en-US"/>
              <a:t>Long Coaxial can become antennas!</a:t>
            </a:r>
          </a:p>
          <a:p>
            <a:r>
              <a:rPr lang="en-US" altLang="en-US"/>
              <a:t>Twisted, Shielded Pair</a:t>
            </a:r>
          </a:p>
          <a:p>
            <a:pPr lvl="1"/>
            <a:r>
              <a:rPr lang="en-US" altLang="en-US"/>
              <a:t>Teflon Shield – ground at only one 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7347A02-6811-4E6D-966B-13713A4687E4}"/>
              </a:ext>
            </a:extLst>
          </p:cNvPr>
          <p:cNvSpPr>
            <a:spLocks noGrp="1" noChangeArrowheads="1"/>
          </p:cNvSpPr>
          <p:nvPr>
            <p:ph type="title"/>
          </p:nvPr>
        </p:nvSpPr>
        <p:spPr/>
        <p:txBody>
          <a:bodyPr/>
          <a:lstStyle/>
          <a:p>
            <a:r>
              <a:rPr lang="en-US" altLang="en-US"/>
              <a:t>Sensor Cables</a:t>
            </a:r>
          </a:p>
        </p:txBody>
      </p:sp>
      <p:sp>
        <p:nvSpPr>
          <p:cNvPr id="107523" name="Rectangle 3">
            <a:extLst>
              <a:ext uri="{FF2B5EF4-FFF2-40B4-BE49-F238E27FC236}">
                <a16:creationId xmlns:a16="http://schemas.microsoft.com/office/drawing/2014/main" id="{16C109CD-6BD5-4871-81BB-0A3196423903}"/>
              </a:ext>
            </a:extLst>
          </p:cNvPr>
          <p:cNvSpPr>
            <a:spLocks noGrp="1" noChangeArrowheads="1"/>
          </p:cNvSpPr>
          <p:nvPr>
            <p:ph idx="1"/>
          </p:nvPr>
        </p:nvSpPr>
        <p:spPr>
          <a:xfrm>
            <a:off x="609600" y="2971800"/>
            <a:ext cx="7772400" cy="3581400"/>
          </a:xfrm>
        </p:spPr>
        <p:txBody>
          <a:bodyPr>
            <a:normAutofit/>
          </a:bodyPr>
          <a:lstStyle/>
          <a:p>
            <a:r>
              <a:rPr lang="en-US" altLang="en-US" sz="2800"/>
              <a:t>Driving Long Cables</a:t>
            </a:r>
          </a:p>
          <a:p>
            <a:pPr lvl="1"/>
            <a:r>
              <a:rPr lang="en-US" altLang="en-US" sz="2400"/>
              <a:t>Under 90 feet, cable capacitance no problem –Cable Capacitance spec’d in Pico-farads per foot of cable length</a:t>
            </a:r>
          </a:p>
          <a:p>
            <a:pPr lvl="1"/>
            <a:r>
              <a:rPr lang="en-US" altLang="en-US" sz="2400"/>
              <a:t>Over 90 feet or so, CCD must supply enough current to charge the cable as well as the sensor amplifier.</a:t>
            </a:r>
          </a:p>
          <a:p>
            <a:pPr lvl="2"/>
            <a:r>
              <a:rPr lang="en-US" altLang="en-US" sz="2000"/>
              <a:t>May result in amplifier output voltage becoming “Slew Rate Limited”</a:t>
            </a:r>
          </a:p>
          <a:p>
            <a:pPr lvl="1"/>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95B03C8-406F-4B0E-8121-BCF7EC1A2F6A}"/>
              </a:ext>
            </a:extLst>
          </p:cNvPr>
          <p:cNvSpPr>
            <a:spLocks noGrp="1" noChangeArrowheads="1"/>
          </p:cNvSpPr>
          <p:nvPr>
            <p:ph type="title"/>
          </p:nvPr>
        </p:nvSpPr>
        <p:spPr/>
        <p:txBody>
          <a:bodyPr/>
          <a:lstStyle/>
          <a:p>
            <a:r>
              <a:rPr lang="en-US" altLang="en-US"/>
              <a:t>Sensor Cables</a:t>
            </a:r>
          </a:p>
        </p:txBody>
      </p:sp>
      <p:sp>
        <p:nvSpPr>
          <p:cNvPr id="108547" name="Rectangle 3">
            <a:extLst>
              <a:ext uri="{FF2B5EF4-FFF2-40B4-BE49-F238E27FC236}">
                <a16:creationId xmlns:a16="http://schemas.microsoft.com/office/drawing/2014/main" id="{3C690479-024C-46B0-B800-A73A7DADE6B2}"/>
              </a:ext>
            </a:extLst>
          </p:cNvPr>
          <p:cNvSpPr>
            <a:spLocks noGrp="1" noChangeArrowheads="1"/>
          </p:cNvSpPr>
          <p:nvPr>
            <p:ph sz="half" idx="1"/>
          </p:nvPr>
        </p:nvSpPr>
        <p:spPr>
          <a:xfrm>
            <a:off x="609600" y="2819400"/>
            <a:ext cx="7848600" cy="1066800"/>
          </a:xfrm>
        </p:spPr>
        <p:txBody>
          <a:bodyPr/>
          <a:lstStyle/>
          <a:p>
            <a:r>
              <a:rPr lang="en-US" altLang="en-US" sz="2400"/>
              <a:t>Output of Sinusoid looks like this:</a:t>
            </a:r>
          </a:p>
          <a:p>
            <a:pPr lvl="1"/>
            <a:endParaRPr lang="en-US" altLang="en-US" sz="2000"/>
          </a:p>
        </p:txBody>
      </p:sp>
      <p:sp>
        <p:nvSpPr>
          <p:cNvPr id="108549" name="Rectangle 5">
            <a:extLst>
              <a:ext uri="{FF2B5EF4-FFF2-40B4-BE49-F238E27FC236}">
                <a16:creationId xmlns:a16="http://schemas.microsoft.com/office/drawing/2014/main" id="{F31D541C-5221-4800-87CC-313623BE140F}"/>
              </a:ext>
            </a:extLst>
          </p:cNvPr>
          <p:cNvSpPr>
            <a:spLocks noGrp="1" noChangeArrowheads="1"/>
          </p:cNvSpPr>
          <p:nvPr>
            <p:ph sz="half" idx="2"/>
          </p:nvPr>
        </p:nvSpPr>
        <p:spPr>
          <a:xfrm>
            <a:off x="628650" y="3429000"/>
            <a:ext cx="4629150" cy="3048000"/>
          </a:xfrm>
        </p:spPr>
        <p:txBody>
          <a:bodyPr/>
          <a:lstStyle/>
          <a:p>
            <a:r>
              <a:rPr lang="en-US" altLang="en-US" sz="2400"/>
              <a:t>What’s Happening?</a:t>
            </a:r>
          </a:p>
          <a:p>
            <a:pPr lvl="1"/>
            <a:r>
              <a:rPr lang="en-US" altLang="en-US" sz="2000"/>
              <a:t>The + part of the signal is being limited by the current available to drive the cable capacitance. </a:t>
            </a:r>
          </a:p>
          <a:p>
            <a:pPr lvl="1"/>
            <a:r>
              <a:rPr lang="en-US" altLang="en-US" sz="2000"/>
              <a:t>In the – part of the sin wave, the op-amp must “sink” the current being discharged by the cable capacitance.</a:t>
            </a:r>
          </a:p>
        </p:txBody>
      </p:sp>
      <p:pic>
        <p:nvPicPr>
          <p:cNvPr id="108548" name="Picture 4">
            <a:extLst>
              <a:ext uri="{FF2B5EF4-FFF2-40B4-BE49-F238E27FC236}">
                <a16:creationId xmlns:a16="http://schemas.microsoft.com/office/drawing/2014/main" id="{9B760695-83ED-4CF0-A7C9-C8812D999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733800"/>
            <a:ext cx="38862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BA262DC-62D2-404D-A248-F3ADBD201D0B}"/>
              </a:ext>
            </a:extLst>
          </p:cNvPr>
          <p:cNvSpPr>
            <a:spLocks noGrp="1" noChangeArrowheads="1"/>
          </p:cNvSpPr>
          <p:nvPr>
            <p:ph type="title"/>
          </p:nvPr>
        </p:nvSpPr>
        <p:spPr/>
        <p:txBody>
          <a:bodyPr/>
          <a:lstStyle/>
          <a:p>
            <a:r>
              <a:rPr lang="en-US" altLang="en-US"/>
              <a:t>Sensor Cables</a:t>
            </a:r>
          </a:p>
        </p:txBody>
      </p:sp>
      <p:sp>
        <p:nvSpPr>
          <p:cNvPr id="110595" name="Rectangle 3">
            <a:extLst>
              <a:ext uri="{FF2B5EF4-FFF2-40B4-BE49-F238E27FC236}">
                <a16:creationId xmlns:a16="http://schemas.microsoft.com/office/drawing/2014/main" id="{414CEBD6-F5C0-4F92-A41E-C2FEA4EC105C}"/>
              </a:ext>
            </a:extLst>
          </p:cNvPr>
          <p:cNvSpPr>
            <a:spLocks noGrp="1" noChangeArrowheads="1"/>
          </p:cNvSpPr>
          <p:nvPr>
            <p:ph sz="half" idx="1"/>
          </p:nvPr>
        </p:nvSpPr>
        <p:spPr>
          <a:xfrm>
            <a:off x="228600" y="2819400"/>
            <a:ext cx="5410200" cy="3810000"/>
          </a:xfrm>
        </p:spPr>
        <p:txBody>
          <a:bodyPr/>
          <a:lstStyle/>
          <a:p>
            <a:r>
              <a:rPr lang="en-US" altLang="en-US" sz="2800"/>
              <a:t>Practical Effect:</a:t>
            </a:r>
          </a:p>
          <a:p>
            <a:pPr lvl="1"/>
            <a:r>
              <a:rPr lang="en-US" altLang="en-US" sz="2400"/>
              <a:t>Signal distortion produces harmonics</a:t>
            </a:r>
          </a:p>
          <a:p>
            <a:pPr lvl="1"/>
            <a:r>
              <a:rPr lang="en-US" altLang="en-US" sz="2400"/>
              <a:t>May lead to vibration signals being misinterpreted.</a:t>
            </a:r>
          </a:p>
          <a:p>
            <a:pPr lvl="1"/>
            <a:r>
              <a:rPr lang="en-US" altLang="en-US" sz="2400"/>
              <a:t>To calculate the maximum frequency for a length of cable:</a:t>
            </a:r>
          </a:p>
        </p:txBody>
      </p:sp>
      <p:pic>
        <p:nvPicPr>
          <p:cNvPr id="110601" name="Picture 9">
            <a:extLst>
              <a:ext uri="{FF2B5EF4-FFF2-40B4-BE49-F238E27FC236}">
                <a16:creationId xmlns:a16="http://schemas.microsoft.com/office/drawing/2014/main" id="{DBA70024-3491-4494-82CD-2253F7B14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2895600"/>
            <a:ext cx="39147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8472-DA2B-45F6-A1E4-E417A6F02D42}"/>
              </a:ext>
            </a:extLst>
          </p:cNvPr>
          <p:cNvSpPr>
            <a:spLocks noGrp="1"/>
          </p:cNvSpPr>
          <p:nvPr>
            <p:ph type="title"/>
          </p:nvPr>
        </p:nvSpPr>
        <p:spPr>
          <a:xfrm>
            <a:off x="1143000" y="2552700"/>
            <a:ext cx="7704667" cy="1752599"/>
          </a:xfrm>
        </p:spPr>
        <p:txBody>
          <a:bodyPr/>
          <a:lstStyle/>
          <a:p>
            <a:r>
              <a:rPr lang="en-IN" dirty="0">
                <a:latin typeface="Algerian" panose="04020705040A02060702" pitchFamily="82" charset="0"/>
              </a:rPr>
              <a:t>Methodology</a:t>
            </a:r>
            <a:endParaRPr lang="en-US" dirty="0">
              <a:latin typeface="Algerian" panose="04020705040A02060702" pitchFamily="82" charset="0"/>
            </a:endParaRPr>
          </a:p>
        </p:txBody>
      </p:sp>
    </p:spTree>
    <p:extLst>
      <p:ext uri="{BB962C8B-B14F-4D97-AF65-F5344CB8AC3E}">
        <p14:creationId xmlns:p14="http://schemas.microsoft.com/office/powerpoint/2010/main" val="3832389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EE7F6A35-6E2F-43BD-85DD-AE0429545F42}"/>
              </a:ext>
            </a:extLst>
          </p:cNvPr>
          <p:cNvSpPr>
            <a:spLocks noGrp="1" noChangeArrowheads="1"/>
          </p:cNvSpPr>
          <p:nvPr>
            <p:ph type="body" idx="1"/>
          </p:nvPr>
        </p:nvSpPr>
        <p:spPr>
          <a:xfrm>
            <a:off x="1431583" y="248444"/>
            <a:ext cx="6913563" cy="641350"/>
          </a:xfrm>
          <a:noFill/>
          <a:ln/>
        </p:spPr>
        <p:txBody>
          <a:bodyPr lIns="0" tIns="0" rIns="0" bIns="0" anchor="b"/>
          <a:lstStyle/>
          <a:p>
            <a:pPr marL="0" indent="0" defTabSz="457200">
              <a:spcBef>
                <a:spcPct val="0"/>
              </a:spcBef>
              <a:buClr>
                <a:srgbClr val="008280"/>
              </a:buClr>
              <a:buSzPct val="90000"/>
              <a:buFont typeface="Monotype Sorts" pitchFamily="2" charset="2"/>
              <a:buNone/>
            </a:pPr>
            <a:r>
              <a:rPr lang="en-US" altLang="en-US" sz="4200" b="1" dirty="0">
                <a:solidFill>
                  <a:schemeClr val="tx2"/>
                </a:solidFill>
              </a:rPr>
              <a:t>Signal Processing Flow</a:t>
            </a:r>
            <a:endParaRPr lang="en-US" altLang="en-US" dirty="0">
              <a:solidFill>
                <a:schemeClr val="tx2"/>
              </a:solidFill>
            </a:endParaRPr>
          </a:p>
        </p:txBody>
      </p:sp>
      <p:sp>
        <p:nvSpPr>
          <p:cNvPr id="439299" name="Freeform 3">
            <a:extLst>
              <a:ext uri="{FF2B5EF4-FFF2-40B4-BE49-F238E27FC236}">
                <a16:creationId xmlns:a16="http://schemas.microsoft.com/office/drawing/2014/main" id="{EDA4E09A-4A9B-4EDF-864B-72DC270EDEA9}"/>
              </a:ext>
            </a:extLst>
          </p:cNvPr>
          <p:cNvSpPr>
            <a:spLocks/>
          </p:cNvSpPr>
          <p:nvPr/>
        </p:nvSpPr>
        <p:spPr bwMode="auto">
          <a:xfrm>
            <a:off x="4606925" y="3960813"/>
            <a:ext cx="3043238" cy="2014537"/>
          </a:xfrm>
          <a:custGeom>
            <a:avLst/>
            <a:gdLst>
              <a:gd name="T0" fmla="*/ 2108 w 2109"/>
              <a:gd name="T1" fmla="*/ 1438 h 1439"/>
              <a:gd name="T2" fmla="*/ 2108 w 2109"/>
              <a:gd name="T3" fmla="*/ 0 h 1439"/>
              <a:gd name="T4" fmla="*/ 0 w 2109"/>
              <a:gd name="T5" fmla="*/ 0 h 1439"/>
              <a:gd name="T6" fmla="*/ 0 w 2109"/>
              <a:gd name="T7" fmla="*/ 1438 h 1439"/>
              <a:gd name="T8" fmla="*/ 2108 w 2109"/>
              <a:gd name="T9" fmla="*/ 1438 h 1439"/>
              <a:gd name="T10" fmla="*/ 2108 w 2109"/>
              <a:gd name="T11" fmla="*/ 1438 h 1439"/>
              <a:gd name="T12" fmla="*/ 2108 w 2109"/>
              <a:gd name="T13" fmla="*/ 1438 h 1439"/>
            </a:gdLst>
            <a:ahLst/>
            <a:cxnLst>
              <a:cxn ang="0">
                <a:pos x="T0" y="T1"/>
              </a:cxn>
              <a:cxn ang="0">
                <a:pos x="T2" y="T3"/>
              </a:cxn>
              <a:cxn ang="0">
                <a:pos x="T4" y="T5"/>
              </a:cxn>
              <a:cxn ang="0">
                <a:pos x="T6" y="T7"/>
              </a:cxn>
              <a:cxn ang="0">
                <a:pos x="T8" y="T9"/>
              </a:cxn>
              <a:cxn ang="0">
                <a:pos x="T10" y="T11"/>
              </a:cxn>
              <a:cxn ang="0">
                <a:pos x="T12" y="T13"/>
              </a:cxn>
            </a:cxnLst>
            <a:rect l="0" t="0" r="r" b="b"/>
            <a:pathLst>
              <a:path w="2109" h="1439">
                <a:moveTo>
                  <a:pt x="2108" y="1438"/>
                </a:moveTo>
                <a:lnTo>
                  <a:pt x="2108" y="0"/>
                </a:lnTo>
                <a:lnTo>
                  <a:pt x="0" y="0"/>
                </a:lnTo>
                <a:lnTo>
                  <a:pt x="0" y="1438"/>
                </a:lnTo>
                <a:lnTo>
                  <a:pt x="2108" y="1438"/>
                </a:lnTo>
                <a:lnTo>
                  <a:pt x="2108" y="1438"/>
                </a:lnTo>
                <a:lnTo>
                  <a:pt x="2108" y="1438"/>
                </a:lnTo>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Freeform 4">
            <a:extLst>
              <a:ext uri="{FF2B5EF4-FFF2-40B4-BE49-F238E27FC236}">
                <a16:creationId xmlns:a16="http://schemas.microsoft.com/office/drawing/2014/main" id="{2C9B1D22-6BC2-4AB2-A30F-98F450008E87}"/>
              </a:ext>
            </a:extLst>
          </p:cNvPr>
          <p:cNvSpPr>
            <a:spLocks/>
          </p:cNvSpPr>
          <p:nvPr/>
        </p:nvSpPr>
        <p:spPr bwMode="auto">
          <a:xfrm>
            <a:off x="1209675" y="2832100"/>
            <a:ext cx="1166813" cy="206375"/>
          </a:xfrm>
          <a:custGeom>
            <a:avLst/>
            <a:gdLst>
              <a:gd name="T0" fmla="*/ 8 w 809"/>
              <a:gd name="T1" fmla="*/ 147 h 148"/>
              <a:gd name="T2" fmla="*/ 0 w 809"/>
              <a:gd name="T3" fmla="*/ 1 h 148"/>
              <a:gd name="T4" fmla="*/ 800 w 809"/>
              <a:gd name="T5" fmla="*/ 0 h 148"/>
              <a:gd name="T6" fmla="*/ 808 w 809"/>
              <a:gd name="T7" fmla="*/ 147 h 148"/>
              <a:gd name="T8" fmla="*/ 8 w 809"/>
              <a:gd name="T9" fmla="*/ 147 h 148"/>
              <a:gd name="T10" fmla="*/ 8 w 809"/>
              <a:gd name="T11" fmla="*/ 147 h 148"/>
              <a:gd name="T12" fmla="*/ 8 w 809"/>
              <a:gd name="T13" fmla="*/ 147 h 148"/>
              <a:gd name="T14" fmla="*/ 8 w 809"/>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148">
                <a:moveTo>
                  <a:pt x="8" y="147"/>
                </a:moveTo>
                <a:lnTo>
                  <a:pt x="0" y="1"/>
                </a:lnTo>
                <a:lnTo>
                  <a:pt x="800" y="0"/>
                </a:lnTo>
                <a:lnTo>
                  <a:pt x="808" y="147"/>
                </a:lnTo>
                <a:lnTo>
                  <a:pt x="8" y="147"/>
                </a:lnTo>
                <a:lnTo>
                  <a:pt x="8" y="147"/>
                </a:lnTo>
                <a:lnTo>
                  <a:pt x="8" y="147"/>
                </a:lnTo>
                <a:lnTo>
                  <a:pt x="8" y="147"/>
                </a:lnTo>
              </a:path>
            </a:pathLst>
          </a:custGeom>
          <a:solidFill>
            <a:srgbClr val="72727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1" name="Freeform 5">
            <a:extLst>
              <a:ext uri="{FF2B5EF4-FFF2-40B4-BE49-F238E27FC236}">
                <a16:creationId xmlns:a16="http://schemas.microsoft.com/office/drawing/2014/main" id="{AEC7DD98-E5FD-493E-8EC5-E5A88582A23E}"/>
              </a:ext>
            </a:extLst>
          </p:cNvPr>
          <p:cNvSpPr>
            <a:spLocks/>
          </p:cNvSpPr>
          <p:nvPr/>
        </p:nvSpPr>
        <p:spPr bwMode="auto">
          <a:xfrm>
            <a:off x="2363788" y="2573338"/>
            <a:ext cx="642937" cy="465137"/>
          </a:xfrm>
          <a:custGeom>
            <a:avLst/>
            <a:gdLst>
              <a:gd name="T0" fmla="*/ 8 w 446"/>
              <a:gd name="T1" fmla="*/ 331 h 332"/>
              <a:gd name="T2" fmla="*/ 0 w 446"/>
              <a:gd name="T3" fmla="*/ 184 h 332"/>
              <a:gd name="T4" fmla="*/ 435 w 446"/>
              <a:gd name="T5" fmla="*/ 0 h 332"/>
              <a:gd name="T6" fmla="*/ 445 w 446"/>
              <a:gd name="T7" fmla="*/ 147 h 332"/>
              <a:gd name="T8" fmla="*/ 8 w 446"/>
              <a:gd name="T9" fmla="*/ 331 h 332"/>
              <a:gd name="T10" fmla="*/ 8 w 446"/>
              <a:gd name="T11" fmla="*/ 331 h 332"/>
              <a:gd name="T12" fmla="*/ 8 w 446"/>
              <a:gd name="T13" fmla="*/ 331 h 332"/>
              <a:gd name="T14" fmla="*/ 8 w 446"/>
              <a:gd name="T15" fmla="*/ 331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32">
                <a:moveTo>
                  <a:pt x="8" y="331"/>
                </a:moveTo>
                <a:lnTo>
                  <a:pt x="0" y="184"/>
                </a:lnTo>
                <a:lnTo>
                  <a:pt x="435" y="0"/>
                </a:lnTo>
                <a:lnTo>
                  <a:pt x="445" y="147"/>
                </a:lnTo>
                <a:lnTo>
                  <a:pt x="8" y="331"/>
                </a:lnTo>
                <a:lnTo>
                  <a:pt x="8" y="331"/>
                </a:lnTo>
                <a:lnTo>
                  <a:pt x="8" y="331"/>
                </a:lnTo>
                <a:lnTo>
                  <a:pt x="8" y="331"/>
                </a:lnTo>
              </a:path>
            </a:pathLst>
          </a:custGeom>
          <a:solidFill>
            <a:srgbClr val="2F2F2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2" name="Freeform 6">
            <a:extLst>
              <a:ext uri="{FF2B5EF4-FFF2-40B4-BE49-F238E27FC236}">
                <a16:creationId xmlns:a16="http://schemas.microsoft.com/office/drawing/2014/main" id="{56EA4D8D-033A-47F7-B9AF-C75BC323D6CD}"/>
              </a:ext>
            </a:extLst>
          </p:cNvPr>
          <p:cNvSpPr>
            <a:spLocks/>
          </p:cNvSpPr>
          <p:nvPr/>
        </p:nvSpPr>
        <p:spPr bwMode="auto">
          <a:xfrm>
            <a:off x="1209675" y="2506663"/>
            <a:ext cx="1782763" cy="327025"/>
          </a:xfrm>
          <a:custGeom>
            <a:avLst/>
            <a:gdLst>
              <a:gd name="T0" fmla="*/ 800 w 1236"/>
              <a:gd name="T1" fmla="*/ 232 h 234"/>
              <a:gd name="T2" fmla="*/ 0 w 1236"/>
              <a:gd name="T3" fmla="*/ 233 h 234"/>
              <a:gd name="T4" fmla="*/ 554 w 1236"/>
              <a:gd name="T5" fmla="*/ 0 h 234"/>
              <a:gd name="T6" fmla="*/ 1235 w 1236"/>
              <a:gd name="T7" fmla="*/ 48 h 234"/>
              <a:gd name="T8" fmla="*/ 800 w 1236"/>
              <a:gd name="T9" fmla="*/ 232 h 234"/>
              <a:gd name="T10" fmla="*/ 800 w 1236"/>
              <a:gd name="T11" fmla="*/ 232 h 234"/>
              <a:gd name="T12" fmla="*/ 800 w 1236"/>
              <a:gd name="T13" fmla="*/ 232 h 234"/>
              <a:gd name="T14" fmla="*/ 800 w 1236"/>
              <a:gd name="T15" fmla="*/ 232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6" h="234">
                <a:moveTo>
                  <a:pt x="800" y="232"/>
                </a:moveTo>
                <a:lnTo>
                  <a:pt x="0" y="233"/>
                </a:lnTo>
                <a:lnTo>
                  <a:pt x="554" y="0"/>
                </a:lnTo>
                <a:lnTo>
                  <a:pt x="1235" y="48"/>
                </a:lnTo>
                <a:lnTo>
                  <a:pt x="800" y="232"/>
                </a:lnTo>
                <a:lnTo>
                  <a:pt x="800" y="232"/>
                </a:lnTo>
                <a:lnTo>
                  <a:pt x="800" y="232"/>
                </a:lnTo>
                <a:lnTo>
                  <a:pt x="800" y="232"/>
                </a:lnTo>
              </a:path>
            </a:pathLst>
          </a:custGeom>
          <a:solidFill>
            <a:srgbClr val="4F4F4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3" name="Freeform 7">
            <a:extLst>
              <a:ext uri="{FF2B5EF4-FFF2-40B4-BE49-F238E27FC236}">
                <a16:creationId xmlns:a16="http://schemas.microsoft.com/office/drawing/2014/main" id="{A1672A86-F513-4B57-9D33-3F634B0F9569}"/>
              </a:ext>
            </a:extLst>
          </p:cNvPr>
          <p:cNvSpPr>
            <a:spLocks/>
          </p:cNvSpPr>
          <p:nvPr/>
        </p:nvSpPr>
        <p:spPr bwMode="auto">
          <a:xfrm>
            <a:off x="1536700" y="1576388"/>
            <a:ext cx="1390650" cy="1235075"/>
          </a:xfrm>
          <a:custGeom>
            <a:avLst/>
            <a:gdLst>
              <a:gd name="T0" fmla="*/ 364 w 963"/>
              <a:gd name="T1" fmla="*/ 28 h 882"/>
              <a:gd name="T2" fmla="*/ 379 w 963"/>
              <a:gd name="T3" fmla="*/ 22 h 882"/>
              <a:gd name="T4" fmla="*/ 395 w 963"/>
              <a:gd name="T5" fmla="*/ 16 h 882"/>
              <a:gd name="T6" fmla="*/ 412 w 963"/>
              <a:gd name="T7" fmla="*/ 12 h 882"/>
              <a:gd name="T8" fmla="*/ 429 w 963"/>
              <a:gd name="T9" fmla="*/ 8 h 882"/>
              <a:gd name="T10" fmla="*/ 446 w 963"/>
              <a:gd name="T11" fmla="*/ 6 h 882"/>
              <a:gd name="T12" fmla="*/ 465 w 963"/>
              <a:gd name="T13" fmla="*/ 2 h 882"/>
              <a:gd name="T14" fmla="*/ 483 w 963"/>
              <a:gd name="T15" fmla="*/ 2 h 882"/>
              <a:gd name="T16" fmla="*/ 502 w 963"/>
              <a:gd name="T17" fmla="*/ 0 h 882"/>
              <a:gd name="T18" fmla="*/ 586 w 963"/>
              <a:gd name="T19" fmla="*/ 11 h 882"/>
              <a:gd name="T20" fmla="*/ 666 w 963"/>
              <a:gd name="T21" fmla="*/ 38 h 882"/>
              <a:gd name="T22" fmla="*/ 741 w 963"/>
              <a:gd name="T23" fmla="*/ 82 h 882"/>
              <a:gd name="T24" fmla="*/ 808 w 963"/>
              <a:gd name="T25" fmla="*/ 138 h 882"/>
              <a:gd name="T26" fmla="*/ 864 w 963"/>
              <a:gd name="T27" fmla="*/ 207 h 882"/>
              <a:gd name="T28" fmla="*/ 910 w 963"/>
              <a:gd name="T29" fmla="*/ 286 h 882"/>
              <a:gd name="T30" fmla="*/ 942 w 963"/>
              <a:gd name="T31" fmla="*/ 373 h 882"/>
              <a:gd name="T32" fmla="*/ 960 w 963"/>
              <a:gd name="T33" fmla="*/ 466 h 882"/>
              <a:gd name="T34" fmla="*/ 962 w 963"/>
              <a:gd name="T35" fmla="*/ 504 h 882"/>
              <a:gd name="T36" fmla="*/ 962 w 963"/>
              <a:gd name="T37" fmla="*/ 539 h 882"/>
              <a:gd name="T38" fmla="*/ 959 w 963"/>
              <a:gd name="T39" fmla="*/ 575 h 882"/>
              <a:gd name="T40" fmla="*/ 954 w 963"/>
              <a:gd name="T41" fmla="*/ 608 h 882"/>
              <a:gd name="T42" fmla="*/ 946 w 963"/>
              <a:gd name="T43" fmla="*/ 642 h 882"/>
              <a:gd name="T44" fmla="*/ 937 w 963"/>
              <a:gd name="T45" fmla="*/ 673 h 882"/>
              <a:gd name="T46" fmla="*/ 925 w 963"/>
              <a:gd name="T47" fmla="*/ 704 h 882"/>
              <a:gd name="T48" fmla="*/ 911 w 963"/>
              <a:gd name="T49" fmla="*/ 731 h 882"/>
              <a:gd name="T50" fmla="*/ 567 w 963"/>
              <a:gd name="T51" fmla="*/ 868 h 882"/>
              <a:gd name="T52" fmla="*/ 578 w 963"/>
              <a:gd name="T53" fmla="*/ 838 h 882"/>
              <a:gd name="T54" fmla="*/ 587 w 963"/>
              <a:gd name="T55" fmla="*/ 808 h 882"/>
              <a:gd name="T56" fmla="*/ 593 w 963"/>
              <a:gd name="T57" fmla="*/ 776 h 882"/>
              <a:gd name="T58" fmla="*/ 597 w 963"/>
              <a:gd name="T59" fmla="*/ 743 h 882"/>
              <a:gd name="T60" fmla="*/ 599 w 963"/>
              <a:gd name="T61" fmla="*/ 710 h 882"/>
              <a:gd name="T62" fmla="*/ 599 w 963"/>
              <a:gd name="T63" fmla="*/ 675 h 882"/>
              <a:gd name="T64" fmla="*/ 597 w 963"/>
              <a:gd name="T65" fmla="*/ 638 h 882"/>
              <a:gd name="T66" fmla="*/ 590 w 963"/>
              <a:gd name="T67" fmla="*/ 572 h 882"/>
              <a:gd name="T68" fmla="*/ 564 w 963"/>
              <a:gd name="T69" fmla="*/ 482 h 882"/>
              <a:gd name="T70" fmla="*/ 525 w 963"/>
              <a:gd name="T71" fmla="*/ 399 h 882"/>
              <a:gd name="T72" fmla="*/ 473 w 963"/>
              <a:gd name="T73" fmla="*/ 324 h 882"/>
              <a:gd name="T74" fmla="*/ 411 w 963"/>
              <a:gd name="T75" fmla="*/ 262 h 882"/>
              <a:gd name="T76" fmla="*/ 340 w 963"/>
              <a:gd name="T77" fmla="*/ 212 h 882"/>
              <a:gd name="T78" fmla="*/ 263 w 963"/>
              <a:gd name="T79" fmla="*/ 176 h 882"/>
              <a:gd name="T80" fmla="*/ 180 w 963"/>
              <a:gd name="T81" fmla="*/ 157 h 882"/>
              <a:gd name="T82" fmla="*/ 130 w 963"/>
              <a:gd name="T83" fmla="*/ 155 h 882"/>
              <a:gd name="T84" fmla="*/ 111 w 963"/>
              <a:gd name="T85" fmla="*/ 155 h 882"/>
              <a:gd name="T86" fmla="*/ 92 w 963"/>
              <a:gd name="T87" fmla="*/ 157 h 882"/>
              <a:gd name="T88" fmla="*/ 73 w 963"/>
              <a:gd name="T89" fmla="*/ 160 h 882"/>
              <a:gd name="T90" fmla="*/ 57 w 963"/>
              <a:gd name="T91" fmla="*/ 164 h 882"/>
              <a:gd name="T92" fmla="*/ 39 w 963"/>
              <a:gd name="T93" fmla="*/ 167 h 882"/>
              <a:gd name="T94" fmla="*/ 23 w 963"/>
              <a:gd name="T95" fmla="*/ 173 h 882"/>
              <a:gd name="T96" fmla="*/ 7 w 963"/>
              <a:gd name="T97" fmla="*/ 178 h 882"/>
              <a:gd name="T98" fmla="*/ 0 w 963"/>
              <a:gd name="T99" fmla="*/ 180 h 882"/>
              <a:gd name="T100" fmla="*/ 0 w 963"/>
              <a:gd name="T101" fmla="*/ 18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3" h="882">
                <a:moveTo>
                  <a:pt x="0" y="180"/>
                </a:moveTo>
                <a:lnTo>
                  <a:pt x="364" y="28"/>
                </a:lnTo>
                <a:lnTo>
                  <a:pt x="371" y="26"/>
                </a:lnTo>
                <a:lnTo>
                  <a:pt x="379" y="22"/>
                </a:lnTo>
                <a:lnTo>
                  <a:pt x="386" y="20"/>
                </a:lnTo>
                <a:lnTo>
                  <a:pt x="395" y="16"/>
                </a:lnTo>
                <a:lnTo>
                  <a:pt x="403" y="14"/>
                </a:lnTo>
                <a:lnTo>
                  <a:pt x="412" y="12"/>
                </a:lnTo>
                <a:lnTo>
                  <a:pt x="420" y="10"/>
                </a:lnTo>
                <a:lnTo>
                  <a:pt x="429" y="8"/>
                </a:lnTo>
                <a:lnTo>
                  <a:pt x="437" y="8"/>
                </a:lnTo>
                <a:lnTo>
                  <a:pt x="446" y="6"/>
                </a:lnTo>
                <a:lnTo>
                  <a:pt x="455" y="4"/>
                </a:lnTo>
                <a:lnTo>
                  <a:pt x="465" y="2"/>
                </a:lnTo>
                <a:lnTo>
                  <a:pt x="474" y="2"/>
                </a:lnTo>
                <a:lnTo>
                  <a:pt x="483" y="2"/>
                </a:lnTo>
                <a:lnTo>
                  <a:pt x="493" y="2"/>
                </a:lnTo>
                <a:lnTo>
                  <a:pt x="502" y="0"/>
                </a:lnTo>
                <a:lnTo>
                  <a:pt x="543" y="4"/>
                </a:lnTo>
                <a:lnTo>
                  <a:pt x="586" y="11"/>
                </a:lnTo>
                <a:lnTo>
                  <a:pt x="626" y="23"/>
                </a:lnTo>
                <a:lnTo>
                  <a:pt x="666" y="38"/>
                </a:lnTo>
                <a:lnTo>
                  <a:pt x="704" y="59"/>
                </a:lnTo>
                <a:lnTo>
                  <a:pt x="741" y="82"/>
                </a:lnTo>
                <a:lnTo>
                  <a:pt x="775" y="108"/>
                </a:lnTo>
                <a:lnTo>
                  <a:pt x="808" y="138"/>
                </a:lnTo>
                <a:lnTo>
                  <a:pt x="837" y="172"/>
                </a:lnTo>
                <a:lnTo>
                  <a:pt x="864" y="207"/>
                </a:lnTo>
                <a:lnTo>
                  <a:pt x="889" y="246"/>
                </a:lnTo>
                <a:lnTo>
                  <a:pt x="910" y="286"/>
                </a:lnTo>
                <a:lnTo>
                  <a:pt x="927" y="330"/>
                </a:lnTo>
                <a:lnTo>
                  <a:pt x="942" y="373"/>
                </a:lnTo>
                <a:lnTo>
                  <a:pt x="953" y="419"/>
                </a:lnTo>
                <a:lnTo>
                  <a:pt x="960" y="466"/>
                </a:lnTo>
                <a:lnTo>
                  <a:pt x="961" y="485"/>
                </a:lnTo>
                <a:lnTo>
                  <a:pt x="962" y="504"/>
                </a:lnTo>
                <a:lnTo>
                  <a:pt x="962" y="522"/>
                </a:lnTo>
                <a:lnTo>
                  <a:pt x="962" y="539"/>
                </a:lnTo>
                <a:lnTo>
                  <a:pt x="960" y="558"/>
                </a:lnTo>
                <a:lnTo>
                  <a:pt x="959" y="575"/>
                </a:lnTo>
                <a:lnTo>
                  <a:pt x="956" y="592"/>
                </a:lnTo>
                <a:lnTo>
                  <a:pt x="954" y="608"/>
                </a:lnTo>
                <a:lnTo>
                  <a:pt x="950" y="625"/>
                </a:lnTo>
                <a:lnTo>
                  <a:pt x="946" y="642"/>
                </a:lnTo>
                <a:lnTo>
                  <a:pt x="941" y="658"/>
                </a:lnTo>
                <a:lnTo>
                  <a:pt x="937" y="673"/>
                </a:lnTo>
                <a:lnTo>
                  <a:pt x="930" y="689"/>
                </a:lnTo>
                <a:lnTo>
                  <a:pt x="925" y="704"/>
                </a:lnTo>
                <a:lnTo>
                  <a:pt x="917" y="718"/>
                </a:lnTo>
                <a:lnTo>
                  <a:pt x="911" y="731"/>
                </a:lnTo>
                <a:lnTo>
                  <a:pt x="560" y="881"/>
                </a:lnTo>
                <a:lnTo>
                  <a:pt x="567" y="868"/>
                </a:lnTo>
                <a:lnTo>
                  <a:pt x="573" y="853"/>
                </a:lnTo>
                <a:lnTo>
                  <a:pt x="578" y="838"/>
                </a:lnTo>
                <a:lnTo>
                  <a:pt x="583" y="823"/>
                </a:lnTo>
                <a:lnTo>
                  <a:pt x="587" y="808"/>
                </a:lnTo>
                <a:lnTo>
                  <a:pt x="591" y="792"/>
                </a:lnTo>
                <a:lnTo>
                  <a:pt x="593" y="776"/>
                </a:lnTo>
                <a:lnTo>
                  <a:pt x="597" y="759"/>
                </a:lnTo>
                <a:lnTo>
                  <a:pt x="597" y="743"/>
                </a:lnTo>
                <a:lnTo>
                  <a:pt x="599" y="726"/>
                </a:lnTo>
                <a:lnTo>
                  <a:pt x="599" y="710"/>
                </a:lnTo>
                <a:lnTo>
                  <a:pt x="600" y="692"/>
                </a:lnTo>
                <a:lnTo>
                  <a:pt x="599" y="675"/>
                </a:lnTo>
                <a:lnTo>
                  <a:pt x="599" y="656"/>
                </a:lnTo>
                <a:lnTo>
                  <a:pt x="597" y="638"/>
                </a:lnTo>
                <a:lnTo>
                  <a:pt x="597" y="619"/>
                </a:lnTo>
                <a:lnTo>
                  <a:pt x="590" y="572"/>
                </a:lnTo>
                <a:lnTo>
                  <a:pt x="579" y="526"/>
                </a:lnTo>
                <a:lnTo>
                  <a:pt x="564" y="482"/>
                </a:lnTo>
                <a:lnTo>
                  <a:pt x="547" y="439"/>
                </a:lnTo>
                <a:lnTo>
                  <a:pt x="525" y="399"/>
                </a:lnTo>
                <a:lnTo>
                  <a:pt x="501" y="360"/>
                </a:lnTo>
                <a:lnTo>
                  <a:pt x="473" y="324"/>
                </a:lnTo>
                <a:lnTo>
                  <a:pt x="444" y="291"/>
                </a:lnTo>
                <a:lnTo>
                  <a:pt x="411" y="262"/>
                </a:lnTo>
                <a:lnTo>
                  <a:pt x="377" y="234"/>
                </a:lnTo>
                <a:lnTo>
                  <a:pt x="340" y="212"/>
                </a:lnTo>
                <a:lnTo>
                  <a:pt x="303" y="191"/>
                </a:lnTo>
                <a:lnTo>
                  <a:pt x="263" y="176"/>
                </a:lnTo>
                <a:lnTo>
                  <a:pt x="223" y="164"/>
                </a:lnTo>
                <a:lnTo>
                  <a:pt x="180" y="157"/>
                </a:lnTo>
                <a:lnTo>
                  <a:pt x="139" y="154"/>
                </a:lnTo>
                <a:lnTo>
                  <a:pt x="130" y="155"/>
                </a:lnTo>
                <a:lnTo>
                  <a:pt x="120" y="155"/>
                </a:lnTo>
                <a:lnTo>
                  <a:pt x="111" y="155"/>
                </a:lnTo>
                <a:lnTo>
                  <a:pt x="102" y="155"/>
                </a:lnTo>
                <a:lnTo>
                  <a:pt x="92" y="157"/>
                </a:lnTo>
                <a:lnTo>
                  <a:pt x="83" y="158"/>
                </a:lnTo>
                <a:lnTo>
                  <a:pt x="73" y="160"/>
                </a:lnTo>
                <a:lnTo>
                  <a:pt x="66" y="160"/>
                </a:lnTo>
                <a:lnTo>
                  <a:pt x="57" y="164"/>
                </a:lnTo>
                <a:lnTo>
                  <a:pt x="49" y="165"/>
                </a:lnTo>
                <a:lnTo>
                  <a:pt x="39" y="167"/>
                </a:lnTo>
                <a:lnTo>
                  <a:pt x="32" y="169"/>
                </a:lnTo>
                <a:lnTo>
                  <a:pt x="23" y="173"/>
                </a:lnTo>
                <a:lnTo>
                  <a:pt x="15" y="175"/>
                </a:lnTo>
                <a:lnTo>
                  <a:pt x="7" y="178"/>
                </a:lnTo>
                <a:lnTo>
                  <a:pt x="0" y="180"/>
                </a:lnTo>
                <a:lnTo>
                  <a:pt x="0" y="180"/>
                </a:lnTo>
                <a:lnTo>
                  <a:pt x="0" y="180"/>
                </a:lnTo>
                <a:lnTo>
                  <a:pt x="0" y="180"/>
                </a:lnTo>
              </a:path>
            </a:pathLst>
          </a:custGeom>
          <a:solidFill>
            <a:srgbClr val="80808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A85327CB-38A7-46C4-949F-9C9C8CF9A307}"/>
              </a:ext>
            </a:extLst>
          </p:cNvPr>
          <p:cNvSpPr>
            <a:spLocks/>
          </p:cNvSpPr>
          <p:nvPr/>
        </p:nvSpPr>
        <p:spPr bwMode="auto">
          <a:xfrm>
            <a:off x="1196975" y="1792288"/>
            <a:ext cx="1206500" cy="1022350"/>
          </a:xfrm>
          <a:custGeom>
            <a:avLst/>
            <a:gdLst>
              <a:gd name="T0" fmla="*/ 104 w 836"/>
              <a:gd name="T1" fmla="*/ 729 h 730"/>
              <a:gd name="T2" fmla="*/ 84 w 836"/>
              <a:gd name="T3" fmla="*/ 701 h 730"/>
              <a:gd name="T4" fmla="*/ 66 w 836"/>
              <a:gd name="T5" fmla="*/ 670 h 730"/>
              <a:gd name="T6" fmla="*/ 50 w 836"/>
              <a:gd name="T7" fmla="*/ 638 h 730"/>
              <a:gd name="T8" fmla="*/ 36 w 836"/>
              <a:gd name="T9" fmla="*/ 605 h 730"/>
              <a:gd name="T10" fmla="*/ 24 w 836"/>
              <a:gd name="T11" fmla="*/ 571 h 730"/>
              <a:gd name="T12" fmla="*/ 15 w 836"/>
              <a:gd name="T13" fmla="*/ 536 h 730"/>
              <a:gd name="T14" fmla="*/ 8 w 836"/>
              <a:gd name="T15" fmla="*/ 499 h 730"/>
              <a:gd name="T16" fmla="*/ 4 w 836"/>
              <a:gd name="T17" fmla="*/ 462 h 730"/>
              <a:gd name="T18" fmla="*/ 2 w 836"/>
              <a:gd name="T19" fmla="*/ 370 h 730"/>
              <a:gd name="T20" fmla="*/ 18 w 836"/>
              <a:gd name="T21" fmla="*/ 282 h 730"/>
              <a:gd name="T22" fmla="*/ 48 w 836"/>
              <a:gd name="T23" fmla="*/ 204 h 730"/>
              <a:gd name="T24" fmla="*/ 93 w 836"/>
              <a:gd name="T25" fmla="*/ 135 h 730"/>
              <a:gd name="T26" fmla="*/ 149 w 836"/>
              <a:gd name="T27" fmla="*/ 79 h 730"/>
              <a:gd name="T28" fmla="*/ 216 w 836"/>
              <a:gd name="T29" fmla="*/ 36 h 730"/>
              <a:gd name="T30" fmla="*/ 290 w 836"/>
              <a:gd name="T31" fmla="*/ 10 h 730"/>
              <a:gd name="T32" fmla="*/ 374 w 836"/>
              <a:gd name="T33" fmla="*/ 0 h 730"/>
              <a:gd name="T34" fmla="*/ 458 w 836"/>
              <a:gd name="T35" fmla="*/ 10 h 730"/>
              <a:gd name="T36" fmla="*/ 538 w 836"/>
              <a:gd name="T37" fmla="*/ 37 h 730"/>
              <a:gd name="T38" fmla="*/ 612 w 836"/>
              <a:gd name="T39" fmla="*/ 80 h 730"/>
              <a:gd name="T40" fmla="*/ 679 w 836"/>
              <a:gd name="T41" fmla="*/ 137 h 730"/>
              <a:gd name="T42" fmla="*/ 736 w 836"/>
              <a:gd name="T43" fmla="*/ 206 h 730"/>
              <a:gd name="T44" fmla="*/ 782 w 836"/>
              <a:gd name="T45" fmla="*/ 285 h 730"/>
              <a:gd name="T46" fmla="*/ 814 w 836"/>
              <a:gd name="T47" fmla="*/ 372 h 730"/>
              <a:gd name="T48" fmla="*/ 832 w 836"/>
              <a:gd name="T49" fmla="*/ 465 h 730"/>
              <a:gd name="T50" fmla="*/ 834 w 836"/>
              <a:gd name="T51" fmla="*/ 502 h 730"/>
              <a:gd name="T52" fmla="*/ 835 w 836"/>
              <a:gd name="T53" fmla="*/ 538 h 730"/>
              <a:gd name="T54" fmla="*/ 834 w 836"/>
              <a:gd name="T55" fmla="*/ 572 h 730"/>
              <a:gd name="T56" fmla="*/ 832 w 836"/>
              <a:gd name="T57" fmla="*/ 605 h 730"/>
              <a:gd name="T58" fmla="*/ 826 w 836"/>
              <a:gd name="T59" fmla="*/ 638 h 730"/>
              <a:gd name="T60" fmla="*/ 818 w 836"/>
              <a:gd name="T61" fmla="*/ 669 h 730"/>
              <a:gd name="T62" fmla="*/ 808 w 836"/>
              <a:gd name="T63" fmla="*/ 699 h 730"/>
              <a:gd name="T64" fmla="*/ 795 w 836"/>
              <a:gd name="T65" fmla="*/ 727 h 730"/>
              <a:gd name="T66" fmla="*/ 795 w 836"/>
              <a:gd name="T67" fmla="*/ 727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6" h="730">
                <a:moveTo>
                  <a:pt x="795" y="727"/>
                </a:moveTo>
                <a:lnTo>
                  <a:pt x="104" y="729"/>
                </a:lnTo>
                <a:lnTo>
                  <a:pt x="93" y="716"/>
                </a:lnTo>
                <a:lnTo>
                  <a:pt x="84" y="701"/>
                </a:lnTo>
                <a:lnTo>
                  <a:pt x="74" y="686"/>
                </a:lnTo>
                <a:lnTo>
                  <a:pt x="66" y="670"/>
                </a:lnTo>
                <a:lnTo>
                  <a:pt x="58" y="655"/>
                </a:lnTo>
                <a:lnTo>
                  <a:pt x="50" y="638"/>
                </a:lnTo>
                <a:lnTo>
                  <a:pt x="43" y="622"/>
                </a:lnTo>
                <a:lnTo>
                  <a:pt x="36" y="605"/>
                </a:lnTo>
                <a:lnTo>
                  <a:pt x="30" y="588"/>
                </a:lnTo>
                <a:lnTo>
                  <a:pt x="24" y="571"/>
                </a:lnTo>
                <a:lnTo>
                  <a:pt x="19" y="554"/>
                </a:lnTo>
                <a:lnTo>
                  <a:pt x="15" y="536"/>
                </a:lnTo>
                <a:lnTo>
                  <a:pt x="11" y="518"/>
                </a:lnTo>
                <a:lnTo>
                  <a:pt x="8" y="499"/>
                </a:lnTo>
                <a:lnTo>
                  <a:pt x="5" y="480"/>
                </a:lnTo>
                <a:lnTo>
                  <a:pt x="4" y="462"/>
                </a:lnTo>
                <a:lnTo>
                  <a:pt x="0" y="416"/>
                </a:lnTo>
                <a:lnTo>
                  <a:pt x="2" y="370"/>
                </a:lnTo>
                <a:lnTo>
                  <a:pt x="8" y="326"/>
                </a:lnTo>
                <a:lnTo>
                  <a:pt x="18" y="282"/>
                </a:lnTo>
                <a:lnTo>
                  <a:pt x="32" y="242"/>
                </a:lnTo>
                <a:lnTo>
                  <a:pt x="48" y="204"/>
                </a:lnTo>
                <a:lnTo>
                  <a:pt x="69" y="168"/>
                </a:lnTo>
                <a:lnTo>
                  <a:pt x="93" y="135"/>
                </a:lnTo>
                <a:lnTo>
                  <a:pt x="120" y="106"/>
                </a:lnTo>
                <a:lnTo>
                  <a:pt x="149" y="79"/>
                </a:lnTo>
                <a:lnTo>
                  <a:pt x="181" y="57"/>
                </a:lnTo>
                <a:lnTo>
                  <a:pt x="216" y="36"/>
                </a:lnTo>
                <a:lnTo>
                  <a:pt x="252" y="21"/>
                </a:lnTo>
                <a:lnTo>
                  <a:pt x="290" y="10"/>
                </a:lnTo>
                <a:lnTo>
                  <a:pt x="331" y="2"/>
                </a:lnTo>
                <a:lnTo>
                  <a:pt x="374" y="0"/>
                </a:lnTo>
                <a:lnTo>
                  <a:pt x="415" y="3"/>
                </a:lnTo>
                <a:lnTo>
                  <a:pt x="458" y="10"/>
                </a:lnTo>
                <a:lnTo>
                  <a:pt x="498" y="22"/>
                </a:lnTo>
                <a:lnTo>
                  <a:pt x="538" y="37"/>
                </a:lnTo>
                <a:lnTo>
                  <a:pt x="575" y="58"/>
                </a:lnTo>
                <a:lnTo>
                  <a:pt x="612" y="80"/>
                </a:lnTo>
                <a:lnTo>
                  <a:pt x="646" y="108"/>
                </a:lnTo>
                <a:lnTo>
                  <a:pt x="679" y="137"/>
                </a:lnTo>
                <a:lnTo>
                  <a:pt x="708" y="170"/>
                </a:lnTo>
                <a:lnTo>
                  <a:pt x="736" y="206"/>
                </a:lnTo>
                <a:lnTo>
                  <a:pt x="760" y="245"/>
                </a:lnTo>
                <a:lnTo>
                  <a:pt x="782" y="285"/>
                </a:lnTo>
                <a:lnTo>
                  <a:pt x="799" y="328"/>
                </a:lnTo>
                <a:lnTo>
                  <a:pt x="814" y="372"/>
                </a:lnTo>
                <a:lnTo>
                  <a:pt x="825" y="418"/>
                </a:lnTo>
                <a:lnTo>
                  <a:pt x="832" y="465"/>
                </a:lnTo>
                <a:lnTo>
                  <a:pt x="832" y="484"/>
                </a:lnTo>
                <a:lnTo>
                  <a:pt x="834" y="502"/>
                </a:lnTo>
                <a:lnTo>
                  <a:pt x="834" y="521"/>
                </a:lnTo>
                <a:lnTo>
                  <a:pt x="835" y="538"/>
                </a:lnTo>
                <a:lnTo>
                  <a:pt x="834" y="556"/>
                </a:lnTo>
                <a:lnTo>
                  <a:pt x="834" y="572"/>
                </a:lnTo>
                <a:lnTo>
                  <a:pt x="832" y="589"/>
                </a:lnTo>
                <a:lnTo>
                  <a:pt x="832" y="605"/>
                </a:lnTo>
                <a:lnTo>
                  <a:pt x="828" y="622"/>
                </a:lnTo>
                <a:lnTo>
                  <a:pt x="826" y="638"/>
                </a:lnTo>
                <a:lnTo>
                  <a:pt x="822" y="654"/>
                </a:lnTo>
                <a:lnTo>
                  <a:pt x="818" y="669"/>
                </a:lnTo>
                <a:lnTo>
                  <a:pt x="813" y="684"/>
                </a:lnTo>
                <a:lnTo>
                  <a:pt x="808" y="699"/>
                </a:lnTo>
                <a:lnTo>
                  <a:pt x="802" y="714"/>
                </a:lnTo>
                <a:lnTo>
                  <a:pt x="795" y="727"/>
                </a:lnTo>
                <a:lnTo>
                  <a:pt x="795" y="727"/>
                </a:lnTo>
                <a:lnTo>
                  <a:pt x="795" y="727"/>
                </a:lnTo>
                <a:lnTo>
                  <a:pt x="795" y="727"/>
                </a:lnTo>
              </a:path>
            </a:pathLst>
          </a:custGeom>
          <a:solidFill>
            <a:srgbClr val="B2B2B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Freeform 9">
            <a:extLst>
              <a:ext uri="{FF2B5EF4-FFF2-40B4-BE49-F238E27FC236}">
                <a16:creationId xmlns:a16="http://schemas.microsoft.com/office/drawing/2014/main" id="{03675050-AD0F-4E8C-ACA5-CA917D5CD375}"/>
              </a:ext>
            </a:extLst>
          </p:cNvPr>
          <p:cNvSpPr>
            <a:spLocks/>
          </p:cNvSpPr>
          <p:nvPr/>
        </p:nvSpPr>
        <p:spPr bwMode="auto">
          <a:xfrm>
            <a:off x="1584325" y="2355850"/>
            <a:ext cx="171450" cy="211138"/>
          </a:xfrm>
          <a:custGeom>
            <a:avLst/>
            <a:gdLst>
              <a:gd name="T0" fmla="*/ 74 w 119"/>
              <a:gd name="T1" fmla="*/ 6 h 150"/>
              <a:gd name="T2" fmla="*/ 85 w 119"/>
              <a:gd name="T3" fmla="*/ 13 h 150"/>
              <a:gd name="T4" fmla="*/ 94 w 119"/>
              <a:gd name="T5" fmla="*/ 22 h 150"/>
              <a:gd name="T6" fmla="*/ 103 w 119"/>
              <a:gd name="T7" fmla="*/ 32 h 150"/>
              <a:gd name="T8" fmla="*/ 109 w 119"/>
              <a:gd name="T9" fmla="*/ 45 h 150"/>
              <a:gd name="T10" fmla="*/ 114 w 119"/>
              <a:gd name="T11" fmla="*/ 58 h 150"/>
              <a:gd name="T12" fmla="*/ 117 w 119"/>
              <a:gd name="T13" fmla="*/ 71 h 150"/>
              <a:gd name="T14" fmla="*/ 118 w 119"/>
              <a:gd name="T15" fmla="*/ 86 h 150"/>
              <a:gd name="T16" fmla="*/ 117 w 119"/>
              <a:gd name="T17" fmla="*/ 100 h 150"/>
              <a:gd name="T18" fmla="*/ 112 w 119"/>
              <a:gd name="T19" fmla="*/ 114 h 150"/>
              <a:gd name="T20" fmla="*/ 106 w 119"/>
              <a:gd name="T21" fmla="*/ 125 h 150"/>
              <a:gd name="T22" fmla="*/ 99 w 119"/>
              <a:gd name="T23" fmla="*/ 134 h 150"/>
              <a:gd name="T24" fmla="*/ 89 w 119"/>
              <a:gd name="T25" fmla="*/ 142 h 150"/>
              <a:gd name="T26" fmla="*/ 79 w 119"/>
              <a:gd name="T27" fmla="*/ 147 h 150"/>
              <a:gd name="T28" fmla="*/ 68 w 119"/>
              <a:gd name="T29" fmla="*/ 149 h 150"/>
              <a:gd name="T30" fmla="*/ 57 w 119"/>
              <a:gd name="T31" fmla="*/ 147 h 150"/>
              <a:gd name="T32" fmla="*/ 45 w 119"/>
              <a:gd name="T33" fmla="*/ 143 h 150"/>
              <a:gd name="T34" fmla="*/ 34 w 119"/>
              <a:gd name="T35" fmla="*/ 137 h 150"/>
              <a:gd name="T36" fmla="*/ 23 w 119"/>
              <a:gd name="T37" fmla="*/ 128 h 150"/>
              <a:gd name="T38" fmla="*/ 15 w 119"/>
              <a:gd name="T39" fmla="*/ 117 h 150"/>
              <a:gd name="T40" fmla="*/ 8 w 119"/>
              <a:gd name="T41" fmla="*/ 105 h 150"/>
              <a:gd name="T42" fmla="*/ 2 w 119"/>
              <a:gd name="T43" fmla="*/ 91 h 150"/>
              <a:gd name="T44" fmla="*/ 0 w 119"/>
              <a:gd name="T45" fmla="*/ 76 h 150"/>
              <a:gd name="T46" fmla="*/ 0 w 119"/>
              <a:gd name="T47" fmla="*/ 61 h 150"/>
              <a:gd name="T48" fmla="*/ 1 w 119"/>
              <a:gd name="T49" fmla="*/ 48 h 150"/>
              <a:gd name="T50" fmla="*/ 5 w 119"/>
              <a:gd name="T51" fmla="*/ 35 h 150"/>
              <a:gd name="T52" fmla="*/ 11 w 119"/>
              <a:gd name="T53" fmla="*/ 23 h 150"/>
              <a:gd name="T54" fmla="*/ 19 w 119"/>
              <a:gd name="T55" fmla="*/ 14 h 150"/>
              <a:gd name="T56" fmla="*/ 28 w 119"/>
              <a:gd name="T57" fmla="*/ 8 h 150"/>
              <a:gd name="T58" fmla="*/ 39 w 119"/>
              <a:gd name="T59" fmla="*/ 3 h 150"/>
              <a:gd name="T60" fmla="*/ 50 w 119"/>
              <a:gd name="T61" fmla="*/ 1 h 150"/>
              <a:gd name="T62" fmla="*/ 61 w 119"/>
              <a:gd name="T63" fmla="*/ 1 h 150"/>
              <a:gd name="T64" fmla="*/ 69 w 119"/>
              <a:gd name="T65" fmla="*/ 2 h 150"/>
              <a:gd name="T66" fmla="*/ 69 w 119"/>
              <a:gd name="T67" fmla="*/ 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0">
                <a:moveTo>
                  <a:pt x="69" y="2"/>
                </a:moveTo>
                <a:lnTo>
                  <a:pt x="74" y="6"/>
                </a:lnTo>
                <a:lnTo>
                  <a:pt x="80" y="8"/>
                </a:lnTo>
                <a:lnTo>
                  <a:pt x="85" y="13"/>
                </a:lnTo>
                <a:lnTo>
                  <a:pt x="90" y="17"/>
                </a:lnTo>
                <a:lnTo>
                  <a:pt x="94" y="22"/>
                </a:lnTo>
                <a:lnTo>
                  <a:pt x="99" y="27"/>
                </a:lnTo>
                <a:lnTo>
                  <a:pt x="103" y="32"/>
                </a:lnTo>
                <a:lnTo>
                  <a:pt x="107" y="37"/>
                </a:lnTo>
                <a:lnTo>
                  <a:pt x="109" y="45"/>
                </a:lnTo>
                <a:lnTo>
                  <a:pt x="112" y="51"/>
                </a:lnTo>
                <a:lnTo>
                  <a:pt x="114" y="58"/>
                </a:lnTo>
                <a:lnTo>
                  <a:pt x="117" y="64"/>
                </a:lnTo>
                <a:lnTo>
                  <a:pt x="117" y="71"/>
                </a:lnTo>
                <a:lnTo>
                  <a:pt x="118" y="79"/>
                </a:lnTo>
                <a:lnTo>
                  <a:pt x="118" y="86"/>
                </a:lnTo>
                <a:lnTo>
                  <a:pt x="118" y="93"/>
                </a:lnTo>
                <a:lnTo>
                  <a:pt x="117" y="100"/>
                </a:lnTo>
                <a:lnTo>
                  <a:pt x="115" y="107"/>
                </a:lnTo>
                <a:lnTo>
                  <a:pt x="112" y="114"/>
                </a:lnTo>
                <a:lnTo>
                  <a:pt x="110" y="119"/>
                </a:lnTo>
                <a:lnTo>
                  <a:pt x="106" y="125"/>
                </a:lnTo>
                <a:lnTo>
                  <a:pt x="103" y="130"/>
                </a:lnTo>
                <a:lnTo>
                  <a:pt x="99" y="134"/>
                </a:lnTo>
                <a:lnTo>
                  <a:pt x="95" y="138"/>
                </a:lnTo>
                <a:lnTo>
                  <a:pt x="89" y="142"/>
                </a:lnTo>
                <a:lnTo>
                  <a:pt x="84" y="145"/>
                </a:lnTo>
                <a:lnTo>
                  <a:pt x="79" y="147"/>
                </a:lnTo>
                <a:lnTo>
                  <a:pt x="74" y="147"/>
                </a:lnTo>
                <a:lnTo>
                  <a:pt x="68" y="149"/>
                </a:lnTo>
                <a:lnTo>
                  <a:pt x="62" y="149"/>
                </a:lnTo>
                <a:lnTo>
                  <a:pt x="57" y="147"/>
                </a:lnTo>
                <a:lnTo>
                  <a:pt x="51" y="145"/>
                </a:lnTo>
                <a:lnTo>
                  <a:pt x="45" y="143"/>
                </a:lnTo>
                <a:lnTo>
                  <a:pt x="39" y="141"/>
                </a:lnTo>
                <a:lnTo>
                  <a:pt x="34" y="137"/>
                </a:lnTo>
                <a:lnTo>
                  <a:pt x="29" y="133"/>
                </a:lnTo>
                <a:lnTo>
                  <a:pt x="23" y="128"/>
                </a:lnTo>
                <a:lnTo>
                  <a:pt x="19" y="123"/>
                </a:lnTo>
                <a:lnTo>
                  <a:pt x="15" y="117"/>
                </a:lnTo>
                <a:lnTo>
                  <a:pt x="12" y="111"/>
                </a:lnTo>
                <a:lnTo>
                  <a:pt x="8" y="105"/>
                </a:lnTo>
                <a:lnTo>
                  <a:pt x="5" y="98"/>
                </a:lnTo>
                <a:lnTo>
                  <a:pt x="2" y="91"/>
                </a:lnTo>
                <a:lnTo>
                  <a:pt x="1" y="84"/>
                </a:lnTo>
                <a:lnTo>
                  <a:pt x="0" y="76"/>
                </a:lnTo>
                <a:lnTo>
                  <a:pt x="0" y="69"/>
                </a:lnTo>
                <a:lnTo>
                  <a:pt x="0" y="61"/>
                </a:lnTo>
                <a:lnTo>
                  <a:pt x="1" y="54"/>
                </a:lnTo>
                <a:lnTo>
                  <a:pt x="1" y="48"/>
                </a:lnTo>
                <a:lnTo>
                  <a:pt x="3" y="40"/>
                </a:lnTo>
                <a:lnTo>
                  <a:pt x="5" y="35"/>
                </a:lnTo>
                <a:lnTo>
                  <a:pt x="8" y="28"/>
                </a:lnTo>
                <a:lnTo>
                  <a:pt x="11" y="23"/>
                </a:lnTo>
                <a:lnTo>
                  <a:pt x="15" y="18"/>
                </a:lnTo>
                <a:lnTo>
                  <a:pt x="19" y="14"/>
                </a:lnTo>
                <a:lnTo>
                  <a:pt x="24" y="9"/>
                </a:lnTo>
                <a:lnTo>
                  <a:pt x="28" y="8"/>
                </a:lnTo>
                <a:lnTo>
                  <a:pt x="33" y="5"/>
                </a:lnTo>
                <a:lnTo>
                  <a:pt x="39" y="3"/>
                </a:lnTo>
                <a:lnTo>
                  <a:pt x="44" y="1"/>
                </a:lnTo>
                <a:lnTo>
                  <a:pt x="50" y="1"/>
                </a:lnTo>
                <a:lnTo>
                  <a:pt x="56" y="0"/>
                </a:lnTo>
                <a:lnTo>
                  <a:pt x="61" y="1"/>
                </a:lnTo>
                <a:lnTo>
                  <a:pt x="69" y="2"/>
                </a:lnTo>
                <a:lnTo>
                  <a:pt x="69" y="2"/>
                </a:lnTo>
                <a:lnTo>
                  <a:pt x="69" y="2"/>
                </a:lnTo>
                <a:lnTo>
                  <a:pt x="69" y="2"/>
                </a:lnTo>
              </a:path>
            </a:pathLst>
          </a:custGeom>
          <a:solidFill>
            <a:srgbClr val="A2A2A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6" name="Freeform 10">
            <a:extLst>
              <a:ext uri="{FF2B5EF4-FFF2-40B4-BE49-F238E27FC236}">
                <a16:creationId xmlns:a16="http://schemas.microsoft.com/office/drawing/2014/main" id="{33A8370D-90AE-486F-9B2F-284097824A8E}"/>
              </a:ext>
            </a:extLst>
          </p:cNvPr>
          <p:cNvSpPr>
            <a:spLocks/>
          </p:cNvSpPr>
          <p:nvPr/>
        </p:nvSpPr>
        <p:spPr bwMode="auto">
          <a:xfrm>
            <a:off x="1633538" y="2308225"/>
            <a:ext cx="246062" cy="250825"/>
          </a:xfrm>
          <a:custGeom>
            <a:avLst/>
            <a:gdLst>
              <a:gd name="T0" fmla="*/ 31 w 170"/>
              <a:gd name="T1" fmla="*/ 37 h 180"/>
              <a:gd name="T2" fmla="*/ 27 w 170"/>
              <a:gd name="T3" fmla="*/ 37 h 180"/>
              <a:gd name="T4" fmla="*/ 22 w 170"/>
              <a:gd name="T5" fmla="*/ 36 h 180"/>
              <a:gd name="T6" fmla="*/ 18 w 170"/>
              <a:gd name="T7" fmla="*/ 36 h 180"/>
              <a:gd name="T8" fmla="*/ 14 w 170"/>
              <a:gd name="T9" fmla="*/ 36 h 180"/>
              <a:gd name="T10" fmla="*/ 10 w 170"/>
              <a:gd name="T11" fmla="*/ 36 h 180"/>
              <a:gd name="T12" fmla="*/ 6 w 170"/>
              <a:gd name="T13" fmla="*/ 38 h 180"/>
              <a:gd name="T14" fmla="*/ 2 w 170"/>
              <a:gd name="T15" fmla="*/ 38 h 180"/>
              <a:gd name="T16" fmla="*/ 84 w 170"/>
              <a:gd name="T17" fmla="*/ 2 h 180"/>
              <a:gd name="T18" fmla="*/ 88 w 170"/>
              <a:gd name="T19" fmla="*/ 2 h 180"/>
              <a:gd name="T20" fmla="*/ 92 w 170"/>
              <a:gd name="T21" fmla="*/ 1 h 180"/>
              <a:gd name="T22" fmla="*/ 95 w 170"/>
              <a:gd name="T23" fmla="*/ 1 h 180"/>
              <a:gd name="T24" fmla="*/ 100 w 170"/>
              <a:gd name="T25" fmla="*/ 0 h 180"/>
              <a:gd name="T26" fmla="*/ 104 w 170"/>
              <a:gd name="T27" fmla="*/ 0 h 180"/>
              <a:gd name="T28" fmla="*/ 109 w 170"/>
              <a:gd name="T29" fmla="*/ 0 h 180"/>
              <a:gd name="T30" fmla="*/ 113 w 170"/>
              <a:gd name="T31" fmla="*/ 2 h 180"/>
              <a:gd name="T32" fmla="*/ 118 w 170"/>
              <a:gd name="T33" fmla="*/ 2 h 180"/>
              <a:gd name="T34" fmla="*/ 130 w 170"/>
              <a:gd name="T35" fmla="*/ 8 h 180"/>
              <a:gd name="T36" fmla="*/ 140 w 170"/>
              <a:gd name="T37" fmla="*/ 15 h 180"/>
              <a:gd name="T38" fmla="*/ 149 w 170"/>
              <a:gd name="T39" fmla="*/ 25 h 180"/>
              <a:gd name="T40" fmla="*/ 158 w 170"/>
              <a:gd name="T41" fmla="*/ 36 h 180"/>
              <a:gd name="T42" fmla="*/ 162 w 170"/>
              <a:gd name="T43" fmla="*/ 50 h 180"/>
              <a:gd name="T44" fmla="*/ 167 w 170"/>
              <a:gd name="T45" fmla="*/ 63 h 180"/>
              <a:gd name="T46" fmla="*/ 169 w 170"/>
              <a:gd name="T47" fmla="*/ 78 h 180"/>
              <a:gd name="T48" fmla="*/ 169 w 170"/>
              <a:gd name="T49" fmla="*/ 93 h 180"/>
              <a:gd name="T50" fmla="*/ 166 w 170"/>
              <a:gd name="T51" fmla="*/ 102 h 180"/>
              <a:gd name="T52" fmla="*/ 164 w 170"/>
              <a:gd name="T53" fmla="*/ 111 h 180"/>
              <a:gd name="T54" fmla="*/ 160 w 170"/>
              <a:gd name="T55" fmla="*/ 118 h 180"/>
              <a:gd name="T56" fmla="*/ 157 w 170"/>
              <a:gd name="T57" fmla="*/ 125 h 180"/>
              <a:gd name="T58" fmla="*/ 151 w 170"/>
              <a:gd name="T59" fmla="*/ 131 h 180"/>
              <a:gd name="T60" fmla="*/ 147 w 170"/>
              <a:gd name="T61" fmla="*/ 136 h 180"/>
              <a:gd name="T62" fmla="*/ 141 w 170"/>
              <a:gd name="T63" fmla="*/ 141 h 180"/>
              <a:gd name="T64" fmla="*/ 135 w 170"/>
              <a:gd name="T65" fmla="*/ 143 h 180"/>
              <a:gd name="T66" fmla="*/ 51 w 170"/>
              <a:gd name="T67" fmla="*/ 179 h 180"/>
              <a:gd name="T68" fmla="*/ 56 w 170"/>
              <a:gd name="T69" fmla="*/ 176 h 180"/>
              <a:gd name="T70" fmla="*/ 63 w 170"/>
              <a:gd name="T71" fmla="*/ 171 h 180"/>
              <a:gd name="T72" fmla="*/ 67 w 170"/>
              <a:gd name="T73" fmla="*/ 166 h 180"/>
              <a:gd name="T74" fmla="*/ 73 w 170"/>
              <a:gd name="T75" fmla="*/ 160 h 180"/>
              <a:gd name="T76" fmla="*/ 76 w 170"/>
              <a:gd name="T77" fmla="*/ 153 h 180"/>
              <a:gd name="T78" fmla="*/ 80 w 170"/>
              <a:gd name="T79" fmla="*/ 146 h 180"/>
              <a:gd name="T80" fmla="*/ 82 w 170"/>
              <a:gd name="T81" fmla="*/ 137 h 180"/>
              <a:gd name="T82" fmla="*/ 84 w 170"/>
              <a:gd name="T83" fmla="*/ 128 h 180"/>
              <a:gd name="T84" fmla="*/ 84 w 170"/>
              <a:gd name="T85" fmla="*/ 114 h 180"/>
              <a:gd name="T86" fmla="*/ 83 w 170"/>
              <a:gd name="T87" fmla="*/ 99 h 180"/>
              <a:gd name="T88" fmla="*/ 78 w 170"/>
              <a:gd name="T89" fmla="*/ 86 h 180"/>
              <a:gd name="T90" fmla="*/ 73 w 170"/>
              <a:gd name="T91" fmla="*/ 72 h 180"/>
              <a:gd name="T92" fmla="*/ 65 w 170"/>
              <a:gd name="T93" fmla="*/ 62 h 180"/>
              <a:gd name="T94" fmla="*/ 56 w 170"/>
              <a:gd name="T95" fmla="*/ 52 h 180"/>
              <a:gd name="T96" fmla="*/ 46 w 170"/>
              <a:gd name="T97" fmla="*/ 43 h 180"/>
              <a:gd name="T98" fmla="*/ 35 w 170"/>
              <a:gd name="T99" fmla="*/ 37 h 180"/>
              <a:gd name="T100" fmla="*/ 35 w 170"/>
              <a:gd name="T101"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80">
                <a:moveTo>
                  <a:pt x="35" y="37"/>
                </a:moveTo>
                <a:lnTo>
                  <a:pt x="31" y="37"/>
                </a:lnTo>
                <a:lnTo>
                  <a:pt x="29" y="37"/>
                </a:lnTo>
                <a:lnTo>
                  <a:pt x="27" y="37"/>
                </a:lnTo>
                <a:lnTo>
                  <a:pt x="25" y="36"/>
                </a:lnTo>
                <a:lnTo>
                  <a:pt x="22" y="36"/>
                </a:lnTo>
                <a:lnTo>
                  <a:pt x="20" y="36"/>
                </a:lnTo>
                <a:lnTo>
                  <a:pt x="18" y="36"/>
                </a:lnTo>
                <a:lnTo>
                  <a:pt x="16" y="34"/>
                </a:lnTo>
                <a:lnTo>
                  <a:pt x="14" y="36"/>
                </a:lnTo>
                <a:lnTo>
                  <a:pt x="12" y="36"/>
                </a:lnTo>
                <a:lnTo>
                  <a:pt x="10" y="36"/>
                </a:lnTo>
                <a:lnTo>
                  <a:pt x="8" y="36"/>
                </a:lnTo>
                <a:lnTo>
                  <a:pt x="6" y="38"/>
                </a:lnTo>
                <a:lnTo>
                  <a:pt x="4" y="38"/>
                </a:lnTo>
                <a:lnTo>
                  <a:pt x="2" y="38"/>
                </a:lnTo>
                <a:lnTo>
                  <a:pt x="0" y="38"/>
                </a:lnTo>
                <a:lnTo>
                  <a:pt x="84" y="2"/>
                </a:lnTo>
                <a:lnTo>
                  <a:pt x="86" y="2"/>
                </a:lnTo>
                <a:lnTo>
                  <a:pt x="88" y="2"/>
                </a:lnTo>
                <a:lnTo>
                  <a:pt x="90" y="2"/>
                </a:lnTo>
                <a:lnTo>
                  <a:pt x="92" y="1"/>
                </a:lnTo>
                <a:lnTo>
                  <a:pt x="93" y="1"/>
                </a:lnTo>
                <a:lnTo>
                  <a:pt x="95" y="1"/>
                </a:lnTo>
                <a:lnTo>
                  <a:pt x="97" y="1"/>
                </a:lnTo>
                <a:lnTo>
                  <a:pt x="100" y="0"/>
                </a:lnTo>
                <a:lnTo>
                  <a:pt x="102" y="0"/>
                </a:lnTo>
                <a:lnTo>
                  <a:pt x="104" y="0"/>
                </a:lnTo>
                <a:lnTo>
                  <a:pt x="106" y="0"/>
                </a:lnTo>
                <a:lnTo>
                  <a:pt x="109" y="0"/>
                </a:lnTo>
                <a:lnTo>
                  <a:pt x="111" y="2"/>
                </a:lnTo>
                <a:lnTo>
                  <a:pt x="113" y="2"/>
                </a:lnTo>
                <a:lnTo>
                  <a:pt x="114" y="2"/>
                </a:lnTo>
                <a:lnTo>
                  <a:pt x="118" y="2"/>
                </a:lnTo>
                <a:lnTo>
                  <a:pt x="124" y="5"/>
                </a:lnTo>
                <a:lnTo>
                  <a:pt x="130" y="8"/>
                </a:lnTo>
                <a:lnTo>
                  <a:pt x="134" y="12"/>
                </a:lnTo>
                <a:lnTo>
                  <a:pt x="140" y="15"/>
                </a:lnTo>
                <a:lnTo>
                  <a:pt x="144" y="21"/>
                </a:lnTo>
                <a:lnTo>
                  <a:pt x="149" y="25"/>
                </a:lnTo>
                <a:lnTo>
                  <a:pt x="153" y="31"/>
                </a:lnTo>
                <a:lnTo>
                  <a:pt x="158" y="36"/>
                </a:lnTo>
                <a:lnTo>
                  <a:pt x="160" y="44"/>
                </a:lnTo>
                <a:lnTo>
                  <a:pt x="162" y="50"/>
                </a:lnTo>
                <a:lnTo>
                  <a:pt x="164" y="58"/>
                </a:lnTo>
                <a:lnTo>
                  <a:pt x="167" y="63"/>
                </a:lnTo>
                <a:lnTo>
                  <a:pt x="168" y="71"/>
                </a:lnTo>
                <a:lnTo>
                  <a:pt x="169" y="78"/>
                </a:lnTo>
                <a:lnTo>
                  <a:pt x="169" y="86"/>
                </a:lnTo>
                <a:lnTo>
                  <a:pt x="169" y="93"/>
                </a:lnTo>
                <a:lnTo>
                  <a:pt x="167" y="98"/>
                </a:lnTo>
                <a:lnTo>
                  <a:pt x="166" y="102"/>
                </a:lnTo>
                <a:lnTo>
                  <a:pt x="164" y="107"/>
                </a:lnTo>
                <a:lnTo>
                  <a:pt x="164" y="111"/>
                </a:lnTo>
                <a:lnTo>
                  <a:pt x="162" y="114"/>
                </a:lnTo>
                <a:lnTo>
                  <a:pt x="160" y="118"/>
                </a:lnTo>
                <a:lnTo>
                  <a:pt x="158" y="122"/>
                </a:lnTo>
                <a:lnTo>
                  <a:pt x="157" y="125"/>
                </a:lnTo>
                <a:lnTo>
                  <a:pt x="153" y="129"/>
                </a:lnTo>
                <a:lnTo>
                  <a:pt x="151" y="131"/>
                </a:lnTo>
                <a:lnTo>
                  <a:pt x="149" y="134"/>
                </a:lnTo>
                <a:lnTo>
                  <a:pt x="147" y="136"/>
                </a:lnTo>
                <a:lnTo>
                  <a:pt x="143" y="139"/>
                </a:lnTo>
                <a:lnTo>
                  <a:pt x="141" y="141"/>
                </a:lnTo>
                <a:lnTo>
                  <a:pt x="137" y="142"/>
                </a:lnTo>
                <a:lnTo>
                  <a:pt x="135" y="143"/>
                </a:lnTo>
                <a:lnTo>
                  <a:pt x="135" y="143"/>
                </a:lnTo>
                <a:lnTo>
                  <a:pt x="51" y="179"/>
                </a:lnTo>
                <a:lnTo>
                  <a:pt x="53" y="178"/>
                </a:lnTo>
                <a:lnTo>
                  <a:pt x="56" y="176"/>
                </a:lnTo>
                <a:lnTo>
                  <a:pt x="59" y="174"/>
                </a:lnTo>
                <a:lnTo>
                  <a:pt x="63" y="171"/>
                </a:lnTo>
                <a:lnTo>
                  <a:pt x="65" y="169"/>
                </a:lnTo>
                <a:lnTo>
                  <a:pt x="67" y="166"/>
                </a:lnTo>
                <a:lnTo>
                  <a:pt x="69" y="164"/>
                </a:lnTo>
                <a:lnTo>
                  <a:pt x="73" y="160"/>
                </a:lnTo>
                <a:lnTo>
                  <a:pt x="75" y="157"/>
                </a:lnTo>
                <a:lnTo>
                  <a:pt x="76" y="153"/>
                </a:lnTo>
                <a:lnTo>
                  <a:pt x="78" y="149"/>
                </a:lnTo>
                <a:lnTo>
                  <a:pt x="80" y="146"/>
                </a:lnTo>
                <a:lnTo>
                  <a:pt x="80" y="142"/>
                </a:lnTo>
                <a:lnTo>
                  <a:pt x="82" y="137"/>
                </a:lnTo>
                <a:lnTo>
                  <a:pt x="83" y="133"/>
                </a:lnTo>
                <a:lnTo>
                  <a:pt x="84" y="128"/>
                </a:lnTo>
                <a:lnTo>
                  <a:pt x="84" y="121"/>
                </a:lnTo>
                <a:lnTo>
                  <a:pt x="84" y="114"/>
                </a:lnTo>
                <a:lnTo>
                  <a:pt x="83" y="106"/>
                </a:lnTo>
                <a:lnTo>
                  <a:pt x="83" y="99"/>
                </a:lnTo>
                <a:lnTo>
                  <a:pt x="80" y="93"/>
                </a:lnTo>
                <a:lnTo>
                  <a:pt x="78" y="86"/>
                </a:lnTo>
                <a:lnTo>
                  <a:pt x="75" y="80"/>
                </a:lnTo>
                <a:lnTo>
                  <a:pt x="73" y="72"/>
                </a:lnTo>
                <a:lnTo>
                  <a:pt x="69" y="67"/>
                </a:lnTo>
                <a:lnTo>
                  <a:pt x="65" y="62"/>
                </a:lnTo>
                <a:lnTo>
                  <a:pt x="60" y="57"/>
                </a:lnTo>
                <a:lnTo>
                  <a:pt x="56" y="52"/>
                </a:lnTo>
                <a:lnTo>
                  <a:pt x="51" y="48"/>
                </a:lnTo>
                <a:lnTo>
                  <a:pt x="46" y="43"/>
                </a:lnTo>
                <a:lnTo>
                  <a:pt x="40" y="41"/>
                </a:lnTo>
                <a:lnTo>
                  <a:pt x="35" y="37"/>
                </a:lnTo>
                <a:lnTo>
                  <a:pt x="35" y="37"/>
                </a:lnTo>
                <a:lnTo>
                  <a:pt x="35" y="37"/>
                </a:lnTo>
                <a:lnTo>
                  <a:pt x="35" y="37"/>
                </a:lnTo>
              </a:path>
            </a:pathLst>
          </a:custGeom>
          <a:solidFill>
            <a:srgbClr val="72727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7" name="Freeform 11">
            <a:extLst>
              <a:ext uri="{FF2B5EF4-FFF2-40B4-BE49-F238E27FC236}">
                <a16:creationId xmlns:a16="http://schemas.microsoft.com/office/drawing/2014/main" id="{D35C886C-55CA-4E9D-8D33-AE2C00A7311D}"/>
              </a:ext>
            </a:extLst>
          </p:cNvPr>
          <p:cNvSpPr>
            <a:spLocks/>
          </p:cNvSpPr>
          <p:nvPr/>
        </p:nvSpPr>
        <p:spPr bwMode="auto">
          <a:xfrm>
            <a:off x="2460625" y="1784350"/>
            <a:ext cx="266700" cy="501650"/>
          </a:xfrm>
          <a:custGeom>
            <a:avLst/>
            <a:gdLst>
              <a:gd name="T0" fmla="*/ 0 w 185"/>
              <a:gd name="T1" fmla="*/ 0 h 359"/>
              <a:gd name="T2" fmla="*/ 18 w 185"/>
              <a:gd name="T3" fmla="*/ 18 h 359"/>
              <a:gd name="T4" fmla="*/ 36 w 185"/>
              <a:gd name="T5" fmla="*/ 36 h 359"/>
              <a:gd name="T6" fmla="*/ 52 w 185"/>
              <a:gd name="T7" fmla="*/ 54 h 359"/>
              <a:gd name="T8" fmla="*/ 69 w 185"/>
              <a:gd name="T9" fmla="*/ 73 h 359"/>
              <a:gd name="T10" fmla="*/ 83 w 185"/>
              <a:gd name="T11" fmla="*/ 94 h 359"/>
              <a:gd name="T12" fmla="*/ 98 w 185"/>
              <a:gd name="T13" fmla="*/ 114 h 359"/>
              <a:gd name="T14" fmla="*/ 111 w 185"/>
              <a:gd name="T15" fmla="*/ 136 h 359"/>
              <a:gd name="T16" fmla="*/ 124 w 185"/>
              <a:gd name="T17" fmla="*/ 158 h 359"/>
              <a:gd name="T18" fmla="*/ 134 w 185"/>
              <a:gd name="T19" fmla="*/ 182 h 359"/>
              <a:gd name="T20" fmla="*/ 145 w 185"/>
              <a:gd name="T21" fmla="*/ 205 h 359"/>
              <a:gd name="T22" fmla="*/ 154 w 185"/>
              <a:gd name="T23" fmla="*/ 230 h 359"/>
              <a:gd name="T24" fmla="*/ 163 w 185"/>
              <a:gd name="T25" fmla="*/ 254 h 359"/>
              <a:gd name="T26" fmla="*/ 169 w 185"/>
              <a:gd name="T27" fmla="*/ 281 h 359"/>
              <a:gd name="T28" fmla="*/ 175 w 185"/>
              <a:gd name="T29" fmla="*/ 306 h 359"/>
              <a:gd name="T30" fmla="*/ 180 w 185"/>
              <a:gd name="T31" fmla="*/ 332 h 359"/>
              <a:gd name="T32" fmla="*/ 184 w 185"/>
              <a:gd name="T33" fmla="*/ 3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359">
                <a:moveTo>
                  <a:pt x="0" y="0"/>
                </a:moveTo>
                <a:lnTo>
                  <a:pt x="18" y="18"/>
                </a:lnTo>
                <a:lnTo>
                  <a:pt x="36" y="36"/>
                </a:lnTo>
                <a:lnTo>
                  <a:pt x="52" y="54"/>
                </a:lnTo>
                <a:lnTo>
                  <a:pt x="69" y="73"/>
                </a:lnTo>
                <a:lnTo>
                  <a:pt x="83" y="94"/>
                </a:lnTo>
                <a:lnTo>
                  <a:pt x="98" y="114"/>
                </a:lnTo>
                <a:lnTo>
                  <a:pt x="111" y="136"/>
                </a:lnTo>
                <a:lnTo>
                  <a:pt x="124" y="158"/>
                </a:lnTo>
                <a:lnTo>
                  <a:pt x="134" y="182"/>
                </a:lnTo>
                <a:lnTo>
                  <a:pt x="145" y="205"/>
                </a:lnTo>
                <a:lnTo>
                  <a:pt x="154" y="230"/>
                </a:lnTo>
                <a:lnTo>
                  <a:pt x="163" y="254"/>
                </a:lnTo>
                <a:lnTo>
                  <a:pt x="169" y="281"/>
                </a:lnTo>
                <a:lnTo>
                  <a:pt x="175" y="306"/>
                </a:lnTo>
                <a:lnTo>
                  <a:pt x="180" y="332"/>
                </a:lnTo>
                <a:lnTo>
                  <a:pt x="184" y="35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8" name="Freeform 12">
            <a:extLst>
              <a:ext uri="{FF2B5EF4-FFF2-40B4-BE49-F238E27FC236}">
                <a16:creationId xmlns:a16="http://schemas.microsoft.com/office/drawing/2014/main" id="{06682838-C2EE-4AE1-8B4D-7066C72D9152}"/>
              </a:ext>
            </a:extLst>
          </p:cNvPr>
          <p:cNvSpPr>
            <a:spLocks/>
          </p:cNvSpPr>
          <p:nvPr/>
        </p:nvSpPr>
        <p:spPr bwMode="auto">
          <a:xfrm>
            <a:off x="2725738" y="2284413"/>
            <a:ext cx="7937" cy="119062"/>
          </a:xfrm>
          <a:custGeom>
            <a:avLst/>
            <a:gdLst>
              <a:gd name="T0" fmla="*/ 0 w 5"/>
              <a:gd name="T1" fmla="*/ 0 h 85"/>
              <a:gd name="T2" fmla="*/ 0 w 5"/>
              <a:gd name="T3" fmla="*/ 5 h 85"/>
              <a:gd name="T4" fmla="*/ 0 w 5"/>
              <a:gd name="T5" fmla="*/ 11 h 85"/>
              <a:gd name="T6" fmla="*/ 0 w 5"/>
              <a:gd name="T7" fmla="*/ 16 h 85"/>
              <a:gd name="T8" fmla="*/ 1 w 5"/>
              <a:gd name="T9" fmla="*/ 22 h 85"/>
              <a:gd name="T10" fmla="*/ 1 w 5"/>
              <a:gd name="T11" fmla="*/ 28 h 85"/>
              <a:gd name="T12" fmla="*/ 1 w 5"/>
              <a:gd name="T13" fmla="*/ 33 h 85"/>
              <a:gd name="T14" fmla="*/ 1 w 5"/>
              <a:gd name="T15" fmla="*/ 39 h 85"/>
              <a:gd name="T16" fmla="*/ 3 w 5"/>
              <a:gd name="T17" fmla="*/ 43 h 85"/>
              <a:gd name="T18" fmla="*/ 3 w 5"/>
              <a:gd name="T19" fmla="*/ 49 h 85"/>
              <a:gd name="T20" fmla="*/ 3 w 5"/>
              <a:gd name="T21" fmla="*/ 54 h 85"/>
              <a:gd name="T22" fmla="*/ 3 w 5"/>
              <a:gd name="T23" fmla="*/ 60 h 85"/>
              <a:gd name="T24" fmla="*/ 3 w 5"/>
              <a:gd name="T25" fmla="*/ 64 h 85"/>
              <a:gd name="T26" fmla="*/ 3 w 5"/>
              <a:gd name="T27" fmla="*/ 70 h 85"/>
              <a:gd name="T28" fmla="*/ 3 w 5"/>
              <a:gd name="T29" fmla="*/ 75 h 85"/>
              <a:gd name="T30" fmla="*/ 3 w 5"/>
              <a:gd name="T31" fmla="*/ 80 h 85"/>
              <a:gd name="T32" fmla="*/ 4 w 5"/>
              <a:gd name="T33" fmla="*/ 8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85">
                <a:moveTo>
                  <a:pt x="0" y="0"/>
                </a:moveTo>
                <a:lnTo>
                  <a:pt x="0" y="5"/>
                </a:lnTo>
                <a:lnTo>
                  <a:pt x="0" y="11"/>
                </a:lnTo>
                <a:lnTo>
                  <a:pt x="0" y="16"/>
                </a:lnTo>
                <a:lnTo>
                  <a:pt x="1" y="22"/>
                </a:lnTo>
                <a:lnTo>
                  <a:pt x="1" y="28"/>
                </a:lnTo>
                <a:lnTo>
                  <a:pt x="1" y="33"/>
                </a:lnTo>
                <a:lnTo>
                  <a:pt x="1" y="39"/>
                </a:lnTo>
                <a:lnTo>
                  <a:pt x="3" y="43"/>
                </a:lnTo>
                <a:lnTo>
                  <a:pt x="3" y="49"/>
                </a:lnTo>
                <a:lnTo>
                  <a:pt x="3" y="54"/>
                </a:lnTo>
                <a:lnTo>
                  <a:pt x="3" y="60"/>
                </a:lnTo>
                <a:lnTo>
                  <a:pt x="3" y="64"/>
                </a:lnTo>
                <a:lnTo>
                  <a:pt x="3" y="70"/>
                </a:lnTo>
                <a:lnTo>
                  <a:pt x="3" y="75"/>
                </a:lnTo>
                <a:lnTo>
                  <a:pt x="3" y="80"/>
                </a:lnTo>
                <a:lnTo>
                  <a:pt x="4" y="8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9" name="Freeform 13">
            <a:extLst>
              <a:ext uri="{FF2B5EF4-FFF2-40B4-BE49-F238E27FC236}">
                <a16:creationId xmlns:a16="http://schemas.microsoft.com/office/drawing/2014/main" id="{B10AD35C-2711-431C-B665-A048995B0D67}"/>
              </a:ext>
            </a:extLst>
          </p:cNvPr>
          <p:cNvSpPr>
            <a:spLocks/>
          </p:cNvSpPr>
          <p:nvPr/>
        </p:nvSpPr>
        <p:spPr bwMode="auto">
          <a:xfrm>
            <a:off x="2511425" y="1633538"/>
            <a:ext cx="338138" cy="639762"/>
          </a:xfrm>
          <a:custGeom>
            <a:avLst/>
            <a:gdLst>
              <a:gd name="T0" fmla="*/ 0 w 235"/>
              <a:gd name="T1" fmla="*/ 0 h 457"/>
              <a:gd name="T2" fmla="*/ 22 w 235"/>
              <a:gd name="T3" fmla="*/ 22 h 457"/>
              <a:gd name="T4" fmla="*/ 45 w 235"/>
              <a:gd name="T5" fmla="*/ 45 h 457"/>
              <a:gd name="T6" fmla="*/ 66 w 235"/>
              <a:gd name="T7" fmla="*/ 68 h 457"/>
              <a:gd name="T8" fmla="*/ 87 w 235"/>
              <a:gd name="T9" fmla="*/ 93 h 457"/>
              <a:gd name="T10" fmla="*/ 106 w 235"/>
              <a:gd name="T11" fmla="*/ 119 h 457"/>
              <a:gd name="T12" fmla="*/ 124 w 235"/>
              <a:gd name="T13" fmla="*/ 145 h 457"/>
              <a:gd name="T14" fmla="*/ 140 w 235"/>
              <a:gd name="T15" fmla="*/ 174 h 457"/>
              <a:gd name="T16" fmla="*/ 157 w 235"/>
              <a:gd name="T17" fmla="*/ 202 h 457"/>
              <a:gd name="T18" fmla="*/ 171 w 235"/>
              <a:gd name="T19" fmla="*/ 232 h 457"/>
              <a:gd name="T20" fmla="*/ 184 w 235"/>
              <a:gd name="T21" fmla="*/ 262 h 457"/>
              <a:gd name="T22" fmla="*/ 196 w 235"/>
              <a:gd name="T23" fmla="*/ 293 h 457"/>
              <a:gd name="T24" fmla="*/ 207 w 235"/>
              <a:gd name="T25" fmla="*/ 324 h 457"/>
              <a:gd name="T26" fmla="*/ 216 w 235"/>
              <a:gd name="T27" fmla="*/ 357 h 457"/>
              <a:gd name="T28" fmla="*/ 224 w 235"/>
              <a:gd name="T29" fmla="*/ 389 h 457"/>
              <a:gd name="T30" fmla="*/ 229 w 235"/>
              <a:gd name="T31" fmla="*/ 423 h 457"/>
              <a:gd name="T32" fmla="*/ 234 w 235"/>
              <a:gd name="T33" fmla="*/ 4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 h="457">
                <a:moveTo>
                  <a:pt x="0" y="0"/>
                </a:moveTo>
                <a:lnTo>
                  <a:pt x="22" y="22"/>
                </a:lnTo>
                <a:lnTo>
                  <a:pt x="45" y="45"/>
                </a:lnTo>
                <a:lnTo>
                  <a:pt x="66" y="68"/>
                </a:lnTo>
                <a:lnTo>
                  <a:pt x="87" y="93"/>
                </a:lnTo>
                <a:lnTo>
                  <a:pt x="106" y="119"/>
                </a:lnTo>
                <a:lnTo>
                  <a:pt x="124" y="145"/>
                </a:lnTo>
                <a:lnTo>
                  <a:pt x="140" y="174"/>
                </a:lnTo>
                <a:lnTo>
                  <a:pt x="157" y="202"/>
                </a:lnTo>
                <a:lnTo>
                  <a:pt x="171" y="232"/>
                </a:lnTo>
                <a:lnTo>
                  <a:pt x="184" y="262"/>
                </a:lnTo>
                <a:lnTo>
                  <a:pt x="196" y="293"/>
                </a:lnTo>
                <a:lnTo>
                  <a:pt x="207" y="324"/>
                </a:lnTo>
                <a:lnTo>
                  <a:pt x="216" y="357"/>
                </a:lnTo>
                <a:lnTo>
                  <a:pt x="224" y="389"/>
                </a:lnTo>
                <a:lnTo>
                  <a:pt x="229" y="423"/>
                </a:lnTo>
                <a:lnTo>
                  <a:pt x="234" y="456"/>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0" name="Freeform 14">
            <a:extLst>
              <a:ext uri="{FF2B5EF4-FFF2-40B4-BE49-F238E27FC236}">
                <a16:creationId xmlns:a16="http://schemas.microsoft.com/office/drawing/2014/main" id="{47C7FAAA-1DA0-4E18-8A8C-DBE099A02B8E}"/>
              </a:ext>
            </a:extLst>
          </p:cNvPr>
          <p:cNvSpPr>
            <a:spLocks/>
          </p:cNvSpPr>
          <p:nvPr/>
        </p:nvSpPr>
        <p:spPr bwMode="auto">
          <a:xfrm>
            <a:off x="2847975" y="2273300"/>
            <a:ext cx="9525" cy="153988"/>
          </a:xfrm>
          <a:custGeom>
            <a:avLst/>
            <a:gdLst>
              <a:gd name="T0" fmla="*/ 0 w 6"/>
              <a:gd name="T1" fmla="*/ 0 h 110"/>
              <a:gd name="T2" fmla="*/ 0 w 6"/>
              <a:gd name="T3" fmla="*/ 8 h 110"/>
              <a:gd name="T4" fmla="*/ 0 w 6"/>
              <a:gd name="T5" fmla="*/ 15 h 110"/>
              <a:gd name="T6" fmla="*/ 0 w 6"/>
              <a:gd name="T7" fmla="*/ 23 h 110"/>
              <a:gd name="T8" fmla="*/ 1 w 6"/>
              <a:gd name="T9" fmla="*/ 29 h 110"/>
              <a:gd name="T10" fmla="*/ 1 w 6"/>
              <a:gd name="T11" fmla="*/ 37 h 110"/>
              <a:gd name="T12" fmla="*/ 1 w 6"/>
              <a:gd name="T13" fmla="*/ 43 h 110"/>
              <a:gd name="T14" fmla="*/ 1 w 6"/>
              <a:gd name="T15" fmla="*/ 51 h 110"/>
              <a:gd name="T16" fmla="*/ 3 w 6"/>
              <a:gd name="T17" fmla="*/ 57 h 110"/>
              <a:gd name="T18" fmla="*/ 3 w 6"/>
              <a:gd name="T19" fmla="*/ 64 h 110"/>
              <a:gd name="T20" fmla="*/ 3 w 6"/>
              <a:gd name="T21" fmla="*/ 69 h 110"/>
              <a:gd name="T22" fmla="*/ 3 w 6"/>
              <a:gd name="T23" fmla="*/ 77 h 110"/>
              <a:gd name="T24" fmla="*/ 4 w 6"/>
              <a:gd name="T25" fmla="*/ 83 h 110"/>
              <a:gd name="T26" fmla="*/ 4 w 6"/>
              <a:gd name="T27" fmla="*/ 90 h 110"/>
              <a:gd name="T28" fmla="*/ 4 w 6"/>
              <a:gd name="T29" fmla="*/ 96 h 110"/>
              <a:gd name="T30" fmla="*/ 4 w 6"/>
              <a:gd name="T31" fmla="*/ 103 h 110"/>
              <a:gd name="T32" fmla="*/ 5 w 6"/>
              <a:gd name="T33" fmla="*/ 10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10">
                <a:moveTo>
                  <a:pt x="0" y="0"/>
                </a:moveTo>
                <a:lnTo>
                  <a:pt x="0" y="8"/>
                </a:lnTo>
                <a:lnTo>
                  <a:pt x="0" y="15"/>
                </a:lnTo>
                <a:lnTo>
                  <a:pt x="0" y="23"/>
                </a:lnTo>
                <a:lnTo>
                  <a:pt x="1" y="29"/>
                </a:lnTo>
                <a:lnTo>
                  <a:pt x="1" y="37"/>
                </a:lnTo>
                <a:lnTo>
                  <a:pt x="1" y="43"/>
                </a:lnTo>
                <a:lnTo>
                  <a:pt x="1" y="51"/>
                </a:lnTo>
                <a:lnTo>
                  <a:pt x="3" y="57"/>
                </a:lnTo>
                <a:lnTo>
                  <a:pt x="3" y="64"/>
                </a:lnTo>
                <a:lnTo>
                  <a:pt x="3" y="69"/>
                </a:lnTo>
                <a:lnTo>
                  <a:pt x="3" y="77"/>
                </a:lnTo>
                <a:lnTo>
                  <a:pt x="4" y="83"/>
                </a:lnTo>
                <a:lnTo>
                  <a:pt x="4" y="90"/>
                </a:lnTo>
                <a:lnTo>
                  <a:pt x="4" y="96"/>
                </a:lnTo>
                <a:lnTo>
                  <a:pt x="4" y="103"/>
                </a:lnTo>
                <a:lnTo>
                  <a:pt x="5" y="109"/>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1" name="Freeform 15">
            <a:extLst>
              <a:ext uri="{FF2B5EF4-FFF2-40B4-BE49-F238E27FC236}">
                <a16:creationId xmlns:a16="http://schemas.microsoft.com/office/drawing/2014/main" id="{6B059BE2-C0FD-4599-8A33-F61B3737631B}"/>
              </a:ext>
            </a:extLst>
          </p:cNvPr>
          <p:cNvSpPr>
            <a:spLocks/>
          </p:cNvSpPr>
          <p:nvPr/>
        </p:nvSpPr>
        <p:spPr bwMode="auto">
          <a:xfrm>
            <a:off x="2581275" y="1466850"/>
            <a:ext cx="433388" cy="819150"/>
          </a:xfrm>
          <a:custGeom>
            <a:avLst/>
            <a:gdLst>
              <a:gd name="T0" fmla="*/ 0 w 300"/>
              <a:gd name="T1" fmla="*/ 0 h 585"/>
              <a:gd name="T2" fmla="*/ 29 w 300"/>
              <a:gd name="T3" fmla="*/ 28 h 585"/>
              <a:gd name="T4" fmla="*/ 58 w 300"/>
              <a:gd name="T5" fmla="*/ 57 h 585"/>
              <a:gd name="T6" fmla="*/ 85 w 300"/>
              <a:gd name="T7" fmla="*/ 87 h 585"/>
              <a:gd name="T8" fmla="*/ 111 w 300"/>
              <a:gd name="T9" fmla="*/ 118 h 585"/>
              <a:gd name="T10" fmla="*/ 135 w 300"/>
              <a:gd name="T11" fmla="*/ 152 h 585"/>
              <a:gd name="T12" fmla="*/ 159 w 300"/>
              <a:gd name="T13" fmla="*/ 186 h 585"/>
              <a:gd name="T14" fmla="*/ 181 w 300"/>
              <a:gd name="T15" fmla="*/ 222 h 585"/>
              <a:gd name="T16" fmla="*/ 202 w 300"/>
              <a:gd name="T17" fmla="*/ 257 h 585"/>
              <a:gd name="T18" fmla="*/ 219 w 300"/>
              <a:gd name="T19" fmla="*/ 296 h 585"/>
              <a:gd name="T20" fmla="*/ 237 w 300"/>
              <a:gd name="T21" fmla="*/ 334 h 585"/>
              <a:gd name="T22" fmla="*/ 251 w 300"/>
              <a:gd name="T23" fmla="*/ 374 h 585"/>
              <a:gd name="T24" fmla="*/ 265 w 300"/>
              <a:gd name="T25" fmla="*/ 414 h 585"/>
              <a:gd name="T26" fmla="*/ 276 w 300"/>
              <a:gd name="T27" fmla="*/ 456 h 585"/>
              <a:gd name="T28" fmla="*/ 285 w 300"/>
              <a:gd name="T29" fmla="*/ 498 h 585"/>
              <a:gd name="T30" fmla="*/ 293 w 300"/>
              <a:gd name="T31" fmla="*/ 541 h 585"/>
              <a:gd name="T32" fmla="*/ 299 w 300"/>
              <a:gd name="T33" fmla="*/ 584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 h="585">
                <a:moveTo>
                  <a:pt x="0" y="0"/>
                </a:moveTo>
                <a:lnTo>
                  <a:pt x="29" y="28"/>
                </a:lnTo>
                <a:lnTo>
                  <a:pt x="58" y="57"/>
                </a:lnTo>
                <a:lnTo>
                  <a:pt x="85" y="87"/>
                </a:lnTo>
                <a:lnTo>
                  <a:pt x="111" y="118"/>
                </a:lnTo>
                <a:lnTo>
                  <a:pt x="135" y="152"/>
                </a:lnTo>
                <a:lnTo>
                  <a:pt x="159" y="186"/>
                </a:lnTo>
                <a:lnTo>
                  <a:pt x="181" y="222"/>
                </a:lnTo>
                <a:lnTo>
                  <a:pt x="202" y="257"/>
                </a:lnTo>
                <a:lnTo>
                  <a:pt x="219" y="296"/>
                </a:lnTo>
                <a:lnTo>
                  <a:pt x="237" y="334"/>
                </a:lnTo>
                <a:lnTo>
                  <a:pt x="251" y="374"/>
                </a:lnTo>
                <a:lnTo>
                  <a:pt x="265" y="414"/>
                </a:lnTo>
                <a:lnTo>
                  <a:pt x="276" y="456"/>
                </a:lnTo>
                <a:lnTo>
                  <a:pt x="285" y="498"/>
                </a:lnTo>
                <a:lnTo>
                  <a:pt x="293" y="541"/>
                </a:lnTo>
                <a:lnTo>
                  <a:pt x="299" y="58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2" name="Freeform 16">
            <a:extLst>
              <a:ext uri="{FF2B5EF4-FFF2-40B4-BE49-F238E27FC236}">
                <a16:creationId xmlns:a16="http://schemas.microsoft.com/office/drawing/2014/main" id="{D21E2301-F1A2-43F0-8D3C-4823C6935F19}"/>
              </a:ext>
            </a:extLst>
          </p:cNvPr>
          <p:cNvSpPr>
            <a:spLocks/>
          </p:cNvSpPr>
          <p:nvPr/>
        </p:nvSpPr>
        <p:spPr bwMode="auto">
          <a:xfrm>
            <a:off x="3013075" y="2284413"/>
            <a:ext cx="11113" cy="195262"/>
          </a:xfrm>
          <a:custGeom>
            <a:avLst/>
            <a:gdLst>
              <a:gd name="T0" fmla="*/ 0 w 8"/>
              <a:gd name="T1" fmla="*/ 0 h 139"/>
              <a:gd name="T2" fmla="*/ 0 w 8"/>
              <a:gd name="T3" fmla="*/ 9 h 139"/>
              <a:gd name="T4" fmla="*/ 1 w 8"/>
              <a:gd name="T5" fmla="*/ 19 h 139"/>
              <a:gd name="T6" fmla="*/ 1 w 8"/>
              <a:gd name="T7" fmla="*/ 28 h 139"/>
              <a:gd name="T8" fmla="*/ 3 w 8"/>
              <a:gd name="T9" fmla="*/ 36 h 139"/>
              <a:gd name="T10" fmla="*/ 3 w 8"/>
              <a:gd name="T11" fmla="*/ 46 h 139"/>
              <a:gd name="T12" fmla="*/ 4 w 8"/>
              <a:gd name="T13" fmla="*/ 54 h 139"/>
              <a:gd name="T14" fmla="*/ 4 w 8"/>
              <a:gd name="T15" fmla="*/ 64 h 139"/>
              <a:gd name="T16" fmla="*/ 5 w 8"/>
              <a:gd name="T17" fmla="*/ 71 h 139"/>
              <a:gd name="T18" fmla="*/ 5 w 8"/>
              <a:gd name="T19" fmla="*/ 80 h 139"/>
              <a:gd name="T20" fmla="*/ 5 w 8"/>
              <a:gd name="T21" fmla="*/ 89 h 139"/>
              <a:gd name="T22" fmla="*/ 5 w 8"/>
              <a:gd name="T23" fmla="*/ 98 h 139"/>
              <a:gd name="T24" fmla="*/ 6 w 8"/>
              <a:gd name="T25" fmla="*/ 106 h 139"/>
              <a:gd name="T26" fmla="*/ 6 w 8"/>
              <a:gd name="T27" fmla="*/ 115 h 139"/>
              <a:gd name="T28" fmla="*/ 6 w 8"/>
              <a:gd name="T29" fmla="*/ 122 h 139"/>
              <a:gd name="T30" fmla="*/ 6 w 8"/>
              <a:gd name="T31" fmla="*/ 131 h 139"/>
              <a:gd name="T32" fmla="*/ 7 w 8"/>
              <a:gd name="T33"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39">
                <a:moveTo>
                  <a:pt x="0" y="0"/>
                </a:moveTo>
                <a:lnTo>
                  <a:pt x="0" y="9"/>
                </a:lnTo>
                <a:lnTo>
                  <a:pt x="1" y="19"/>
                </a:lnTo>
                <a:lnTo>
                  <a:pt x="1" y="28"/>
                </a:lnTo>
                <a:lnTo>
                  <a:pt x="3" y="36"/>
                </a:lnTo>
                <a:lnTo>
                  <a:pt x="3" y="46"/>
                </a:lnTo>
                <a:lnTo>
                  <a:pt x="4" y="54"/>
                </a:lnTo>
                <a:lnTo>
                  <a:pt x="4" y="64"/>
                </a:lnTo>
                <a:lnTo>
                  <a:pt x="5" y="71"/>
                </a:lnTo>
                <a:lnTo>
                  <a:pt x="5" y="80"/>
                </a:lnTo>
                <a:lnTo>
                  <a:pt x="5" y="89"/>
                </a:lnTo>
                <a:lnTo>
                  <a:pt x="5" y="98"/>
                </a:lnTo>
                <a:lnTo>
                  <a:pt x="6" y="106"/>
                </a:lnTo>
                <a:lnTo>
                  <a:pt x="6" y="115"/>
                </a:lnTo>
                <a:lnTo>
                  <a:pt x="6" y="122"/>
                </a:lnTo>
                <a:lnTo>
                  <a:pt x="6" y="131"/>
                </a:lnTo>
                <a:lnTo>
                  <a:pt x="7" y="13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3" name="Freeform 17">
            <a:extLst>
              <a:ext uri="{FF2B5EF4-FFF2-40B4-BE49-F238E27FC236}">
                <a16:creationId xmlns:a16="http://schemas.microsoft.com/office/drawing/2014/main" id="{3BD754F9-540E-4CB2-B587-D02AEB53066A}"/>
              </a:ext>
            </a:extLst>
          </p:cNvPr>
          <p:cNvSpPr>
            <a:spLocks/>
          </p:cNvSpPr>
          <p:nvPr/>
        </p:nvSpPr>
        <p:spPr bwMode="auto">
          <a:xfrm>
            <a:off x="2657475" y="1219200"/>
            <a:ext cx="555625" cy="1044575"/>
          </a:xfrm>
          <a:custGeom>
            <a:avLst/>
            <a:gdLst>
              <a:gd name="T0" fmla="*/ 0 w 385"/>
              <a:gd name="T1" fmla="*/ 0 h 746"/>
              <a:gd name="T2" fmla="*/ 38 w 385"/>
              <a:gd name="T3" fmla="*/ 35 h 746"/>
              <a:gd name="T4" fmla="*/ 75 w 385"/>
              <a:gd name="T5" fmla="*/ 71 h 746"/>
              <a:gd name="T6" fmla="*/ 109 w 385"/>
              <a:gd name="T7" fmla="*/ 110 h 746"/>
              <a:gd name="T8" fmla="*/ 143 w 385"/>
              <a:gd name="T9" fmla="*/ 150 h 746"/>
              <a:gd name="T10" fmla="*/ 174 w 385"/>
              <a:gd name="T11" fmla="*/ 193 h 746"/>
              <a:gd name="T12" fmla="*/ 204 w 385"/>
              <a:gd name="T13" fmla="*/ 236 h 746"/>
              <a:gd name="T14" fmla="*/ 232 w 385"/>
              <a:gd name="T15" fmla="*/ 282 h 746"/>
              <a:gd name="T16" fmla="*/ 259 w 385"/>
              <a:gd name="T17" fmla="*/ 327 h 746"/>
              <a:gd name="T18" fmla="*/ 282 w 385"/>
              <a:gd name="T19" fmla="*/ 376 h 746"/>
              <a:gd name="T20" fmla="*/ 304 w 385"/>
              <a:gd name="T21" fmla="*/ 425 h 746"/>
              <a:gd name="T22" fmla="*/ 322 w 385"/>
              <a:gd name="T23" fmla="*/ 477 h 746"/>
              <a:gd name="T24" fmla="*/ 340 w 385"/>
              <a:gd name="T25" fmla="*/ 528 h 746"/>
              <a:gd name="T26" fmla="*/ 354 w 385"/>
              <a:gd name="T27" fmla="*/ 581 h 746"/>
              <a:gd name="T28" fmla="*/ 367 w 385"/>
              <a:gd name="T29" fmla="*/ 634 h 746"/>
              <a:gd name="T30" fmla="*/ 376 w 385"/>
              <a:gd name="T31" fmla="*/ 690 h 746"/>
              <a:gd name="T32" fmla="*/ 384 w 385"/>
              <a:gd name="T33" fmla="*/ 74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746">
                <a:moveTo>
                  <a:pt x="0" y="0"/>
                </a:moveTo>
                <a:lnTo>
                  <a:pt x="38" y="35"/>
                </a:lnTo>
                <a:lnTo>
                  <a:pt x="75" y="71"/>
                </a:lnTo>
                <a:lnTo>
                  <a:pt x="109" y="110"/>
                </a:lnTo>
                <a:lnTo>
                  <a:pt x="143" y="150"/>
                </a:lnTo>
                <a:lnTo>
                  <a:pt x="174" y="193"/>
                </a:lnTo>
                <a:lnTo>
                  <a:pt x="204" y="236"/>
                </a:lnTo>
                <a:lnTo>
                  <a:pt x="232" y="282"/>
                </a:lnTo>
                <a:lnTo>
                  <a:pt x="259" y="327"/>
                </a:lnTo>
                <a:lnTo>
                  <a:pt x="282" y="376"/>
                </a:lnTo>
                <a:lnTo>
                  <a:pt x="304" y="425"/>
                </a:lnTo>
                <a:lnTo>
                  <a:pt x="322" y="477"/>
                </a:lnTo>
                <a:lnTo>
                  <a:pt x="340" y="528"/>
                </a:lnTo>
                <a:lnTo>
                  <a:pt x="354" y="581"/>
                </a:lnTo>
                <a:lnTo>
                  <a:pt x="367" y="634"/>
                </a:lnTo>
                <a:lnTo>
                  <a:pt x="376" y="690"/>
                </a:lnTo>
                <a:lnTo>
                  <a:pt x="384" y="74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126C0663-B35B-4A53-9187-B06235993296}"/>
              </a:ext>
            </a:extLst>
          </p:cNvPr>
          <p:cNvSpPr>
            <a:spLocks/>
          </p:cNvSpPr>
          <p:nvPr/>
        </p:nvSpPr>
        <p:spPr bwMode="auto">
          <a:xfrm>
            <a:off x="3213100" y="2262188"/>
            <a:ext cx="12700" cy="249237"/>
          </a:xfrm>
          <a:custGeom>
            <a:avLst/>
            <a:gdLst>
              <a:gd name="T0" fmla="*/ 0 w 9"/>
              <a:gd name="T1" fmla="*/ 0 h 178"/>
              <a:gd name="T2" fmla="*/ 0 w 9"/>
              <a:gd name="T3" fmla="*/ 12 h 178"/>
              <a:gd name="T4" fmla="*/ 1 w 9"/>
              <a:gd name="T5" fmla="*/ 24 h 178"/>
              <a:gd name="T6" fmla="*/ 1 w 9"/>
              <a:gd name="T7" fmla="*/ 35 h 178"/>
              <a:gd name="T8" fmla="*/ 3 w 9"/>
              <a:gd name="T9" fmla="*/ 46 h 178"/>
              <a:gd name="T10" fmla="*/ 3 w 9"/>
              <a:gd name="T11" fmla="*/ 57 h 178"/>
              <a:gd name="T12" fmla="*/ 4 w 9"/>
              <a:gd name="T13" fmla="*/ 68 h 178"/>
              <a:gd name="T14" fmla="*/ 4 w 9"/>
              <a:gd name="T15" fmla="*/ 80 h 178"/>
              <a:gd name="T16" fmla="*/ 6 w 9"/>
              <a:gd name="T17" fmla="*/ 91 h 178"/>
              <a:gd name="T18" fmla="*/ 6 w 9"/>
              <a:gd name="T19" fmla="*/ 102 h 178"/>
              <a:gd name="T20" fmla="*/ 6 w 9"/>
              <a:gd name="T21" fmla="*/ 113 h 178"/>
              <a:gd name="T22" fmla="*/ 6 w 9"/>
              <a:gd name="T23" fmla="*/ 125 h 178"/>
              <a:gd name="T24" fmla="*/ 7 w 9"/>
              <a:gd name="T25" fmla="*/ 134 h 178"/>
              <a:gd name="T26" fmla="*/ 7 w 9"/>
              <a:gd name="T27" fmla="*/ 146 h 178"/>
              <a:gd name="T28" fmla="*/ 7 w 9"/>
              <a:gd name="T29" fmla="*/ 156 h 178"/>
              <a:gd name="T30" fmla="*/ 7 w 9"/>
              <a:gd name="T31" fmla="*/ 168 h 178"/>
              <a:gd name="T32" fmla="*/ 8 w 9"/>
              <a:gd name="T33"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78">
                <a:moveTo>
                  <a:pt x="0" y="0"/>
                </a:moveTo>
                <a:lnTo>
                  <a:pt x="0" y="12"/>
                </a:lnTo>
                <a:lnTo>
                  <a:pt x="1" y="24"/>
                </a:lnTo>
                <a:lnTo>
                  <a:pt x="1" y="35"/>
                </a:lnTo>
                <a:lnTo>
                  <a:pt x="3" y="46"/>
                </a:lnTo>
                <a:lnTo>
                  <a:pt x="3" y="57"/>
                </a:lnTo>
                <a:lnTo>
                  <a:pt x="4" y="68"/>
                </a:lnTo>
                <a:lnTo>
                  <a:pt x="4" y="80"/>
                </a:lnTo>
                <a:lnTo>
                  <a:pt x="6" y="91"/>
                </a:lnTo>
                <a:lnTo>
                  <a:pt x="6" y="102"/>
                </a:lnTo>
                <a:lnTo>
                  <a:pt x="6" y="113"/>
                </a:lnTo>
                <a:lnTo>
                  <a:pt x="6" y="125"/>
                </a:lnTo>
                <a:lnTo>
                  <a:pt x="7" y="134"/>
                </a:lnTo>
                <a:lnTo>
                  <a:pt x="7" y="146"/>
                </a:lnTo>
                <a:lnTo>
                  <a:pt x="7" y="156"/>
                </a:lnTo>
                <a:lnTo>
                  <a:pt x="7" y="168"/>
                </a:lnTo>
                <a:lnTo>
                  <a:pt x="8" y="17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Freeform 19">
            <a:extLst>
              <a:ext uri="{FF2B5EF4-FFF2-40B4-BE49-F238E27FC236}">
                <a16:creationId xmlns:a16="http://schemas.microsoft.com/office/drawing/2014/main" id="{FD2AD776-1ABE-46C8-97A3-7CD9FD4B8EA1}"/>
              </a:ext>
            </a:extLst>
          </p:cNvPr>
          <p:cNvSpPr>
            <a:spLocks/>
          </p:cNvSpPr>
          <p:nvPr/>
        </p:nvSpPr>
        <p:spPr bwMode="auto">
          <a:xfrm>
            <a:off x="3027363" y="1549400"/>
            <a:ext cx="506412" cy="454025"/>
          </a:xfrm>
          <a:custGeom>
            <a:avLst/>
            <a:gdLst>
              <a:gd name="T0" fmla="*/ 98 w 351"/>
              <a:gd name="T1" fmla="*/ 321 h 324"/>
              <a:gd name="T2" fmla="*/ 93 w 351"/>
              <a:gd name="T3" fmla="*/ 323 h 324"/>
              <a:gd name="T4" fmla="*/ 88 w 351"/>
              <a:gd name="T5" fmla="*/ 322 h 324"/>
              <a:gd name="T6" fmla="*/ 83 w 351"/>
              <a:gd name="T7" fmla="*/ 321 h 324"/>
              <a:gd name="T8" fmla="*/ 79 w 351"/>
              <a:gd name="T9" fmla="*/ 319 h 324"/>
              <a:gd name="T10" fmla="*/ 73 w 351"/>
              <a:gd name="T11" fmla="*/ 315 h 324"/>
              <a:gd name="T12" fmla="*/ 68 w 351"/>
              <a:gd name="T13" fmla="*/ 310 h 324"/>
              <a:gd name="T14" fmla="*/ 62 w 351"/>
              <a:gd name="T15" fmla="*/ 305 h 324"/>
              <a:gd name="T16" fmla="*/ 57 w 351"/>
              <a:gd name="T17" fmla="*/ 297 h 324"/>
              <a:gd name="T18" fmla="*/ 52 w 351"/>
              <a:gd name="T19" fmla="*/ 291 h 324"/>
              <a:gd name="T20" fmla="*/ 46 w 351"/>
              <a:gd name="T21" fmla="*/ 282 h 324"/>
              <a:gd name="T22" fmla="*/ 40 w 351"/>
              <a:gd name="T23" fmla="*/ 273 h 324"/>
              <a:gd name="T24" fmla="*/ 35 w 351"/>
              <a:gd name="T25" fmla="*/ 263 h 324"/>
              <a:gd name="T26" fmla="*/ 30 w 351"/>
              <a:gd name="T27" fmla="*/ 253 h 324"/>
              <a:gd name="T28" fmla="*/ 25 w 351"/>
              <a:gd name="T29" fmla="*/ 242 h 324"/>
              <a:gd name="T30" fmla="*/ 20 w 351"/>
              <a:gd name="T31" fmla="*/ 231 h 324"/>
              <a:gd name="T32" fmla="*/ 16 w 351"/>
              <a:gd name="T33" fmla="*/ 217 h 324"/>
              <a:gd name="T34" fmla="*/ 12 w 351"/>
              <a:gd name="T35" fmla="*/ 206 h 324"/>
              <a:gd name="T36" fmla="*/ 8 w 351"/>
              <a:gd name="T37" fmla="*/ 194 h 324"/>
              <a:gd name="T38" fmla="*/ 6 w 351"/>
              <a:gd name="T39" fmla="*/ 183 h 324"/>
              <a:gd name="T40" fmla="*/ 4 w 351"/>
              <a:gd name="T41" fmla="*/ 171 h 324"/>
              <a:gd name="T42" fmla="*/ 2 w 351"/>
              <a:gd name="T43" fmla="*/ 161 h 324"/>
              <a:gd name="T44" fmla="*/ 1 w 351"/>
              <a:gd name="T45" fmla="*/ 150 h 324"/>
              <a:gd name="T46" fmla="*/ 0 w 351"/>
              <a:gd name="T47" fmla="*/ 141 h 324"/>
              <a:gd name="T48" fmla="*/ 1 w 351"/>
              <a:gd name="T49" fmla="*/ 131 h 324"/>
              <a:gd name="T50" fmla="*/ 1 w 351"/>
              <a:gd name="T51" fmla="*/ 123 h 324"/>
              <a:gd name="T52" fmla="*/ 2 w 351"/>
              <a:gd name="T53" fmla="*/ 115 h 324"/>
              <a:gd name="T54" fmla="*/ 4 w 351"/>
              <a:gd name="T55" fmla="*/ 108 h 324"/>
              <a:gd name="T56" fmla="*/ 6 w 351"/>
              <a:gd name="T57" fmla="*/ 101 h 324"/>
              <a:gd name="T58" fmla="*/ 8 w 351"/>
              <a:gd name="T59" fmla="*/ 97 h 324"/>
              <a:gd name="T60" fmla="*/ 11 w 351"/>
              <a:gd name="T61" fmla="*/ 92 h 324"/>
              <a:gd name="T62" fmla="*/ 15 w 351"/>
              <a:gd name="T63" fmla="*/ 89 h 324"/>
              <a:gd name="T64" fmla="*/ 20 w 351"/>
              <a:gd name="T65" fmla="*/ 86 h 324"/>
              <a:gd name="T66" fmla="*/ 270 w 351"/>
              <a:gd name="T67" fmla="*/ 0 h 324"/>
              <a:gd name="T68" fmla="*/ 350 w 351"/>
              <a:gd name="T69" fmla="*/ 237 h 324"/>
              <a:gd name="T70" fmla="*/ 98 w 351"/>
              <a:gd name="T71" fmla="*/ 321 h 324"/>
              <a:gd name="T72" fmla="*/ 98 w 351"/>
              <a:gd name="T73" fmla="*/ 321 h 324"/>
              <a:gd name="T74" fmla="*/ 98 w 351"/>
              <a:gd name="T75" fmla="*/ 32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1" h="324">
                <a:moveTo>
                  <a:pt x="98" y="321"/>
                </a:moveTo>
                <a:lnTo>
                  <a:pt x="93" y="323"/>
                </a:lnTo>
                <a:lnTo>
                  <a:pt x="88" y="322"/>
                </a:lnTo>
                <a:lnTo>
                  <a:pt x="83" y="321"/>
                </a:lnTo>
                <a:lnTo>
                  <a:pt x="79" y="319"/>
                </a:lnTo>
                <a:lnTo>
                  <a:pt x="73" y="315"/>
                </a:lnTo>
                <a:lnTo>
                  <a:pt x="68" y="310"/>
                </a:lnTo>
                <a:lnTo>
                  <a:pt x="62" y="305"/>
                </a:lnTo>
                <a:lnTo>
                  <a:pt x="57" y="297"/>
                </a:lnTo>
                <a:lnTo>
                  <a:pt x="52" y="291"/>
                </a:lnTo>
                <a:lnTo>
                  <a:pt x="46" y="282"/>
                </a:lnTo>
                <a:lnTo>
                  <a:pt x="40" y="273"/>
                </a:lnTo>
                <a:lnTo>
                  <a:pt x="35" y="263"/>
                </a:lnTo>
                <a:lnTo>
                  <a:pt x="30" y="253"/>
                </a:lnTo>
                <a:lnTo>
                  <a:pt x="25" y="242"/>
                </a:lnTo>
                <a:lnTo>
                  <a:pt x="20" y="231"/>
                </a:lnTo>
                <a:lnTo>
                  <a:pt x="16" y="217"/>
                </a:lnTo>
                <a:lnTo>
                  <a:pt x="12" y="206"/>
                </a:lnTo>
                <a:lnTo>
                  <a:pt x="8" y="194"/>
                </a:lnTo>
                <a:lnTo>
                  <a:pt x="6" y="183"/>
                </a:lnTo>
                <a:lnTo>
                  <a:pt x="4" y="171"/>
                </a:lnTo>
                <a:lnTo>
                  <a:pt x="2" y="161"/>
                </a:lnTo>
                <a:lnTo>
                  <a:pt x="1" y="150"/>
                </a:lnTo>
                <a:lnTo>
                  <a:pt x="0" y="141"/>
                </a:lnTo>
                <a:lnTo>
                  <a:pt x="1" y="131"/>
                </a:lnTo>
                <a:lnTo>
                  <a:pt x="1" y="123"/>
                </a:lnTo>
                <a:lnTo>
                  <a:pt x="2" y="115"/>
                </a:lnTo>
                <a:lnTo>
                  <a:pt x="4" y="108"/>
                </a:lnTo>
                <a:lnTo>
                  <a:pt x="6" y="101"/>
                </a:lnTo>
                <a:lnTo>
                  <a:pt x="8" y="97"/>
                </a:lnTo>
                <a:lnTo>
                  <a:pt x="11" y="92"/>
                </a:lnTo>
                <a:lnTo>
                  <a:pt x="15" y="89"/>
                </a:lnTo>
                <a:lnTo>
                  <a:pt x="20" y="86"/>
                </a:lnTo>
                <a:lnTo>
                  <a:pt x="270" y="0"/>
                </a:lnTo>
                <a:lnTo>
                  <a:pt x="350" y="237"/>
                </a:lnTo>
                <a:lnTo>
                  <a:pt x="98" y="321"/>
                </a:lnTo>
                <a:lnTo>
                  <a:pt x="98" y="321"/>
                </a:lnTo>
                <a:lnTo>
                  <a:pt x="98" y="321"/>
                </a:lnTo>
              </a:path>
            </a:pathLst>
          </a:custGeom>
          <a:solidFill>
            <a:srgbClr val="80808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6" name="Freeform 20">
            <a:extLst>
              <a:ext uri="{FF2B5EF4-FFF2-40B4-BE49-F238E27FC236}">
                <a16:creationId xmlns:a16="http://schemas.microsoft.com/office/drawing/2014/main" id="{686609CA-408E-493B-ACED-35FD32BDB4A3}"/>
              </a:ext>
            </a:extLst>
          </p:cNvPr>
          <p:cNvSpPr>
            <a:spLocks/>
          </p:cNvSpPr>
          <p:nvPr/>
        </p:nvSpPr>
        <p:spPr bwMode="auto">
          <a:xfrm>
            <a:off x="3390900" y="1549400"/>
            <a:ext cx="169863" cy="334963"/>
          </a:xfrm>
          <a:custGeom>
            <a:avLst/>
            <a:gdLst>
              <a:gd name="T0" fmla="*/ 102 w 117"/>
              <a:gd name="T1" fmla="*/ 235 h 239"/>
              <a:gd name="T2" fmla="*/ 108 w 117"/>
              <a:gd name="T3" fmla="*/ 228 h 239"/>
              <a:gd name="T4" fmla="*/ 113 w 117"/>
              <a:gd name="T5" fmla="*/ 217 h 239"/>
              <a:gd name="T6" fmla="*/ 115 w 117"/>
              <a:gd name="T7" fmla="*/ 202 h 239"/>
              <a:gd name="T8" fmla="*/ 115 w 117"/>
              <a:gd name="T9" fmla="*/ 184 h 239"/>
              <a:gd name="T10" fmla="*/ 113 w 117"/>
              <a:gd name="T11" fmla="*/ 164 h 239"/>
              <a:gd name="T12" fmla="*/ 110 w 117"/>
              <a:gd name="T13" fmla="*/ 141 h 239"/>
              <a:gd name="T14" fmla="*/ 104 w 117"/>
              <a:gd name="T15" fmla="*/ 117 h 239"/>
              <a:gd name="T16" fmla="*/ 95 w 117"/>
              <a:gd name="T17" fmla="*/ 93 h 239"/>
              <a:gd name="T18" fmla="*/ 86 w 117"/>
              <a:gd name="T19" fmla="*/ 71 h 239"/>
              <a:gd name="T20" fmla="*/ 76 w 117"/>
              <a:gd name="T21" fmla="*/ 51 h 239"/>
              <a:gd name="T22" fmla="*/ 65 w 117"/>
              <a:gd name="T23" fmla="*/ 35 h 239"/>
              <a:gd name="T24" fmla="*/ 55 w 117"/>
              <a:gd name="T25" fmla="*/ 20 h 239"/>
              <a:gd name="T26" fmla="*/ 44 w 117"/>
              <a:gd name="T27" fmla="*/ 10 h 239"/>
              <a:gd name="T28" fmla="*/ 32 w 117"/>
              <a:gd name="T29" fmla="*/ 3 h 239"/>
              <a:gd name="T30" fmla="*/ 22 w 117"/>
              <a:gd name="T31" fmla="*/ 0 h 239"/>
              <a:gd name="T32" fmla="*/ 14 w 117"/>
              <a:gd name="T33" fmla="*/ 3 h 239"/>
              <a:gd name="T34" fmla="*/ 7 w 117"/>
              <a:gd name="T35" fmla="*/ 11 h 239"/>
              <a:gd name="T36" fmla="*/ 3 w 117"/>
              <a:gd name="T37" fmla="*/ 23 h 239"/>
              <a:gd name="T38" fmla="*/ 0 w 117"/>
              <a:gd name="T39" fmla="*/ 38 h 239"/>
              <a:gd name="T40" fmla="*/ 0 w 117"/>
              <a:gd name="T41" fmla="*/ 55 h 239"/>
              <a:gd name="T42" fmla="*/ 2 w 117"/>
              <a:gd name="T43" fmla="*/ 76 h 239"/>
              <a:gd name="T44" fmla="*/ 6 w 117"/>
              <a:gd name="T45" fmla="*/ 98 h 239"/>
              <a:gd name="T46" fmla="*/ 12 w 117"/>
              <a:gd name="T47" fmla="*/ 121 h 239"/>
              <a:gd name="T48" fmla="*/ 20 w 117"/>
              <a:gd name="T49" fmla="*/ 146 h 239"/>
              <a:gd name="T50" fmla="*/ 29 w 117"/>
              <a:gd name="T51" fmla="*/ 169 h 239"/>
              <a:gd name="T52" fmla="*/ 40 w 117"/>
              <a:gd name="T53" fmla="*/ 189 h 239"/>
              <a:gd name="T54" fmla="*/ 52 w 117"/>
              <a:gd name="T55" fmla="*/ 205 h 239"/>
              <a:gd name="T56" fmla="*/ 62 w 117"/>
              <a:gd name="T57" fmla="*/ 220 h 239"/>
              <a:gd name="T58" fmla="*/ 74 w 117"/>
              <a:gd name="T59" fmla="*/ 231 h 239"/>
              <a:gd name="T60" fmla="*/ 83 w 117"/>
              <a:gd name="T61" fmla="*/ 236 h 239"/>
              <a:gd name="T62" fmla="*/ 93 w 117"/>
              <a:gd name="T63" fmla="*/ 238 h 239"/>
              <a:gd name="T64" fmla="*/ 98 w 117"/>
              <a:gd name="T65" fmla="*/ 23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239">
                <a:moveTo>
                  <a:pt x="98" y="237"/>
                </a:moveTo>
                <a:lnTo>
                  <a:pt x="102" y="235"/>
                </a:lnTo>
                <a:lnTo>
                  <a:pt x="105" y="232"/>
                </a:lnTo>
                <a:lnTo>
                  <a:pt x="108" y="228"/>
                </a:lnTo>
                <a:lnTo>
                  <a:pt x="112" y="222"/>
                </a:lnTo>
                <a:lnTo>
                  <a:pt x="113" y="217"/>
                </a:lnTo>
                <a:lnTo>
                  <a:pt x="114" y="209"/>
                </a:lnTo>
                <a:lnTo>
                  <a:pt x="115" y="202"/>
                </a:lnTo>
                <a:lnTo>
                  <a:pt x="116" y="193"/>
                </a:lnTo>
                <a:lnTo>
                  <a:pt x="115" y="184"/>
                </a:lnTo>
                <a:lnTo>
                  <a:pt x="115" y="174"/>
                </a:lnTo>
                <a:lnTo>
                  <a:pt x="113" y="164"/>
                </a:lnTo>
                <a:lnTo>
                  <a:pt x="113" y="153"/>
                </a:lnTo>
                <a:lnTo>
                  <a:pt x="110" y="141"/>
                </a:lnTo>
                <a:lnTo>
                  <a:pt x="108" y="129"/>
                </a:lnTo>
                <a:lnTo>
                  <a:pt x="104" y="117"/>
                </a:lnTo>
                <a:lnTo>
                  <a:pt x="101" y="105"/>
                </a:lnTo>
                <a:lnTo>
                  <a:pt x="95" y="93"/>
                </a:lnTo>
                <a:lnTo>
                  <a:pt x="92" y="81"/>
                </a:lnTo>
                <a:lnTo>
                  <a:pt x="86" y="71"/>
                </a:lnTo>
                <a:lnTo>
                  <a:pt x="82" y="60"/>
                </a:lnTo>
                <a:lnTo>
                  <a:pt x="76" y="51"/>
                </a:lnTo>
                <a:lnTo>
                  <a:pt x="71" y="42"/>
                </a:lnTo>
                <a:lnTo>
                  <a:pt x="65" y="35"/>
                </a:lnTo>
                <a:lnTo>
                  <a:pt x="60" y="26"/>
                </a:lnTo>
                <a:lnTo>
                  <a:pt x="55" y="20"/>
                </a:lnTo>
                <a:lnTo>
                  <a:pt x="49" y="14"/>
                </a:lnTo>
                <a:lnTo>
                  <a:pt x="44" y="10"/>
                </a:lnTo>
                <a:lnTo>
                  <a:pt x="38" y="5"/>
                </a:lnTo>
                <a:lnTo>
                  <a:pt x="32" y="3"/>
                </a:lnTo>
                <a:lnTo>
                  <a:pt x="27" y="1"/>
                </a:lnTo>
                <a:lnTo>
                  <a:pt x="22" y="0"/>
                </a:lnTo>
                <a:lnTo>
                  <a:pt x="18" y="0"/>
                </a:lnTo>
                <a:lnTo>
                  <a:pt x="14" y="3"/>
                </a:lnTo>
                <a:lnTo>
                  <a:pt x="10" y="7"/>
                </a:lnTo>
                <a:lnTo>
                  <a:pt x="7" y="11"/>
                </a:lnTo>
                <a:lnTo>
                  <a:pt x="5" y="16"/>
                </a:lnTo>
                <a:lnTo>
                  <a:pt x="3" y="23"/>
                </a:lnTo>
                <a:lnTo>
                  <a:pt x="1" y="29"/>
                </a:lnTo>
                <a:lnTo>
                  <a:pt x="0" y="38"/>
                </a:lnTo>
                <a:lnTo>
                  <a:pt x="0" y="45"/>
                </a:lnTo>
                <a:lnTo>
                  <a:pt x="0" y="55"/>
                </a:lnTo>
                <a:lnTo>
                  <a:pt x="1" y="65"/>
                </a:lnTo>
                <a:lnTo>
                  <a:pt x="2" y="76"/>
                </a:lnTo>
                <a:lnTo>
                  <a:pt x="4" y="86"/>
                </a:lnTo>
                <a:lnTo>
                  <a:pt x="6" y="98"/>
                </a:lnTo>
                <a:lnTo>
                  <a:pt x="8" y="109"/>
                </a:lnTo>
                <a:lnTo>
                  <a:pt x="12" y="121"/>
                </a:lnTo>
                <a:lnTo>
                  <a:pt x="17" y="133"/>
                </a:lnTo>
                <a:lnTo>
                  <a:pt x="20" y="146"/>
                </a:lnTo>
                <a:lnTo>
                  <a:pt x="25" y="157"/>
                </a:lnTo>
                <a:lnTo>
                  <a:pt x="29" y="169"/>
                </a:lnTo>
                <a:lnTo>
                  <a:pt x="35" y="179"/>
                </a:lnTo>
                <a:lnTo>
                  <a:pt x="40" y="189"/>
                </a:lnTo>
                <a:lnTo>
                  <a:pt x="46" y="197"/>
                </a:lnTo>
                <a:lnTo>
                  <a:pt x="52" y="205"/>
                </a:lnTo>
                <a:lnTo>
                  <a:pt x="57" y="213"/>
                </a:lnTo>
                <a:lnTo>
                  <a:pt x="62" y="220"/>
                </a:lnTo>
                <a:lnTo>
                  <a:pt x="68" y="225"/>
                </a:lnTo>
                <a:lnTo>
                  <a:pt x="74" y="231"/>
                </a:lnTo>
                <a:lnTo>
                  <a:pt x="79" y="234"/>
                </a:lnTo>
                <a:lnTo>
                  <a:pt x="83" y="236"/>
                </a:lnTo>
                <a:lnTo>
                  <a:pt x="88" y="237"/>
                </a:lnTo>
                <a:lnTo>
                  <a:pt x="93" y="238"/>
                </a:lnTo>
                <a:lnTo>
                  <a:pt x="98" y="237"/>
                </a:lnTo>
                <a:lnTo>
                  <a:pt x="98" y="237"/>
                </a:lnTo>
                <a:lnTo>
                  <a:pt x="98" y="237"/>
                </a:lnTo>
              </a:path>
            </a:pathLst>
          </a:custGeom>
          <a:solidFill>
            <a:srgbClr val="C0C0C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7" name="Freeform 21">
            <a:extLst>
              <a:ext uri="{FF2B5EF4-FFF2-40B4-BE49-F238E27FC236}">
                <a16:creationId xmlns:a16="http://schemas.microsoft.com/office/drawing/2014/main" id="{A6564130-A109-47D7-A576-B8C0DB0BC7E5}"/>
              </a:ext>
            </a:extLst>
          </p:cNvPr>
          <p:cNvSpPr>
            <a:spLocks/>
          </p:cNvSpPr>
          <p:nvPr/>
        </p:nvSpPr>
        <p:spPr bwMode="auto">
          <a:xfrm>
            <a:off x="5022850" y="3332163"/>
            <a:ext cx="2209800" cy="696912"/>
          </a:xfrm>
          <a:custGeom>
            <a:avLst/>
            <a:gdLst>
              <a:gd name="T0" fmla="*/ 1225 w 1532"/>
              <a:gd name="T1" fmla="*/ 254 h 497"/>
              <a:gd name="T2" fmla="*/ 1225 w 1532"/>
              <a:gd name="T3" fmla="*/ 0 h 497"/>
              <a:gd name="T4" fmla="*/ 305 w 1532"/>
              <a:gd name="T5" fmla="*/ 0 h 497"/>
              <a:gd name="T6" fmla="*/ 305 w 1532"/>
              <a:gd name="T7" fmla="*/ 254 h 497"/>
              <a:gd name="T8" fmla="*/ 0 w 1532"/>
              <a:gd name="T9" fmla="*/ 254 h 497"/>
              <a:gd name="T10" fmla="*/ 765 w 1532"/>
              <a:gd name="T11" fmla="*/ 496 h 497"/>
              <a:gd name="T12" fmla="*/ 1531 w 1532"/>
              <a:gd name="T13" fmla="*/ 254 h 497"/>
              <a:gd name="T14" fmla="*/ 1225 w 1532"/>
              <a:gd name="T15" fmla="*/ 254 h 497"/>
              <a:gd name="T16" fmla="*/ 1225 w 1532"/>
              <a:gd name="T17" fmla="*/ 254 h 497"/>
              <a:gd name="T18" fmla="*/ 1225 w 1532"/>
              <a:gd name="T19" fmla="*/ 25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2" h="497">
                <a:moveTo>
                  <a:pt x="1225" y="254"/>
                </a:moveTo>
                <a:lnTo>
                  <a:pt x="1225" y="0"/>
                </a:lnTo>
                <a:lnTo>
                  <a:pt x="305" y="0"/>
                </a:lnTo>
                <a:lnTo>
                  <a:pt x="305" y="254"/>
                </a:lnTo>
                <a:lnTo>
                  <a:pt x="0" y="254"/>
                </a:lnTo>
                <a:lnTo>
                  <a:pt x="765" y="496"/>
                </a:lnTo>
                <a:lnTo>
                  <a:pt x="1531" y="254"/>
                </a:lnTo>
                <a:lnTo>
                  <a:pt x="1225" y="254"/>
                </a:lnTo>
                <a:lnTo>
                  <a:pt x="1225" y="254"/>
                </a:lnTo>
                <a:lnTo>
                  <a:pt x="1225" y="254"/>
                </a:lnTo>
              </a:path>
            </a:pathLst>
          </a:custGeom>
          <a:solidFill>
            <a:srgbClr val="00E0E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8" name="Freeform 22">
            <a:extLst>
              <a:ext uri="{FF2B5EF4-FFF2-40B4-BE49-F238E27FC236}">
                <a16:creationId xmlns:a16="http://schemas.microsoft.com/office/drawing/2014/main" id="{AAAE94E9-E5E8-4405-865D-7A310740290F}"/>
              </a:ext>
            </a:extLst>
          </p:cNvPr>
          <p:cNvSpPr>
            <a:spLocks/>
          </p:cNvSpPr>
          <p:nvPr/>
        </p:nvSpPr>
        <p:spPr bwMode="auto">
          <a:xfrm>
            <a:off x="4606925" y="1317625"/>
            <a:ext cx="3043238" cy="2014538"/>
          </a:xfrm>
          <a:custGeom>
            <a:avLst/>
            <a:gdLst>
              <a:gd name="T0" fmla="*/ 2108 w 2109"/>
              <a:gd name="T1" fmla="*/ 1438 h 1439"/>
              <a:gd name="T2" fmla="*/ 2108 w 2109"/>
              <a:gd name="T3" fmla="*/ 0 h 1439"/>
              <a:gd name="T4" fmla="*/ 0 w 2109"/>
              <a:gd name="T5" fmla="*/ 0 h 1439"/>
              <a:gd name="T6" fmla="*/ 0 w 2109"/>
              <a:gd name="T7" fmla="*/ 1438 h 1439"/>
              <a:gd name="T8" fmla="*/ 2108 w 2109"/>
              <a:gd name="T9" fmla="*/ 1438 h 1439"/>
              <a:gd name="T10" fmla="*/ 2108 w 2109"/>
              <a:gd name="T11" fmla="*/ 1438 h 1439"/>
              <a:gd name="T12" fmla="*/ 2108 w 2109"/>
              <a:gd name="T13" fmla="*/ 1438 h 1439"/>
            </a:gdLst>
            <a:ahLst/>
            <a:cxnLst>
              <a:cxn ang="0">
                <a:pos x="T0" y="T1"/>
              </a:cxn>
              <a:cxn ang="0">
                <a:pos x="T2" y="T3"/>
              </a:cxn>
              <a:cxn ang="0">
                <a:pos x="T4" y="T5"/>
              </a:cxn>
              <a:cxn ang="0">
                <a:pos x="T6" y="T7"/>
              </a:cxn>
              <a:cxn ang="0">
                <a:pos x="T8" y="T9"/>
              </a:cxn>
              <a:cxn ang="0">
                <a:pos x="T10" y="T11"/>
              </a:cxn>
              <a:cxn ang="0">
                <a:pos x="T12" y="T13"/>
              </a:cxn>
            </a:cxnLst>
            <a:rect l="0" t="0" r="r" b="b"/>
            <a:pathLst>
              <a:path w="2109" h="1439">
                <a:moveTo>
                  <a:pt x="2108" y="1438"/>
                </a:moveTo>
                <a:lnTo>
                  <a:pt x="2108" y="0"/>
                </a:lnTo>
                <a:lnTo>
                  <a:pt x="0" y="0"/>
                </a:lnTo>
                <a:lnTo>
                  <a:pt x="0" y="1438"/>
                </a:lnTo>
                <a:lnTo>
                  <a:pt x="2108" y="1438"/>
                </a:lnTo>
                <a:lnTo>
                  <a:pt x="2108" y="1438"/>
                </a:lnTo>
                <a:lnTo>
                  <a:pt x="2108" y="1438"/>
                </a:lnTo>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9" name="Freeform 23">
            <a:extLst>
              <a:ext uri="{FF2B5EF4-FFF2-40B4-BE49-F238E27FC236}">
                <a16:creationId xmlns:a16="http://schemas.microsoft.com/office/drawing/2014/main" id="{64C12BF5-1FC8-4D75-8F13-79B2BB52623F}"/>
              </a:ext>
            </a:extLst>
          </p:cNvPr>
          <p:cNvSpPr>
            <a:spLocks/>
          </p:cNvSpPr>
          <p:nvPr/>
        </p:nvSpPr>
        <p:spPr bwMode="auto">
          <a:xfrm>
            <a:off x="5146675" y="1663700"/>
            <a:ext cx="2197100" cy="1233488"/>
          </a:xfrm>
          <a:custGeom>
            <a:avLst/>
            <a:gdLst>
              <a:gd name="T0" fmla="*/ 0 w 1523"/>
              <a:gd name="T1" fmla="*/ 0 h 881"/>
              <a:gd name="T2" fmla="*/ 0 w 1523"/>
              <a:gd name="T3" fmla="*/ 880 h 881"/>
              <a:gd name="T4" fmla="*/ 1522 w 1523"/>
              <a:gd name="T5" fmla="*/ 880 h 881"/>
              <a:gd name="T6" fmla="*/ 0 w 1523"/>
              <a:gd name="T7" fmla="*/ 0 h 881"/>
              <a:gd name="T8" fmla="*/ 0 w 1523"/>
              <a:gd name="T9" fmla="*/ 0 h 881"/>
            </a:gdLst>
            <a:ahLst/>
            <a:cxnLst>
              <a:cxn ang="0">
                <a:pos x="T0" y="T1"/>
              </a:cxn>
              <a:cxn ang="0">
                <a:pos x="T2" y="T3"/>
              </a:cxn>
              <a:cxn ang="0">
                <a:pos x="T4" y="T5"/>
              </a:cxn>
              <a:cxn ang="0">
                <a:pos x="T6" y="T7"/>
              </a:cxn>
              <a:cxn ang="0">
                <a:pos x="T8" y="T9"/>
              </a:cxn>
            </a:cxnLst>
            <a:rect l="0" t="0" r="r" b="b"/>
            <a:pathLst>
              <a:path w="1523" h="881">
                <a:moveTo>
                  <a:pt x="0" y="0"/>
                </a:moveTo>
                <a:lnTo>
                  <a:pt x="0" y="880"/>
                </a:lnTo>
                <a:lnTo>
                  <a:pt x="1522" y="880"/>
                </a:lnTo>
                <a:lnTo>
                  <a:pt x="0" y="0"/>
                </a:lnTo>
                <a:lnTo>
                  <a:pt x="0"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0" name="Freeform 24">
            <a:extLst>
              <a:ext uri="{FF2B5EF4-FFF2-40B4-BE49-F238E27FC236}">
                <a16:creationId xmlns:a16="http://schemas.microsoft.com/office/drawing/2014/main" id="{8E543A2C-B5F9-4457-B9C8-9F4E74A90A9B}"/>
              </a:ext>
            </a:extLst>
          </p:cNvPr>
          <p:cNvSpPr>
            <a:spLocks/>
          </p:cNvSpPr>
          <p:nvPr/>
        </p:nvSpPr>
        <p:spPr bwMode="auto">
          <a:xfrm>
            <a:off x="5146675" y="1663700"/>
            <a:ext cx="2197100" cy="1233488"/>
          </a:xfrm>
          <a:custGeom>
            <a:avLst/>
            <a:gdLst>
              <a:gd name="T0" fmla="*/ 0 w 1523"/>
              <a:gd name="T1" fmla="*/ 0 h 881"/>
              <a:gd name="T2" fmla="*/ 0 w 1523"/>
              <a:gd name="T3" fmla="*/ 880 h 881"/>
              <a:gd name="T4" fmla="*/ 1522 w 1523"/>
              <a:gd name="T5" fmla="*/ 880 h 881"/>
            </a:gdLst>
            <a:ahLst/>
            <a:cxnLst>
              <a:cxn ang="0">
                <a:pos x="T0" y="T1"/>
              </a:cxn>
              <a:cxn ang="0">
                <a:pos x="T2" y="T3"/>
              </a:cxn>
              <a:cxn ang="0">
                <a:pos x="T4" y="T5"/>
              </a:cxn>
            </a:cxnLst>
            <a:rect l="0" t="0" r="r" b="b"/>
            <a:pathLst>
              <a:path w="1523" h="881">
                <a:moveTo>
                  <a:pt x="0" y="0"/>
                </a:moveTo>
                <a:lnTo>
                  <a:pt x="0" y="880"/>
                </a:lnTo>
                <a:lnTo>
                  <a:pt x="1522" y="88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1" name="Freeform 25">
            <a:extLst>
              <a:ext uri="{FF2B5EF4-FFF2-40B4-BE49-F238E27FC236}">
                <a16:creationId xmlns:a16="http://schemas.microsoft.com/office/drawing/2014/main" id="{E9607109-ABAD-40EF-AE6A-37C788CAABC5}"/>
              </a:ext>
            </a:extLst>
          </p:cNvPr>
          <p:cNvSpPr>
            <a:spLocks/>
          </p:cNvSpPr>
          <p:nvPr/>
        </p:nvSpPr>
        <p:spPr bwMode="auto">
          <a:xfrm>
            <a:off x="5319713" y="1817688"/>
            <a:ext cx="1931987" cy="1092200"/>
          </a:xfrm>
          <a:custGeom>
            <a:avLst/>
            <a:gdLst>
              <a:gd name="T0" fmla="*/ 0 w 1339"/>
              <a:gd name="T1" fmla="*/ 697 h 780"/>
              <a:gd name="T2" fmla="*/ 55 w 1339"/>
              <a:gd name="T3" fmla="*/ 229 h 780"/>
              <a:gd name="T4" fmla="*/ 92 w 1339"/>
              <a:gd name="T5" fmla="*/ 358 h 780"/>
              <a:gd name="T6" fmla="*/ 156 w 1339"/>
              <a:gd name="T7" fmla="*/ 165 h 780"/>
              <a:gd name="T8" fmla="*/ 184 w 1339"/>
              <a:gd name="T9" fmla="*/ 376 h 780"/>
              <a:gd name="T10" fmla="*/ 266 w 1339"/>
              <a:gd name="T11" fmla="*/ 0 h 780"/>
              <a:gd name="T12" fmla="*/ 294 w 1339"/>
              <a:gd name="T13" fmla="*/ 165 h 780"/>
              <a:gd name="T14" fmla="*/ 348 w 1339"/>
              <a:gd name="T15" fmla="*/ 46 h 780"/>
              <a:gd name="T16" fmla="*/ 376 w 1339"/>
              <a:gd name="T17" fmla="*/ 247 h 780"/>
              <a:gd name="T18" fmla="*/ 431 w 1339"/>
              <a:gd name="T19" fmla="*/ 192 h 780"/>
              <a:gd name="T20" fmla="*/ 458 w 1339"/>
              <a:gd name="T21" fmla="*/ 513 h 780"/>
              <a:gd name="T22" fmla="*/ 514 w 1339"/>
              <a:gd name="T23" fmla="*/ 421 h 780"/>
              <a:gd name="T24" fmla="*/ 541 w 1339"/>
              <a:gd name="T25" fmla="*/ 577 h 780"/>
              <a:gd name="T26" fmla="*/ 587 w 1339"/>
              <a:gd name="T27" fmla="*/ 513 h 780"/>
              <a:gd name="T28" fmla="*/ 633 w 1339"/>
              <a:gd name="T29" fmla="*/ 779 h 780"/>
              <a:gd name="T30" fmla="*/ 734 w 1339"/>
              <a:gd name="T31" fmla="*/ 468 h 780"/>
              <a:gd name="T32" fmla="*/ 770 w 1339"/>
              <a:gd name="T33" fmla="*/ 742 h 780"/>
              <a:gd name="T34" fmla="*/ 908 w 1339"/>
              <a:gd name="T35" fmla="*/ 275 h 780"/>
              <a:gd name="T36" fmla="*/ 944 w 1339"/>
              <a:gd name="T37" fmla="*/ 339 h 780"/>
              <a:gd name="T38" fmla="*/ 1008 w 1339"/>
              <a:gd name="T39" fmla="*/ 28 h 780"/>
              <a:gd name="T40" fmla="*/ 1045 w 1339"/>
              <a:gd name="T41" fmla="*/ 275 h 780"/>
              <a:gd name="T42" fmla="*/ 1081 w 1339"/>
              <a:gd name="T43" fmla="*/ 110 h 780"/>
              <a:gd name="T44" fmla="*/ 1109 w 1339"/>
              <a:gd name="T45" fmla="*/ 339 h 780"/>
              <a:gd name="T46" fmla="*/ 1192 w 1339"/>
              <a:gd name="T47" fmla="*/ 229 h 780"/>
              <a:gd name="T48" fmla="*/ 1228 w 1339"/>
              <a:gd name="T49" fmla="*/ 376 h 780"/>
              <a:gd name="T50" fmla="*/ 1265 w 1339"/>
              <a:gd name="T51" fmla="*/ 284 h 780"/>
              <a:gd name="T52" fmla="*/ 1338 w 1339"/>
              <a:gd name="T53" fmla="*/ 705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9" h="780">
                <a:moveTo>
                  <a:pt x="0" y="697"/>
                </a:moveTo>
                <a:lnTo>
                  <a:pt x="55" y="229"/>
                </a:lnTo>
                <a:lnTo>
                  <a:pt x="92" y="358"/>
                </a:lnTo>
                <a:lnTo>
                  <a:pt x="156" y="165"/>
                </a:lnTo>
                <a:lnTo>
                  <a:pt x="184" y="376"/>
                </a:lnTo>
                <a:lnTo>
                  <a:pt x="266" y="0"/>
                </a:lnTo>
                <a:lnTo>
                  <a:pt x="294" y="165"/>
                </a:lnTo>
                <a:lnTo>
                  <a:pt x="348" y="46"/>
                </a:lnTo>
                <a:lnTo>
                  <a:pt x="376" y="247"/>
                </a:lnTo>
                <a:lnTo>
                  <a:pt x="431" y="192"/>
                </a:lnTo>
                <a:lnTo>
                  <a:pt x="458" y="513"/>
                </a:lnTo>
                <a:lnTo>
                  <a:pt x="514" y="421"/>
                </a:lnTo>
                <a:lnTo>
                  <a:pt x="541" y="577"/>
                </a:lnTo>
                <a:lnTo>
                  <a:pt x="587" y="513"/>
                </a:lnTo>
                <a:lnTo>
                  <a:pt x="633" y="779"/>
                </a:lnTo>
                <a:lnTo>
                  <a:pt x="734" y="468"/>
                </a:lnTo>
                <a:lnTo>
                  <a:pt x="770" y="742"/>
                </a:lnTo>
                <a:lnTo>
                  <a:pt x="908" y="275"/>
                </a:lnTo>
                <a:lnTo>
                  <a:pt x="944" y="339"/>
                </a:lnTo>
                <a:lnTo>
                  <a:pt x="1008" y="28"/>
                </a:lnTo>
                <a:lnTo>
                  <a:pt x="1045" y="275"/>
                </a:lnTo>
                <a:lnTo>
                  <a:pt x="1081" y="110"/>
                </a:lnTo>
                <a:lnTo>
                  <a:pt x="1109" y="339"/>
                </a:lnTo>
                <a:lnTo>
                  <a:pt x="1192" y="229"/>
                </a:lnTo>
                <a:lnTo>
                  <a:pt x="1228" y="376"/>
                </a:lnTo>
                <a:lnTo>
                  <a:pt x="1265" y="284"/>
                </a:lnTo>
                <a:lnTo>
                  <a:pt x="1338" y="705"/>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2" name="Freeform 26">
            <a:extLst>
              <a:ext uri="{FF2B5EF4-FFF2-40B4-BE49-F238E27FC236}">
                <a16:creationId xmlns:a16="http://schemas.microsoft.com/office/drawing/2014/main" id="{0DA21A4F-892D-453D-899E-DBD4E660B1C8}"/>
              </a:ext>
            </a:extLst>
          </p:cNvPr>
          <p:cNvSpPr>
            <a:spLocks/>
          </p:cNvSpPr>
          <p:nvPr/>
        </p:nvSpPr>
        <p:spPr bwMode="auto">
          <a:xfrm>
            <a:off x="5146675" y="4357688"/>
            <a:ext cx="2197100" cy="1233487"/>
          </a:xfrm>
          <a:custGeom>
            <a:avLst/>
            <a:gdLst>
              <a:gd name="T0" fmla="*/ 0 w 1523"/>
              <a:gd name="T1" fmla="*/ 0 h 880"/>
              <a:gd name="T2" fmla="*/ 0 w 1523"/>
              <a:gd name="T3" fmla="*/ 879 h 880"/>
              <a:gd name="T4" fmla="*/ 1522 w 1523"/>
              <a:gd name="T5" fmla="*/ 879 h 880"/>
              <a:gd name="T6" fmla="*/ 0 w 1523"/>
              <a:gd name="T7" fmla="*/ 0 h 880"/>
              <a:gd name="T8" fmla="*/ 0 w 1523"/>
              <a:gd name="T9" fmla="*/ 0 h 880"/>
            </a:gdLst>
            <a:ahLst/>
            <a:cxnLst>
              <a:cxn ang="0">
                <a:pos x="T0" y="T1"/>
              </a:cxn>
              <a:cxn ang="0">
                <a:pos x="T2" y="T3"/>
              </a:cxn>
              <a:cxn ang="0">
                <a:pos x="T4" y="T5"/>
              </a:cxn>
              <a:cxn ang="0">
                <a:pos x="T6" y="T7"/>
              </a:cxn>
              <a:cxn ang="0">
                <a:pos x="T8" y="T9"/>
              </a:cxn>
            </a:cxnLst>
            <a:rect l="0" t="0" r="r" b="b"/>
            <a:pathLst>
              <a:path w="1523" h="880">
                <a:moveTo>
                  <a:pt x="0" y="0"/>
                </a:moveTo>
                <a:lnTo>
                  <a:pt x="0" y="879"/>
                </a:lnTo>
                <a:lnTo>
                  <a:pt x="1522" y="879"/>
                </a:lnTo>
                <a:lnTo>
                  <a:pt x="0" y="0"/>
                </a:lnTo>
                <a:lnTo>
                  <a:pt x="0"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3" name="Freeform 27">
            <a:extLst>
              <a:ext uri="{FF2B5EF4-FFF2-40B4-BE49-F238E27FC236}">
                <a16:creationId xmlns:a16="http://schemas.microsoft.com/office/drawing/2014/main" id="{8524DCB8-E5F4-48EE-B62B-7FBA38A64C77}"/>
              </a:ext>
            </a:extLst>
          </p:cNvPr>
          <p:cNvSpPr>
            <a:spLocks/>
          </p:cNvSpPr>
          <p:nvPr/>
        </p:nvSpPr>
        <p:spPr bwMode="auto">
          <a:xfrm>
            <a:off x="5146675" y="4357688"/>
            <a:ext cx="2197100" cy="1233487"/>
          </a:xfrm>
          <a:custGeom>
            <a:avLst/>
            <a:gdLst>
              <a:gd name="T0" fmla="*/ 0 w 1523"/>
              <a:gd name="T1" fmla="*/ 0 h 880"/>
              <a:gd name="T2" fmla="*/ 0 w 1523"/>
              <a:gd name="T3" fmla="*/ 879 h 880"/>
              <a:gd name="T4" fmla="*/ 1522 w 1523"/>
              <a:gd name="T5" fmla="*/ 879 h 880"/>
            </a:gdLst>
            <a:ahLst/>
            <a:cxnLst>
              <a:cxn ang="0">
                <a:pos x="T0" y="T1"/>
              </a:cxn>
              <a:cxn ang="0">
                <a:pos x="T2" y="T3"/>
              </a:cxn>
              <a:cxn ang="0">
                <a:pos x="T4" y="T5"/>
              </a:cxn>
            </a:cxnLst>
            <a:rect l="0" t="0" r="r" b="b"/>
            <a:pathLst>
              <a:path w="1523" h="880">
                <a:moveTo>
                  <a:pt x="0" y="0"/>
                </a:moveTo>
                <a:lnTo>
                  <a:pt x="0" y="879"/>
                </a:lnTo>
                <a:lnTo>
                  <a:pt x="1522" y="879"/>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4" name="Freeform 28">
            <a:extLst>
              <a:ext uri="{FF2B5EF4-FFF2-40B4-BE49-F238E27FC236}">
                <a16:creationId xmlns:a16="http://schemas.microsoft.com/office/drawing/2014/main" id="{34CF778D-BC75-4CF0-98B8-9B91CDADF9EB}"/>
              </a:ext>
            </a:extLst>
          </p:cNvPr>
          <p:cNvSpPr>
            <a:spLocks/>
          </p:cNvSpPr>
          <p:nvPr/>
        </p:nvSpPr>
        <p:spPr bwMode="auto">
          <a:xfrm>
            <a:off x="5173663" y="4489450"/>
            <a:ext cx="2198687" cy="1066800"/>
          </a:xfrm>
          <a:custGeom>
            <a:avLst/>
            <a:gdLst>
              <a:gd name="T0" fmla="*/ 0 w 1523"/>
              <a:gd name="T1" fmla="*/ 736 h 761"/>
              <a:gd name="T2" fmla="*/ 65 w 1523"/>
              <a:gd name="T3" fmla="*/ 736 h 761"/>
              <a:gd name="T4" fmla="*/ 119 w 1523"/>
              <a:gd name="T5" fmla="*/ 654 h 761"/>
              <a:gd name="T6" fmla="*/ 138 w 1523"/>
              <a:gd name="T7" fmla="*/ 736 h 761"/>
              <a:gd name="T8" fmla="*/ 184 w 1523"/>
              <a:gd name="T9" fmla="*/ 704 h 761"/>
              <a:gd name="T10" fmla="*/ 247 w 1523"/>
              <a:gd name="T11" fmla="*/ 736 h 761"/>
              <a:gd name="T12" fmla="*/ 312 w 1523"/>
              <a:gd name="T13" fmla="*/ 0 h 761"/>
              <a:gd name="T14" fmla="*/ 376 w 1523"/>
              <a:gd name="T15" fmla="*/ 696 h 761"/>
              <a:gd name="T16" fmla="*/ 421 w 1523"/>
              <a:gd name="T17" fmla="*/ 572 h 761"/>
              <a:gd name="T18" fmla="*/ 459 w 1523"/>
              <a:gd name="T19" fmla="*/ 696 h 761"/>
              <a:gd name="T20" fmla="*/ 514 w 1523"/>
              <a:gd name="T21" fmla="*/ 645 h 761"/>
              <a:gd name="T22" fmla="*/ 577 w 1523"/>
              <a:gd name="T23" fmla="*/ 727 h 761"/>
              <a:gd name="T24" fmla="*/ 707 w 1523"/>
              <a:gd name="T25" fmla="*/ 687 h 761"/>
              <a:gd name="T26" fmla="*/ 798 w 1523"/>
              <a:gd name="T27" fmla="*/ 744 h 761"/>
              <a:gd name="T28" fmla="*/ 871 w 1523"/>
              <a:gd name="T29" fmla="*/ 302 h 761"/>
              <a:gd name="T30" fmla="*/ 917 w 1523"/>
              <a:gd name="T31" fmla="*/ 719 h 761"/>
              <a:gd name="T32" fmla="*/ 999 w 1523"/>
              <a:gd name="T33" fmla="*/ 645 h 761"/>
              <a:gd name="T34" fmla="*/ 1072 w 1523"/>
              <a:gd name="T35" fmla="*/ 719 h 761"/>
              <a:gd name="T36" fmla="*/ 1191 w 1523"/>
              <a:gd name="T37" fmla="*/ 696 h 761"/>
              <a:gd name="T38" fmla="*/ 1238 w 1523"/>
              <a:gd name="T39" fmla="*/ 736 h 761"/>
              <a:gd name="T40" fmla="*/ 1366 w 1523"/>
              <a:gd name="T41" fmla="*/ 727 h 761"/>
              <a:gd name="T42" fmla="*/ 1458 w 1523"/>
              <a:gd name="T43" fmla="*/ 760 h 761"/>
              <a:gd name="T44" fmla="*/ 1522 w 1523"/>
              <a:gd name="T45" fmla="*/ 736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3" h="761">
                <a:moveTo>
                  <a:pt x="0" y="736"/>
                </a:moveTo>
                <a:lnTo>
                  <a:pt x="65" y="736"/>
                </a:lnTo>
                <a:lnTo>
                  <a:pt x="119" y="654"/>
                </a:lnTo>
                <a:lnTo>
                  <a:pt x="138" y="736"/>
                </a:lnTo>
                <a:lnTo>
                  <a:pt x="184" y="704"/>
                </a:lnTo>
                <a:lnTo>
                  <a:pt x="247" y="736"/>
                </a:lnTo>
                <a:lnTo>
                  <a:pt x="312" y="0"/>
                </a:lnTo>
                <a:lnTo>
                  <a:pt x="376" y="696"/>
                </a:lnTo>
                <a:lnTo>
                  <a:pt x="421" y="572"/>
                </a:lnTo>
                <a:lnTo>
                  <a:pt x="459" y="696"/>
                </a:lnTo>
                <a:lnTo>
                  <a:pt x="514" y="645"/>
                </a:lnTo>
                <a:lnTo>
                  <a:pt x="577" y="727"/>
                </a:lnTo>
                <a:lnTo>
                  <a:pt x="707" y="687"/>
                </a:lnTo>
                <a:lnTo>
                  <a:pt x="798" y="744"/>
                </a:lnTo>
                <a:lnTo>
                  <a:pt x="871" y="302"/>
                </a:lnTo>
                <a:lnTo>
                  <a:pt x="917" y="719"/>
                </a:lnTo>
                <a:lnTo>
                  <a:pt x="999" y="645"/>
                </a:lnTo>
                <a:lnTo>
                  <a:pt x="1072" y="719"/>
                </a:lnTo>
                <a:lnTo>
                  <a:pt x="1191" y="696"/>
                </a:lnTo>
                <a:lnTo>
                  <a:pt x="1238" y="736"/>
                </a:lnTo>
                <a:lnTo>
                  <a:pt x="1366" y="727"/>
                </a:lnTo>
                <a:lnTo>
                  <a:pt x="1458" y="760"/>
                </a:lnTo>
                <a:lnTo>
                  <a:pt x="1522" y="736"/>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25" name="Text Box 29">
            <a:extLst>
              <a:ext uri="{FF2B5EF4-FFF2-40B4-BE49-F238E27FC236}">
                <a16:creationId xmlns:a16="http://schemas.microsoft.com/office/drawing/2014/main" id="{F083F743-5C11-413F-8B41-D71ED9F11943}"/>
              </a:ext>
            </a:extLst>
          </p:cNvPr>
          <p:cNvSpPr txBox="1">
            <a:spLocks noChangeArrowheads="1"/>
          </p:cNvSpPr>
          <p:nvPr/>
        </p:nvSpPr>
        <p:spPr bwMode="auto">
          <a:xfrm>
            <a:off x="5807075" y="3417888"/>
            <a:ext cx="6905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2600" b="1">
                <a:solidFill>
                  <a:srgbClr val="000000"/>
                </a:solidFill>
                <a:latin typeface="Arial" panose="020B0604020202020204" pitchFamily="34" charset="0"/>
              </a:rPr>
              <a:t>FFT</a:t>
            </a:r>
            <a:endParaRPr lang="en-US" altLang="en-US" sz="2200"/>
          </a:p>
        </p:txBody>
      </p:sp>
      <p:sp>
        <p:nvSpPr>
          <p:cNvPr id="439326" name="Text Box 30">
            <a:extLst>
              <a:ext uri="{FF2B5EF4-FFF2-40B4-BE49-F238E27FC236}">
                <a16:creationId xmlns:a16="http://schemas.microsoft.com/office/drawing/2014/main" id="{B44709DA-DFDD-478E-B539-5EB6DF502835}"/>
              </a:ext>
            </a:extLst>
          </p:cNvPr>
          <p:cNvSpPr txBox="1">
            <a:spLocks noChangeArrowheads="1"/>
          </p:cNvSpPr>
          <p:nvPr/>
        </p:nvSpPr>
        <p:spPr bwMode="auto">
          <a:xfrm>
            <a:off x="5394325" y="1370013"/>
            <a:ext cx="16811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2600">
                <a:solidFill>
                  <a:srgbClr val="000080"/>
                </a:solidFill>
                <a:latin typeface="Arial" panose="020B0604020202020204" pitchFamily="34" charset="0"/>
              </a:rPr>
              <a:t>Waveform</a:t>
            </a:r>
            <a:endParaRPr lang="en-US" altLang="en-US" sz="2200"/>
          </a:p>
        </p:txBody>
      </p:sp>
      <p:sp>
        <p:nvSpPr>
          <p:cNvPr id="439327" name="Text Box 31">
            <a:extLst>
              <a:ext uri="{FF2B5EF4-FFF2-40B4-BE49-F238E27FC236}">
                <a16:creationId xmlns:a16="http://schemas.microsoft.com/office/drawing/2014/main" id="{BD3847B2-9F8A-41C1-82EF-5732E2A94E77}"/>
              </a:ext>
            </a:extLst>
          </p:cNvPr>
          <p:cNvSpPr txBox="1">
            <a:spLocks noChangeArrowheads="1"/>
          </p:cNvSpPr>
          <p:nvPr/>
        </p:nvSpPr>
        <p:spPr bwMode="auto">
          <a:xfrm>
            <a:off x="5411788" y="4032250"/>
            <a:ext cx="15716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2600">
                <a:solidFill>
                  <a:srgbClr val="000080"/>
                </a:solidFill>
                <a:latin typeface="Arial" panose="020B0604020202020204" pitchFamily="34" charset="0"/>
              </a:rPr>
              <a:t>Spectrum</a:t>
            </a:r>
            <a:endParaRPr lang="en-US" altLang="en-US" sz="2200"/>
          </a:p>
        </p:txBody>
      </p:sp>
      <p:sp>
        <p:nvSpPr>
          <p:cNvPr id="439328" name="Text Box 32">
            <a:extLst>
              <a:ext uri="{FF2B5EF4-FFF2-40B4-BE49-F238E27FC236}">
                <a16:creationId xmlns:a16="http://schemas.microsoft.com/office/drawing/2014/main" id="{6ECB2739-FBE9-452B-9E77-E59F7A108097}"/>
              </a:ext>
            </a:extLst>
          </p:cNvPr>
          <p:cNvSpPr txBox="1">
            <a:spLocks noChangeArrowheads="1"/>
          </p:cNvSpPr>
          <p:nvPr/>
        </p:nvSpPr>
        <p:spPr bwMode="auto">
          <a:xfrm>
            <a:off x="3032125" y="1174750"/>
            <a:ext cx="13414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1700" b="1">
                <a:solidFill>
                  <a:srgbClr val="000080"/>
                </a:solidFill>
                <a:latin typeface="Arial" panose="020B0604020202020204" pitchFamily="34" charset="0"/>
              </a:rPr>
              <a:t>Transducer</a:t>
            </a:r>
            <a:endParaRPr lang="en-US" altLang="en-US" sz="2200"/>
          </a:p>
        </p:txBody>
      </p:sp>
      <p:sp>
        <p:nvSpPr>
          <p:cNvPr id="439329" name="Text Box 33">
            <a:extLst>
              <a:ext uri="{FF2B5EF4-FFF2-40B4-BE49-F238E27FC236}">
                <a16:creationId xmlns:a16="http://schemas.microsoft.com/office/drawing/2014/main" id="{93E4309C-2213-4188-B034-BEA7445641A6}"/>
              </a:ext>
            </a:extLst>
          </p:cNvPr>
          <p:cNvSpPr txBox="1">
            <a:spLocks noChangeArrowheads="1"/>
          </p:cNvSpPr>
          <p:nvPr/>
        </p:nvSpPr>
        <p:spPr bwMode="auto">
          <a:xfrm rot="16200000">
            <a:off x="4221163" y="2149475"/>
            <a:ext cx="13462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1700" b="1">
                <a:solidFill>
                  <a:srgbClr val="000080"/>
                </a:solidFill>
                <a:latin typeface="Arial" panose="020B0604020202020204" pitchFamily="34" charset="0"/>
              </a:rPr>
              <a:t>Amplitude</a:t>
            </a:r>
            <a:endParaRPr lang="en-US" altLang="en-US" sz="2200"/>
          </a:p>
        </p:txBody>
      </p:sp>
      <p:sp>
        <p:nvSpPr>
          <p:cNvPr id="439330" name="Text Box 34">
            <a:extLst>
              <a:ext uri="{FF2B5EF4-FFF2-40B4-BE49-F238E27FC236}">
                <a16:creationId xmlns:a16="http://schemas.microsoft.com/office/drawing/2014/main" id="{D12DF4D6-732A-4727-B72D-560F58C4238D}"/>
              </a:ext>
            </a:extLst>
          </p:cNvPr>
          <p:cNvSpPr txBox="1">
            <a:spLocks noChangeArrowheads="1"/>
          </p:cNvSpPr>
          <p:nvPr/>
        </p:nvSpPr>
        <p:spPr bwMode="auto">
          <a:xfrm rot="16200000">
            <a:off x="4221163" y="4805362"/>
            <a:ext cx="13462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1700" b="1">
                <a:solidFill>
                  <a:srgbClr val="000080"/>
                </a:solidFill>
                <a:latin typeface="Arial" panose="020B0604020202020204" pitchFamily="34" charset="0"/>
              </a:rPr>
              <a:t>Amplitude</a:t>
            </a:r>
            <a:endParaRPr lang="en-US" altLang="en-US" sz="2200"/>
          </a:p>
        </p:txBody>
      </p:sp>
      <p:sp>
        <p:nvSpPr>
          <p:cNvPr id="439331" name="Text Box 35">
            <a:extLst>
              <a:ext uri="{FF2B5EF4-FFF2-40B4-BE49-F238E27FC236}">
                <a16:creationId xmlns:a16="http://schemas.microsoft.com/office/drawing/2014/main" id="{44544B11-7F4E-4C40-9D51-10668B695762}"/>
              </a:ext>
            </a:extLst>
          </p:cNvPr>
          <p:cNvSpPr txBox="1">
            <a:spLocks noChangeArrowheads="1"/>
          </p:cNvSpPr>
          <p:nvPr/>
        </p:nvSpPr>
        <p:spPr bwMode="auto">
          <a:xfrm>
            <a:off x="5954713" y="2957513"/>
            <a:ext cx="56197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1700">
                <a:solidFill>
                  <a:srgbClr val="000080"/>
                </a:solidFill>
                <a:latin typeface="Arial" panose="020B0604020202020204" pitchFamily="34" charset="0"/>
              </a:rPr>
              <a:t>Time</a:t>
            </a:r>
            <a:endParaRPr lang="en-US" altLang="en-US" sz="2200"/>
          </a:p>
        </p:txBody>
      </p:sp>
      <p:sp>
        <p:nvSpPr>
          <p:cNvPr id="439332" name="Text Box 36">
            <a:extLst>
              <a:ext uri="{FF2B5EF4-FFF2-40B4-BE49-F238E27FC236}">
                <a16:creationId xmlns:a16="http://schemas.microsoft.com/office/drawing/2014/main" id="{09FAF8F8-9D81-41E9-91E3-E11519D9F891}"/>
              </a:ext>
            </a:extLst>
          </p:cNvPr>
          <p:cNvSpPr txBox="1">
            <a:spLocks noChangeArrowheads="1"/>
          </p:cNvSpPr>
          <p:nvPr/>
        </p:nvSpPr>
        <p:spPr bwMode="auto">
          <a:xfrm>
            <a:off x="5694363" y="5626100"/>
            <a:ext cx="12414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1022350" indent="-20161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1700" b="1">
                <a:solidFill>
                  <a:srgbClr val="000080"/>
                </a:solidFill>
                <a:latin typeface="Arial" panose="020B0604020202020204" pitchFamily="34" charset="0"/>
              </a:rPr>
              <a:t>Frequency</a:t>
            </a:r>
            <a:endParaRPr lang="en-US" altLang="en-US" sz="2200"/>
          </a:p>
        </p:txBody>
      </p:sp>
      <p:sp>
        <p:nvSpPr>
          <p:cNvPr id="439333" name="Text Box 37">
            <a:extLst>
              <a:ext uri="{FF2B5EF4-FFF2-40B4-BE49-F238E27FC236}">
                <a16:creationId xmlns:a16="http://schemas.microsoft.com/office/drawing/2014/main" id="{A9F1CB2F-C586-4C0A-836A-7AC0FC8B7062}"/>
              </a:ext>
            </a:extLst>
          </p:cNvPr>
          <p:cNvSpPr txBox="1">
            <a:spLocks noChangeArrowheads="1"/>
          </p:cNvSpPr>
          <p:nvPr/>
        </p:nvSpPr>
        <p:spPr bwMode="auto">
          <a:xfrm>
            <a:off x="990600" y="5626100"/>
            <a:ext cx="2451100"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1500" b="1">
                <a:solidFill>
                  <a:srgbClr val="000000"/>
                </a:solidFill>
                <a:latin typeface="Arial" panose="020B0604020202020204" pitchFamily="34" charset="0"/>
              </a:rPr>
              <a:t>Data Collector/Analyzer</a:t>
            </a:r>
            <a:endParaRPr lang="en-US" altLang="en-US" sz="2200"/>
          </a:p>
        </p:txBody>
      </p:sp>
      <p:sp>
        <p:nvSpPr>
          <p:cNvPr id="439334" name="Freeform 38">
            <a:extLst>
              <a:ext uri="{FF2B5EF4-FFF2-40B4-BE49-F238E27FC236}">
                <a16:creationId xmlns:a16="http://schemas.microsoft.com/office/drawing/2014/main" id="{1FA0CD31-E2C6-431D-B1E2-31D20F150548}"/>
              </a:ext>
            </a:extLst>
          </p:cNvPr>
          <p:cNvSpPr>
            <a:spLocks/>
          </p:cNvSpPr>
          <p:nvPr/>
        </p:nvSpPr>
        <p:spPr bwMode="auto">
          <a:xfrm>
            <a:off x="2732088" y="1562100"/>
            <a:ext cx="1366837" cy="2208213"/>
          </a:xfrm>
          <a:custGeom>
            <a:avLst/>
            <a:gdLst>
              <a:gd name="T0" fmla="*/ 545 w 947"/>
              <a:gd name="T1" fmla="*/ 86 h 1576"/>
              <a:gd name="T2" fmla="*/ 596 w 947"/>
              <a:gd name="T3" fmla="*/ 56 h 1576"/>
              <a:gd name="T4" fmla="*/ 643 w 947"/>
              <a:gd name="T5" fmla="*/ 34 h 1576"/>
              <a:gd name="T6" fmla="*/ 712 w 947"/>
              <a:gd name="T7" fmla="*/ 16 h 1576"/>
              <a:gd name="T8" fmla="*/ 786 w 947"/>
              <a:gd name="T9" fmla="*/ 3 h 1576"/>
              <a:gd name="T10" fmla="*/ 831 w 947"/>
              <a:gd name="T11" fmla="*/ 2 h 1576"/>
              <a:gd name="T12" fmla="*/ 867 w 947"/>
              <a:gd name="T13" fmla="*/ 9 h 1576"/>
              <a:gd name="T14" fmla="*/ 897 w 947"/>
              <a:gd name="T15" fmla="*/ 22 h 1576"/>
              <a:gd name="T16" fmla="*/ 913 w 947"/>
              <a:gd name="T17" fmla="*/ 56 h 1576"/>
              <a:gd name="T18" fmla="*/ 923 w 947"/>
              <a:gd name="T19" fmla="*/ 105 h 1576"/>
              <a:gd name="T20" fmla="*/ 935 w 947"/>
              <a:gd name="T21" fmla="*/ 138 h 1576"/>
              <a:gd name="T22" fmla="*/ 937 w 947"/>
              <a:gd name="T23" fmla="*/ 176 h 1576"/>
              <a:gd name="T24" fmla="*/ 942 w 947"/>
              <a:gd name="T25" fmla="*/ 218 h 1576"/>
              <a:gd name="T26" fmla="*/ 945 w 947"/>
              <a:gd name="T27" fmla="*/ 258 h 1576"/>
              <a:gd name="T28" fmla="*/ 929 w 947"/>
              <a:gd name="T29" fmla="*/ 338 h 1576"/>
              <a:gd name="T30" fmla="*/ 903 w 947"/>
              <a:gd name="T31" fmla="*/ 415 h 1576"/>
              <a:gd name="T32" fmla="*/ 889 w 947"/>
              <a:gd name="T33" fmla="*/ 482 h 1576"/>
              <a:gd name="T34" fmla="*/ 871 w 947"/>
              <a:gd name="T35" fmla="*/ 564 h 1576"/>
              <a:gd name="T36" fmla="*/ 847 w 947"/>
              <a:gd name="T37" fmla="*/ 628 h 1576"/>
              <a:gd name="T38" fmla="*/ 793 w 947"/>
              <a:gd name="T39" fmla="*/ 690 h 1576"/>
              <a:gd name="T40" fmla="*/ 730 w 947"/>
              <a:gd name="T41" fmla="*/ 750 h 1576"/>
              <a:gd name="T42" fmla="*/ 694 w 947"/>
              <a:gd name="T43" fmla="*/ 794 h 1576"/>
              <a:gd name="T44" fmla="*/ 665 w 947"/>
              <a:gd name="T45" fmla="*/ 839 h 1576"/>
              <a:gd name="T46" fmla="*/ 638 w 947"/>
              <a:gd name="T47" fmla="*/ 880 h 1576"/>
              <a:gd name="T48" fmla="*/ 605 w 947"/>
              <a:gd name="T49" fmla="*/ 921 h 1576"/>
              <a:gd name="T50" fmla="*/ 564 w 947"/>
              <a:gd name="T51" fmla="*/ 970 h 1576"/>
              <a:gd name="T52" fmla="*/ 535 w 947"/>
              <a:gd name="T53" fmla="*/ 1012 h 1576"/>
              <a:gd name="T54" fmla="*/ 513 w 947"/>
              <a:gd name="T55" fmla="*/ 1060 h 1576"/>
              <a:gd name="T56" fmla="*/ 489 w 947"/>
              <a:gd name="T57" fmla="*/ 1110 h 1576"/>
              <a:gd name="T58" fmla="*/ 459 w 947"/>
              <a:gd name="T59" fmla="*/ 1141 h 1576"/>
              <a:gd name="T60" fmla="*/ 411 w 947"/>
              <a:gd name="T61" fmla="*/ 1166 h 1576"/>
              <a:gd name="T62" fmla="*/ 363 w 947"/>
              <a:gd name="T63" fmla="*/ 1186 h 1576"/>
              <a:gd name="T64" fmla="*/ 306 w 947"/>
              <a:gd name="T65" fmla="*/ 1206 h 1576"/>
              <a:gd name="T66" fmla="*/ 235 w 947"/>
              <a:gd name="T67" fmla="*/ 1230 h 1576"/>
              <a:gd name="T68" fmla="*/ 181 w 947"/>
              <a:gd name="T69" fmla="*/ 1251 h 1576"/>
              <a:gd name="T70" fmla="*/ 149 w 947"/>
              <a:gd name="T71" fmla="*/ 1269 h 1576"/>
              <a:gd name="T72" fmla="*/ 114 w 947"/>
              <a:gd name="T73" fmla="*/ 1288 h 1576"/>
              <a:gd name="T74" fmla="*/ 84 w 947"/>
              <a:gd name="T75" fmla="*/ 1310 h 1576"/>
              <a:gd name="T76" fmla="*/ 41 w 947"/>
              <a:gd name="T77" fmla="*/ 1346 h 1576"/>
              <a:gd name="T78" fmla="*/ 17 w 947"/>
              <a:gd name="T79" fmla="*/ 1378 h 1576"/>
              <a:gd name="T80" fmla="*/ 15 w 947"/>
              <a:gd name="T81" fmla="*/ 1396 h 1576"/>
              <a:gd name="T82" fmla="*/ 19 w 947"/>
              <a:gd name="T83" fmla="*/ 1426 h 1576"/>
              <a:gd name="T84" fmla="*/ 18 w 947"/>
              <a:gd name="T85" fmla="*/ 1444 h 1576"/>
              <a:gd name="T86" fmla="*/ 13 w 947"/>
              <a:gd name="T87" fmla="*/ 1463 h 1576"/>
              <a:gd name="T88" fmla="*/ 4 w 947"/>
              <a:gd name="T89" fmla="*/ 1484 h 1576"/>
              <a:gd name="T90" fmla="*/ 1 w 947"/>
              <a:gd name="T91" fmla="*/ 1499 h 1576"/>
              <a:gd name="T92" fmla="*/ 1 w 947"/>
              <a:gd name="T93" fmla="*/ 1524 h 1576"/>
              <a:gd name="T94" fmla="*/ 4 w 947"/>
              <a:gd name="T95" fmla="*/ 1548 h 1576"/>
              <a:gd name="T96" fmla="*/ 6 w 947"/>
              <a:gd name="T97" fmla="*/ 1558 h 1576"/>
              <a:gd name="T98" fmla="*/ 6 w 947"/>
              <a:gd name="T99" fmla="*/ 1569 h 1576"/>
              <a:gd name="T100" fmla="*/ 6 w 947"/>
              <a:gd name="T101" fmla="*/ 1575 h 1576"/>
              <a:gd name="T102" fmla="*/ 6 w 947"/>
              <a:gd name="T103" fmla="*/ 1564 h 1576"/>
              <a:gd name="T104" fmla="*/ 6 w 947"/>
              <a:gd name="T105" fmla="*/ 155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7" h="1576">
                <a:moveTo>
                  <a:pt x="526" y="97"/>
                </a:moveTo>
                <a:lnTo>
                  <a:pt x="527" y="97"/>
                </a:lnTo>
                <a:lnTo>
                  <a:pt x="529" y="95"/>
                </a:lnTo>
                <a:lnTo>
                  <a:pt x="533" y="93"/>
                </a:lnTo>
                <a:lnTo>
                  <a:pt x="539" y="89"/>
                </a:lnTo>
                <a:lnTo>
                  <a:pt x="545" y="86"/>
                </a:lnTo>
                <a:lnTo>
                  <a:pt x="552" y="81"/>
                </a:lnTo>
                <a:lnTo>
                  <a:pt x="560" y="76"/>
                </a:lnTo>
                <a:lnTo>
                  <a:pt x="570" y="70"/>
                </a:lnTo>
                <a:lnTo>
                  <a:pt x="578" y="67"/>
                </a:lnTo>
                <a:lnTo>
                  <a:pt x="587" y="61"/>
                </a:lnTo>
                <a:lnTo>
                  <a:pt x="596" y="56"/>
                </a:lnTo>
                <a:lnTo>
                  <a:pt x="605" y="50"/>
                </a:lnTo>
                <a:lnTo>
                  <a:pt x="613" y="47"/>
                </a:lnTo>
                <a:lnTo>
                  <a:pt x="621" y="42"/>
                </a:lnTo>
                <a:lnTo>
                  <a:pt x="628" y="39"/>
                </a:lnTo>
                <a:lnTo>
                  <a:pt x="635" y="36"/>
                </a:lnTo>
                <a:lnTo>
                  <a:pt x="643" y="34"/>
                </a:lnTo>
                <a:lnTo>
                  <a:pt x="653" y="30"/>
                </a:lnTo>
                <a:lnTo>
                  <a:pt x="663" y="28"/>
                </a:lnTo>
                <a:lnTo>
                  <a:pt x="675" y="24"/>
                </a:lnTo>
                <a:lnTo>
                  <a:pt x="686" y="22"/>
                </a:lnTo>
                <a:lnTo>
                  <a:pt x="699" y="19"/>
                </a:lnTo>
                <a:lnTo>
                  <a:pt x="712" y="16"/>
                </a:lnTo>
                <a:lnTo>
                  <a:pt x="725" y="12"/>
                </a:lnTo>
                <a:lnTo>
                  <a:pt x="737" y="10"/>
                </a:lnTo>
                <a:lnTo>
                  <a:pt x="750" y="8"/>
                </a:lnTo>
                <a:lnTo>
                  <a:pt x="762" y="6"/>
                </a:lnTo>
                <a:lnTo>
                  <a:pt x="775" y="3"/>
                </a:lnTo>
                <a:lnTo>
                  <a:pt x="786" y="3"/>
                </a:lnTo>
                <a:lnTo>
                  <a:pt x="797" y="1"/>
                </a:lnTo>
                <a:lnTo>
                  <a:pt x="807" y="1"/>
                </a:lnTo>
                <a:lnTo>
                  <a:pt x="817" y="0"/>
                </a:lnTo>
                <a:lnTo>
                  <a:pt x="821" y="1"/>
                </a:lnTo>
                <a:lnTo>
                  <a:pt x="825" y="1"/>
                </a:lnTo>
                <a:lnTo>
                  <a:pt x="831" y="2"/>
                </a:lnTo>
                <a:lnTo>
                  <a:pt x="836" y="2"/>
                </a:lnTo>
                <a:lnTo>
                  <a:pt x="842" y="4"/>
                </a:lnTo>
                <a:lnTo>
                  <a:pt x="848" y="5"/>
                </a:lnTo>
                <a:lnTo>
                  <a:pt x="854" y="7"/>
                </a:lnTo>
                <a:lnTo>
                  <a:pt x="861" y="7"/>
                </a:lnTo>
                <a:lnTo>
                  <a:pt x="867" y="9"/>
                </a:lnTo>
                <a:lnTo>
                  <a:pt x="872" y="11"/>
                </a:lnTo>
                <a:lnTo>
                  <a:pt x="878" y="13"/>
                </a:lnTo>
                <a:lnTo>
                  <a:pt x="884" y="15"/>
                </a:lnTo>
                <a:lnTo>
                  <a:pt x="888" y="18"/>
                </a:lnTo>
                <a:lnTo>
                  <a:pt x="893" y="20"/>
                </a:lnTo>
                <a:lnTo>
                  <a:pt x="897" y="22"/>
                </a:lnTo>
                <a:lnTo>
                  <a:pt x="902" y="24"/>
                </a:lnTo>
                <a:lnTo>
                  <a:pt x="904" y="29"/>
                </a:lnTo>
                <a:lnTo>
                  <a:pt x="907" y="35"/>
                </a:lnTo>
                <a:lnTo>
                  <a:pt x="909" y="42"/>
                </a:lnTo>
                <a:lnTo>
                  <a:pt x="912" y="48"/>
                </a:lnTo>
                <a:lnTo>
                  <a:pt x="913" y="56"/>
                </a:lnTo>
                <a:lnTo>
                  <a:pt x="915" y="64"/>
                </a:lnTo>
                <a:lnTo>
                  <a:pt x="917" y="72"/>
                </a:lnTo>
                <a:lnTo>
                  <a:pt x="919" y="80"/>
                </a:lnTo>
                <a:lnTo>
                  <a:pt x="919" y="89"/>
                </a:lnTo>
                <a:lnTo>
                  <a:pt x="921" y="97"/>
                </a:lnTo>
                <a:lnTo>
                  <a:pt x="923" y="105"/>
                </a:lnTo>
                <a:lnTo>
                  <a:pt x="925" y="112"/>
                </a:lnTo>
                <a:lnTo>
                  <a:pt x="927" y="120"/>
                </a:lnTo>
                <a:lnTo>
                  <a:pt x="930" y="126"/>
                </a:lnTo>
                <a:lnTo>
                  <a:pt x="933" y="130"/>
                </a:lnTo>
                <a:lnTo>
                  <a:pt x="938" y="133"/>
                </a:lnTo>
                <a:lnTo>
                  <a:pt x="935" y="138"/>
                </a:lnTo>
                <a:lnTo>
                  <a:pt x="934" y="143"/>
                </a:lnTo>
                <a:lnTo>
                  <a:pt x="933" y="149"/>
                </a:lnTo>
                <a:lnTo>
                  <a:pt x="934" y="155"/>
                </a:lnTo>
                <a:lnTo>
                  <a:pt x="934" y="162"/>
                </a:lnTo>
                <a:lnTo>
                  <a:pt x="935" y="169"/>
                </a:lnTo>
                <a:lnTo>
                  <a:pt x="937" y="176"/>
                </a:lnTo>
                <a:lnTo>
                  <a:pt x="939" y="184"/>
                </a:lnTo>
                <a:lnTo>
                  <a:pt x="939" y="191"/>
                </a:lnTo>
                <a:lnTo>
                  <a:pt x="941" y="198"/>
                </a:lnTo>
                <a:lnTo>
                  <a:pt x="942" y="206"/>
                </a:lnTo>
                <a:lnTo>
                  <a:pt x="943" y="212"/>
                </a:lnTo>
                <a:lnTo>
                  <a:pt x="942" y="218"/>
                </a:lnTo>
                <a:lnTo>
                  <a:pt x="942" y="223"/>
                </a:lnTo>
                <a:lnTo>
                  <a:pt x="940" y="227"/>
                </a:lnTo>
                <a:lnTo>
                  <a:pt x="938" y="230"/>
                </a:lnTo>
                <a:lnTo>
                  <a:pt x="942" y="239"/>
                </a:lnTo>
                <a:lnTo>
                  <a:pt x="945" y="248"/>
                </a:lnTo>
                <a:lnTo>
                  <a:pt x="945" y="258"/>
                </a:lnTo>
                <a:lnTo>
                  <a:pt x="946" y="270"/>
                </a:lnTo>
                <a:lnTo>
                  <a:pt x="943" y="283"/>
                </a:lnTo>
                <a:lnTo>
                  <a:pt x="942" y="296"/>
                </a:lnTo>
                <a:lnTo>
                  <a:pt x="938" y="310"/>
                </a:lnTo>
                <a:lnTo>
                  <a:pt x="935" y="323"/>
                </a:lnTo>
                <a:lnTo>
                  <a:pt x="929" y="338"/>
                </a:lnTo>
                <a:lnTo>
                  <a:pt x="925" y="352"/>
                </a:lnTo>
                <a:lnTo>
                  <a:pt x="919" y="366"/>
                </a:lnTo>
                <a:lnTo>
                  <a:pt x="915" y="379"/>
                </a:lnTo>
                <a:lnTo>
                  <a:pt x="911" y="392"/>
                </a:lnTo>
                <a:lnTo>
                  <a:pt x="907" y="404"/>
                </a:lnTo>
                <a:lnTo>
                  <a:pt x="903" y="415"/>
                </a:lnTo>
                <a:lnTo>
                  <a:pt x="902" y="424"/>
                </a:lnTo>
                <a:lnTo>
                  <a:pt x="899" y="434"/>
                </a:lnTo>
                <a:lnTo>
                  <a:pt x="897" y="445"/>
                </a:lnTo>
                <a:lnTo>
                  <a:pt x="894" y="457"/>
                </a:lnTo>
                <a:lnTo>
                  <a:pt x="892" y="469"/>
                </a:lnTo>
                <a:lnTo>
                  <a:pt x="889" y="482"/>
                </a:lnTo>
                <a:lnTo>
                  <a:pt x="887" y="496"/>
                </a:lnTo>
                <a:lnTo>
                  <a:pt x="883" y="510"/>
                </a:lnTo>
                <a:lnTo>
                  <a:pt x="882" y="523"/>
                </a:lnTo>
                <a:lnTo>
                  <a:pt x="878" y="538"/>
                </a:lnTo>
                <a:lnTo>
                  <a:pt x="874" y="551"/>
                </a:lnTo>
                <a:lnTo>
                  <a:pt x="871" y="564"/>
                </a:lnTo>
                <a:lnTo>
                  <a:pt x="868" y="576"/>
                </a:lnTo>
                <a:lnTo>
                  <a:pt x="864" y="589"/>
                </a:lnTo>
                <a:lnTo>
                  <a:pt x="861" y="600"/>
                </a:lnTo>
                <a:lnTo>
                  <a:pt x="857" y="610"/>
                </a:lnTo>
                <a:lnTo>
                  <a:pt x="853" y="618"/>
                </a:lnTo>
                <a:lnTo>
                  <a:pt x="847" y="628"/>
                </a:lnTo>
                <a:lnTo>
                  <a:pt x="841" y="637"/>
                </a:lnTo>
                <a:lnTo>
                  <a:pt x="832" y="647"/>
                </a:lnTo>
                <a:lnTo>
                  <a:pt x="824" y="656"/>
                </a:lnTo>
                <a:lnTo>
                  <a:pt x="813" y="668"/>
                </a:lnTo>
                <a:lnTo>
                  <a:pt x="804" y="678"/>
                </a:lnTo>
                <a:lnTo>
                  <a:pt x="793" y="690"/>
                </a:lnTo>
                <a:lnTo>
                  <a:pt x="783" y="699"/>
                </a:lnTo>
                <a:lnTo>
                  <a:pt x="772" y="710"/>
                </a:lnTo>
                <a:lnTo>
                  <a:pt x="761" y="720"/>
                </a:lnTo>
                <a:lnTo>
                  <a:pt x="749" y="731"/>
                </a:lnTo>
                <a:lnTo>
                  <a:pt x="740" y="740"/>
                </a:lnTo>
                <a:lnTo>
                  <a:pt x="730" y="750"/>
                </a:lnTo>
                <a:lnTo>
                  <a:pt x="721" y="759"/>
                </a:lnTo>
                <a:lnTo>
                  <a:pt x="714" y="768"/>
                </a:lnTo>
                <a:lnTo>
                  <a:pt x="708" y="775"/>
                </a:lnTo>
                <a:lnTo>
                  <a:pt x="703" y="781"/>
                </a:lnTo>
                <a:lnTo>
                  <a:pt x="699" y="786"/>
                </a:lnTo>
                <a:lnTo>
                  <a:pt x="694" y="794"/>
                </a:lnTo>
                <a:lnTo>
                  <a:pt x="690" y="799"/>
                </a:lnTo>
                <a:lnTo>
                  <a:pt x="685" y="808"/>
                </a:lnTo>
                <a:lnTo>
                  <a:pt x="680" y="815"/>
                </a:lnTo>
                <a:lnTo>
                  <a:pt x="675" y="822"/>
                </a:lnTo>
                <a:lnTo>
                  <a:pt x="671" y="830"/>
                </a:lnTo>
                <a:lnTo>
                  <a:pt x="665" y="839"/>
                </a:lnTo>
                <a:lnTo>
                  <a:pt x="660" y="846"/>
                </a:lnTo>
                <a:lnTo>
                  <a:pt x="655" y="854"/>
                </a:lnTo>
                <a:lnTo>
                  <a:pt x="651" y="860"/>
                </a:lnTo>
                <a:lnTo>
                  <a:pt x="646" y="868"/>
                </a:lnTo>
                <a:lnTo>
                  <a:pt x="642" y="874"/>
                </a:lnTo>
                <a:lnTo>
                  <a:pt x="638" y="880"/>
                </a:lnTo>
                <a:lnTo>
                  <a:pt x="635" y="884"/>
                </a:lnTo>
                <a:lnTo>
                  <a:pt x="630" y="892"/>
                </a:lnTo>
                <a:lnTo>
                  <a:pt x="625" y="898"/>
                </a:lnTo>
                <a:lnTo>
                  <a:pt x="618" y="906"/>
                </a:lnTo>
                <a:lnTo>
                  <a:pt x="613" y="912"/>
                </a:lnTo>
                <a:lnTo>
                  <a:pt x="605" y="921"/>
                </a:lnTo>
                <a:lnTo>
                  <a:pt x="599" y="928"/>
                </a:lnTo>
                <a:lnTo>
                  <a:pt x="591" y="937"/>
                </a:lnTo>
                <a:lnTo>
                  <a:pt x="586" y="945"/>
                </a:lnTo>
                <a:lnTo>
                  <a:pt x="579" y="954"/>
                </a:lnTo>
                <a:lnTo>
                  <a:pt x="571" y="962"/>
                </a:lnTo>
                <a:lnTo>
                  <a:pt x="564" y="970"/>
                </a:lnTo>
                <a:lnTo>
                  <a:pt x="559" y="978"/>
                </a:lnTo>
                <a:lnTo>
                  <a:pt x="552" y="985"/>
                </a:lnTo>
                <a:lnTo>
                  <a:pt x="547" y="993"/>
                </a:lnTo>
                <a:lnTo>
                  <a:pt x="542" y="1000"/>
                </a:lnTo>
                <a:lnTo>
                  <a:pt x="539" y="1005"/>
                </a:lnTo>
                <a:lnTo>
                  <a:pt x="535" y="1012"/>
                </a:lnTo>
                <a:lnTo>
                  <a:pt x="531" y="1018"/>
                </a:lnTo>
                <a:lnTo>
                  <a:pt x="527" y="1026"/>
                </a:lnTo>
                <a:lnTo>
                  <a:pt x="524" y="1033"/>
                </a:lnTo>
                <a:lnTo>
                  <a:pt x="521" y="1043"/>
                </a:lnTo>
                <a:lnTo>
                  <a:pt x="517" y="1051"/>
                </a:lnTo>
                <a:lnTo>
                  <a:pt x="513" y="1060"/>
                </a:lnTo>
                <a:lnTo>
                  <a:pt x="511" y="1068"/>
                </a:lnTo>
                <a:lnTo>
                  <a:pt x="505" y="1077"/>
                </a:lnTo>
                <a:lnTo>
                  <a:pt x="502" y="1086"/>
                </a:lnTo>
                <a:lnTo>
                  <a:pt x="498" y="1094"/>
                </a:lnTo>
                <a:lnTo>
                  <a:pt x="494" y="1102"/>
                </a:lnTo>
                <a:lnTo>
                  <a:pt x="489" y="1110"/>
                </a:lnTo>
                <a:lnTo>
                  <a:pt x="485" y="1116"/>
                </a:lnTo>
                <a:lnTo>
                  <a:pt x="482" y="1122"/>
                </a:lnTo>
                <a:lnTo>
                  <a:pt x="478" y="1126"/>
                </a:lnTo>
                <a:lnTo>
                  <a:pt x="472" y="1132"/>
                </a:lnTo>
                <a:lnTo>
                  <a:pt x="467" y="1136"/>
                </a:lnTo>
                <a:lnTo>
                  <a:pt x="459" y="1141"/>
                </a:lnTo>
                <a:lnTo>
                  <a:pt x="453" y="1144"/>
                </a:lnTo>
                <a:lnTo>
                  <a:pt x="444" y="1150"/>
                </a:lnTo>
                <a:lnTo>
                  <a:pt x="437" y="1154"/>
                </a:lnTo>
                <a:lnTo>
                  <a:pt x="427" y="1158"/>
                </a:lnTo>
                <a:lnTo>
                  <a:pt x="420" y="1161"/>
                </a:lnTo>
                <a:lnTo>
                  <a:pt x="411" y="1166"/>
                </a:lnTo>
                <a:lnTo>
                  <a:pt x="401" y="1169"/>
                </a:lnTo>
                <a:lnTo>
                  <a:pt x="392" y="1173"/>
                </a:lnTo>
                <a:lnTo>
                  <a:pt x="384" y="1176"/>
                </a:lnTo>
                <a:lnTo>
                  <a:pt x="376" y="1180"/>
                </a:lnTo>
                <a:lnTo>
                  <a:pt x="369" y="1182"/>
                </a:lnTo>
                <a:lnTo>
                  <a:pt x="363" y="1186"/>
                </a:lnTo>
                <a:lnTo>
                  <a:pt x="357" y="1188"/>
                </a:lnTo>
                <a:lnTo>
                  <a:pt x="347" y="1191"/>
                </a:lnTo>
                <a:lnTo>
                  <a:pt x="339" y="1195"/>
                </a:lnTo>
                <a:lnTo>
                  <a:pt x="328" y="1199"/>
                </a:lnTo>
                <a:lnTo>
                  <a:pt x="318" y="1202"/>
                </a:lnTo>
                <a:lnTo>
                  <a:pt x="306" y="1206"/>
                </a:lnTo>
                <a:lnTo>
                  <a:pt x="295" y="1210"/>
                </a:lnTo>
                <a:lnTo>
                  <a:pt x="283" y="1214"/>
                </a:lnTo>
                <a:lnTo>
                  <a:pt x="271" y="1218"/>
                </a:lnTo>
                <a:lnTo>
                  <a:pt x="258" y="1222"/>
                </a:lnTo>
                <a:lnTo>
                  <a:pt x="247" y="1226"/>
                </a:lnTo>
                <a:lnTo>
                  <a:pt x="235" y="1230"/>
                </a:lnTo>
                <a:lnTo>
                  <a:pt x="225" y="1234"/>
                </a:lnTo>
                <a:lnTo>
                  <a:pt x="213" y="1237"/>
                </a:lnTo>
                <a:lnTo>
                  <a:pt x="204" y="1241"/>
                </a:lnTo>
                <a:lnTo>
                  <a:pt x="195" y="1245"/>
                </a:lnTo>
                <a:lnTo>
                  <a:pt x="187" y="1248"/>
                </a:lnTo>
                <a:lnTo>
                  <a:pt x="181" y="1251"/>
                </a:lnTo>
                <a:lnTo>
                  <a:pt x="177" y="1253"/>
                </a:lnTo>
                <a:lnTo>
                  <a:pt x="172" y="1257"/>
                </a:lnTo>
                <a:lnTo>
                  <a:pt x="167" y="1258"/>
                </a:lnTo>
                <a:lnTo>
                  <a:pt x="160" y="1262"/>
                </a:lnTo>
                <a:lnTo>
                  <a:pt x="155" y="1266"/>
                </a:lnTo>
                <a:lnTo>
                  <a:pt x="149" y="1269"/>
                </a:lnTo>
                <a:lnTo>
                  <a:pt x="143" y="1271"/>
                </a:lnTo>
                <a:lnTo>
                  <a:pt x="137" y="1275"/>
                </a:lnTo>
                <a:lnTo>
                  <a:pt x="131" y="1278"/>
                </a:lnTo>
                <a:lnTo>
                  <a:pt x="125" y="1282"/>
                </a:lnTo>
                <a:lnTo>
                  <a:pt x="120" y="1285"/>
                </a:lnTo>
                <a:lnTo>
                  <a:pt x="114" y="1288"/>
                </a:lnTo>
                <a:lnTo>
                  <a:pt x="110" y="1291"/>
                </a:lnTo>
                <a:lnTo>
                  <a:pt x="105" y="1294"/>
                </a:lnTo>
                <a:lnTo>
                  <a:pt x="102" y="1296"/>
                </a:lnTo>
                <a:lnTo>
                  <a:pt x="97" y="1301"/>
                </a:lnTo>
                <a:lnTo>
                  <a:pt x="91" y="1305"/>
                </a:lnTo>
                <a:lnTo>
                  <a:pt x="84" y="1310"/>
                </a:lnTo>
                <a:lnTo>
                  <a:pt x="78" y="1315"/>
                </a:lnTo>
                <a:lnTo>
                  <a:pt x="71" y="1322"/>
                </a:lnTo>
                <a:lnTo>
                  <a:pt x="63" y="1327"/>
                </a:lnTo>
                <a:lnTo>
                  <a:pt x="55" y="1333"/>
                </a:lnTo>
                <a:lnTo>
                  <a:pt x="49" y="1338"/>
                </a:lnTo>
                <a:lnTo>
                  <a:pt x="41" y="1346"/>
                </a:lnTo>
                <a:lnTo>
                  <a:pt x="34" y="1352"/>
                </a:lnTo>
                <a:lnTo>
                  <a:pt x="29" y="1357"/>
                </a:lnTo>
                <a:lnTo>
                  <a:pt x="24" y="1363"/>
                </a:lnTo>
                <a:lnTo>
                  <a:pt x="20" y="1368"/>
                </a:lnTo>
                <a:lnTo>
                  <a:pt x="18" y="1374"/>
                </a:lnTo>
                <a:lnTo>
                  <a:pt x="17" y="1378"/>
                </a:lnTo>
                <a:lnTo>
                  <a:pt x="18" y="1381"/>
                </a:lnTo>
                <a:lnTo>
                  <a:pt x="16" y="1383"/>
                </a:lnTo>
                <a:lnTo>
                  <a:pt x="15" y="1385"/>
                </a:lnTo>
                <a:lnTo>
                  <a:pt x="15" y="1388"/>
                </a:lnTo>
                <a:lnTo>
                  <a:pt x="15" y="1392"/>
                </a:lnTo>
                <a:lnTo>
                  <a:pt x="15" y="1396"/>
                </a:lnTo>
                <a:lnTo>
                  <a:pt x="16" y="1400"/>
                </a:lnTo>
                <a:lnTo>
                  <a:pt x="16" y="1406"/>
                </a:lnTo>
                <a:lnTo>
                  <a:pt x="18" y="1410"/>
                </a:lnTo>
                <a:lnTo>
                  <a:pt x="18" y="1415"/>
                </a:lnTo>
                <a:lnTo>
                  <a:pt x="19" y="1420"/>
                </a:lnTo>
                <a:lnTo>
                  <a:pt x="19" y="1426"/>
                </a:lnTo>
                <a:lnTo>
                  <a:pt x="21" y="1430"/>
                </a:lnTo>
                <a:lnTo>
                  <a:pt x="20" y="1434"/>
                </a:lnTo>
                <a:lnTo>
                  <a:pt x="20" y="1438"/>
                </a:lnTo>
                <a:lnTo>
                  <a:pt x="19" y="1440"/>
                </a:lnTo>
                <a:lnTo>
                  <a:pt x="18" y="1442"/>
                </a:lnTo>
                <a:lnTo>
                  <a:pt x="18" y="1444"/>
                </a:lnTo>
                <a:lnTo>
                  <a:pt x="19" y="1446"/>
                </a:lnTo>
                <a:lnTo>
                  <a:pt x="18" y="1450"/>
                </a:lnTo>
                <a:lnTo>
                  <a:pt x="18" y="1452"/>
                </a:lnTo>
                <a:lnTo>
                  <a:pt x="16" y="1456"/>
                </a:lnTo>
                <a:lnTo>
                  <a:pt x="15" y="1459"/>
                </a:lnTo>
                <a:lnTo>
                  <a:pt x="13" y="1463"/>
                </a:lnTo>
                <a:lnTo>
                  <a:pt x="12" y="1466"/>
                </a:lnTo>
                <a:lnTo>
                  <a:pt x="10" y="1470"/>
                </a:lnTo>
                <a:lnTo>
                  <a:pt x="8" y="1473"/>
                </a:lnTo>
                <a:lnTo>
                  <a:pt x="6" y="1477"/>
                </a:lnTo>
                <a:lnTo>
                  <a:pt x="5" y="1480"/>
                </a:lnTo>
                <a:lnTo>
                  <a:pt x="4" y="1484"/>
                </a:lnTo>
                <a:lnTo>
                  <a:pt x="4" y="1486"/>
                </a:lnTo>
                <a:lnTo>
                  <a:pt x="4" y="1489"/>
                </a:lnTo>
                <a:lnTo>
                  <a:pt x="6" y="1490"/>
                </a:lnTo>
                <a:lnTo>
                  <a:pt x="3" y="1493"/>
                </a:lnTo>
                <a:lnTo>
                  <a:pt x="2" y="1495"/>
                </a:lnTo>
                <a:lnTo>
                  <a:pt x="1" y="1499"/>
                </a:lnTo>
                <a:lnTo>
                  <a:pt x="1" y="1501"/>
                </a:lnTo>
                <a:lnTo>
                  <a:pt x="0" y="1506"/>
                </a:lnTo>
                <a:lnTo>
                  <a:pt x="0" y="1510"/>
                </a:lnTo>
                <a:lnTo>
                  <a:pt x="0" y="1514"/>
                </a:lnTo>
                <a:lnTo>
                  <a:pt x="1" y="1518"/>
                </a:lnTo>
                <a:lnTo>
                  <a:pt x="1" y="1524"/>
                </a:lnTo>
                <a:lnTo>
                  <a:pt x="1" y="1528"/>
                </a:lnTo>
                <a:lnTo>
                  <a:pt x="1" y="1532"/>
                </a:lnTo>
                <a:lnTo>
                  <a:pt x="3" y="1536"/>
                </a:lnTo>
                <a:lnTo>
                  <a:pt x="3" y="1541"/>
                </a:lnTo>
                <a:lnTo>
                  <a:pt x="4" y="1544"/>
                </a:lnTo>
                <a:lnTo>
                  <a:pt x="4" y="1548"/>
                </a:lnTo>
                <a:lnTo>
                  <a:pt x="6" y="1551"/>
                </a:lnTo>
                <a:lnTo>
                  <a:pt x="6" y="1552"/>
                </a:lnTo>
                <a:lnTo>
                  <a:pt x="6" y="1554"/>
                </a:lnTo>
                <a:lnTo>
                  <a:pt x="6" y="1556"/>
                </a:lnTo>
                <a:lnTo>
                  <a:pt x="6" y="1556"/>
                </a:lnTo>
                <a:lnTo>
                  <a:pt x="6" y="1558"/>
                </a:lnTo>
                <a:lnTo>
                  <a:pt x="6" y="1560"/>
                </a:lnTo>
                <a:lnTo>
                  <a:pt x="6" y="1562"/>
                </a:lnTo>
                <a:lnTo>
                  <a:pt x="6" y="1563"/>
                </a:lnTo>
                <a:lnTo>
                  <a:pt x="6" y="1565"/>
                </a:lnTo>
                <a:lnTo>
                  <a:pt x="6" y="1567"/>
                </a:lnTo>
                <a:lnTo>
                  <a:pt x="6" y="1569"/>
                </a:lnTo>
                <a:lnTo>
                  <a:pt x="6" y="1570"/>
                </a:lnTo>
                <a:lnTo>
                  <a:pt x="6" y="1572"/>
                </a:lnTo>
                <a:lnTo>
                  <a:pt x="6" y="1573"/>
                </a:lnTo>
                <a:lnTo>
                  <a:pt x="6" y="1575"/>
                </a:lnTo>
                <a:lnTo>
                  <a:pt x="6" y="1575"/>
                </a:lnTo>
                <a:lnTo>
                  <a:pt x="6" y="1575"/>
                </a:lnTo>
                <a:lnTo>
                  <a:pt x="6" y="1573"/>
                </a:lnTo>
                <a:lnTo>
                  <a:pt x="6" y="1571"/>
                </a:lnTo>
                <a:lnTo>
                  <a:pt x="6" y="1569"/>
                </a:lnTo>
                <a:lnTo>
                  <a:pt x="6" y="1568"/>
                </a:lnTo>
                <a:lnTo>
                  <a:pt x="6" y="1566"/>
                </a:lnTo>
                <a:lnTo>
                  <a:pt x="6" y="1564"/>
                </a:lnTo>
                <a:lnTo>
                  <a:pt x="6" y="1561"/>
                </a:lnTo>
                <a:lnTo>
                  <a:pt x="6" y="1560"/>
                </a:lnTo>
                <a:lnTo>
                  <a:pt x="6" y="1558"/>
                </a:lnTo>
                <a:lnTo>
                  <a:pt x="6" y="1556"/>
                </a:lnTo>
                <a:lnTo>
                  <a:pt x="6" y="1554"/>
                </a:lnTo>
                <a:lnTo>
                  <a:pt x="6" y="1554"/>
                </a:lnTo>
                <a:lnTo>
                  <a:pt x="6" y="1552"/>
                </a:lnTo>
                <a:lnTo>
                  <a:pt x="6" y="1552"/>
                </a:lnTo>
                <a:lnTo>
                  <a:pt x="6" y="1551"/>
                </a:lnTo>
              </a:path>
            </a:pathLst>
          </a:custGeom>
          <a:noFill/>
          <a:ln w="476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9335" name="Group 39">
            <a:extLst>
              <a:ext uri="{FF2B5EF4-FFF2-40B4-BE49-F238E27FC236}">
                <a16:creationId xmlns:a16="http://schemas.microsoft.com/office/drawing/2014/main" id="{BBBDF79A-DB02-4FC0-BA0E-3F58C0B126E2}"/>
              </a:ext>
            </a:extLst>
          </p:cNvPr>
          <p:cNvGrpSpPr>
            <a:grpSpLocks/>
          </p:cNvGrpSpPr>
          <p:nvPr/>
        </p:nvGrpSpPr>
        <p:grpSpPr bwMode="auto">
          <a:xfrm>
            <a:off x="1450975" y="3505200"/>
            <a:ext cx="1444625" cy="2035175"/>
            <a:chOff x="1172" y="3169"/>
            <a:chExt cx="1000" cy="1453"/>
          </a:xfrm>
        </p:grpSpPr>
        <p:sp>
          <p:nvSpPr>
            <p:cNvPr id="439336" name="AutoShape 40">
              <a:extLst>
                <a:ext uri="{FF2B5EF4-FFF2-40B4-BE49-F238E27FC236}">
                  <a16:creationId xmlns:a16="http://schemas.microsoft.com/office/drawing/2014/main" id="{1FAD0A59-6909-4790-9219-34B7A878E6FD}"/>
                </a:ext>
              </a:extLst>
            </p:cNvPr>
            <p:cNvSpPr>
              <a:spLocks noChangeArrowheads="1"/>
            </p:cNvSpPr>
            <p:nvPr/>
          </p:nvSpPr>
          <p:spPr bwMode="auto">
            <a:xfrm flipV="1">
              <a:off x="1172" y="3169"/>
              <a:ext cx="1000" cy="1453"/>
            </a:xfrm>
            <a:prstGeom prst="roundRect">
              <a:avLst>
                <a:gd name="adj" fmla="val 0"/>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37" name="AutoShape 41">
              <a:extLst>
                <a:ext uri="{FF2B5EF4-FFF2-40B4-BE49-F238E27FC236}">
                  <a16:creationId xmlns:a16="http://schemas.microsoft.com/office/drawing/2014/main" id="{14052D1E-B766-4215-A391-E57EE7D8BFA4}"/>
                </a:ext>
              </a:extLst>
            </p:cNvPr>
            <p:cNvSpPr>
              <a:spLocks noChangeArrowheads="1"/>
            </p:cNvSpPr>
            <p:nvPr/>
          </p:nvSpPr>
          <p:spPr bwMode="auto">
            <a:xfrm flipV="1">
              <a:off x="1396" y="3460"/>
              <a:ext cx="581" cy="351"/>
            </a:xfrm>
            <a:prstGeom prst="roundRect">
              <a:avLst>
                <a:gd name="adj" fmla="val 0"/>
              </a:avLst>
            </a:prstGeom>
            <a:solidFill>
              <a:srgbClr val="80FF80"/>
            </a:solidFill>
            <a:ln w="19050">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9338" name="Group 42">
              <a:extLst>
                <a:ext uri="{FF2B5EF4-FFF2-40B4-BE49-F238E27FC236}">
                  <a16:creationId xmlns:a16="http://schemas.microsoft.com/office/drawing/2014/main" id="{A885FF7A-D598-4B8B-8A43-D14DFC8AD8CD}"/>
                </a:ext>
              </a:extLst>
            </p:cNvPr>
            <p:cNvGrpSpPr>
              <a:grpSpLocks/>
            </p:cNvGrpSpPr>
            <p:nvPr/>
          </p:nvGrpSpPr>
          <p:grpSpPr bwMode="auto">
            <a:xfrm>
              <a:off x="1392" y="3340"/>
              <a:ext cx="585" cy="94"/>
              <a:chOff x="1392" y="3340"/>
              <a:chExt cx="585" cy="94"/>
            </a:xfrm>
          </p:grpSpPr>
          <p:sp>
            <p:nvSpPr>
              <p:cNvPr id="439339" name="AutoShape 43">
                <a:extLst>
                  <a:ext uri="{FF2B5EF4-FFF2-40B4-BE49-F238E27FC236}">
                    <a16:creationId xmlns:a16="http://schemas.microsoft.com/office/drawing/2014/main" id="{9ACBE557-4EC2-4284-AEE3-81C5A35A06E4}"/>
                  </a:ext>
                </a:extLst>
              </p:cNvPr>
              <p:cNvSpPr>
                <a:spLocks noChangeArrowheads="1"/>
              </p:cNvSpPr>
              <p:nvPr/>
            </p:nvSpPr>
            <p:spPr bwMode="auto">
              <a:xfrm flipV="1">
                <a:off x="1392" y="3340"/>
                <a:ext cx="90" cy="94"/>
              </a:xfrm>
              <a:prstGeom prst="roundRect">
                <a:avLst>
                  <a:gd name="adj" fmla="val 0"/>
                </a:avLst>
              </a:prstGeom>
              <a:solidFill>
                <a:srgbClr val="00FFFF"/>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0" name="AutoShape 44">
                <a:extLst>
                  <a:ext uri="{FF2B5EF4-FFF2-40B4-BE49-F238E27FC236}">
                    <a16:creationId xmlns:a16="http://schemas.microsoft.com/office/drawing/2014/main" id="{6D490527-540E-4BF4-B09E-C29EA9E89BB1}"/>
                  </a:ext>
                </a:extLst>
              </p:cNvPr>
              <p:cNvSpPr>
                <a:spLocks noChangeArrowheads="1"/>
              </p:cNvSpPr>
              <p:nvPr/>
            </p:nvSpPr>
            <p:spPr bwMode="auto">
              <a:xfrm flipV="1">
                <a:off x="1515" y="3340"/>
                <a:ext cx="92" cy="94"/>
              </a:xfrm>
              <a:prstGeom prst="roundRect">
                <a:avLst>
                  <a:gd name="adj" fmla="val 0"/>
                </a:avLst>
              </a:prstGeom>
              <a:solidFill>
                <a:srgbClr val="00FFFF"/>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1" name="AutoShape 45">
                <a:extLst>
                  <a:ext uri="{FF2B5EF4-FFF2-40B4-BE49-F238E27FC236}">
                    <a16:creationId xmlns:a16="http://schemas.microsoft.com/office/drawing/2014/main" id="{E970E92E-8F06-4768-891B-28C5F64E56BF}"/>
                  </a:ext>
                </a:extLst>
              </p:cNvPr>
              <p:cNvSpPr>
                <a:spLocks noChangeArrowheads="1"/>
              </p:cNvSpPr>
              <p:nvPr/>
            </p:nvSpPr>
            <p:spPr bwMode="auto">
              <a:xfrm flipV="1">
                <a:off x="1636" y="3340"/>
                <a:ext cx="93" cy="94"/>
              </a:xfrm>
              <a:prstGeom prst="roundRect">
                <a:avLst>
                  <a:gd name="adj" fmla="val 0"/>
                </a:avLst>
              </a:prstGeom>
              <a:solidFill>
                <a:srgbClr val="00FFFF"/>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2" name="AutoShape 46">
                <a:extLst>
                  <a:ext uri="{FF2B5EF4-FFF2-40B4-BE49-F238E27FC236}">
                    <a16:creationId xmlns:a16="http://schemas.microsoft.com/office/drawing/2014/main" id="{8BFFE5FF-CC64-4169-B8EC-7430E89C84A3}"/>
                  </a:ext>
                </a:extLst>
              </p:cNvPr>
              <p:cNvSpPr>
                <a:spLocks noChangeArrowheads="1"/>
              </p:cNvSpPr>
              <p:nvPr/>
            </p:nvSpPr>
            <p:spPr bwMode="auto">
              <a:xfrm flipV="1">
                <a:off x="1758" y="3340"/>
                <a:ext cx="95" cy="94"/>
              </a:xfrm>
              <a:prstGeom prst="roundRect">
                <a:avLst>
                  <a:gd name="adj" fmla="val 0"/>
                </a:avLst>
              </a:prstGeom>
              <a:solidFill>
                <a:srgbClr val="00FFFF"/>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3" name="AutoShape 47">
                <a:extLst>
                  <a:ext uri="{FF2B5EF4-FFF2-40B4-BE49-F238E27FC236}">
                    <a16:creationId xmlns:a16="http://schemas.microsoft.com/office/drawing/2014/main" id="{8EC3F666-79DA-44C5-8C03-222611A11F5B}"/>
                  </a:ext>
                </a:extLst>
              </p:cNvPr>
              <p:cNvSpPr>
                <a:spLocks noChangeArrowheads="1"/>
              </p:cNvSpPr>
              <p:nvPr/>
            </p:nvSpPr>
            <p:spPr bwMode="auto">
              <a:xfrm flipV="1">
                <a:off x="1882" y="3340"/>
                <a:ext cx="95" cy="94"/>
              </a:xfrm>
              <a:prstGeom prst="roundRect">
                <a:avLst>
                  <a:gd name="adj" fmla="val 0"/>
                </a:avLst>
              </a:prstGeom>
              <a:solidFill>
                <a:srgbClr val="00FFFF"/>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9344" name="AutoShape 48">
              <a:extLst>
                <a:ext uri="{FF2B5EF4-FFF2-40B4-BE49-F238E27FC236}">
                  <a16:creationId xmlns:a16="http://schemas.microsoft.com/office/drawing/2014/main" id="{E145898D-4F53-4213-8F82-2365DE7610A6}"/>
                </a:ext>
              </a:extLst>
            </p:cNvPr>
            <p:cNvSpPr>
              <a:spLocks noChangeArrowheads="1"/>
            </p:cNvSpPr>
            <p:nvPr/>
          </p:nvSpPr>
          <p:spPr bwMode="auto">
            <a:xfrm flipV="1">
              <a:off x="2028" y="3205"/>
              <a:ext cx="92" cy="96"/>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9345" name="Group 49">
              <a:extLst>
                <a:ext uri="{FF2B5EF4-FFF2-40B4-BE49-F238E27FC236}">
                  <a16:creationId xmlns:a16="http://schemas.microsoft.com/office/drawing/2014/main" id="{46C24657-6E23-4620-AADD-24677D04ABE2}"/>
                </a:ext>
              </a:extLst>
            </p:cNvPr>
            <p:cNvGrpSpPr>
              <a:grpSpLocks/>
            </p:cNvGrpSpPr>
            <p:nvPr/>
          </p:nvGrpSpPr>
          <p:grpSpPr bwMode="auto">
            <a:xfrm>
              <a:off x="1556" y="4146"/>
              <a:ext cx="262" cy="327"/>
              <a:chOff x="1556" y="4146"/>
              <a:chExt cx="262" cy="327"/>
            </a:xfrm>
          </p:grpSpPr>
          <p:sp>
            <p:nvSpPr>
              <p:cNvPr id="439346" name="AutoShape 50">
                <a:extLst>
                  <a:ext uri="{FF2B5EF4-FFF2-40B4-BE49-F238E27FC236}">
                    <a16:creationId xmlns:a16="http://schemas.microsoft.com/office/drawing/2014/main" id="{4024F042-7B64-4E20-8309-3480244209D9}"/>
                  </a:ext>
                </a:extLst>
              </p:cNvPr>
              <p:cNvSpPr>
                <a:spLocks noChangeArrowheads="1"/>
              </p:cNvSpPr>
              <p:nvPr/>
            </p:nvSpPr>
            <p:spPr bwMode="auto">
              <a:xfrm flipV="1">
                <a:off x="1556" y="4146"/>
                <a:ext cx="70" cy="70"/>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7" name="AutoShape 51">
                <a:extLst>
                  <a:ext uri="{FF2B5EF4-FFF2-40B4-BE49-F238E27FC236}">
                    <a16:creationId xmlns:a16="http://schemas.microsoft.com/office/drawing/2014/main" id="{352A09F9-8E2C-4AC9-955D-EC3CEABF58F6}"/>
                  </a:ext>
                </a:extLst>
              </p:cNvPr>
              <p:cNvSpPr>
                <a:spLocks noChangeArrowheads="1"/>
              </p:cNvSpPr>
              <p:nvPr/>
            </p:nvSpPr>
            <p:spPr bwMode="auto">
              <a:xfrm flipV="1">
                <a:off x="1748" y="4146"/>
                <a:ext cx="70" cy="70"/>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8" name="AutoShape 52">
                <a:extLst>
                  <a:ext uri="{FF2B5EF4-FFF2-40B4-BE49-F238E27FC236}">
                    <a16:creationId xmlns:a16="http://schemas.microsoft.com/office/drawing/2014/main" id="{CC58B141-C365-47DD-B006-FBBA66AE1C5F}"/>
                  </a:ext>
                </a:extLst>
              </p:cNvPr>
              <p:cNvSpPr>
                <a:spLocks noChangeArrowheads="1"/>
              </p:cNvSpPr>
              <p:nvPr/>
            </p:nvSpPr>
            <p:spPr bwMode="auto">
              <a:xfrm flipV="1">
                <a:off x="1556" y="4231"/>
                <a:ext cx="70" cy="71"/>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49" name="AutoShape 53">
                <a:extLst>
                  <a:ext uri="{FF2B5EF4-FFF2-40B4-BE49-F238E27FC236}">
                    <a16:creationId xmlns:a16="http://schemas.microsoft.com/office/drawing/2014/main" id="{FC839BE8-ACC5-4D1F-94D1-3F35C9841B08}"/>
                  </a:ext>
                </a:extLst>
              </p:cNvPr>
              <p:cNvSpPr>
                <a:spLocks noChangeArrowheads="1"/>
              </p:cNvSpPr>
              <p:nvPr/>
            </p:nvSpPr>
            <p:spPr bwMode="auto">
              <a:xfrm flipV="1">
                <a:off x="1651" y="4231"/>
                <a:ext cx="71" cy="71"/>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0" name="AutoShape 54">
                <a:extLst>
                  <a:ext uri="{FF2B5EF4-FFF2-40B4-BE49-F238E27FC236}">
                    <a16:creationId xmlns:a16="http://schemas.microsoft.com/office/drawing/2014/main" id="{D08A0A24-37DB-4D85-92C3-B11EA1E0F8AF}"/>
                  </a:ext>
                </a:extLst>
              </p:cNvPr>
              <p:cNvSpPr>
                <a:spLocks noChangeArrowheads="1"/>
              </p:cNvSpPr>
              <p:nvPr/>
            </p:nvSpPr>
            <p:spPr bwMode="auto">
              <a:xfrm flipV="1">
                <a:off x="1748" y="4231"/>
                <a:ext cx="70" cy="71"/>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1" name="AutoShape 55">
                <a:extLst>
                  <a:ext uri="{FF2B5EF4-FFF2-40B4-BE49-F238E27FC236}">
                    <a16:creationId xmlns:a16="http://schemas.microsoft.com/office/drawing/2014/main" id="{56379F4D-7C6C-4FD1-945A-D54EF9E52173}"/>
                  </a:ext>
                </a:extLst>
              </p:cNvPr>
              <p:cNvSpPr>
                <a:spLocks noChangeArrowheads="1"/>
              </p:cNvSpPr>
              <p:nvPr/>
            </p:nvSpPr>
            <p:spPr bwMode="auto">
              <a:xfrm flipV="1">
                <a:off x="1556" y="4320"/>
                <a:ext cx="70" cy="70"/>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2" name="AutoShape 56">
                <a:extLst>
                  <a:ext uri="{FF2B5EF4-FFF2-40B4-BE49-F238E27FC236}">
                    <a16:creationId xmlns:a16="http://schemas.microsoft.com/office/drawing/2014/main" id="{1A6C405D-AB8E-4818-9ABE-018D254798C1}"/>
                  </a:ext>
                </a:extLst>
              </p:cNvPr>
              <p:cNvSpPr>
                <a:spLocks noChangeArrowheads="1"/>
              </p:cNvSpPr>
              <p:nvPr/>
            </p:nvSpPr>
            <p:spPr bwMode="auto">
              <a:xfrm flipV="1">
                <a:off x="1651" y="4320"/>
                <a:ext cx="71" cy="70"/>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3" name="AutoShape 57">
                <a:extLst>
                  <a:ext uri="{FF2B5EF4-FFF2-40B4-BE49-F238E27FC236}">
                    <a16:creationId xmlns:a16="http://schemas.microsoft.com/office/drawing/2014/main" id="{F3B52385-9CC9-4E13-AEC5-70CB6EC2ABA4}"/>
                  </a:ext>
                </a:extLst>
              </p:cNvPr>
              <p:cNvSpPr>
                <a:spLocks noChangeArrowheads="1"/>
              </p:cNvSpPr>
              <p:nvPr/>
            </p:nvSpPr>
            <p:spPr bwMode="auto">
              <a:xfrm flipV="1">
                <a:off x="1748" y="4320"/>
                <a:ext cx="70" cy="70"/>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4" name="AutoShape 58">
                <a:extLst>
                  <a:ext uri="{FF2B5EF4-FFF2-40B4-BE49-F238E27FC236}">
                    <a16:creationId xmlns:a16="http://schemas.microsoft.com/office/drawing/2014/main" id="{26B3610F-2C18-452A-A3E5-1488466E08F3}"/>
                  </a:ext>
                </a:extLst>
              </p:cNvPr>
              <p:cNvSpPr>
                <a:spLocks noChangeArrowheads="1"/>
              </p:cNvSpPr>
              <p:nvPr/>
            </p:nvSpPr>
            <p:spPr bwMode="auto">
              <a:xfrm flipV="1">
                <a:off x="1556" y="4405"/>
                <a:ext cx="70" cy="68"/>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5" name="AutoShape 59">
                <a:extLst>
                  <a:ext uri="{FF2B5EF4-FFF2-40B4-BE49-F238E27FC236}">
                    <a16:creationId xmlns:a16="http://schemas.microsoft.com/office/drawing/2014/main" id="{7611656B-8354-4761-A5E2-B95EE71C31F0}"/>
                  </a:ext>
                </a:extLst>
              </p:cNvPr>
              <p:cNvSpPr>
                <a:spLocks noChangeArrowheads="1"/>
              </p:cNvSpPr>
              <p:nvPr/>
            </p:nvSpPr>
            <p:spPr bwMode="auto">
              <a:xfrm flipV="1">
                <a:off x="1651" y="4405"/>
                <a:ext cx="71" cy="68"/>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6" name="AutoShape 60">
                <a:extLst>
                  <a:ext uri="{FF2B5EF4-FFF2-40B4-BE49-F238E27FC236}">
                    <a16:creationId xmlns:a16="http://schemas.microsoft.com/office/drawing/2014/main" id="{AFC39D7C-5CB2-4AEB-94BB-AFE4D116A126}"/>
                  </a:ext>
                </a:extLst>
              </p:cNvPr>
              <p:cNvSpPr>
                <a:spLocks noChangeArrowheads="1"/>
              </p:cNvSpPr>
              <p:nvPr/>
            </p:nvSpPr>
            <p:spPr bwMode="auto">
              <a:xfrm flipV="1">
                <a:off x="1748" y="4405"/>
                <a:ext cx="70" cy="68"/>
              </a:xfrm>
              <a:prstGeom prst="roundRect">
                <a:avLst>
                  <a:gd name="adj" fmla="val 15986"/>
                </a:avLst>
              </a:prstGeom>
              <a:solidFill>
                <a:srgbClr val="00FF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9357" name="Group 61">
              <a:extLst>
                <a:ext uri="{FF2B5EF4-FFF2-40B4-BE49-F238E27FC236}">
                  <a16:creationId xmlns:a16="http://schemas.microsoft.com/office/drawing/2014/main" id="{EC900C4D-4799-4812-A736-093B1C9CE94F}"/>
                </a:ext>
              </a:extLst>
            </p:cNvPr>
            <p:cNvGrpSpPr>
              <a:grpSpLocks/>
            </p:cNvGrpSpPr>
            <p:nvPr/>
          </p:nvGrpSpPr>
          <p:grpSpPr bwMode="auto">
            <a:xfrm>
              <a:off x="1410" y="3978"/>
              <a:ext cx="540" cy="95"/>
              <a:chOff x="1410" y="3978"/>
              <a:chExt cx="540" cy="95"/>
            </a:xfrm>
          </p:grpSpPr>
          <p:sp>
            <p:nvSpPr>
              <p:cNvPr id="439358" name="AutoShape 62">
                <a:extLst>
                  <a:ext uri="{FF2B5EF4-FFF2-40B4-BE49-F238E27FC236}">
                    <a16:creationId xmlns:a16="http://schemas.microsoft.com/office/drawing/2014/main" id="{9C1B79B0-3F2D-4B71-AD7B-236B9A300312}"/>
                  </a:ext>
                </a:extLst>
              </p:cNvPr>
              <p:cNvSpPr>
                <a:spLocks noChangeArrowheads="1"/>
              </p:cNvSpPr>
              <p:nvPr/>
            </p:nvSpPr>
            <p:spPr bwMode="auto">
              <a:xfrm flipV="1">
                <a:off x="1410" y="3978"/>
                <a:ext cx="96" cy="95"/>
              </a:xfrm>
              <a:prstGeom prst="roundRect">
                <a:avLst>
                  <a:gd name="adj" fmla="val 0"/>
                </a:avLst>
              </a:prstGeom>
              <a:solidFill>
                <a:srgbClr val="00FFFF"/>
              </a:solidFill>
              <a:ln w="19050">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59" name="AutoShape 63">
                <a:extLst>
                  <a:ext uri="{FF2B5EF4-FFF2-40B4-BE49-F238E27FC236}">
                    <a16:creationId xmlns:a16="http://schemas.microsoft.com/office/drawing/2014/main" id="{B2CAC005-231D-4039-BD71-29D5AB8CCBC2}"/>
                  </a:ext>
                </a:extLst>
              </p:cNvPr>
              <p:cNvSpPr>
                <a:spLocks noChangeArrowheads="1"/>
              </p:cNvSpPr>
              <p:nvPr/>
            </p:nvSpPr>
            <p:spPr bwMode="auto">
              <a:xfrm flipV="1">
                <a:off x="1578" y="3978"/>
                <a:ext cx="90" cy="95"/>
              </a:xfrm>
              <a:prstGeom prst="roundRect">
                <a:avLst>
                  <a:gd name="adj" fmla="val 0"/>
                </a:avLst>
              </a:prstGeom>
              <a:solidFill>
                <a:srgbClr val="00FFFF"/>
              </a:solidFill>
              <a:ln w="19050">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0" name="AutoShape 64">
                <a:extLst>
                  <a:ext uri="{FF2B5EF4-FFF2-40B4-BE49-F238E27FC236}">
                    <a16:creationId xmlns:a16="http://schemas.microsoft.com/office/drawing/2014/main" id="{2F16FAB5-81EE-4A14-92D1-B9F0C867F8BA}"/>
                  </a:ext>
                </a:extLst>
              </p:cNvPr>
              <p:cNvSpPr>
                <a:spLocks noChangeArrowheads="1"/>
              </p:cNvSpPr>
              <p:nvPr/>
            </p:nvSpPr>
            <p:spPr bwMode="auto">
              <a:xfrm flipV="1">
                <a:off x="1692" y="3978"/>
                <a:ext cx="89" cy="95"/>
              </a:xfrm>
              <a:prstGeom prst="roundRect">
                <a:avLst>
                  <a:gd name="adj" fmla="val 0"/>
                </a:avLst>
              </a:prstGeom>
              <a:solidFill>
                <a:srgbClr val="00FFFF"/>
              </a:solidFill>
              <a:ln w="19050">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1" name="AutoShape 65">
                <a:extLst>
                  <a:ext uri="{FF2B5EF4-FFF2-40B4-BE49-F238E27FC236}">
                    <a16:creationId xmlns:a16="http://schemas.microsoft.com/office/drawing/2014/main" id="{D267EC66-A6D0-41BE-B0EB-B02CDDFBF92A}"/>
                  </a:ext>
                </a:extLst>
              </p:cNvPr>
              <p:cNvSpPr>
                <a:spLocks noChangeArrowheads="1"/>
              </p:cNvSpPr>
              <p:nvPr/>
            </p:nvSpPr>
            <p:spPr bwMode="auto">
              <a:xfrm flipV="1">
                <a:off x="1858" y="3978"/>
                <a:ext cx="92" cy="95"/>
              </a:xfrm>
              <a:prstGeom prst="roundRect">
                <a:avLst>
                  <a:gd name="adj" fmla="val 0"/>
                </a:avLst>
              </a:prstGeom>
              <a:solidFill>
                <a:srgbClr val="00FFFF"/>
              </a:solidFill>
              <a:ln w="19050">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9362" name="Freeform 66">
              <a:extLst>
                <a:ext uri="{FF2B5EF4-FFF2-40B4-BE49-F238E27FC236}">
                  <a16:creationId xmlns:a16="http://schemas.microsoft.com/office/drawing/2014/main" id="{6F77E012-1DC1-4544-A60A-0CB85F373893}"/>
                </a:ext>
              </a:extLst>
            </p:cNvPr>
            <p:cNvSpPr>
              <a:spLocks/>
            </p:cNvSpPr>
            <p:nvPr/>
          </p:nvSpPr>
          <p:spPr bwMode="auto">
            <a:xfrm>
              <a:off x="1438" y="3520"/>
              <a:ext cx="448" cy="231"/>
            </a:xfrm>
            <a:custGeom>
              <a:avLst/>
              <a:gdLst>
                <a:gd name="T0" fmla="*/ 0 w 448"/>
                <a:gd name="T1" fmla="*/ 0 h 231"/>
                <a:gd name="T2" fmla="*/ 0 w 448"/>
                <a:gd name="T3" fmla="*/ 230 h 231"/>
                <a:gd name="T4" fmla="*/ 447 w 448"/>
                <a:gd name="T5" fmla="*/ 230 h 231"/>
              </a:gdLst>
              <a:ahLst/>
              <a:cxnLst>
                <a:cxn ang="0">
                  <a:pos x="T0" y="T1"/>
                </a:cxn>
                <a:cxn ang="0">
                  <a:pos x="T2" y="T3"/>
                </a:cxn>
                <a:cxn ang="0">
                  <a:pos x="T4" y="T5"/>
                </a:cxn>
              </a:cxnLst>
              <a:rect l="0" t="0" r="r" b="b"/>
              <a:pathLst>
                <a:path w="448" h="231">
                  <a:moveTo>
                    <a:pt x="0" y="0"/>
                  </a:moveTo>
                  <a:lnTo>
                    <a:pt x="0" y="230"/>
                  </a:lnTo>
                  <a:lnTo>
                    <a:pt x="447" y="230"/>
                  </a:lnTo>
                </a:path>
              </a:pathLst>
            </a:custGeom>
            <a:noFill/>
            <a:ln w="9525"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63" name="Freeform 67">
              <a:extLst>
                <a:ext uri="{FF2B5EF4-FFF2-40B4-BE49-F238E27FC236}">
                  <a16:creationId xmlns:a16="http://schemas.microsoft.com/office/drawing/2014/main" id="{E0E3B9D9-4FD2-4FF3-9452-9B19EAD2D82B}"/>
                </a:ext>
              </a:extLst>
            </p:cNvPr>
            <p:cNvSpPr>
              <a:spLocks/>
            </p:cNvSpPr>
            <p:nvPr/>
          </p:nvSpPr>
          <p:spPr bwMode="auto">
            <a:xfrm>
              <a:off x="1445" y="3623"/>
              <a:ext cx="436" cy="124"/>
            </a:xfrm>
            <a:custGeom>
              <a:avLst/>
              <a:gdLst>
                <a:gd name="T0" fmla="*/ 0 w 436"/>
                <a:gd name="T1" fmla="*/ 119 h 124"/>
                <a:gd name="T2" fmla="*/ 37 w 436"/>
                <a:gd name="T3" fmla="*/ 121 h 124"/>
                <a:gd name="T4" fmla="*/ 42 w 436"/>
                <a:gd name="T5" fmla="*/ 2 h 124"/>
                <a:gd name="T6" fmla="*/ 49 w 436"/>
                <a:gd name="T7" fmla="*/ 119 h 124"/>
                <a:gd name="T8" fmla="*/ 83 w 436"/>
                <a:gd name="T9" fmla="*/ 119 h 124"/>
                <a:gd name="T10" fmla="*/ 89 w 436"/>
                <a:gd name="T11" fmla="*/ 53 h 124"/>
                <a:gd name="T12" fmla="*/ 99 w 436"/>
                <a:gd name="T13" fmla="*/ 121 h 124"/>
                <a:gd name="T14" fmla="*/ 150 w 436"/>
                <a:gd name="T15" fmla="*/ 121 h 124"/>
                <a:gd name="T16" fmla="*/ 160 w 436"/>
                <a:gd name="T17" fmla="*/ 101 h 124"/>
                <a:gd name="T18" fmla="*/ 165 w 436"/>
                <a:gd name="T19" fmla="*/ 123 h 124"/>
                <a:gd name="T20" fmla="*/ 262 w 436"/>
                <a:gd name="T21" fmla="*/ 123 h 124"/>
                <a:gd name="T22" fmla="*/ 262 w 436"/>
                <a:gd name="T23" fmla="*/ 0 h 124"/>
                <a:gd name="T24" fmla="*/ 267 w 436"/>
                <a:gd name="T25" fmla="*/ 123 h 124"/>
                <a:gd name="T26" fmla="*/ 366 w 436"/>
                <a:gd name="T27" fmla="*/ 123 h 124"/>
                <a:gd name="T28" fmla="*/ 368 w 436"/>
                <a:gd name="T29" fmla="*/ 77 h 124"/>
                <a:gd name="T30" fmla="*/ 373 w 436"/>
                <a:gd name="T31" fmla="*/ 123 h 124"/>
                <a:gd name="T32" fmla="*/ 435 w 436"/>
                <a:gd name="T33"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6" h="124">
                  <a:moveTo>
                    <a:pt x="0" y="119"/>
                  </a:moveTo>
                  <a:lnTo>
                    <a:pt x="37" y="121"/>
                  </a:lnTo>
                  <a:lnTo>
                    <a:pt x="42" y="2"/>
                  </a:lnTo>
                  <a:lnTo>
                    <a:pt x="49" y="119"/>
                  </a:lnTo>
                  <a:lnTo>
                    <a:pt x="83" y="119"/>
                  </a:lnTo>
                  <a:lnTo>
                    <a:pt x="89" y="53"/>
                  </a:lnTo>
                  <a:lnTo>
                    <a:pt x="99" y="121"/>
                  </a:lnTo>
                  <a:lnTo>
                    <a:pt x="150" y="121"/>
                  </a:lnTo>
                  <a:lnTo>
                    <a:pt x="160" y="101"/>
                  </a:lnTo>
                  <a:lnTo>
                    <a:pt x="165" y="123"/>
                  </a:lnTo>
                  <a:lnTo>
                    <a:pt x="262" y="123"/>
                  </a:lnTo>
                  <a:lnTo>
                    <a:pt x="262" y="0"/>
                  </a:lnTo>
                  <a:lnTo>
                    <a:pt x="267" y="123"/>
                  </a:lnTo>
                  <a:lnTo>
                    <a:pt x="366" y="123"/>
                  </a:lnTo>
                  <a:lnTo>
                    <a:pt x="368" y="77"/>
                  </a:lnTo>
                  <a:lnTo>
                    <a:pt x="373" y="123"/>
                  </a:lnTo>
                  <a:lnTo>
                    <a:pt x="435" y="123"/>
                  </a:lnTo>
                </a:path>
              </a:pathLst>
            </a:custGeom>
            <a:noFill/>
            <a:ln w="9525"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9364" name="Group 68">
              <a:extLst>
                <a:ext uri="{FF2B5EF4-FFF2-40B4-BE49-F238E27FC236}">
                  <a16:creationId xmlns:a16="http://schemas.microsoft.com/office/drawing/2014/main" id="{C533FFFC-49C2-4BC2-B53A-E381DD7090DC}"/>
                </a:ext>
              </a:extLst>
            </p:cNvPr>
            <p:cNvGrpSpPr>
              <a:grpSpLocks/>
            </p:cNvGrpSpPr>
            <p:nvPr/>
          </p:nvGrpSpPr>
          <p:grpSpPr bwMode="auto">
            <a:xfrm>
              <a:off x="1390" y="3844"/>
              <a:ext cx="583" cy="96"/>
              <a:chOff x="1390" y="3844"/>
              <a:chExt cx="583" cy="96"/>
            </a:xfrm>
          </p:grpSpPr>
          <p:sp>
            <p:nvSpPr>
              <p:cNvPr id="439365" name="AutoShape 69">
                <a:extLst>
                  <a:ext uri="{FF2B5EF4-FFF2-40B4-BE49-F238E27FC236}">
                    <a16:creationId xmlns:a16="http://schemas.microsoft.com/office/drawing/2014/main" id="{3C1DC166-F6EC-46E7-9136-B708945F1046}"/>
                  </a:ext>
                </a:extLst>
              </p:cNvPr>
              <p:cNvSpPr>
                <a:spLocks noChangeArrowheads="1"/>
              </p:cNvSpPr>
              <p:nvPr/>
            </p:nvSpPr>
            <p:spPr bwMode="auto">
              <a:xfrm flipV="1">
                <a:off x="1390" y="3844"/>
                <a:ext cx="89" cy="96"/>
              </a:xfrm>
              <a:prstGeom prst="roundRect">
                <a:avLst>
                  <a:gd name="adj" fmla="val 0"/>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6" name="AutoShape 70">
                <a:extLst>
                  <a:ext uri="{FF2B5EF4-FFF2-40B4-BE49-F238E27FC236}">
                    <a16:creationId xmlns:a16="http://schemas.microsoft.com/office/drawing/2014/main" id="{A5CC60A0-83E3-40A2-A1E0-7365D49BDACF}"/>
                  </a:ext>
                </a:extLst>
              </p:cNvPr>
              <p:cNvSpPr>
                <a:spLocks noChangeArrowheads="1"/>
              </p:cNvSpPr>
              <p:nvPr/>
            </p:nvSpPr>
            <p:spPr bwMode="auto">
              <a:xfrm flipV="1">
                <a:off x="1510" y="3844"/>
                <a:ext cx="95" cy="96"/>
              </a:xfrm>
              <a:prstGeom prst="roundRect">
                <a:avLst>
                  <a:gd name="adj" fmla="val 0"/>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7" name="AutoShape 71">
                <a:extLst>
                  <a:ext uri="{FF2B5EF4-FFF2-40B4-BE49-F238E27FC236}">
                    <a16:creationId xmlns:a16="http://schemas.microsoft.com/office/drawing/2014/main" id="{64ED247F-8554-484F-89D9-1685B3E08A83}"/>
                  </a:ext>
                </a:extLst>
              </p:cNvPr>
              <p:cNvSpPr>
                <a:spLocks noChangeArrowheads="1"/>
              </p:cNvSpPr>
              <p:nvPr/>
            </p:nvSpPr>
            <p:spPr bwMode="auto">
              <a:xfrm flipV="1">
                <a:off x="1636" y="3844"/>
                <a:ext cx="90" cy="96"/>
              </a:xfrm>
              <a:prstGeom prst="roundRect">
                <a:avLst>
                  <a:gd name="adj" fmla="val 0"/>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8" name="AutoShape 72">
                <a:extLst>
                  <a:ext uri="{FF2B5EF4-FFF2-40B4-BE49-F238E27FC236}">
                    <a16:creationId xmlns:a16="http://schemas.microsoft.com/office/drawing/2014/main" id="{227E1657-AFB5-4219-8E4C-3737CDDE2C07}"/>
                  </a:ext>
                </a:extLst>
              </p:cNvPr>
              <p:cNvSpPr>
                <a:spLocks noChangeArrowheads="1"/>
              </p:cNvSpPr>
              <p:nvPr/>
            </p:nvSpPr>
            <p:spPr bwMode="auto">
              <a:xfrm flipV="1">
                <a:off x="1756" y="3844"/>
                <a:ext cx="94" cy="96"/>
              </a:xfrm>
              <a:prstGeom prst="roundRect">
                <a:avLst>
                  <a:gd name="adj" fmla="val 0"/>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69" name="AutoShape 73">
                <a:extLst>
                  <a:ext uri="{FF2B5EF4-FFF2-40B4-BE49-F238E27FC236}">
                    <a16:creationId xmlns:a16="http://schemas.microsoft.com/office/drawing/2014/main" id="{155F495B-A51D-4133-AA24-8521B397F4C7}"/>
                  </a:ext>
                </a:extLst>
              </p:cNvPr>
              <p:cNvSpPr>
                <a:spLocks noChangeArrowheads="1"/>
              </p:cNvSpPr>
              <p:nvPr/>
            </p:nvSpPr>
            <p:spPr bwMode="auto">
              <a:xfrm flipV="1">
                <a:off x="1880" y="3844"/>
                <a:ext cx="93" cy="96"/>
              </a:xfrm>
              <a:prstGeom prst="roundRect">
                <a:avLst>
                  <a:gd name="adj" fmla="val 0"/>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9370" name="Group 74">
              <a:extLst>
                <a:ext uri="{FF2B5EF4-FFF2-40B4-BE49-F238E27FC236}">
                  <a16:creationId xmlns:a16="http://schemas.microsoft.com/office/drawing/2014/main" id="{01F23026-7254-49FC-A00D-BA00EAB67C77}"/>
                </a:ext>
              </a:extLst>
            </p:cNvPr>
            <p:cNvGrpSpPr>
              <a:grpSpLocks/>
            </p:cNvGrpSpPr>
            <p:nvPr/>
          </p:nvGrpSpPr>
          <p:grpSpPr bwMode="auto">
            <a:xfrm>
              <a:off x="1456" y="4146"/>
              <a:ext cx="462" cy="327"/>
              <a:chOff x="1456" y="4146"/>
              <a:chExt cx="462" cy="327"/>
            </a:xfrm>
          </p:grpSpPr>
          <p:sp>
            <p:nvSpPr>
              <p:cNvPr id="439371" name="AutoShape 75">
                <a:extLst>
                  <a:ext uri="{FF2B5EF4-FFF2-40B4-BE49-F238E27FC236}">
                    <a16:creationId xmlns:a16="http://schemas.microsoft.com/office/drawing/2014/main" id="{C9CC4800-F820-4BA6-AE01-87EE19C88F37}"/>
                  </a:ext>
                </a:extLst>
              </p:cNvPr>
              <p:cNvSpPr>
                <a:spLocks noChangeArrowheads="1"/>
              </p:cNvSpPr>
              <p:nvPr/>
            </p:nvSpPr>
            <p:spPr bwMode="auto">
              <a:xfrm flipV="1">
                <a:off x="1456" y="4146"/>
                <a:ext cx="72" cy="70"/>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2" name="AutoShape 76">
                <a:extLst>
                  <a:ext uri="{FF2B5EF4-FFF2-40B4-BE49-F238E27FC236}">
                    <a16:creationId xmlns:a16="http://schemas.microsoft.com/office/drawing/2014/main" id="{245ED2B7-063B-4A2F-B692-5312968CBCA6}"/>
                  </a:ext>
                </a:extLst>
              </p:cNvPr>
              <p:cNvSpPr>
                <a:spLocks noChangeArrowheads="1"/>
              </p:cNvSpPr>
              <p:nvPr/>
            </p:nvSpPr>
            <p:spPr bwMode="auto">
              <a:xfrm flipV="1">
                <a:off x="1651" y="4146"/>
                <a:ext cx="71" cy="70"/>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3" name="AutoShape 77">
                <a:extLst>
                  <a:ext uri="{FF2B5EF4-FFF2-40B4-BE49-F238E27FC236}">
                    <a16:creationId xmlns:a16="http://schemas.microsoft.com/office/drawing/2014/main" id="{D6F24154-A7F6-40EF-AA89-D40F39236563}"/>
                  </a:ext>
                </a:extLst>
              </p:cNvPr>
              <p:cNvSpPr>
                <a:spLocks noChangeArrowheads="1"/>
              </p:cNvSpPr>
              <p:nvPr/>
            </p:nvSpPr>
            <p:spPr bwMode="auto">
              <a:xfrm flipV="1">
                <a:off x="1456" y="4231"/>
                <a:ext cx="72" cy="71"/>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4" name="AutoShape 78">
                <a:extLst>
                  <a:ext uri="{FF2B5EF4-FFF2-40B4-BE49-F238E27FC236}">
                    <a16:creationId xmlns:a16="http://schemas.microsoft.com/office/drawing/2014/main" id="{DD1AD803-F236-44C6-A1F7-CCBB965CAB65}"/>
                  </a:ext>
                </a:extLst>
              </p:cNvPr>
              <p:cNvSpPr>
                <a:spLocks noChangeArrowheads="1"/>
              </p:cNvSpPr>
              <p:nvPr/>
            </p:nvSpPr>
            <p:spPr bwMode="auto">
              <a:xfrm flipV="1">
                <a:off x="1456" y="4320"/>
                <a:ext cx="72" cy="70"/>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5" name="AutoShape 79">
                <a:extLst>
                  <a:ext uri="{FF2B5EF4-FFF2-40B4-BE49-F238E27FC236}">
                    <a16:creationId xmlns:a16="http://schemas.microsoft.com/office/drawing/2014/main" id="{2265CFA2-2AB1-4F49-9DEC-47A268DE609A}"/>
                  </a:ext>
                </a:extLst>
              </p:cNvPr>
              <p:cNvSpPr>
                <a:spLocks noChangeArrowheads="1"/>
              </p:cNvSpPr>
              <p:nvPr/>
            </p:nvSpPr>
            <p:spPr bwMode="auto">
              <a:xfrm flipV="1">
                <a:off x="1456" y="4405"/>
                <a:ext cx="72" cy="68"/>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6" name="AutoShape 80">
                <a:extLst>
                  <a:ext uri="{FF2B5EF4-FFF2-40B4-BE49-F238E27FC236}">
                    <a16:creationId xmlns:a16="http://schemas.microsoft.com/office/drawing/2014/main" id="{78CAB2ED-982E-46F0-9534-574AE7835FDE}"/>
                  </a:ext>
                </a:extLst>
              </p:cNvPr>
              <p:cNvSpPr>
                <a:spLocks noChangeArrowheads="1"/>
              </p:cNvSpPr>
              <p:nvPr/>
            </p:nvSpPr>
            <p:spPr bwMode="auto">
              <a:xfrm flipV="1">
                <a:off x="1846" y="4146"/>
                <a:ext cx="72" cy="70"/>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7" name="AutoShape 81">
                <a:extLst>
                  <a:ext uri="{FF2B5EF4-FFF2-40B4-BE49-F238E27FC236}">
                    <a16:creationId xmlns:a16="http://schemas.microsoft.com/office/drawing/2014/main" id="{32A2B32C-E992-4ADD-B680-CD78AE7D7391}"/>
                  </a:ext>
                </a:extLst>
              </p:cNvPr>
              <p:cNvSpPr>
                <a:spLocks noChangeArrowheads="1"/>
              </p:cNvSpPr>
              <p:nvPr/>
            </p:nvSpPr>
            <p:spPr bwMode="auto">
              <a:xfrm flipV="1">
                <a:off x="1846" y="4231"/>
                <a:ext cx="72" cy="71"/>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8" name="AutoShape 82">
                <a:extLst>
                  <a:ext uri="{FF2B5EF4-FFF2-40B4-BE49-F238E27FC236}">
                    <a16:creationId xmlns:a16="http://schemas.microsoft.com/office/drawing/2014/main" id="{AD994186-88AE-4114-83C4-0D9CAA58F8C1}"/>
                  </a:ext>
                </a:extLst>
              </p:cNvPr>
              <p:cNvSpPr>
                <a:spLocks noChangeArrowheads="1"/>
              </p:cNvSpPr>
              <p:nvPr/>
            </p:nvSpPr>
            <p:spPr bwMode="auto">
              <a:xfrm flipV="1">
                <a:off x="1846" y="4320"/>
                <a:ext cx="72" cy="70"/>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79" name="AutoShape 83">
                <a:extLst>
                  <a:ext uri="{FF2B5EF4-FFF2-40B4-BE49-F238E27FC236}">
                    <a16:creationId xmlns:a16="http://schemas.microsoft.com/office/drawing/2014/main" id="{D5CFC579-2EF9-4748-8C0B-2CB36898EE7B}"/>
                  </a:ext>
                </a:extLst>
              </p:cNvPr>
              <p:cNvSpPr>
                <a:spLocks noChangeArrowheads="1"/>
              </p:cNvSpPr>
              <p:nvPr/>
            </p:nvSpPr>
            <p:spPr bwMode="auto">
              <a:xfrm flipV="1">
                <a:off x="1846" y="4405"/>
                <a:ext cx="72" cy="68"/>
              </a:xfrm>
              <a:prstGeom prst="roundRect">
                <a:avLst>
                  <a:gd name="adj" fmla="val 15986"/>
                </a:avLst>
              </a:prstGeom>
              <a:solidFill>
                <a:srgbClr val="E26200"/>
              </a:solidFill>
              <a:ln w="9525">
                <a:solidFill>
                  <a:srgbClr val="0082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9380" name="Group 84">
              <a:extLst>
                <a:ext uri="{FF2B5EF4-FFF2-40B4-BE49-F238E27FC236}">
                  <a16:creationId xmlns:a16="http://schemas.microsoft.com/office/drawing/2014/main" id="{3DA81727-CFEA-434A-8DC5-FBD2ED68B6FA}"/>
                </a:ext>
              </a:extLst>
            </p:cNvPr>
            <p:cNvGrpSpPr>
              <a:grpSpLocks/>
            </p:cNvGrpSpPr>
            <p:nvPr/>
          </p:nvGrpSpPr>
          <p:grpSpPr bwMode="auto">
            <a:xfrm>
              <a:off x="1175" y="3568"/>
              <a:ext cx="177" cy="229"/>
              <a:chOff x="1175" y="3568"/>
              <a:chExt cx="177" cy="229"/>
            </a:xfrm>
          </p:grpSpPr>
          <p:sp>
            <p:nvSpPr>
              <p:cNvPr id="439381" name="Freeform 85">
                <a:extLst>
                  <a:ext uri="{FF2B5EF4-FFF2-40B4-BE49-F238E27FC236}">
                    <a16:creationId xmlns:a16="http://schemas.microsoft.com/office/drawing/2014/main" id="{17F8AA00-39A2-445D-B874-AC7801F019B2}"/>
                  </a:ext>
                </a:extLst>
              </p:cNvPr>
              <p:cNvSpPr>
                <a:spLocks/>
              </p:cNvSpPr>
              <p:nvPr/>
            </p:nvSpPr>
            <p:spPr bwMode="auto">
              <a:xfrm>
                <a:off x="1175" y="3568"/>
                <a:ext cx="177" cy="71"/>
              </a:xfrm>
              <a:custGeom>
                <a:avLst/>
                <a:gdLst>
                  <a:gd name="T0" fmla="*/ 0 w 177"/>
                  <a:gd name="T1" fmla="*/ 40 h 71"/>
                  <a:gd name="T2" fmla="*/ 176 w 177"/>
                  <a:gd name="T3" fmla="*/ 0 h 71"/>
                  <a:gd name="T4" fmla="*/ 0 w 177"/>
                  <a:gd name="T5" fmla="*/ 70 h 71"/>
                  <a:gd name="T6" fmla="*/ 0 w 177"/>
                  <a:gd name="T7" fmla="*/ 40 h 71"/>
                  <a:gd name="T8" fmla="*/ 0 w 177"/>
                  <a:gd name="T9" fmla="*/ 40 h 71"/>
                </a:gdLst>
                <a:ahLst/>
                <a:cxnLst>
                  <a:cxn ang="0">
                    <a:pos x="T0" y="T1"/>
                  </a:cxn>
                  <a:cxn ang="0">
                    <a:pos x="T2" y="T3"/>
                  </a:cxn>
                  <a:cxn ang="0">
                    <a:pos x="T4" y="T5"/>
                  </a:cxn>
                  <a:cxn ang="0">
                    <a:pos x="T6" y="T7"/>
                  </a:cxn>
                  <a:cxn ang="0">
                    <a:pos x="T8" y="T9"/>
                  </a:cxn>
                </a:cxnLst>
                <a:rect l="0" t="0" r="r" b="b"/>
                <a:pathLst>
                  <a:path w="177" h="71">
                    <a:moveTo>
                      <a:pt x="0" y="40"/>
                    </a:moveTo>
                    <a:lnTo>
                      <a:pt x="176" y="0"/>
                    </a:lnTo>
                    <a:lnTo>
                      <a:pt x="0" y="70"/>
                    </a:lnTo>
                    <a:lnTo>
                      <a:pt x="0" y="40"/>
                    </a:lnTo>
                    <a:lnTo>
                      <a:pt x="0" y="40"/>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2" name="Freeform 86">
                <a:extLst>
                  <a:ext uri="{FF2B5EF4-FFF2-40B4-BE49-F238E27FC236}">
                    <a16:creationId xmlns:a16="http://schemas.microsoft.com/office/drawing/2014/main" id="{052827D0-7C99-482C-9F08-A6D2491F86E6}"/>
                  </a:ext>
                </a:extLst>
              </p:cNvPr>
              <p:cNvSpPr>
                <a:spLocks/>
              </p:cNvSpPr>
              <p:nvPr/>
            </p:nvSpPr>
            <p:spPr bwMode="auto">
              <a:xfrm>
                <a:off x="1175" y="3622"/>
                <a:ext cx="177" cy="70"/>
              </a:xfrm>
              <a:custGeom>
                <a:avLst/>
                <a:gdLst>
                  <a:gd name="T0" fmla="*/ 0 w 177"/>
                  <a:gd name="T1" fmla="*/ 38 h 70"/>
                  <a:gd name="T2" fmla="*/ 176 w 177"/>
                  <a:gd name="T3" fmla="*/ 0 h 70"/>
                  <a:gd name="T4" fmla="*/ 0 w 177"/>
                  <a:gd name="T5" fmla="*/ 69 h 70"/>
                  <a:gd name="T6" fmla="*/ 0 w 177"/>
                  <a:gd name="T7" fmla="*/ 38 h 70"/>
                  <a:gd name="T8" fmla="*/ 0 w 177"/>
                  <a:gd name="T9" fmla="*/ 38 h 70"/>
                </a:gdLst>
                <a:ahLst/>
                <a:cxnLst>
                  <a:cxn ang="0">
                    <a:pos x="T0" y="T1"/>
                  </a:cxn>
                  <a:cxn ang="0">
                    <a:pos x="T2" y="T3"/>
                  </a:cxn>
                  <a:cxn ang="0">
                    <a:pos x="T4" y="T5"/>
                  </a:cxn>
                  <a:cxn ang="0">
                    <a:pos x="T6" y="T7"/>
                  </a:cxn>
                  <a:cxn ang="0">
                    <a:pos x="T8" y="T9"/>
                  </a:cxn>
                </a:cxnLst>
                <a:rect l="0" t="0" r="r" b="b"/>
                <a:pathLst>
                  <a:path w="177" h="70">
                    <a:moveTo>
                      <a:pt x="0" y="38"/>
                    </a:moveTo>
                    <a:lnTo>
                      <a:pt x="176" y="0"/>
                    </a:lnTo>
                    <a:lnTo>
                      <a:pt x="0" y="69"/>
                    </a:lnTo>
                    <a:lnTo>
                      <a:pt x="0" y="38"/>
                    </a:lnTo>
                    <a:lnTo>
                      <a:pt x="0" y="38"/>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3" name="Freeform 87">
                <a:extLst>
                  <a:ext uri="{FF2B5EF4-FFF2-40B4-BE49-F238E27FC236}">
                    <a16:creationId xmlns:a16="http://schemas.microsoft.com/office/drawing/2014/main" id="{38D2E104-56DE-47F3-A111-FB21CB566D2D}"/>
                  </a:ext>
                </a:extLst>
              </p:cNvPr>
              <p:cNvSpPr>
                <a:spLocks/>
              </p:cNvSpPr>
              <p:nvPr/>
            </p:nvSpPr>
            <p:spPr bwMode="auto">
              <a:xfrm>
                <a:off x="1175" y="3673"/>
                <a:ext cx="177" cy="72"/>
              </a:xfrm>
              <a:custGeom>
                <a:avLst/>
                <a:gdLst>
                  <a:gd name="T0" fmla="*/ 0 w 177"/>
                  <a:gd name="T1" fmla="*/ 39 h 72"/>
                  <a:gd name="T2" fmla="*/ 176 w 177"/>
                  <a:gd name="T3" fmla="*/ 0 h 72"/>
                  <a:gd name="T4" fmla="*/ 0 w 177"/>
                  <a:gd name="T5" fmla="*/ 71 h 72"/>
                  <a:gd name="T6" fmla="*/ 0 w 177"/>
                  <a:gd name="T7" fmla="*/ 39 h 72"/>
                  <a:gd name="T8" fmla="*/ 0 w 177"/>
                  <a:gd name="T9" fmla="*/ 39 h 72"/>
                </a:gdLst>
                <a:ahLst/>
                <a:cxnLst>
                  <a:cxn ang="0">
                    <a:pos x="T0" y="T1"/>
                  </a:cxn>
                  <a:cxn ang="0">
                    <a:pos x="T2" y="T3"/>
                  </a:cxn>
                  <a:cxn ang="0">
                    <a:pos x="T4" y="T5"/>
                  </a:cxn>
                  <a:cxn ang="0">
                    <a:pos x="T6" y="T7"/>
                  </a:cxn>
                  <a:cxn ang="0">
                    <a:pos x="T8" y="T9"/>
                  </a:cxn>
                </a:cxnLst>
                <a:rect l="0" t="0" r="r" b="b"/>
                <a:pathLst>
                  <a:path w="177" h="72">
                    <a:moveTo>
                      <a:pt x="0" y="39"/>
                    </a:moveTo>
                    <a:lnTo>
                      <a:pt x="176" y="0"/>
                    </a:lnTo>
                    <a:lnTo>
                      <a:pt x="0" y="71"/>
                    </a:lnTo>
                    <a:lnTo>
                      <a:pt x="0" y="39"/>
                    </a:lnTo>
                    <a:lnTo>
                      <a:pt x="0" y="39"/>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4" name="Freeform 88">
                <a:extLst>
                  <a:ext uri="{FF2B5EF4-FFF2-40B4-BE49-F238E27FC236}">
                    <a16:creationId xmlns:a16="http://schemas.microsoft.com/office/drawing/2014/main" id="{74CCEBD6-D9E1-463B-B58D-3EA66564C3B0}"/>
                  </a:ext>
                </a:extLst>
              </p:cNvPr>
              <p:cNvSpPr>
                <a:spLocks/>
              </p:cNvSpPr>
              <p:nvPr/>
            </p:nvSpPr>
            <p:spPr bwMode="auto">
              <a:xfrm>
                <a:off x="1175" y="3726"/>
                <a:ext cx="177" cy="71"/>
              </a:xfrm>
              <a:custGeom>
                <a:avLst/>
                <a:gdLst>
                  <a:gd name="T0" fmla="*/ 0 w 177"/>
                  <a:gd name="T1" fmla="*/ 39 h 71"/>
                  <a:gd name="T2" fmla="*/ 176 w 177"/>
                  <a:gd name="T3" fmla="*/ 0 h 71"/>
                  <a:gd name="T4" fmla="*/ 0 w 177"/>
                  <a:gd name="T5" fmla="*/ 70 h 71"/>
                  <a:gd name="T6" fmla="*/ 0 w 177"/>
                  <a:gd name="T7" fmla="*/ 39 h 71"/>
                  <a:gd name="T8" fmla="*/ 0 w 177"/>
                  <a:gd name="T9" fmla="*/ 39 h 71"/>
                </a:gdLst>
                <a:ahLst/>
                <a:cxnLst>
                  <a:cxn ang="0">
                    <a:pos x="T0" y="T1"/>
                  </a:cxn>
                  <a:cxn ang="0">
                    <a:pos x="T2" y="T3"/>
                  </a:cxn>
                  <a:cxn ang="0">
                    <a:pos x="T4" y="T5"/>
                  </a:cxn>
                  <a:cxn ang="0">
                    <a:pos x="T6" y="T7"/>
                  </a:cxn>
                  <a:cxn ang="0">
                    <a:pos x="T8" y="T9"/>
                  </a:cxn>
                </a:cxnLst>
                <a:rect l="0" t="0" r="r" b="b"/>
                <a:pathLst>
                  <a:path w="177" h="71">
                    <a:moveTo>
                      <a:pt x="0" y="39"/>
                    </a:moveTo>
                    <a:lnTo>
                      <a:pt x="176" y="0"/>
                    </a:lnTo>
                    <a:lnTo>
                      <a:pt x="0" y="70"/>
                    </a:lnTo>
                    <a:lnTo>
                      <a:pt x="0" y="39"/>
                    </a:lnTo>
                    <a:lnTo>
                      <a:pt x="0" y="39"/>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9385" name="Group 89">
              <a:extLst>
                <a:ext uri="{FF2B5EF4-FFF2-40B4-BE49-F238E27FC236}">
                  <a16:creationId xmlns:a16="http://schemas.microsoft.com/office/drawing/2014/main" id="{3E3BE9C8-32EC-4B24-98F9-5F1542701A2E}"/>
                </a:ext>
              </a:extLst>
            </p:cNvPr>
            <p:cNvGrpSpPr>
              <a:grpSpLocks/>
            </p:cNvGrpSpPr>
            <p:nvPr/>
          </p:nvGrpSpPr>
          <p:grpSpPr bwMode="auto">
            <a:xfrm>
              <a:off x="1962" y="3479"/>
              <a:ext cx="176" cy="226"/>
              <a:chOff x="1962" y="3479"/>
              <a:chExt cx="176" cy="226"/>
            </a:xfrm>
          </p:grpSpPr>
          <p:sp>
            <p:nvSpPr>
              <p:cNvPr id="439386" name="Freeform 90">
                <a:extLst>
                  <a:ext uri="{FF2B5EF4-FFF2-40B4-BE49-F238E27FC236}">
                    <a16:creationId xmlns:a16="http://schemas.microsoft.com/office/drawing/2014/main" id="{20F4B882-3B1F-4AE9-B904-B6961AABD3FC}"/>
                  </a:ext>
                </a:extLst>
              </p:cNvPr>
              <p:cNvSpPr>
                <a:spLocks/>
              </p:cNvSpPr>
              <p:nvPr/>
            </p:nvSpPr>
            <p:spPr bwMode="auto">
              <a:xfrm>
                <a:off x="1962" y="3634"/>
                <a:ext cx="176" cy="71"/>
              </a:xfrm>
              <a:custGeom>
                <a:avLst/>
                <a:gdLst>
                  <a:gd name="T0" fmla="*/ 175 w 176"/>
                  <a:gd name="T1" fmla="*/ 32 h 71"/>
                  <a:gd name="T2" fmla="*/ 0 w 176"/>
                  <a:gd name="T3" fmla="*/ 70 h 71"/>
                  <a:gd name="T4" fmla="*/ 175 w 176"/>
                  <a:gd name="T5" fmla="*/ 0 h 71"/>
                  <a:gd name="T6" fmla="*/ 175 w 176"/>
                  <a:gd name="T7" fmla="*/ 32 h 71"/>
                  <a:gd name="T8" fmla="*/ 175 w 176"/>
                  <a:gd name="T9" fmla="*/ 32 h 71"/>
                </a:gdLst>
                <a:ahLst/>
                <a:cxnLst>
                  <a:cxn ang="0">
                    <a:pos x="T0" y="T1"/>
                  </a:cxn>
                  <a:cxn ang="0">
                    <a:pos x="T2" y="T3"/>
                  </a:cxn>
                  <a:cxn ang="0">
                    <a:pos x="T4" y="T5"/>
                  </a:cxn>
                  <a:cxn ang="0">
                    <a:pos x="T6" y="T7"/>
                  </a:cxn>
                  <a:cxn ang="0">
                    <a:pos x="T8" y="T9"/>
                  </a:cxn>
                </a:cxnLst>
                <a:rect l="0" t="0" r="r" b="b"/>
                <a:pathLst>
                  <a:path w="176" h="71">
                    <a:moveTo>
                      <a:pt x="175" y="32"/>
                    </a:moveTo>
                    <a:lnTo>
                      <a:pt x="0" y="70"/>
                    </a:lnTo>
                    <a:lnTo>
                      <a:pt x="175" y="0"/>
                    </a:lnTo>
                    <a:lnTo>
                      <a:pt x="175" y="32"/>
                    </a:lnTo>
                    <a:lnTo>
                      <a:pt x="175" y="32"/>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7" name="Freeform 91">
                <a:extLst>
                  <a:ext uri="{FF2B5EF4-FFF2-40B4-BE49-F238E27FC236}">
                    <a16:creationId xmlns:a16="http://schemas.microsoft.com/office/drawing/2014/main" id="{7A40168E-5A07-49C6-A05C-FD56F983B81C}"/>
                  </a:ext>
                </a:extLst>
              </p:cNvPr>
              <p:cNvSpPr>
                <a:spLocks/>
              </p:cNvSpPr>
              <p:nvPr/>
            </p:nvSpPr>
            <p:spPr bwMode="auto">
              <a:xfrm>
                <a:off x="1962" y="3583"/>
                <a:ext cx="176" cy="70"/>
              </a:xfrm>
              <a:custGeom>
                <a:avLst/>
                <a:gdLst>
                  <a:gd name="T0" fmla="*/ 175 w 176"/>
                  <a:gd name="T1" fmla="*/ 31 h 70"/>
                  <a:gd name="T2" fmla="*/ 0 w 176"/>
                  <a:gd name="T3" fmla="*/ 69 h 70"/>
                  <a:gd name="T4" fmla="*/ 175 w 176"/>
                  <a:gd name="T5" fmla="*/ 0 h 70"/>
                  <a:gd name="T6" fmla="*/ 175 w 176"/>
                  <a:gd name="T7" fmla="*/ 31 h 70"/>
                  <a:gd name="T8" fmla="*/ 175 w 176"/>
                  <a:gd name="T9" fmla="*/ 31 h 70"/>
                </a:gdLst>
                <a:ahLst/>
                <a:cxnLst>
                  <a:cxn ang="0">
                    <a:pos x="T0" y="T1"/>
                  </a:cxn>
                  <a:cxn ang="0">
                    <a:pos x="T2" y="T3"/>
                  </a:cxn>
                  <a:cxn ang="0">
                    <a:pos x="T4" y="T5"/>
                  </a:cxn>
                  <a:cxn ang="0">
                    <a:pos x="T6" y="T7"/>
                  </a:cxn>
                  <a:cxn ang="0">
                    <a:pos x="T8" y="T9"/>
                  </a:cxn>
                </a:cxnLst>
                <a:rect l="0" t="0" r="r" b="b"/>
                <a:pathLst>
                  <a:path w="176" h="70">
                    <a:moveTo>
                      <a:pt x="175" y="31"/>
                    </a:moveTo>
                    <a:lnTo>
                      <a:pt x="0" y="69"/>
                    </a:lnTo>
                    <a:lnTo>
                      <a:pt x="175" y="0"/>
                    </a:lnTo>
                    <a:lnTo>
                      <a:pt x="175" y="31"/>
                    </a:lnTo>
                    <a:lnTo>
                      <a:pt x="175" y="31"/>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8" name="Freeform 92">
                <a:extLst>
                  <a:ext uri="{FF2B5EF4-FFF2-40B4-BE49-F238E27FC236}">
                    <a16:creationId xmlns:a16="http://schemas.microsoft.com/office/drawing/2014/main" id="{6FBA43FC-A146-4495-9E80-AA89F7D4682B}"/>
                  </a:ext>
                </a:extLst>
              </p:cNvPr>
              <p:cNvSpPr>
                <a:spLocks/>
              </p:cNvSpPr>
              <p:nvPr/>
            </p:nvSpPr>
            <p:spPr bwMode="auto">
              <a:xfrm>
                <a:off x="1962" y="3531"/>
                <a:ext cx="176" cy="69"/>
              </a:xfrm>
              <a:custGeom>
                <a:avLst/>
                <a:gdLst>
                  <a:gd name="T0" fmla="*/ 175 w 176"/>
                  <a:gd name="T1" fmla="*/ 31 h 69"/>
                  <a:gd name="T2" fmla="*/ 0 w 176"/>
                  <a:gd name="T3" fmla="*/ 68 h 69"/>
                  <a:gd name="T4" fmla="*/ 175 w 176"/>
                  <a:gd name="T5" fmla="*/ 0 h 69"/>
                  <a:gd name="T6" fmla="*/ 175 w 176"/>
                  <a:gd name="T7" fmla="*/ 31 h 69"/>
                  <a:gd name="T8" fmla="*/ 175 w 176"/>
                  <a:gd name="T9" fmla="*/ 31 h 69"/>
                </a:gdLst>
                <a:ahLst/>
                <a:cxnLst>
                  <a:cxn ang="0">
                    <a:pos x="T0" y="T1"/>
                  </a:cxn>
                  <a:cxn ang="0">
                    <a:pos x="T2" y="T3"/>
                  </a:cxn>
                  <a:cxn ang="0">
                    <a:pos x="T4" y="T5"/>
                  </a:cxn>
                  <a:cxn ang="0">
                    <a:pos x="T6" y="T7"/>
                  </a:cxn>
                  <a:cxn ang="0">
                    <a:pos x="T8" y="T9"/>
                  </a:cxn>
                </a:cxnLst>
                <a:rect l="0" t="0" r="r" b="b"/>
                <a:pathLst>
                  <a:path w="176" h="69">
                    <a:moveTo>
                      <a:pt x="175" y="31"/>
                    </a:moveTo>
                    <a:lnTo>
                      <a:pt x="0" y="68"/>
                    </a:lnTo>
                    <a:lnTo>
                      <a:pt x="175" y="0"/>
                    </a:lnTo>
                    <a:lnTo>
                      <a:pt x="175" y="31"/>
                    </a:lnTo>
                    <a:lnTo>
                      <a:pt x="175" y="31"/>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89" name="Freeform 93">
                <a:extLst>
                  <a:ext uri="{FF2B5EF4-FFF2-40B4-BE49-F238E27FC236}">
                    <a16:creationId xmlns:a16="http://schemas.microsoft.com/office/drawing/2014/main" id="{F39F72AF-43DC-4139-BDFC-614C7BFCD787}"/>
                  </a:ext>
                </a:extLst>
              </p:cNvPr>
              <p:cNvSpPr>
                <a:spLocks/>
              </p:cNvSpPr>
              <p:nvPr/>
            </p:nvSpPr>
            <p:spPr bwMode="auto">
              <a:xfrm>
                <a:off x="1962" y="3479"/>
                <a:ext cx="176" cy="70"/>
              </a:xfrm>
              <a:custGeom>
                <a:avLst/>
                <a:gdLst>
                  <a:gd name="T0" fmla="*/ 175 w 176"/>
                  <a:gd name="T1" fmla="*/ 30 h 70"/>
                  <a:gd name="T2" fmla="*/ 0 w 176"/>
                  <a:gd name="T3" fmla="*/ 69 h 70"/>
                  <a:gd name="T4" fmla="*/ 175 w 176"/>
                  <a:gd name="T5" fmla="*/ 0 h 70"/>
                  <a:gd name="T6" fmla="*/ 175 w 176"/>
                  <a:gd name="T7" fmla="*/ 30 h 70"/>
                  <a:gd name="T8" fmla="*/ 175 w 176"/>
                  <a:gd name="T9" fmla="*/ 30 h 70"/>
                </a:gdLst>
                <a:ahLst/>
                <a:cxnLst>
                  <a:cxn ang="0">
                    <a:pos x="T0" y="T1"/>
                  </a:cxn>
                  <a:cxn ang="0">
                    <a:pos x="T2" y="T3"/>
                  </a:cxn>
                  <a:cxn ang="0">
                    <a:pos x="T4" y="T5"/>
                  </a:cxn>
                  <a:cxn ang="0">
                    <a:pos x="T6" y="T7"/>
                  </a:cxn>
                  <a:cxn ang="0">
                    <a:pos x="T8" y="T9"/>
                  </a:cxn>
                </a:cxnLst>
                <a:rect l="0" t="0" r="r" b="b"/>
                <a:pathLst>
                  <a:path w="176" h="70">
                    <a:moveTo>
                      <a:pt x="175" y="30"/>
                    </a:moveTo>
                    <a:lnTo>
                      <a:pt x="0" y="69"/>
                    </a:lnTo>
                    <a:lnTo>
                      <a:pt x="175" y="0"/>
                    </a:lnTo>
                    <a:lnTo>
                      <a:pt x="175" y="30"/>
                    </a:lnTo>
                    <a:lnTo>
                      <a:pt x="175" y="30"/>
                    </a:lnTo>
                  </a:path>
                </a:pathLst>
              </a:custGeom>
              <a:solidFill>
                <a:srgbClr val="E262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0DB5D6D-EC33-451C-B12F-6058DCCE943F}"/>
              </a:ext>
            </a:extLst>
          </p:cNvPr>
          <p:cNvSpPr>
            <a:spLocks noGrp="1" noChangeArrowheads="1"/>
          </p:cNvSpPr>
          <p:nvPr>
            <p:ph type="title"/>
          </p:nvPr>
        </p:nvSpPr>
        <p:spPr/>
        <p:txBody>
          <a:bodyPr/>
          <a:lstStyle/>
          <a:p>
            <a:r>
              <a:rPr lang="en-US" altLang="en-US"/>
              <a:t>Signal Conditioning</a:t>
            </a:r>
          </a:p>
        </p:txBody>
      </p:sp>
      <p:sp>
        <p:nvSpPr>
          <p:cNvPr id="35843" name="Rectangle 3">
            <a:extLst>
              <a:ext uri="{FF2B5EF4-FFF2-40B4-BE49-F238E27FC236}">
                <a16:creationId xmlns:a16="http://schemas.microsoft.com/office/drawing/2014/main" id="{01ADC6B2-849D-4D57-8F78-324242DE2E84}"/>
              </a:ext>
            </a:extLst>
          </p:cNvPr>
          <p:cNvSpPr>
            <a:spLocks noGrp="1" noChangeArrowheads="1"/>
          </p:cNvSpPr>
          <p:nvPr>
            <p:ph idx="1"/>
          </p:nvPr>
        </p:nvSpPr>
        <p:spPr>
          <a:xfrm>
            <a:off x="685800" y="3048000"/>
            <a:ext cx="7772400" cy="3505200"/>
          </a:xfrm>
        </p:spPr>
        <p:txBody>
          <a:bodyPr/>
          <a:lstStyle/>
          <a:p>
            <a:r>
              <a:rPr lang="en-US" altLang="en-US"/>
              <a:t>Gain</a:t>
            </a:r>
          </a:p>
          <a:p>
            <a:r>
              <a:rPr lang="en-US" altLang="en-US"/>
              <a:t>Integration (Hardware)</a:t>
            </a:r>
          </a:p>
          <a:p>
            <a:r>
              <a:rPr lang="en-US" altLang="en-US"/>
              <a:t>AC/DC Coupling</a:t>
            </a:r>
          </a:p>
          <a:p>
            <a:r>
              <a:rPr lang="en-US" altLang="en-US"/>
              <a:t>Anti-Aliasing Filter(s)</a:t>
            </a:r>
          </a:p>
          <a:p>
            <a:r>
              <a:rPr lang="en-US" altLang="en-US"/>
              <a:t>Sample and Hold Circuit</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217025" y="0"/>
            <a:ext cx="6553200" cy="9906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Problem Statement:</a:t>
            </a:r>
            <a:endParaRPr/>
          </a:p>
        </p:txBody>
      </p:sp>
      <p:sp>
        <p:nvSpPr>
          <p:cNvPr id="72" name="Google Shape;72;p15"/>
          <p:cNvSpPr txBox="1">
            <a:spLocks noGrp="1"/>
          </p:cNvSpPr>
          <p:nvPr>
            <p:ph type="body" idx="1"/>
          </p:nvPr>
        </p:nvSpPr>
        <p:spPr>
          <a:xfrm>
            <a:off x="685800" y="1752600"/>
            <a:ext cx="8140200" cy="3474625"/>
          </a:xfrm>
          <a:prstGeom prst="rect">
            <a:avLst/>
          </a:prstGeom>
          <a:solidFill>
            <a:srgbClr val="000000"/>
          </a:solidFill>
          <a:ln>
            <a:noFill/>
          </a:ln>
        </p:spPr>
        <p:txBody>
          <a:bodyPr spcFirstLastPara="1" wrap="square" lIns="92075" tIns="46025" rIns="92075" bIns="46025" anchor="t" anchorCtr="0">
            <a:noAutofit/>
          </a:bodyPr>
          <a:lstStyle/>
          <a:p>
            <a:pPr marL="0" lvl="0" indent="0" algn="just" rtl="0">
              <a:spcBef>
                <a:spcPts val="0"/>
              </a:spcBef>
              <a:spcAft>
                <a:spcPts val="0"/>
              </a:spcAft>
              <a:buSzPts val="1600"/>
              <a:buNone/>
            </a:pPr>
            <a:r>
              <a:rPr lang="en-US" dirty="0">
                <a:solidFill>
                  <a:srgbClr val="FFFFFF"/>
                </a:solidFill>
              </a:rPr>
              <a:t>Modern technological processes require the continuous monitoring of many parameters of technological equipment. The most important parameters are mechanical parameters such as periodic mechanical vibrations. Vibration monitoring systems make possible to solve a lot of the problems coupled with vibrations that appear during the technological equipment operations. Thus, DEVELOPMENT OF IoT BASED VIBRATION MONITORING AND SPECTRUM ANALYSIS SYSTEMS FOR TECHNICAL OBJECTS is an important task.</a:t>
            </a:r>
            <a:endParaRPr sz="3600" dirty="0">
              <a:solidFill>
                <a:srgbClr val="FFFFFF"/>
              </a:solidFill>
            </a:endParaRPr>
          </a:p>
          <a:p>
            <a:pPr marL="0" lvl="0" indent="0" algn="l" rtl="0">
              <a:spcBef>
                <a:spcPts val="1600"/>
              </a:spcBef>
              <a:spcAft>
                <a:spcPts val="0"/>
              </a:spcAft>
              <a:buSzPts val="16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D82CE4B-8090-4D8F-967C-CB7B1D479C8B}"/>
              </a:ext>
            </a:extLst>
          </p:cNvPr>
          <p:cNvSpPr>
            <a:spLocks noGrp="1" noChangeArrowheads="1"/>
          </p:cNvSpPr>
          <p:nvPr>
            <p:ph type="title"/>
          </p:nvPr>
        </p:nvSpPr>
        <p:spPr/>
        <p:txBody>
          <a:bodyPr/>
          <a:lstStyle/>
          <a:p>
            <a:r>
              <a:rPr lang="en-US" altLang="en-US"/>
              <a:t>Signal Gain Circuit</a:t>
            </a:r>
          </a:p>
        </p:txBody>
      </p:sp>
      <p:sp>
        <p:nvSpPr>
          <p:cNvPr id="29699" name="Rectangle 3">
            <a:extLst>
              <a:ext uri="{FF2B5EF4-FFF2-40B4-BE49-F238E27FC236}">
                <a16:creationId xmlns:a16="http://schemas.microsoft.com/office/drawing/2014/main" id="{C37F866F-69C0-4FF0-9B1B-DB2CFE9D6856}"/>
              </a:ext>
            </a:extLst>
          </p:cNvPr>
          <p:cNvSpPr>
            <a:spLocks noGrp="1" noChangeArrowheads="1"/>
          </p:cNvSpPr>
          <p:nvPr>
            <p:ph idx="1"/>
          </p:nvPr>
        </p:nvSpPr>
        <p:spPr/>
        <p:txBody>
          <a:bodyPr/>
          <a:lstStyle/>
          <a:p>
            <a:r>
              <a:rPr lang="en-US" altLang="en-US"/>
              <a:t>X1 and X10 are Common</a:t>
            </a:r>
          </a:p>
          <a:p>
            <a:pPr lvl="1"/>
            <a:r>
              <a:rPr lang="en-US" altLang="en-US"/>
              <a:t>Gain is simply amplification of a Signal</a:t>
            </a:r>
          </a:p>
          <a:p>
            <a:pPr lvl="1"/>
            <a:r>
              <a:rPr lang="en-US" altLang="en-US"/>
              <a:t>Careful – Should know your vibration level and the ADC input range first!</a:t>
            </a:r>
          </a:p>
          <a:p>
            <a:pPr lvl="2"/>
            <a:r>
              <a:rPr lang="en-US" altLang="en-US"/>
              <a:t>100mV/g accel; +-5V input range = +-50 g’s</a:t>
            </a:r>
          </a:p>
          <a:p>
            <a:pPr lvl="2"/>
            <a:r>
              <a:rPr lang="en-US" altLang="en-US"/>
              <a:t>Can “Clip” Signal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6D1B304-3C0B-41EF-B728-51286FC9E06E}"/>
              </a:ext>
            </a:extLst>
          </p:cNvPr>
          <p:cNvSpPr>
            <a:spLocks noGrp="1" noChangeArrowheads="1"/>
          </p:cNvSpPr>
          <p:nvPr>
            <p:ph type="title"/>
          </p:nvPr>
        </p:nvSpPr>
        <p:spPr/>
        <p:txBody>
          <a:bodyPr/>
          <a:lstStyle/>
          <a:p>
            <a:r>
              <a:rPr lang="en-US" altLang="en-US"/>
              <a:t>Signal Integration</a:t>
            </a:r>
          </a:p>
        </p:txBody>
      </p:sp>
      <p:sp>
        <p:nvSpPr>
          <p:cNvPr id="30723" name="Rectangle 3">
            <a:extLst>
              <a:ext uri="{FF2B5EF4-FFF2-40B4-BE49-F238E27FC236}">
                <a16:creationId xmlns:a16="http://schemas.microsoft.com/office/drawing/2014/main" id="{F6D3D708-AF5B-43EF-B6D9-CFA944122F66}"/>
              </a:ext>
            </a:extLst>
          </p:cNvPr>
          <p:cNvSpPr>
            <a:spLocks noGrp="1" noChangeArrowheads="1"/>
          </p:cNvSpPr>
          <p:nvPr>
            <p:ph idx="1"/>
          </p:nvPr>
        </p:nvSpPr>
        <p:spPr/>
        <p:txBody>
          <a:bodyPr/>
          <a:lstStyle/>
          <a:p>
            <a:r>
              <a:rPr lang="en-US" altLang="en-US"/>
              <a:t>Best to Integrate as close to signal source as possible</a:t>
            </a:r>
          </a:p>
          <a:p>
            <a:pPr lvl="1"/>
            <a:r>
              <a:rPr lang="en-US" altLang="en-US"/>
              <a:t>Reduces noise</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79FB-B96F-4AE7-91FB-1E815BD64EDC}"/>
              </a:ext>
            </a:extLst>
          </p:cNvPr>
          <p:cNvSpPr>
            <a:spLocks noGrp="1" noChangeArrowheads="1"/>
          </p:cNvSpPr>
          <p:nvPr>
            <p:ph type="title"/>
          </p:nvPr>
        </p:nvSpPr>
        <p:spPr/>
        <p:txBody>
          <a:bodyPr/>
          <a:lstStyle/>
          <a:p>
            <a:r>
              <a:rPr lang="en-US" altLang="en-US"/>
              <a:t>AC/DC Coupling</a:t>
            </a:r>
          </a:p>
        </p:txBody>
      </p:sp>
      <p:sp>
        <p:nvSpPr>
          <p:cNvPr id="75779" name="Rectangle 3">
            <a:extLst>
              <a:ext uri="{FF2B5EF4-FFF2-40B4-BE49-F238E27FC236}">
                <a16:creationId xmlns:a16="http://schemas.microsoft.com/office/drawing/2014/main" id="{33A18D6E-6DA0-4B2E-B415-291519464A25}"/>
              </a:ext>
            </a:extLst>
          </p:cNvPr>
          <p:cNvSpPr>
            <a:spLocks noGrp="1" noChangeArrowheads="1"/>
          </p:cNvSpPr>
          <p:nvPr>
            <p:ph idx="1"/>
          </p:nvPr>
        </p:nvSpPr>
        <p:spPr>
          <a:xfrm>
            <a:off x="685800" y="2971800"/>
            <a:ext cx="7772400" cy="3886200"/>
          </a:xfrm>
        </p:spPr>
        <p:txBody>
          <a:bodyPr>
            <a:normAutofit/>
          </a:bodyPr>
          <a:lstStyle/>
          <a:p>
            <a:r>
              <a:rPr lang="en-US" altLang="en-US" sz="2800"/>
              <a:t>Normally, Systems are AC coupled</a:t>
            </a:r>
          </a:p>
          <a:p>
            <a:pPr lvl="1"/>
            <a:r>
              <a:rPr lang="en-US" altLang="en-US" sz="2400"/>
              <a:t>Means that there is a DC blocking Capacitor that only allows AC signal through to the system</a:t>
            </a:r>
          </a:p>
          <a:p>
            <a:r>
              <a:rPr lang="en-US" altLang="en-US" sz="2800"/>
              <a:t>MAARS Innovation</a:t>
            </a:r>
          </a:p>
          <a:p>
            <a:pPr lvl="1"/>
            <a:r>
              <a:rPr lang="en-US" altLang="en-US" sz="2400"/>
              <a:t>DC Switch that allows AC and DC to work on the same data channel without contaminating phase</a:t>
            </a:r>
          </a:p>
          <a:p>
            <a:pPr lvl="1"/>
            <a:r>
              <a:rPr lang="en-US" altLang="en-US" sz="2400"/>
              <a:t>Allows use of same channel to record data for shaft centerline (DC) and Transient data (AC)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4F3F021-690B-4C22-8C57-D777595EEABC}"/>
              </a:ext>
            </a:extLst>
          </p:cNvPr>
          <p:cNvSpPr>
            <a:spLocks noGrp="1" noChangeArrowheads="1"/>
          </p:cNvSpPr>
          <p:nvPr>
            <p:ph type="title"/>
          </p:nvPr>
        </p:nvSpPr>
        <p:spPr/>
        <p:txBody>
          <a:bodyPr/>
          <a:lstStyle/>
          <a:p>
            <a:r>
              <a:rPr lang="en-US" altLang="en-US"/>
              <a:t>Anti-Aliasing Filters</a:t>
            </a:r>
          </a:p>
        </p:txBody>
      </p:sp>
      <p:sp>
        <p:nvSpPr>
          <p:cNvPr id="76803" name="Rectangle 3">
            <a:extLst>
              <a:ext uri="{FF2B5EF4-FFF2-40B4-BE49-F238E27FC236}">
                <a16:creationId xmlns:a16="http://schemas.microsoft.com/office/drawing/2014/main" id="{722213D5-0239-47B1-8044-76F1FC211EE5}"/>
              </a:ext>
            </a:extLst>
          </p:cNvPr>
          <p:cNvSpPr>
            <a:spLocks noGrp="1" noChangeArrowheads="1"/>
          </p:cNvSpPr>
          <p:nvPr>
            <p:ph idx="1"/>
          </p:nvPr>
        </p:nvSpPr>
        <p:spPr>
          <a:xfrm>
            <a:off x="685800" y="2895600"/>
            <a:ext cx="8077200" cy="3962400"/>
          </a:xfrm>
        </p:spPr>
        <p:txBody>
          <a:bodyPr/>
          <a:lstStyle/>
          <a:p>
            <a:r>
              <a:rPr lang="en-US" altLang="en-US" sz="2800"/>
              <a:t>What are they and why do I need them?</a:t>
            </a:r>
          </a:p>
          <a:p>
            <a:pPr lvl="1"/>
            <a:r>
              <a:rPr lang="en-US" altLang="en-US" sz="2400"/>
              <a:t>Because “false Frequencies” are displayed when Aliasing is present in a system.</a:t>
            </a:r>
          </a:p>
          <a:p>
            <a:pPr lvl="2"/>
            <a:r>
              <a:rPr lang="en-US" altLang="en-US" sz="2000"/>
              <a:t>The maximum frequency component a sampled data system can accurately handle is its Nyquist limit. </a:t>
            </a:r>
          </a:p>
          <a:p>
            <a:pPr lvl="2"/>
            <a:r>
              <a:rPr lang="en-US" altLang="en-US" sz="2000"/>
              <a:t>The sample rate must be greater than or equal to two times the highest frequency component in the input signal. When this rule is violated, unwanted or undesirable signals appear in the frequency band of interest.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3E84FC7-8DF4-4A2B-A68D-98EF4FC6A727}"/>
              </a:ext>
            </a:extLst>
          </p:cNvPr>
          <p:cNvSpPr>
            <a:spLocks noGrp="1" noChangeArrowheads="1"/>
          </p:cNvSpPr>
          <p:nvPr>
            <p:ph type="title"/>
          </p:nvPr>
        </p:nvSpPr>
        <p:spPr>
          <a:xfrm>
            <a:off x="0" y="1981200"/>
            <a:ext cx="5181600" cy="1143000"/>
          </a:xfrm>
        </p:spPr>
        <p:txBody>
          <a:bodyPr/>
          <a:lstStyle/>
          <a:p>
            <a:r>
              <a:rPr lang="en-US" altLang="en-US"/>
              <a:t>Aliased Signals</a:t>
            </a:r>
          </a:p>
        </p:txBody>
      </p:sp>
      <p:sp>
        <p:nvSpPr>
          <p:cNvPr id="79876" name="Rectangle 4">
            <a:extLst>
              <a:ext uri="{FF2B5EF4-FFF2-40B4-BE49-F238E27FC236}">
                <a16:creationId xmlns:a16="http://schemas.microsoft.com/office/drawing/2014/main" id="{899ADF35-B5CE-4487-8543-BB86AD7EF260}"/>
              </a:ext>
            </a:extLst>
          </p:cNvPr>
          <p:cNvSpPr>
            <a:spLocks noGrp="1" noChangeArrowheads="1"/>
          </p:cNvSpPr>
          <p:nvPr>
            <p:ph idx="1"/>
          </p:nvPr>
        </p:nvSpPr>
        <p:spPr>
          <a:xfrm>
            <a:off x="1066800" y="2694344"/>
            <a:ext cx="4572000" cy="4343400"/>
          </a:xfrm>
        </p:spPr>
        <p:txBody>
          <a:bodyPr/>
          <a:lstStyle/>
          <a:p>
            <a:pPr>
              <a:lnSpc>
                <a:spcPct val="80000"/>
              </a:lnSpc>
            </a:pPr>
            <a:r>
              <a:rPr lang="en-US" altLang="en-US" sz="2000" dirty="0"/>
              <a:t>In old western movies, as a wagon accelerates, the wheel picks up speed as expected, and then the wheel seems to slow, then stop. As the wagon further accelerates, the wheel appears to turn backwards! In reality, we know the wheel hasn't reversed because the rest of the movie action is still taking place. </a:t>
            </a:r>
          </a:p>
          <a:p>
            <a:pPr>
              <a:lnSpc>
                <a:spcPct val="80000"/>
              </a:lnSpc>
            </a:pPr>
            <a:r>
              <a:rPr lang="en-US" altLang="en-US" sz="2000" dirty="0"/>
              <a:t>What causes this phenomenon? The answer is that the shutter frame rate is not high enough to accurately capture the spinning of the wheel. </a:t>
            </a:r>
            <a:br>
              <a:rPr lang="en-US" altLang="en-US" sz="2000" dirty="0"/>
            </a:br>
            <a:br>
              <a:rPr lang="en-US" altLang="en-US" sz="2000" dirty="0"/>
            </a:br>
            <a:endParaRPr lang="en-US" altLang="en-US" sz="2000" dirty="0"/>
          </a:p>
        </p:txBody>
      </p:sp>
      <p:pic>
        <p:nvPicPr>
          <p:cNvPr id="79879" name="Picture 7" descr="DI101Fig01">
            <a:extLst>
              <a:ext uri="{FF2B5EF4-FFF2-40B4-BE49-F238E27FC236}">
                <a16:creationId xmlns:a16="http://schemas.microsoft.com/office/drawing/2014/main" id="{A8813149-EAAE-46F9-9970-1A4536459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449" y="2971800"/>
            <a:ext cx="3200400" cy="3305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BA3F79B-71EC-43E9-B60D-BCFA1B6A7109}"/>
              </a:ext>
            </a:extLst>
          </p:cNvPr>
          <p:cNvSpPr>
            <a:spLocks noGrp="1" noChangeArrowheads="1"/>
          </p:cNvSpPr>
          <p:nvPr>
            <p:ph type="title"/>
          </p:nvPr>
        </p:nvSpPr>
        <p:spPr>
          <a:xfrm>
            <a:off x="0" y="1981200"/>
            <a:ext cx="4876800" cy="1143000"/>
          </a:xfrm>
        </p:spPr>
        <p:txBody>
          <a:bodyPr/>
          <a:lstStyle/>
          <a:p>
            <a:r>
              <a:rPr lang="en-US" altLang="en-US"/>
              <a:t>Aliased Signals</a:t>
            </a:r>
          </a:p>
        </p:txBody>
      </p:sp>
      <p:sp>
        <p:nvSpPr>
          <p:cNvPr id="88067" name="Rectangle 3">
            <a:extLst>
              <a:ext uri="{FF2B5EF4-FFF2-40B4-BE49-F238E27FC236}">
                <a16:creationId xmlns:a16="http://schemas.microsoft.com/office/drawing/2014/main" id="{11E74E5D-D2E4-4CED-B9EA-200910227F46}"/>
              </a:ext>
            </a:extLst>
          </p:cNvPr>
          <p:cNvSpPr>
            <a:spLocks noGrp="1" noChangeArrowheads="1"/>
          </p:cNvSpPr>
          <p:nvPr>
            <p:ph idx="1"/>
          </p:nvPr>
        </p:nvSpPr>
        <p:spPr>
          <a:xfrm>
            <a:off x="304800" y="2819400"/>
            <a:ext cx="4572000" cy="4343400"/>
          </a:xfrm>
        </p:spPr>
        <p:txBody>
          <a:bodyPr/>
          <a:lstStyle/>
          <a:p>
            <a:r>
              <a:rPr lang="en-US" altLang="en-US"/>
              <a:t>False low-frequency sin wave…</a:t>
            </a:r>
          </a:p>
          <a:p>
            <a:pPr lvl="1"/>
            <a:r>
              <a:rPr lang="en-US" altLang="en-US"/>
              <a:t>Caused by sampling too slowly</a:t>
            </a:r>
          </a:p>
          <a:p>
            <a:pPr lvl="1"/>
            <a:r>
              <a:rPr lang="en-US" altLang="en-US"/>
              <a:t>Violated the Nyquist Criterion</a:t>
            </a:r>
          </a:p>
        </p:txBody>
      </p:sp>
      <p:pic>
        <p:nvPicPr>
          <p:cNvPr id="88069" name="Picture 5">
            <a:extLst>
              <a:ext uri="{FF2B5EF4-FFF2-40B4-BE49-F238E27FC236}">
                <a16:creationId xmlns:a16="http://schemas.microsoft.com/office/drawing/2014/main" id="{F39DF691-5E27-43AE-B61B-21E421174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286000"/>
            <a:ext cx="44196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3F5320B-9AB5-436C-BF25-4C1CCB86E282}"/>
              </a:ext>
            </a:extLst>
          </p:cNvPr>
          <p:cNvSpPr>
            <a:spLocks noGrp="1" noChangeArrowheads="1"/>
          </p:cNvSpPr>
          <p:nvPr>
            <p:ph type="title"/>
          </p:nvPr>
        </p:nvSpPr>
        <p:spPr/>
        <p:txBody>
          <a:bodyPr/>
          <a:lstStyle/>
          <a:p>
            <a:r>
              <a:rPr lang="en-US" altLang="en-US"/>
              <a:t>Anti-Aliasing Filters</a:t>
            </a:r>
          </a:p>
        </p:txBody>
      </p:sp>
      <p:sp>
        <p:nvSpPr>
          <p:cNvPr id="80899" name="Rectangle 3">
            <a:extLst>
              <a:ext uri="{FF2B5EF4-FFF2-40B4-BE49-F238E27FC236}">
                <a16:creationId xmlns:a16="http://schemas.microsoft.com/office/drawing/2014/main" id="{25981940-04FB-4588-809F-CC6067DC6D02}"/>
              </a:ext>
            </a:extLst>
          </p:cNvPr>
          <p:cNvSpPr>
            <a:spLocks noGrp="1" noChangeArrowheads="1"/>
          </p:cNvSpPr>
          <p:nvPr>
            <p:ph idx="1"/>
          </p:nvPr>
        </p:nvSpPr>
        <p:spPr>
          <a:xfrm>
            <a:off x="381000" y="2895600"/>
            <a:ext cx="3505200" cy="3962400"/>
          </a:xfrm>
        </p:spPr>
        <p:txBody>
          <a:bodyPr/>
          <a:lstStyle/>
          <a:p>
            <a:pPr>
              <a:lnSpc>
                <a:spcPct val="80000"/>
              </a:lnSpc>
            </a:pPr>
            <a:r>
              <a:rPr lang="en-US" altLang="en-US" sz="2800"/>
              <a:t>What are they and why do I need them?</a:t>
            </a:r>
          </a:p>
          <a:p>
            <a:pPr lvl="1">
              <a:lnSpc>
                <a:spcPct val="80000"/>
              </a:lnSpc>
            </a:pPr>
            <a:r>
              <a:rPr lang="en-US" altLang="en-US" sz="2400"/>
              <a:t>Generally they are low-pass filters that do not pass frequencies above the ADC’s range.</a:t>
            </a:r>
          </a:p>
          <a:p>
            <a:pPr lvl="1">
              <a:lnSpc>
                <a:spcPct val="80000"/>
              </a:lnSpc>
            </a:pPr>
            <a:r>
              <a:rPr lang="en-US" altLang="en-US" sz="2400"/>
              <a:t>Here is a representation of an IDEAL filter…</a:t>
            </a:r>
          </a:p>
        </p:txBody>
      </p:sp>
      <p:pic>
        <p:nvPicPr>
          <p:cNvPr id="80901" name="Picture 5" descr="DI101Fig04b">
            <a:extLst>
              <a:ext uri="{FF2B5EF4-FFF2-40B4-BE49-F238E27FC236}">
                <a16:creationId xmlns:a16="http://schemas.microsoft.com/office/drawing/2014/main" id="{E34B0951-5AF7-4C14-8F9E-2F6BC29BC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352800"/>
            <a:ext cx="454047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9789BDE-28F0-49FA-86E6-3216687F2C5E}"/>
              </a:ext>
            </a:extLst>
          </p:cNvPr>
          <p:cNvSpPr>
            <a:spLocks noGrp="1" noChangeArrowheads="1"/>
          </p:cNvSpPr>
          <p:nvPr>
            <p:ph type="title"/>
          </p:nvPr>
        </p:nvSpPr>
        <p:spPr/>
        <p:txBody>
          <a:bodyPr/>
          <a:lstStyle/>
          <a:p>
            <a:r>
              <a:rPr lang="en-US" altLang="en-US"/>
              <a:t>Real Anti-Aliasing Filters</a:t>
            </a:r>
          </a:p>
        </p:txBody>
      </p:sp>
      <p:sp>
        <p:nvSpPr>
          <p:cNvPr id="81923" name="Rectangle 3">
            <a:extLst>
              <a:ext uri="{FF2B5EF4-FFF2-40B4-BE49-F238E27FC236}">
                <a16:creationId xmlns:a16="http://schemas.microsoft.com/office/drawing/2014/main" id="{0A6BF3D3-4078-4BFD-B3C0-AF94598A9989}"/>
              </a:ext>
            </a:extLst>
          </p:cNvPr>
          <p:cNvSpPr>
            <a:spLocks noGrp="1" noChangeArrowheads="1"/>
          </p:cNvSpPr>
          <p:nvPr>
            <p:ph idx="1"/>
          </p:nvPr>
        </p:nvSpPr>
        <p:spPr>
          <a:xfrm>
            <a:off x="381000" y="2895600"/>
            <a:ext cx="3810000" cy="3962400"/>
          </a:xfrm>
        </p:spPr>
        <p:txBody>
          <a:bodyPr/>
          <a:lstStyle/>
          <a:p>
            <a:pPr>
              <a:lnSpc>
                <a:spcPct val="80000"/>
              </a:lnSpc>
            </a:pPr>
            <a:r>
              <a:rPr lang="en-US" altLang="en-US" sz="2800"/>
              <a:t>Trade-offs: Elliptic, Chebyshev, Butterworth and Bessel</a:t>
            </a:r>
          </a:p>
          <a:p>
            <a:pPr lvl="1">
              <a:lnSpc>
                <a:spcPct val="80000"/>
              </a:lnSpc>
            </a:pPr>
            <a:r>
              <a:rPr lang="en-US" altLang="en-US" sz="2400"/>
              <a:t>Elliptic – sharpest rolloff, highest ripple</a:t>
            </a:r>
          </a:p>
          <a:p>
            <a:pPr lvl="1">
              <a:lnSpc>
                <a:spcPct val="80000"/>
              </a:lnSpc>
            </a:pPr>
            <a:r>
              <a:rPr lang="en-US" altLang="en-US" sz="2400"/>
              <a:t>Bessel – Lowest ripple, fat rolloff.</a:t>
            </a:r>
          </a:p>
          <a:p>
            <a:pPr lvl="2">
              <a:lnSpc>
                <a:spcPct val="80000"/>
              </a:lnSpc>
            </a:pPr>
            <a:r>
              <a:rPr lang="en-US" altLang="en-US" sz="2000"/>
              <a:t>key advantage is that it has a linear phase response </a:t>
            </a:r>
          </a:p>
        </p:txBody>
      </p:sp>
      <p:pic>
        <p:nvPicPr>
          <p:cNvPr id="81926" name="Picture 6" descr="DI101Fig05">
            <a:extLst>
              <a:ext uri="{FF2B5EF4-FFF2-40B4-BE49-F238E27FC236}">
                <a16:creationId xmlns:a16="http://schemas.microsoft.com/office/drawing/2014/main" id="{7C68F35E-D1B5-42CE-A2C1-D353C3AE8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048000"/>
            <a:ext cx="5029200" cy="2751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7FD4F4F-D6DF-471C-9263-87D7C9107796}"/>
              </a:ext>
            </a:extLst>
          </p:cNvPr>
          <p:cNvSpPr>
            <a:spLocks noGrp="1" noChangeArrowheads="1"/>
          </p:cNvSpPr>
          <p:nvPr>
            <p:ph type="title"/>
          </p:nvPr>
        </p:nvSpPr>
        <p:spPr/>
        <p:txBody>
          <a:bodyPr/>
          <a:lstStyle/>
          <a:p>
            <a:r>
              <a:rPr lang="en-US" altLang="en-US"/>
              <a:t>Sample and Hold Circuit</a:t>
            </a:r>
          </a:p>
        </p:txBody>
      </p:sp>
      <p:sp>
        <p:nvSpPr>
          <p:cNvPr id="77829" name="Rectangle 5">
            <a:extLst>
              <a:ext uri="{FF2B5EF4-FFF2-40B4-BE49-F238E27FC236}">
                <a16:creationId xmlns:a16="http://schemas.microsoft.com/office/drawing/2014/main" id="{090DEDED-7BCF-4BE7-8AC0-BC8420D62CD5}"/>
              </a:ext>
            </a:extLst>
          </p:cNvPr>
          <p:cNvSpPr>
            <a:spLocks noGrp="1" noChangeArrowheads="1"/>
          </p:cNvSpPr>
          <p:nvPr>
            <p:ph idx="1"/>
          </p:nvPr>
        </p:nvSpPr>
        <p:spPr>
          <a:xfrm>
            <a:off x="228600" y="2819400"/>
            <a:ext cx="6248400" cy="4038600"/>
          </a:xfrm>
        </p:spPr>
        <p:txBody>
          <a:bodyPr/>
          <a:lstStyle/>
          <a:p>
            <a:pPr>
              <a:lnSpc>
                <a:spcPct val="80000"/>
              </a:lnSpc>
            </a:pPr>
            <a:r>
              <a:rPr lang="en-US" altLang="en-US" sz="2800"/>
              <a:t>Purpose is to take a snapshot of the sensor signal and hold the value. </a:t>
            </a:r>
          </a:p>
          <a:p>
            <a:pPr lvl="1">
              <a:lnSpc>
                <a:spcPct val="80000"/>
              </a:lnSpc>
            </a:pPr>
            <a:r>
              <a:rPr lang="en-US" altLang="en-US" sz="2400"/>
              <a:t>The ADC must have a stable signal in order to accurately perform a conversion. </a:t>
            </a:r>
          </a:p>
          <a:p>
            <a:pPr lvl="1">
              <a:lnSpc>
                <a:spcPct val="80000"/>
              </a:lnSpc>
            </a:pPr>
            <a:r>
              <a:rPr lang="en-US" altLang="en-US" sz="2400"/>
              <a:t>The switch connects the capacitor to the signal conditioning circuit once every sample period. </a:t>
            </a:r>
          </a:p>
          <a:p>
            <a:pPr lvl="2">
              <a:lnSpc>
                <a:spcPct val="80000"/>
              </a:lnSpc>
            </a:pPr>
            <a:r>
              <a:rPr lang="en-US" altLang="en-US" sz="2000"/>
              <a:t>The capacitor then holds the voltage value measured until a new sample is acquired. </a:t>
            </a:r>
          </a:p>
        </p:txBody>
      </p:sp>
      <p:pic>
        <p:nvPicPr>
          <p:cNvPr id="77831" name="Picture 7" descr="figure862">
            <a:extLst>
              <a:ext uri="{FF2B5EF4-FFF2-40B4-BE49-F238E27FC236}">
                <a16:creationId xmlns:a16="http://schemas.microsoft.com/office/drawing/2014/main" id="{711924B9-E78F-443A-B29D-0D1E57338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048000"/>
            <a:ext cx="2733675"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63BCE19-B5DA-4F5C-A3D9-0394090BB798}"/>
              </a:ext>
            </a:extLst>
          </p:cNvPr>
          <p:cNvSpPr>
            <a:spLocks noGrp="1" noChangeArrowheads="1"/>
          </p:cNvSpPr>
          <p:nvPr>
            <p:ph type="title"/>
          </p:nvPr>
        </p:nvSpPr>
        <p:spPr/>
        <p:txBody>
          <a:bodyPr/>
          <a:lstStyle/>
          <a:p>
            <a:r>
              <a:rPr lang="en-US" altLang="en-US"/>
              <a:t>Data Acquisition and Storage</a:t>
            </a:r>
          </a:p>
        </p:txBody>
      </p:sp>
      <p:sp>
        <p:nvSpPr>
          <p:cNvPr id="37891" name="Rectangle 3">
            <a:extLst>
              <a:ext uri="{FF2B5EF4-FFF2-40B4-BE49-F238E27FC236}">
                <a16:creationId xmlns:a16="http://schemas.microsoft.com/office/drawing/2014/main" id="{40E75717-9EE9-4BD9-9A58-D931AAFE2AA9}"/>
              </a:ext>
            </a:extLst>
          </p:cNvPr>
          <p:cNvSpPr>
            <a:spLocks noGrp="1" noChangeArrowheads="1"/>
          </p:cNvSpPr>
          <p:nvPr>
            <p:ph idx="1"/>
          </p:nvPr>
        </p:nvSpPr>
        <p:spPr/>
        <p:txBody>
          <a:bodyPr/>
          <a:lstStyle/>
          <a:p>
            <a:r>
              <a:rPr lang="en-US" altLang="en-US" dirty="0"/>
              <a:t>Analog to Digital Converter</a:t>
            </a:r>
          </a:p>
          <a:p>
            <a:pPr lvl="1"/>
            <a:r>
              <a:rPr lang="en-US" altLang="en-US" dirty="0"/>
              <a:t>Hard disk vs. Flash Memory</a:t>
            </a:r>
          </a:p>
          <a:p>
            <a:pPr lvl="1"/>
            <a:r>
              <a:rPr lang="en-US" altLang="en-US" dirty="0"/>
              <a:t>Physical download vs. Ethernet file Transfer</a:t>
            </a:r>
          </a:p>
          <a:p>
            <a:pPr lvl="1"/>
            <a:r>
              <a:rPr lang="en-US" altLang="en-US" dirty="0"/>
              <a:t>FFT Conversion</a:t>
            </a:r>
          </a:p>
          <a:p>
            <a:pPr lvl="2"/>
            <a:r>
              <a:rPr lang="en-US" altLang="en-US" dirty="0"/>
              <a:t>Windowing</a:t>
            </a:r>
          </a:p>
          <a:p>
            <a:pPr lvl="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E971CA88-8194-4883-8149-4BCF94A162A6}"/>
              </a:ext>
            </a:extLst>
          </p:cNvPr>
          <p:cNvSpPr>
            <a:spLocks noGrp="1" noChangeArrowheads="1"/>
          </p:cNvSpPr>
          <p:nvPr>
            <p:ph type="title"/>
          </p:nvPr>
        </p:nvSpPr>
        <p:spPr>
          <a:xfrm>
            <a:off x="-457200" y="36342"/>
            <a:ext cx="7772400" cy="1143000"/>
          </a:xfrm>
        </p:spPr>
        <p:txBody>
          <a:bodyPr/>
          <a:lstStyle/>
          <a:p>
            <a:r>
              <a:rPr lang="en-US" altLang="en-US" dirty="0"/>
              <a:t>Our Objective…</a:t>
            </a:r>
          </a:p>
        </p:txBody>
      </p:sp>
      <p:sp>
        <p:nvSpPr>
          <p:cNvPr id="13318" name="Rectangle 6">
            <a:extLst>
              <a:ext uri="{FF2B5EF4-FFF2-40B4-BE49-F238E27FC236}">
                <a16:creationId xmlns:a16="http://schemas.microsoft.com/office/drawing/2014/main" id="{325D077C-8C8D-4C25-B07A-3372A8991A69}"/>
              </a:ext>
            </a:extLst>
          </p:cNvPr>
          <p:cNvSpPr>
            <a:spLocks noGrp="1" noChangeArrowheads="1"/>
          </p:cNvSpPr>
          <p:nvPr>
            <p:ph type="body" sz="half" idx="1"/>
          </p:nvPr>
        </p:nvSpPr>
        <p:spPr>
          <a:xfrm>
            <a:off x="914400" y="1524000"/>
            <a:ext cx="7315200" cy="3962400"/>
          </a:xfrm>
        </p:spPr>
        <p:txBody>
          <a:bodyPr>
            <a:normAutofit fontScale="85000" lnSpcReduction="10000"/>
          </a:bodyPr>
          <a:lstStyle/>
          <a:p>
            <a:pPr marL="342900" lvl="0" indent="-342900">
              <a:spcBef>
                <a:spcPts val="1400"/>
              </a:spcBef>
              <a:spcAft>
                <a:spcPts val="0"/>
              </a:spcAft>
              <a:buClr>
                <a:srgbClr val="FFFFFF"/>
              </a:buClr>
              <a:buSzPts val="1400"/>
              <a:buChar char="●"/>
            </a:pPr>
            <a:r>
              <a:rPr lang="en-US" dirty="0">
                <a:solidFill>
                  <a:schemeClr val="tx2"/>
                </a:solidFill>
              </a:rPr>
              <a:t>To design a low cost alternative to vibration monitor and spectrum  analyzer using the Raspberry Pi microcomputer and 3-axis digital MEMS ADXL345 accelerometer.</a:t>
            </a:r>
          </a:p>
          <a:p>
            <a:pPr marL="342900" lvl="0" indent="-342900">
              <a:spcBef>
                <a:spcPts val="1400"/>
              </a:spcBef>
              <a:spcAft>
                <a:spcPts val="0"/>
              </a:spcAft>
              <a:buClr>
                <a:srgbClr val="FFFFFF"/>
              </a:buClr>
              <a:buSzPts val="1400"/>
              <a:buChar char="●"/>
            </a:pPr>
            <a:r>
              <a:rPr lang="en-US" dirty="0">
                <a:solidFill>
                  <a:schemeClr val="tx2"/>
                </a:solidFill>
              </a:rPr>
              <a:t>To study if inexpensive vibration monitoring systems could be suitable for condition monitoring</a:t>
            </a:r>
          </a:p>
          <a:p>
            <a:pPr marL="342900" lvl="0" indent="-342900">
              <a:spcBef>
                <a:spcPts val="1400"/>
              </a:spcBef>
              <a:spcAft>
                <a:spcPts val="0"/>
              </a:spcAft>
              <a:buClr>
                <a:srgbClr val="FFFFFF"/>
              </a:buClr>
              <a:buSzPts val="1400"/>
              <a:buChar char="●"/>
            </a:pPr>
            <a:r>
              <a:rPr lang="en-US" dirty="0">
                <a:solidFill>
                  <a:schemeClr val="tx2"/>
                </a:solidFill>
              </a:rPr>
              <a:t>To highlight  the  impact  of  different components  of  the  signal  chain  to  the  measured  vibration  signal  itself  and  familiarize the reader with the signal chain found in vibration monitoring. </a:t>
            </a:r>
          </a:p>
          <a:p>
            <a:pPr marL="342900" lvl="0" indent="-342900">
              <a:spcBef>
                <a:spcPts val="1400"/>
              </a:spcBef>
              <a:spcAft>
                <a:spcPts val="0"/>
              </a:spcAft>
              <a:buClr>
                <a:srgbClr val="FFFFFF"/>
              </a:buClr>
              <a:buSzPts val="1400"/>
              <a:buChar char="●"/>
            </a:pPr>
            <a:r>
              <a:rPr lang="en-US" dirty="0">
                <a:solidFill>
                  <a:schemeClr val="tx2"/>
                </a:solidFill>
              </a:rPr>
              <a:t>To analyze vibration parameters in order to predict and prevent possible accidents, thus reducing the costs associated with the failure of the cutting tools, expensive parts and assemblies of the CNC machine</a:t>
            </a:r>
          </a:p>
        </p:txBody>
      </p:sp>
      <p:sp>
        <p:nvSpPr>
          <p:cNvPr id="13320" name="Rectangle 8">
            <a:extLst>
              <a:ext uri="{FF2B5EF4-FFF2-40B4-BE49-F238E27FC236}">
                <a16:creationId xmlns:a16="http://schemas.microsoft.com/office/drawing/2014/main" id="{B57FC254-2C07-49EC-B474-D5CF0EE6F3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22" name="Rectangle 10">
            <a:extLst>
              <a:ext uri="{FF2B5EF4-FFF2-40B4-BE49-F238E27FC236}">
                <a16:creationId xmlns:a16="http://schemas.microsoft.com/office/drawing/2014/main" id="{3A1DB1C2-6116-414D-94B2-DDDFC9FBF31C}"/>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135E3A4-7676-4ABD-A46A-7340DD1F110A}"/>
              </a:ext>
            </a:extLst>
          </p:cNvPr>
          <p:cNvSpPr>
            <a:spLocks noGrp="1" noChangeArrowheads="1"/>
          </p:cNvSpPr>
          <p:nvPr>
            <p:ph type="title"/>
          </p:nvPr>
        </p:nvSpPr>
        <p:spPr/>
        <p:txBody>
          <a:bodyPr/>
          <a:lstStyle/>
          <a:p>
            <a:r>
              <a:rPr lang="en-US" altLang="en-US" sz="3200"/>
              <a:t>ADC Analog-to-Digital Converters</a:t>
            </a:r>
          </a:p>
        </p:txBody>
      </p:sp>
      <p:sp>
        <p:nvSpPr>
          <p:cNvPr id="38915" name="Rectangle 3">
            <a:extLst>
              <a:ext uri="{FF2B5EF4-FFF2-40B4-BE49-F238E27FC236}">
                <a16:creationId xmlns:a16="http://schemas.microsoft.com/office/drawing/2014/main" id="{E05093DD-9661-4057-BCE2-5FC6699F9BCF}"/>
              </a:ext>
            </a:extLst>
          </p:cNvPr>
          <p:cNvSpPr>
            <a:spLocks noGrp="1" noChangeArrowheads="1"/>
          </p:cNvSpPr>
          <p:nvPr>
            <p:ph idx="1"/>
          </p:nvPr>
        </p:nvSpPr>
        <p:spPr>
          <a:xfrm>
            <a:off x="838200" y="2057400"/>
            <a:ext cx="8534400" cy="4038600"/>
          </a:xfrm>
        </p:spPr>
        <p:txBody>
          <a:bodyPr/>
          <a:lstStyle/>
          <a:p>
            <a:pPr>
              <a:lnSpc>
                <a:spcPct val="80000"/>
              </a:lnSpc>
            </a:pPr>
            <a:r>
              <a:rPr lang="en-US" altLang="en-US" sz="2800" dirty="0"/>
              <a:t>The purpose of the analog to digital converter is to quantize the input signal from the S&amp;H</a:t>
            </a:r>
          </a:p>
          <a:p>
            <a:pPr>
              <a:lnSpc>
                <a:spcPct val="80000"/>
              </a:lnSpc>
            </a:pPr>
            <a:r>
              <a:rPr lang="en-US" altLang="en-US" sz="2800" dirty="0"/>
              <a:t>The input voltage can range from 0 to </a:t>
            </a:r>
            <a:r>
              <a:rPr lang="en-US" altLang="en-US" sz="2800" dirty="0" err="1"/>
              <a:t>Vref</a:t>
            </a:r>
            <a:r>
              <a:rPr lang="en-US" altLang="en-US" sz="2800" dirty="0"/>
              <a:t> </a:t>
            </a:r>
          </a:p>
          <a:p>
            <a:pPr lvl="1">
              <a:lnSpc>
                <a:spcPct val="80000"/>
              </a:lnSpc>
            </a:pPr>
            <a:r>
              <a:rPr lang="en-US" altLang="en-US" sz="2400" dirty="0"/>
              <a:t>What this means is that the voltage reference of the ADC is used to set the conversion range </a:t>
            </a:r>
          </a:p>
          <a:p>
            <a:pPr lvl="1">
              <a:lnSpc>
                <a:spcPct val="80000"/>
              </a:lnSpc>
            </a:pPr>
            <a:r>
              <a:rPr lang="en-US" altLang="en-US" sz="2400" dirty="0"/>
              <a:t>0V input will cause the converter to output all zeros.</a:t>
            </a:r>
          </a:p>
          <a:p>
            <a:pPr lvl="1">
              <a:lnSpc>
                <a:spcPct val="80000"/>
              </a:lnSpc>
            </a:pPr>
            <a:r>
              <a:rPr lang="en-US" altLang="en-US" sz="2400" dirty="0"/>
              <a:t> If the input to the ADC is equal to or larger than </a:t>
            </a:r>
            <a:r>
              <a:rPr lang="en-US" altLang="en-US" sz="2400" dirty="0" err="1"/>
              <a:t>Vref</a:t>
            </a:r>
            <a:r>
              <a:rPr lang="en-US" altLang="en-US" sz="2400" dirty="0"/>
              <a:t>, then the converter will output all ones. </a:t>
            </a:r>
          </a:p>
          <a:p>
            <a:pPr lvl="1">
              <a:lnSpc>
                <a:spcPct val="80000"/>
              </a:lnSpc>
            </a:pPr>
            <a:r>
              <a:rPr lang="en-US" altLang="en-US" sz="2400" dirty="0"/>
              <a:t>For inputs between these two voltages, the ADC will output binary numbers corresponding to the signal level.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70EB392-BED0-493C-A174-9DC0D434D4DB}"/>
              </a:ext>
            </a:extLst>
          </p:cNvPr>
          <p:cNvSpPr>
            <a:spLocks noGrp="1" noChangeArrowheads="1"/>
          </p:cNvSpPr>
          <p:nvPr>
            <p:ph type="title"/>
          </p:nvPr>
        </p:nvSpPr>
        <p:spPr/>
        <p:txBody>
          <a:bodyPr/>
          <a:lstStyle/>
          <a:p>
            <a:r>
              <a:rPr lang="en-US" altLang="en-US" sz="3200"/>
              <a:t>ADC Analog-to-Digital Converters</a:t>
            </a:r>
          </a:p>
        </p:txBody>
      </p:sp>
      <p:sp>
        <p:nvSpPr>
          <p:cNvPr id="87043" name="Rectangle 3">
            <a:extLst>
              <a:ext uri="{FF2B5EF4-FFF2-40B4-BE49-F238E27FC236}">
                <a16:creationId xmlns:a16="http://schemas.microsoft.com/office/drawing/2014/main" id="{F13668A7-87BD-420D-84AF-6FB13A4B56B2}"/>
              </a:ext>
            </a:extLst>
          </p:cNvPr>
          <p:cNvSpPr>
            <a:spLocks noGrp="1" noChangeArrowheads="1"/>
          </p:cNvSpPr>
          <p:nvPr>
            <p:ph idx="1"/>
          </p:nvPr>
        </p:nvSpPr>
        <p:spPr>
          <a:xfrm>
            <a:off x="838200" y="1981200"/>
            <a:ext cx="8534400" cy="4038600"/>
          </a:xfrm>
        </p:spPr>
        <p:txBody>
          <a:bodyPr/>
          <a:lstStyle/>
          <a:p>
            <a:r>
              <a:rPr lang="en-US" altLang="en-US" dirty="0"/>
              <a:t>Dynamic Range</a:t>
            </a:r>
          </a:p>
          <a:p>
            <a:pPr lvl="1"/>
            <a:r>
              <a:rPr lang="en-US" altLang="en-US" dirty="0"/>
              <a:t>Usually defined in dB, depends on the number of bits used by the ADC</a:t>
            </a:r>
          </a:p>
          <a:p>
            <a:pPr lvl="2"/>
            <a:r>
              <a:rPr lang="en-US" altLang="en-US" dirty="0"/>
              <a:t>For example, a 12 bit ADC has 2</a:t>
            </a:r>
            <a:r>
              <a:rPr lang="en-US" altLang="en-US" baseline="30000" dirty="0"/>
              <a:t>12 </a:t>
            </a:r>
            <a:r>
              <a:rPr lang="en-US" altLang="en-US" dirty="0"/>
              <a:t>possible data values, or 4,096 “steps” between the lowest and highest values the ADC can see (0 to 5 Volts, typ.)</a:t>
            </a:r>
          </a:p>
          <a:p>
            <a:pPr lvl="2"/>
            <a:r>
              <a:rPr lang="en-US" altLang="en-US" dirty="0"/>
              <a:t>8-bit is 256 steps</a:t>
            </a:r>
          </a:p>
          <a:p>
            <a:pPr lvl="2"/>
            <a:r>
              <a:rPr lang="en-US" altLang="en-US" dirty="0"/>
              <a:t>16-bit is 65,536 steps, so more is better, right?</a:t>
            </a:r>
            <a:endParaRPr lang="en-US" altLang="en-US" baseline="30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8ED09FC-A6EE-4FAD-B1EF-0D5616D76D81}"/>
              </a:ext>
            </a:extLst>
          </p:cNvPr>
          <p:cNvSpPr>
            <a:spLocks noGrp="1" noChangeArrowheads="1"/>
          </p:cNvSpPr>
          <p:nvPr>
            <p:ph type="title"/>
          </p:nvPr>
        </p:nvSpPr>
        <p:spPr/>
        <p:txBody>
          <a:bodyPr/>
          <a:lstStyle/>
          <a:p>
            <a:r>
              <a:rPr lang="en-US" altLang="en-US" sz="3200"/>
              <a:t>ADC Analog-to-Digital Converters</a:t>
            </a:r>
          </a:p>
        </p:txBody>
      </p:sp>
      <p:sp>
        <p:nvSpPr>
          <p:cNvPr id="89091" name="Rectangle 3">
            <a:extLst>
              <a:ext uri="{FF2B5EF4-FFF2-40B4-BE49-F238E27FC236}">
                <a16:creationId xmlns:a16="http://schemas.microsoft.com/office/drawing/2014/main" id="{E0AC660A-AAF7-46A6-AA8D-C757DAEE3462}"/>
              </a:ext>
            </a:extLst>
          </p:cNvPr>
          <p:cNvSpPr>
            <a:spLocks noGrp="1" noChangeArrowheads="1"/>
          </p:cNvSpPr>
          <p:nvPr>
            <p:ph idx="1"/>
          </p:nvPr>
        </p:nvSpPr>
        <p:spPr>
          <a:xfrm>
            <a:off x="620151" y="1600200"/>
            <a:ext cx="8534400" cy="4038600"/>
          </a:xfrm>
        </p:spPr>
        <p:txBody>
          <a:bodyPr/>
          <a:lstStyle/>
          <a:p>
            <a:r>
              <a:rPr lang="en-US" altLang="en-US" dirty="0"/>
              <a:t>Wrong!</a:t>
            </a:r>
          </a:p>
          <a:p>
            <a:r>
              <a:rPr lang="en-US" altLang="en-US" dirty="0"/>
              <a:t>Steve Goldman’s Book – pp.46-47</a:t>
            </a:r>
          </a:p>
          <a:p>
            <a:pPr lvl="1"/>
            <a:r>
              <a:rPr lang="en-US" altLang="en-US" dirty="0"/>
              <a:t>“Dynamic Range: The Big Lie”</a:t>
            </a:r>
          </a:p>
          <a:p>
            <a:pPr lvl="2"/>
            <a:r>
              <a:rPr lang="en-US" altLang="en-US" dirty="0"/>
              <a:t>“That the A/D Converter can sense one part in 16 binary bins is no assurance that the analog circuitry is good enough to insure that the information going into the lower bins is not contaminated by electrical noise.”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9C27CB2-1E5F-4561-8335-6A82E4776BB5}"/>
              </a:ext>
            </a:extLst>
          </p:cNvPr>
          <p:cNvSpPr>
            <a:spLocks noGrp="1" noChangeArrowheads="1"/>
          </p:cNvSpPr>
          <p:nvPr>
            <p:ph type="title"/>
          </p:nvPr>
        </p:nvSpPr>
        <p:spPr/>
        <p:txBody>
          <a:bodyPr/>
          <a:lstStyle/>
          <a:p>
            <a:r>
              <a:rPr lang="en-US" altLang="en-US" sz="3200"/>
              <a:t>ADC Analog-to-Digital Converters</a:t>
            </a:r>
          </a:p>
        </p:txBody>
      </p:sp>
      <p:sp>
        <p:nvSpPr>
          <p:cNvPr id="90115" name="Rectangle 3">
            <a:extLst>
              <a:ext uri="{FF2B5EF4-FFF2-40B4-BE49-F238E27FC236}">
                <a16:creationId xmlns:a16="http://schemas.microsoft.com/office/drawing/2014/main" id="{2C8D2D3E-892D-4C93-A7E2-B54EBB3CC975}"/>
              </a:ext>
            </a:extLst>
          </p:cNvPr>
          <p:cNvSpPr>
            <a:spLocks noGrp="1" noChangeArrowheads="1"/>
          </p:cNvSpPr>
          <p:nvPr>
            <p:ph idx="1"/>
          </p:nvPr>
        </p:nvSpPr>
        <p:spPr>
          <a:xfrm>
            <a:off x="762000" y="2133600"/>
            <a:ext cx="8534400" cy="4038600"/>
          </a:xfrm>
        </p:spPr>
        <p:txBody>
          <a:bodyPr/>
          <a:lstStyle/>
          <a:p>
            <a:r>
              <a:rPr lang="en-US" altLang="en-US" dirty="0"/>
              <a:t>Dynamic Range</a:t>
            </a:r>
          </a:p>
          <a:p>
            <a:pPr lvl="1"/>
            <a:r>
              <a:rPr lang="en-US" altLang="en-US" dirty="0"/>
              <a:t>For a 12 bit ADC…20 log (4095/1) = 72 </a:t>
            </a:r>
            <a:r>
              <a:rPr lang="en-US" altLang="en-US" dirty="0" err="1"/>
              <a:t>db</a:t>
            </a:r>
            <a:endParaRPr lang="en-US" altLang="en-US" dirty="0"/>
          </a:p>
          <a:p>
            <a:pPr lvl="2"/>
            <a:r>
              <a:rPr lang="en-US" altLang="en-US" dirty="0"/>
              <a:t>Theoretical only, electronic noise reduces to 65 </a:t>
            </a:r>
            <a:r>
              <a:rPr lang="en-US" altLang="en-US" dirty="0" err="1"/>
              <a:t>db</a:t>
            </a:r>
            <a:endParaRPr lang="en-US" altLang="en-US" dirty="0"/>
          </a:p>
          <a:p>
            <a:pPr lvl="1"/>
            <a:r>
              <a:rPr lang="en-US" altLang="en-US" dirty="0"/>
              <a:t>For a 16 bit ADC…20 log (65536/1) = 96 </a:t>
            </a:r>
            <a:r>
              <a:rPr lang="en-US" altLang="en-US" dirty="0" err="1"/>
              <a:t>db</a:t>
            </a:r>
            <a:endParaRPr lang="en-US" altLang="en-US" dirty="0"/>
          </a:p>
          <a:p>
            <a:pPr lvl="2"/>
            <a:r>
              <a:rPr lang="en-US" altLang="en-US" dirty="0"/>
              <a:t>Electronic noise may make this only 80 </a:t>
            </a:r>
            <a:r>
              <a:rPr lang="en-US" altLang="en-US" dirty="0" err="1"/>
              <a:t>db</a:t>
            </a:r>
            <a:endParaRPr lang="en-US" altLang="en-US" dirty="0"/>
          </a:p>
          <a:p>
            <a:r>
              <a:rPr lang="en-US" altLang="en-US" dirty="0"/>
              <a:t>Massively more data to manipulate w/o much practical gain in Dynamic Range.</a:t>
            </a:r>
          </a:p>
          <a:p>
            <a:pPr lvl="1"/>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7BDFCFB-A6A3-4BE1-8A8B-BBC86642EA10}"/>
              </a:ext>
            </a:extLst>
          </p:cNvPr>
          <p:cNvSpPr>
            <a:spLocks noGrp="1" noChangeArrowheads="1"/>
          </p:cNvSpPr>
          <p:nvPr>
            <p:ph type="title"/>
          </p:nvPr>
        </p:nvSpPr>
        <p:spPr/>
        <p:txBody>
          <a:bodyPr/>
          <a:lstStyle/>
          <a:p>
            <a:r>
              <a:rPr lang="en-US" altLang="en-US" sz="3200"/>
              <a:t>ADC Analog-to-Digital Converters</a:t>
            </a:r>
          </a:p>
        </p:txBody>
      </p:sp>
      <p:sp>
        <p:nvSpPr>
          <p:cNvPr id="98307" name="Rectangle 3">
            <a:extLst>
              <a:ext uri="{FF2B5EF4-FFF2-40B4-BE49-F238E27FC236}">
                <a16:creationId xmlns:a16="http://schemas.microsoft.com/office/drawing/2014/main" id="{F4D84DC8-D570-4024-98F1-8C8712E045B5}"/>
              </a:ext>
            </a:extLst>
          </p:cNvPr>
          <p:cNvSpPr>
            <a:spLocks noGrp="1" noChangeArrowheads="1"/>
          </p:cNvSpPr>
          <p:nvPr>
            <p:ph idx="1"/>
          </p:nvPr>
        </p:nvSpPr>
        <p:spPr>
          <a:xfrm>
            <a:off x="762000" y="1981200"/>
            <a:ext cx="8534400" cy="4038600"/>
          </a:xfrm>
        </p:spPr>
        <p:txBody>
          <a:bodyPr/>
          <a:lstStyle/>
          <a:p>
            <a:r>
              <a:rPr lang="en-US" altLang="en-US" dirty="0"/>
              <a:t>Sampling Rate</a:t>
            </a:r>
          </a:p>
          <a:p>
            <a:pPr lvl="1"/>
            <a:r>
              <a:rPr lang="en-US" altLang="en-US" dirty="0"/>
              <a:t>“Real-Time” Rate in samples/sec</a:t>
            </a:r>
          </a:p>
          <a:p>
            <a:pPr lvl="2"/>
            <a:r>
              <a:rPr lang="en-US" altLang="en-US" dirty="0"/>
              <a:t>60,000 samples per sec/2.56 = 23,437 Hz </a:t>
            </a:r>
            <a:r>
              <a:rPr lang="en-US" altLang="en-US" dirty="0" err="1"/>
              <a:t>Fmax</a:t>
            </a:r>
            <a:endParaRPr lang="en-US" altLang="en-US" dirty="0"/>
          </a:p>
          <a:p>
            <a:pPr lvl="2"/>
            <a:r>
              <a:rPr lang="en-US" altLang="en-US" dirty="0"/>
              <a:t>May also get divided by the number of channels in a multi-channel system</a:t>
            </a:r>
          </a:p>
          <a:p>
            <a:pPr lvl="1"/>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Oval 2">
            <a:extLst>
              <a:ext uri="{FF2B5EF4-FFF2-40B4-BE49-F238E27FC236}">
                <a16:creationId xmlns:a16="http://schemas.microsoft.com/office/drawing/2014/main" id="{31918942-AC02-46EB-AE08-8D8C06BED726}"/>
              </a:ext>
            </a:extLst>
          </p:cNvPr>
          <p:cNvSpPr>
            <a:spLocks noChangeArrowheads="1"/>
          </p:cNvSpPr>
          <p:nvPr/>
        </p:nvSpPr>
        <p:spPr bwMode="auto">
          <a:xfrm>
            <a:off x="1040701" y="2092711"/>
            <a:ext cx="1768475" cy="1663700"/>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3" name="Freeform 3">
            <a:extLst>
              <a:ext uri="{FF2B5EF4-FFF2-40B4-BE49-F238E27FC236}">
                <a16:creationId xmlns:a16="http://schemas.microsoft.com/office/drawing/2014/main" id="{1BB4066C-8740-4190-A773-185E41AC7C2D}"/>
              </a:ext>
            </a:extLst>
          </p:cNvPr>
          <p:cNvSpPr>
            <a:spLocks/>
          </p:cNvSpPr>
          <p:nvPr/>
        </p:nvSpPr>
        <p:spPr bwMode="auto">
          <a:xfrm>
            <a:off x="1023238" y="3611949"/>
            <a:ext cx="1638300" cy="428625"/>
          </a:xfrm>
          <a:custGeom>
            <a:avLst/>
            <a:gdLst>
              <a:gd name="T0" fmla="*/ 0 w 1136"/>
              <a:gd name="T1" fmla="*/ 0 h 305"/>
              <a:gd name="T2" fmla="*/ 53 w 1136"/>
              <a:gd name="T3" fmla="*/ 66 h 305"/>
              <a:gd name="T4" fmla="*/ 113 w 1136"/>
              <a:gd name="T5" fmla="*/ 125 h 305"/>
              <a:gd name="T6" fmla="*/ 177 w 1136"/>
              <a:gd name="T7" fmla="*/ 174 h 305"/>
              <a:gd name="T8" fmla="*/ 246 w 1136"/>
              <a:gd name="T9" fmla="*/ 216 h 305"/>
              <a:gd name="T10" fmla="*/ 318 w 1136"/>
              <a:gd name="T11" fmla="*/ 250 h 305"/>
              <a:gd name="T12" fmla="*/ 393 w 1136"/>
              <a:gd name="T13" fmla="*/ 276 h 305"/>
              <a:gd name="T14" fmla="*/ 470 w 1136"/>
              <a:gd name="T15" fmla="*/ 294 h 305"/>
              <a:gd name="T16" fmla="*/ 549 w 1136"/>
              <a:gd name="T17" fmla="*/ 302 h 305"/>
              <a:gd name="T18" fmla="*/ 627 w 1136"/>
              <a:gd name="T19" fmla="*/ 304 h 305"/>
              <a:gd name="T20" fmla="*/ 706 w 1136"/>
              <a:gd name="T21" fmla="*/ 298 h 305"/>
              <a:gd name="T22" fmla="*/ 783 w 1136"/>
              <a:gd name="T23" fmla="*/ 282 h 305"/>
              <a:gd name="T24" fmla="*/ 860 w 1136"/>
              <a:gd name="T25" fmla="*/ 258 h 305"/>
              <a:gd name="T26" fmla="*/ 934 w 1136"/>
              <a:gd name="T27" fmla="*/ 226 h 305"/>
              <a:gd name="T28" fmla="*/ 1005 w 1136"/>
              <a:gd name="T29" fmla="*/ 185 h 305"/>
              <a:gd name="T30" fmla="*/ 1072 w 1136"/>
              <a:gd name="T31" fmla="*/ 136 h 305"/>
              <a:gd name="T32" fmla="*/ 1135 w 1136"/>
              <a:gd name="T33" fmla="*/ 7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 h="305">
                <a:moveTo>
                  <a:pt x="0" y="0"/>
                </a:moveTo>
                <a:lnTo>
                  <a:pt x="53" y="66"/>
                </a:lnTo>
                <a:lnTo>
                  <a:pt x="113" y="125"/>
                </a:lnTo>
                <a:lnTo>
                  <a:pt x="177" y="174"/>
                </a:lnTo>
                <a:lnTo>
                  <a:pt x="246" y="216"/>
                </a:lnTo>
                <a:lnTo>
                  <a:pt x="318" y="250"/>
                </a:lnTo>
                <a:lnTo>
                  <a:pt x="393" y="276"/>
                </a:lnTo>
                <a:lnTo>
                  <a:pt x="470" y="294"/>
                </a:lnTo>
                <a:lnTo>
                  <a:pt x="549" y="302"/>
                </a:lnTo>
                <a:lnTo>
                  <a:pt x="627" y="304"/>
                </a:lnTo>
                <a:lnTo>
                  <a:pt x="706" y="298"/>
                </a:lnTo>
                <a:lnTo>
                  <a:pt x="783" y="282"/>
                </a:lnTo>
                <a:lnTo>
                  <a:pt x="860" y="258"/>
                </a:lnTo>
                <a:lnTo>
                  <a:pt x="934" y="226"/>
                </a:lnTo>
                <a:lnTo>
                  <a:pt x="1005" y="185"/>
                </a:lnTo>
                <a:lnTo>
                  <a:pt x="1072" y="136"/>
                </a:lnTo>
                <a:lnTo>
                  <a:pt x="1135" y="78"/>
                </a:lnTo>
              </a:path>
            </a:pathLst>
          </a:custGeom>
          <a:noFill/>
          <a:ln w="19050" cap="flat" cmpd="sng">
            <a:solidFill>
              <a:srgbClr val="80808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24" name="Rectangle 4">
            <a:extLst>
              <a:ext uri="{FF2B5EF4-FFF2-40B4-BE49-F238E27FC236}">
                <a16:creationId xmlns:a16="http://schemas.microsoft.com/office/drawing/2014/main" id="{1B842E19-6032-4D87-9948-67161BD823B0}"/>
              </a:ext>
            </a:extLst>
          </p:cNvPr>
          <p:cNvSpPr>
            <a:spLocks noGrp="1" noChangeArrowheads="1"/>
          </p:cNvSpPr>
          <p:nvPr>
            <p:ph type="body" idx="1"/>
          </p:nvPr>
        </p:nvSpPr>
        <p:spPr>
          <a:xfrm>
            <a:off x="1174750" y="4029075"/>
            <a:ext cx="1538288" cy="487363"/>
          </a:xfrm>
          <a:noFill/>
          <a:ln/>
        </p:spPr>
        <p:txBody>
          <a:bodyPr lIns="0" tIns="0" rIns="0" bIns="0"/>
          <a:lstStyle/>
          <a:p>
            <a:pPr marL="0" indent="0" defTabSz="457200">
              <a:spcBef>
                <a:spcPct val="0"/>
              </a:spcBef>
              <a:buClr>
                <a:srgbClr val="008280"/>
              </a:buClr>
              <a:buSzPct val="90000"/>
              <a:buFont typeface="Monotype Sorts" pitchFamily="2" charset="2"/>
              <a:buNone/>
            </a:pPr>
            <a:r>
              <a:rPr lang="en-US" altLang="en-US" sz="2500"/>
              <a:t>Rotation</a:t>
            </a:r>
            <a:endParaRPr lang="en-US" altLang="en-US"/>
          </a:p>
        </p:txBody>
      </p:sp>
      <p:sp>
        <p:nvSpPr>
          <p:cNvPr id="440325" name="Oval 5">
            <a:extLst>
              <a:ext uri="{FF2B5EF4-FFF2-40B4-BE49-F238E27FC236}">
                <a16:creationId xmlns:a16="http://schemas.microsoft.com/office/drawing/2014/main" id="{94C260CB-DE5B-4CDD-B71A-82F847600C76}"/>
              </a:ext>
            </a:extLst>
          </p:cNvPr>
          <p:cNvSpPr>
            <a:spLocks noChangeArrowheads="1"/>
          </p:cNvSpPr>
          <p:nvPr/>
        </p:nvSpPr>
        <p:spPr bwMode="auto">
          <a:xfrm>
            <a:off x="1875726" y="2897574"/>
            <a:ext cx="63500" cy="61912"/>
          </a:xfrm>
          <a:prstGeom prst="ellipse">
            <a:avLst/>
          </a:prstGeom>
          <a:solidFill>
            <a:srgbClr val="FF0000"/>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6" name="Oval 6">
            <a:extLst>
              <a:ext uri="{FF2B5EF4-FFF2-40B4-BE49-F238E27FC236}">
                <a16:creationId xmlns:a16="http://schemas.microsoft.com/office/drawing/2014/main" id="{9F111FC2-88B0-45BE-B725-53FF0D59950E}"/>
              </a:ext>
            </a:extLst>
          </p:cNvPr>
          <p:cNvSpPr>
            <a:spLocks noChangeArrowheads="1"/>
          </p:cNvSpPr>
          <p:nvPr/>
        </p:nvSpPr>
        <p:spPr bwMode="auto">
          <a:xfrm>
            <a:off x="1116901" y="2375286"/>
            <a:ext cx="287337" cy="322263"/>
          </a:xfrm>
          <a:prstGeom prst="ellipse">
            <a:avLst/>
          </a:prstGeom>
          <a:solidFill>
            <a:srgbClr val="008000"/>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7" name="Text Box 7">
            <a:extLst>
              <a:ext uri="{FF2B5EF4-FFF2-40B4-BE49-F238E27FC236}">
                <a16:creationId xmlns:a16="http://schemas.microsoft.com/office/drawing/2014/main" id="{87378B5B-2BBA-4475-85FB-DE7485491874}"/>
              </a:ext>
            </a:extLst>
          </p:cNvPr>
          <p:cNvSpPr txBox="1">
            <a:spLocks noChangeArrowheads="1"/>
          </p:cNvSpPr>
          <p:nvPr/>
        </p:nvSpPr>
        <p:spPr bwMode="auto">
          <a:xfrm>
            <a:off x="906463" y="1292225"/>
            <a:ext cx="15081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Heavy Spot</a:t>
            </a:r>
            <a:endParaRPr lang="en-US" altLang="en-US" sz="2200"/>
          </a:p>
        </p:txBody>
      </p:sp>
      <p:sp>
        <p:nvSpPr>
          <p:cNvPr id="440328" name="Line 8">
            <a:extLst>
              <a:ext uri="{FF2B5EF4-FFF2-40B4-BE49-F238E27FC236}">
                <a16:creationId xmlns:a16="http://schemas.microsoft.com/office/drawing/2014/main" id="{6BDFD36B-5BC9-4471-99DE-72B3621E6A97}"/>
              </a:ext>
            </a:extLst>
          </p:cNvPr>
          <p:cNvSpPr>
            <a:spLocks noChangeShapeType="1"/>
          </p:cNvSpPr>
          <p:nvPr/>
        </p:nvSpPr>
        <p:spPr bwMode="auto">
          <a:xfrm>
            <a:off x="845438" y="2126049"/>
            <a:ext cx="257175" cy="249237"/>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9" name="Line 9">
            <a:extLst>
              <a:ext uri="{FF2B5EF4-FFF2-40B4-BE49-F238E27FC236}">
                <a16:creationId xmlns:a16="http://schemas.microsoft.com/office/drawing/2014/main" id="{847F3455-E232-4A45-B385-5B434CEC535A}"/>
              </a:ext>
            </a:extLst>
          </p:cNvPr>
          <p:cNvSpPr>
            <a:spLocks noChangeShapeType="1"/>
          </p:cNvSpPr>
          <p:nvPr/>
        </p:nvSpPr>
        <p:spPr bwMode="auto">
          <a:xfrm flipH="1">
            <a:off x="829563" y="1672024"/>
            <a:ext cx="377825" cy="4540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30" name="Line 10">
            <a:extLst>
              <a:ext uri="{FF2B5EF4-FFF2-40B4-BE49-F238E27FC236}">
                <a16:creationId xmlns:a16="http://schemas.microsoft.com/office/drawing/2014/main" id="{416A2FB0-0A96-44DA-9F18-283FB8359252}"/>
              </a:ext>
            </a:extLst>
          </p:cNvPr>
          <p:cNvSpPr>
            <a:spLocks noChangeShapeType="1"/>
          </p:cNvSpPr>
          <p:nvPr/>
        </p:nvSpPr>
        <p:spPr bwMode="auto">
          <a:xfrm>
            <a:off x="4052888" y="2722563"/>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31" name="Line 11">
            <a:extLst>
              <a:ext uri="{FF2B5EF4-FFF2-40B4-BE49-F238E27FC236}">
                <a16:creationId xmlns:a16="http://schemas.microsoft.com/office/drawing/2014/main" id="{7B53D7F0-C235-455F-97E9-5F3098CDEAA6}"/>
              </a:ext>
            </a:extLst>
          </p:cNvPr>
          <p:cNvSpPr>
            <a:spLocks noChangeShapeType="1"/>
          </p:cNvSpPr>
          <p:nvPr/>
        </p:nvSpPr>
        <p:spPr bwMode="auto">
          <a:xfrm>
            <a:off x="4052888" y="1625600"/>
            <a:ext cx="0" cy="218598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332" name="Group 12">
            <a:extLst>
              <a:ext uri="{FF2B5EF4-FFF2-40B4-BE49-F238E27FC236}">
                <a16:creationId xmlns:a16="http://schemas.microsoft.com/office/drawing/2014/main" id="{A2D91B69-5D9F-4E30-9BC4-AB5CB6B7468B}"/>
              </a:ext>
            </a:extLst>
          </p:cNvPr>
          <p:cNvGrpSpPr>
            <a:grpSpLocks/>
          </p:cNvGrpSpPr>
          <p:nvPr/>
        </p:nvGrpSpPr>
        <p:grpSpPr bwMode="auto">
          <a:xfrm>
            <a:off x="4049713" y="1773238"/>
            <a:ext cx="2592387" cy="1893887"/>
            <a:chOff x="2806" y="1414"/>
            <a:chExt cx="1796" cy="1353"/>
          </a:xfrm>
        </p:grpSpPr>
        <p:sp>
          <p:nvSpPr>
            <p:cNvPr id="440333" name="Freeform 13">
              <a:extLst>
                <a:ext uri="{FF2B5EF4-FFF2-40B4-BE49-F238E27FC236}">
                  <a16:creationId xmlns:a16="http://schemas.microsoft.com/office/drawing/2014/main" id="{9D2780FE-A2CE-44A8-BEB4-8E190C6719C6}"/>
                </a:ext>
              </a:extLst>
            </p:cNvPr>
            <p:cNvSpPr>
              <a:spLocks/>
            </p:cNvSpPr>
            <p:nvPr/>
          </p:nvSpPr>
          <p:spPr bwMode="auto">
            <a:xfrm>
              <a:off x="2806" y="1414"/>
              <a:ext cx="896" cy="672"/>
            </a:xfrm>
            <a:custGeom>
              <a:avLst/>
              <a:gdLst>
                <a:gd name="T0" fmla="*/ 895 w 896"/>
                <a:gd name="T1" fmla="*/ 671 h 672"/>
                <a:gd name="T2" fmla="*/ 852 w 896"/>
                <a:gd name="T3" fmla="*/ 514 h 672"/>
                <a:gd name="T4" fmla="*/ 804 w 896"/>
                <a:gd name="T5" fmla="*/ 378 h 672"/>
                <a:gd name="T6" fmla="*/ 751 w 896"/>
                <a:gd name="T7" fmla="*/ 262 h 672"/>
                <a:gd name="T8" fmla="*/ 695 w 896"/>
                <a:gd name="T9" fmla="*/ 168 h 672"/>
                <a:gd name="T10" fmla="*/ 635 w 896"/>
                <a:gd name="T11" fmla="*/ 95 h 672"/>
                <a:gd name="T12" fmla="*/ 574 w 896"/>
                <a:gd name="T13" fmla="*/ 42 h 672"/>
                <a:gd name="T14" fmla="*/ 510 w 896"/>
                <a:gd name="T15" fmla="*/ 11 h 672"/>
                <a:gd name="T16" fmla="*/ 447 w 896"/>
                <a:gd name="T17" fmla="*/ 0 h 672"/>
                <a:gd name="T18" fmla="*/ 382 w 896"/>
                <a:gd name="T19" fmla="*/ 11 h 672"/>
                <a:gd name="T20" fmla="*/ 320 w 896"/>
                <a:gd name="T21" fmla="*/ 42 h 672"/>
                <a:gd name="T22" fmla="*/ 258 w 896"/>
                <a:gd name="T23" fmla="*/ 95 h 672"/>
                <a:gd name="T24" fmla="*/ 199 w 896"/>
                <a:gd name="T25" fmla="*/ 168 h 672"/>
                <a:gd name="T26" fmla="*/ 143 w 896"/>
                <a:gd name="T27" fmla="*/ 262 h 672"/>
                <a:gd name="T28" fmla="*/ 90 w 896"/>
                <a:gd name="T29" fmla="*/ 378 h 672"/>
                <a:gd name="T30" fmla="*/ 42 w 896"/>
                <a:gd name="T31" fmla="*/ 514 h 672"/>
                <a:gd name="T32" fmla="*/ 0 w 896"/>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672">
                  <a:moveTo>
                    <a:pt x="895" y="671"/>
                  </a:moveTo>
                  <a:lnTo>
                    <a:pt x="852" y="514"/>
                  </a:lnTo>
                  <a:lnTo>
                    <a:pt x="804" y="378"/>
                  </a:lnTo>
                  <a:lnTo>
                    <a:pt x="751" y="262"/>
                  </a:lnTo>
                  <a:lnTo>
                    <a:pt x="695" y="168"/>
                  </a:lnTo>
                  <a:lnTo>
                    <a:pt x="635" y="95"/>
                  </a:lnTo>
                  <a:lnTo>
                    <a:pt x="574" y="42"/>
                  </a:lnTo>
                  <a:lnTo>
                    <a:pt x="510" y="11"/>
                  </a:lnTo>
                  <a:lnTo>
                    <a:pt x="447" y="0"/>
                  </a:lnTo>
                  <a:lnTo>
                    <a:pt x="382" y="11"/>
                  </a:lnTo>
                  <a:lnTo>
                    <a:pt x="320" y="42"/>
                  </a:lnTo>
                  <a:lnTo>
                    <a:pt x="258" y="95"/>
                  </a:lnTo>
                  <a:lnTo>
                    <a:pt x="199" y="168"/>
                  </a:lnTo>
                  <a:lnTo>
                    <a:pt x="143" y="262"/>
                  </a:lnTo>
                  <a:lnTo>
                    <a:pt x="90" y="378"/>
                  </a:lnTo>
                  <a:lnTo>
                    <a:pt x="42" y="514"/>
                  </a:lnTo>
                  <a:lnTo>
                    <a:pt x="0" y="671"/>
                  </a:lnTo>
                </a:path>
              </a:pathLst>
            </a:custGeom>
            <a:noFill/>
            <a:ln w="3175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34" name="Freeform 14">
              <a:extLst>
                <a:ext uri="{FF2B5EF4-FFF2-40B4-BE49-F238E27FC236}">
                  <a16:creationId xmlns:a16="http://schemas.microsoft.com/office/drawing/2014/main" id="{9710D783-05DC-4BFC-8BBF-ADD42A1C6095}"/>
                </a:ext>
              </a:extLst>
            </p:cNvPr>
            <p:cNvSpPr>
              <a:spLocks/>
            </p:cNvSpPr>
            <p:nvPr/>
          </p:nvSpPr>
          <p:spPr bwMode="auto">
            <a:xfrm>
              <a:off x="3706" y="2095"/>
              <a:ext cx="896" cy="672"/>
            </a:xfrm>
            <a:custGeom>
              <a:avLst/>
              <a:gdLst>
                <a:gd name="T0" fmla="*/ 895 w 896"/>
                <a:gd name="T1" fmla="*/ 0 h 672"/>
                <a:gd name="T2" fmla="*/ 852 w 896"/>
                <a:gd name="T3" fmla="*/ 158 h 672"/>
                <a:gd name="T4" fmla="*/ 804 w 896"/>
                <a:gd name="T5" fmla="*/ 294 h 672"/>
                <a:gd name="T6" fmla="*/ 751 w 896"/>
                <a:gd name="T7" fmla="*/ 410 h 672"/>
                <a:gd name="T8" fmla="*/ 695 w 896"/>
                <a:gd name="T9" fmla="*/ 504 h 672"/>
                <a:gd name="T10" fmla="*/ 635 w 896"/>
                <a:gd name="T11" fmla="*/ 578 h 672"/>
                <a:gd name="T12" fmla="*/ 574 w 896"/>
                <a:gd name="T13" fmla="*/ 630 h 672"/>
                <a:gd name="T14" fmla="*/ 510 w 896"/>
                <a:gd name="T15" fmla="*/ 661 h 672"/>
                <a:gd name="T16" fmla="*/ 447 w 896"/>
                <a:gd name="T17" fmla="*/ 671 h 672"/>
                <a:gd name="T18" fmla="*/ 382 w 896"/>
                <a:gd name="T19" fmla="*/ 661 h 672"/>
                <a:gd name="T20" fmla="*/ 319 w 896"/>
                <a:gd name="T21" fmla="*/ 630 h 672"/>
                <a:gd name="T22" fmla="*/ 258 w 896"/>
                <a:gd name="T23" fmla="*/ 578 h 672"/>
                <a:gd name="T24" fmla="*/ 199 w 896"/>
                <a:gd name="T25" fmla="*/ 504 h 672"/>
                <a:gd name="T26" fmla="*/ 143 w 896"/>
                <a:gd name="T27" fmla="*/ 410 h 672"/>
                <a:gd name="T28" fmla="*/ 90 w 896"/>
                <a:gd name="T29" fmla="*/ 294 h 672"/>
                <a:gd name="T30" fmla="*/ 42 w 896"/>
                <a:gd name="T31" fmla="*/ 158 h 672"/>
                <a:gd name="T32" fmla="*/ 0 w 896"/>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672">
                  <a:moveTo>
                    <a:pt x="895" y="0"/>
                  </a:moveTo>
                  <a:lnTo>
                    <a:pt x="852" y="158"/>
                  </a:lnTo>
                  <a:lnTo>
                    <a:pt x="804" y="294"/>
                  </a:lnTo>
                  <a:lnTo>
                    <a:pt x="751" y="410"/>
                  </a:lnTo>
                  <a:lnTo>
                    <a:pt x="695" y="504"/>
                  </a:lnTo>
                  <a:lnTo>
                    <a:pt x="635" y="578"/>
                  </a:lnTo>
                  <a:lnTo>
                    <a:pt x="574" y="630"/>
                  </a:lnTo>
                  <a:lnTo>
                    <a:pt x="510" y="661"/>
                  </a:lnTo>
                  <a:lnTo>
                    <a:pt x="447" y="671"/>
                  </a:lnTo>
                  <a:lnTo>
                    <a:pt x="382" y="661"/>
                  </a:lnTo>
                  <a:lnTo>
                    <a:pt x="319" y="630"/>
                  </a:lnTo>
                  <a:lnTo>
                    <a:pt x="258" y="578"/>
                  </a:lnTo>
                  <a:lnTo>
                    <a:pt x="199" y="504"/>
                  </a:lnTo>
                  <a:lnTo>
                    <a:pt x="143" y="410"/>
                  </a:lnTo>
                  <a:lnTo>
                    <a:pt x="90" y="294"/>
                  </a:lnTo>
                  <a:lnTo>
                    <a:pt x="42" y="158"/>
                  </a:lnTo>
                  <a:lnTo>
                    <a:pt x="0" y="0"/>
                  </a:lnTo>
                </a:path>
              </a:pathLst>
            </a:custGeom>
            <a:noFill/>
            <a:ln w="31750" cap="flat" cmpd="sng">
              <a:solidFill>
                <a:srgbClr val="008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335" name="Line 15">
            <a:extLst>
              <a:ext uri="{FF2B5EF4-FFF2-40B4-BE49-F238E27FC236}">
                <a16:creationId xmlns:a16="http://schemas.microsoft.com/office/drawing/2014/main" id="{C37D14D3-2F6F-4DF5-9F00-93A296DAA537}"/>
              </a:ext>
            </a:extLst>
          </p:cNvPr>
          <p:cNvSpPr>
            <a:spLocks noChangeShapeType="1"/>
          </p:cNvSpPr>
          <p:nvPr/>
        </p:nvSpPr>
        <p:spPr bwMode="auto">
          <a:xfrm>
            <a:off x="4052888" y="4295775"/>
            <a:ext cx="2592387"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36" name="Line 16">
            <a:extLst>
              <a:ext uri="{FF2B5EF4-FFF2-40B4-BE49-F238E27FC236}">
                <a16:creationId xmlns:a16="http://schemas.microsoft.com/office/drawing/2014/main" id="{A61A8249-39C4-4210-824C-1FE7C0D7BF3A}"/>
              </a:ext>
            </a:extLst>
          </p:cNvPr>
          <p:cNvSpPr>
            <a:spLocks noChangeShapeType="1"/>
          </p:cNvSpPr>
          <p:nvPr/>
        </p:nvSpPr>
        <p:spPr bwMode="auto">
          <a:xfrm>
            <a:off x="4052888" y="4138613"/>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37" name="Line 17">
            <a:extLst>
              <a:ext uri="{FF2B5EF4-FFF2-40B4-BE49-F238E27FC236}">
                <a16:creationId xmlns:a16="http://schemas.microsoft.com/office/drawing/2014/main" id="{BFBE1E1C-85A2-4A23-9265-D3EDCBC28B4C}"/>
              </a:ext>
            </a:extLst>
          </p:cNvPr>
          <p:cNvSpPr>
            <a:spLocks noChangeShapeType="1"/>
          </p:cNvSpPr>
          <p:nvPr/>
        </p:nvSpPr>
        <p:spPr bwMode="auto">
          <a:xfrm>
            <a:off x="6645275" y="4138613"/>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38" name="Text Box 18">
            <a:extLst>
              <a:ext uri="{FF2B5EF4-FFF2-40B4-BE49-F238E27FC236}">
                <a16:creationId xmlns:a16="http://schemas.microsoft.com/office/drawing/2014/main" id="{E8B0D875-2023-449E-86FB-C7C24A9792DB}"/>
              </a:ext>
            </a:extLst>
          </p:cNvPr>
          <p:cNvSpPr txBox="1">
            <a:spLocks noChangeArrowheads="1"/>
          </p:cNvSpPr>
          <p:nvPr/>
        </p:nvSpPr>
        <p:spPr bwMode="auto">
          <a:xfrm>
            <a:off x="4538663" y="4452938"/>
            <a:ext cx="1508125"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 revolution</a:t>
            </a:r>
            <a:endParaRPr lang="en-US" altLang="en-US" sz="2200"/>
          </a:p>
        </p:txBody>
      </p:sp>
      <p:sp>
        <p:nvSpPr>
          <p:cNvPr id="440339" name="Text Box 19">
            <a:extLst>
              <a:ext uri="{FF2B5EF4-FFF2-40B4-BE49-F238E27FC236}">
                <a16:creationId xmlns:a16="http://schemas.microsoft.com/office/drawing/2014/main" id="{42FFBE5C-711E-4B61-92E6-B846E817DFC7}"/>
              </a:ext>
            </a:extLst>
          </p:cNvPr>
          <p:cNvSpPr txBox="1">
            <a:spLocks noChangeArrowheads="1"/>
          </p:cNvSpPr>
          <p:nvPr/>
        </p:nvSpPr>
        <p:spPr bwMode="auto">
          <a:xfrm>
            <a:off x="7966075" y="2571750"/>
            <a:ext cx="6556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40340" name="Text Box 20">
            <a:extLst>
              <a:ext uri="{FF2B5EF4-FFF2-40B4-BE49-F238E27FC236}">
                <a16:creationId xmlns:a16="http://schemas.microsoft.com/office/drawing/2014/main" id="{B4192C71-B946-4218-9782-C329498C82D7}"/>
              </a:ext>
            </a:extLst>
          </p:cNvPr>
          <p:cNvSpPr txBox="1">
            <a:spLocks noChangeArrowheads="1"/>
          </p:cNvSpPr>
          <p:nvPr/>
        </p:nvSpPr>
        <p:spPr bwMode="auto">
          <a:xfrm>
            <a:off x="3463925" y="1143000"/>
            <a:ext cx="12985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Amplitude</a:t>
            </a:r>
            <a:endParaRPr lang="en-US" altLang="en-US" sz="2200"/>
          </a:p>
        </p:txBody>
      </p:sp>
      <p:sp>
        <p:nvSpPr>
          <p:cNvPr id="440341" name="Text Box 21">
            <a:extLst>
              <a:ext uri="{FF2B5EF4-FFF2-40B4-BE49-F238E27FC236}">
                <a16:creationId xmlns:a16="http://schemas.microsoft.com/office/drawing/2014/main" id="{BEFED92D-E868-4D21-BB17-CFD8FD178414}"/>
              </a:ext>
            </a:extLst>
          </p:cNvPr>
          <p:cNvSpPr txBox="1">
            <a:spLocks noChangeArrowheads="1"/>
          </p:cNvSpPr>
          <p:nvPr/>
        </p:nvSpPr>
        <p:spPr bwMode="auto">
          <a:xfrm>
            <a:off x="3727450" y="2565400"/>
            <a:ext cx="171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0342" name="Text Box 22">
            <a:extLst>
              <a:ext uri="{FF2B5EF4-FFF2-40B4-BE49-F238E27FC236}">
                <a16:creationId xmlns:a16="http://schemas.microsoft.com/office/drawing/2014/main" id="{10B8BAA8-D585-4AD4-949B-73F8E78C390B}"/>
              </a:ext>
            </a:extLst>
          </p:cNvPr>
          <p:cNvSpPr txBox="1">
            <a:spLocks noChangeArrowheads="1"/>
          </p:cNvSpPr>
          <p:nvPr/>
        </p:nvSpPr>
        <p:spPr bwMode="auto">
          <a:xfrm>
            <a:off x="3727450" y="1465263"/>
            <a:ext cx="180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0343" name="Text Box 23">
            <a:extLst>
              <a:ext uri="{FF2B5EF4-FFF2-40B4-BE49-F238E27FC236}">
                <a16:creationId xmlns:a16="http://schemas.microsoft.com/office/drawing/2014/main" id="{2D787C14-92C1-42F1-B1EF-AC7887272607}"/>
              </a:ext>
            </a:extLst>
          </p:cNvPr>
          <p:cNvSpPr txBox="1">
            <a:spLocks noChangeArrowheads="1"/>
          </p:cNvSpPr>
          <p:nvPr/>
        </p:nvSpPr>
        <p:spPr bwMode="auto">
          <a:xfrm>
            <a:off x="3765550" y="3509963"/>
            <a:ext cx="1555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40344" name="Text Box 24">
            <a:extLst>
              <a:ext uri="{FF2B5EF4-FFF2-40B4-BE49-F238E27FC236}">
                <a16:creationId xmlns:a16="http://schemas.microsoft.com/office/drawing/2014/main" id="{098EBB91-383C-4C7F-9E69-8C3CF6020FC1}"/>
              </a:ext>
            </a:extLst>
          </p:cNvPr>
          <p:cNvSpPr txBox="1">
            <a:spLocks noChangeArrowheads="1"/>
          </p:cNvSpPr>
          <p:nvPr/>
        </p:nvSpPr>
        <p:spPr bwMode="auto">
          <a:xfrm>
            <a:off x="4529138" y="504825"/>
            <a:ext cx="358298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600" u="sng">
                <a:solidFill>
                  <a:srgbClr val="000000"/>
                </a:solidFill>
                <a:latin typeface="Arial" panose="020B0604020202020204" pitchFamily="34" charset="0"/>
              </a:rPr>
              <a:t>Time Waveform</a:t>
            </a:r>
            <a:endParaRPr lang="en-US" altLang="en-US" sz="2200"/>
          </a:p>
        </p:txBody>
      </p:sp>
      <p:sp>
        <p:nvSpPr>
          <p:cNvPr id="440345" name="Text Box 25">
            <a:extLst>
              <a:ext uri="{FF2B5EF4-FFF2-40B4-BE49-F238E27FC236}">
                <a16:creationId xmlns:a16="http://schemas.microsoft.com/office/drawing/2014/main" id="{AEFBDDA7-D272-4EEA-AB3F-A0C75A3D7AC0}"/>
              </a:ext>
            </a:extLst>
          </p:cNvPr>
          <p:cNvSpPr txBox="1">
            <a:spLocks noChangeArrowheads="1"/>
          </p:cNvSpPr>
          <p:nvPr/>
        </p:nvSpPr>
        <p:spPr bwMode="auto">
          <a:xfrm>
            <a:off x="1143000" y="5026025"/>
            <a:ext cx="63420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1600">
                <a:solidFill>
                  <a:srgbClr val="000000"/>
                </a:solidFill>
                <a:latin typeface="Arial" panose="020B0604020202020204" pitchFamily="34" charset="0"/>
              </a:rPr>
              <a:t>3600 rpm = 3600 cycles per minute</a:t>
            </a:r>
            <a:endParaRPr lang="en-US" altLang="en-US" sz="1600"/>
          </a:p>
        </p:txBody>
      </p:sp>
      <p:sp>
        <p:nvSpPr>
          <p:cNvPr id="440346" name="Text Box 26">
            <a:extLst>
              <a:ext uri="{FF2B5EF4-FFF2-40B4-BE49-F238E27FC236}">
                <a16:creationId xmlns:a16="http://schemas.microsoft.com/office/drawing/2014/main" id="{BA6AA06B-D0C6-4E63-B138-561BF8F4F293}"/>
              </a:ext>
            </a:extLst>
          </p:cNvPr>
          <p:cNvSpPr txBox="1">
            <a:spLocks noChangeArrowheads="1"/>
          </p:cNvSpPr>
          <p:nvPr/>
        </p:nvSpPr>
        <p:spPr bwMode="auto">
          <a:xfrm>
            <a:off x="1135063" y="5407025"/>
            <a:ext cx="63881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1600">
                <a:solidFill>
                  <a:srgbClr val="000000"/>
                </a:solidFill>
                <a:latin typeface="Arial" panose="020B0604020202020204" pitchFamily="34" charset="0"/>
              </a:rPr>
              <a:t>60 Hz = 60 cycles per second</a:t>
            </a:r>
            <a:endParaRPr lang="en-US" altLang="en-US" sz="1600"/>
          </a:p>
        </p:txBody>
      </p:sp>
      <p:sp>
        <p:nvSpPr>
          <p:cNvPr id="440347" name="Text Box 27">
            <a:extLst>
              <a:ext uri="{FF2B5EF4-FFF2-40B4-BE49-F238E27FC236}">
                <a16:creationId xmlns:a16="http://schemas.microsoft.com/office/drawing/2014/main" id="{03E89C6E-A8D0-4268-BA56-D15F745E0F4B}"/>
              </a:ext>
            </a:extLst>
          </p:cNvPr>
          <p:cNvSpPr txBox="1">
            <a:spLocks noChangeArrowheads="1"/>
          </p:cNvSpPr>
          <p:nvPr/>
        </p:nvSpPr>
        <p:spPr bwMode="auto">
          <a:xfrm>
            <a:off x="1044575" y="5743575"/>
            <a:ext cx="65198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1600">
                <a:solidFill>
                  <a:srgbClr val="000000"/>
                </a:solidFill>
                <a:latin typeface="Arial" panose="020B0604020202020204" pitchFamily="34" charset="0"/>
              </a:rPr>
              <a:t>1 order = one times turning speed</a:t>
            </a:r>
            <a:endParaRPr lang="en-US" altLang="en-US" sz="1600"/>
          </a:p>
        </p:txBody>
      </p:sp>
      <p:sp>
        <p:nvSpPr>
          <p:cNvPr id="440348" name="Text Box 28">
            <a:extLst>
              <a:ext uri="{FF2B5EF4-FFF2-40B4-BE49-F238E27FC236}">
                <a16:creationId xmlns:a16="http://schemas.microsoft.com/office/drawing/2014/main" id="{6B9EFA98-20CB-456C-9F68-98A8857DDFDE}"/>
              </a:ext>
            </a:extLst>
          </p:cNvPr>
          <p:cNvSpPr txBox="1">
            <a:spLocks noChangeArrowheads="1"/>
          </p:cNvSpPr>
          <p:nvPr/>
        </p:nvSpPr>
        <p:spPr bwMode="auto">
          <a:xfrm>
            <a:off x="6648450" y="3194050"/>
            <a:ext cx="16224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360 degrees</a:t>
            </a:r>
            <a:endParaRPr lang="en-US" altLang="en-US" sz="2200"/>
          </a:p>
        </p:txBody>
      </p:sp>
      <p:sp>
        <p:nvSpPr>
          <p:cNvPr id="440349" name="Line 29">
            <a:extLst>
              <a:ext uri="{FF2B5EF4-FFF2-40B4-BE49-F238E27FC236}">
                <a16:creationId xmlns:a16="http://schemas.microsoft.com/office/drawing/2014/main" id="{69525EF1-1253-462F-BC77-393E4C2BF7E5}"/>
              </a:ext>
            </a:extLst>
          </p:cNvPr>
          <p:cNvSpPr>
            <a:spLocks noChangeShapeType="1"/>
          </p:cNvSpPr>
          <p:nvPr/>
        </p:nvSpPr>
        <p:spPr bwMode="auto">
          <a:xfrm>
            <a:off x="6646863" y="2868613"/>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Freeform 2">
            <a:extLst>
              <a:ext uri="{FF2B5EF4-FFF2-40B4-BE49-F238E27FC236}">
                <a16:creationId xmlns:a16="http://schemas.microsoft.com/office/drawing/2014/main" id="{379586ED-1A54-4697-95DF-20CD482169C5}"/>
              </a:ext>
            </a:extLst>
          </p:cNvPr>
          <p:cNvSpPr>
            <a:spLocks/>
          </p:cNvSpPr>
          <p:nvPr/>
        </p:nvSpPr>
        <p:spPr bwMode="auto">
          <a:xfrm>
            <a:off x="1288733" y="4224263"/>
            <a:ext cx="1639887" cy="425450"/>
          </a:xfrm>
          <a:custGeom>
            <a:avLst/>
            <a:gdLst>
              <a:gd name="T0" fmla="*/ 0 w 1136"/>
              <a:gd name="T1" fmla="*/ 0 h 304"/>
              <a:gd name="T2" fmla="*/ 53 w 1136"/>
              <a:gd name="T3" fmla="*/ 66 h 304"/>
              <a:gd name="T4" fmla="*/ 113 w 1136"/>
              <a:gd name="T5" fmla="*/ 124 h 304"/>
              <a:gd name="T6" fmla="*/ 178 w 1136"/>
              <a:gd name="T7" fmla="*/ 174 h 304"/>
              <a:gd name="T8" fmla="*/ 247 w 1136"/>
              <a:gd name="T9" fmla="*/ 215 h 304"/>
              <a:gd name="T10" fmla="*/ 318 w 1136"/>
              <a:gd name="T11" fmla="*/ 249 h 304"/>
              <a:gd name="T12" fmla="*/ 393 w 1136"/>
              <a:gd name="T13" fmla="*/ 275 h 304"/>
              <a:gd name="T14" fmla="*/ 471 w 1136"/>
              <a:gd name="T15" fmla="*/ 293 h 304"/>
              <a:gd name="T16" fmla="*/ 549 w 1136"/>
              <a:gd name="T17" fmla="*/ 302 h 304"/>
              <a:gd name="T18" fmla="*/ 627 w 1136"/>
              <a:gd name="T19" fmla="*/ 303 h 304"/>
              <a:gd name="T20" fmla="*/ 706 w 1136"/>
              <a:gd name="T21" fmla="*/ 297 h 304"/>
              <a:gd name="T22" fmla="*/ 783 w 1136"/>
              <a:gd name="T23" fmla="*/ 282 h 304"/>
              <a:gd name="T24" fmla="*/ 860 w 1136"/>
              <a:gd name="T25" fmla="*/ 257 h 304"/>
              <a:gd name="T26" fmla="*/ 934 w 1136"/>
              <a:gd name="T27" fmla="*/ 225 h 304"/>
              <a:gd name="T28" fmla="*/ 1005 w 1136"/>
              <a:gd name="T29" fmla="*/ 184 h 304"/>
              <a:gd name="T30" fmla="*/ 1072 w 1136"/>
              <a:gd name="T31" fmla="*/ 136 h 304"/>
              <a:gd name="T32" fmla="*/ 1135 w 1136"/>
              <a:gd name="T33" fmla="*/ 7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 h="304">
                <a:moveTo>
                  <a:pt x="0" y="0"/>
                </a:moveTo>
                <a:lnTo>
                  <a:pt x="53" y="66"/>
                </a:lnTo>
                <a:lnTo>
                  <a:pt x="113" y="124"/>
                </a:lnTo>
                <a:lnTo>
                  <a:pt x="178" y="174"/>
                </a:lnTo>
                <a:lnTo>
                  <a:pt x="247" y="215"/>
                </a:lnTo>
                <a:lnTo>
                  <a:pt x="318" y="249"/>
                </a:lnTo>
                <a:lnTo>
                  <a:pt x="393" y="275"/>
                </a:lnTo>
                <a:lnTo>
                  <a:pt x="471" y="293"/>
                </a:lnTo>
                <a:lnTo>
                  <a:pt x="549" y="302"/>
                </a:lnTo>
                <a:lnTo>
                  <a:pt x="627" y="303"/>
                </a:lnTo>
                <a:lnTo>
                  <a:pt x="706" y="297"/>
                </a:lnTo>
                <a:lnTo>
                  <a:pt x="783" y="282"/>
                </a:lnTo>
                <a:lnTo>
                  <a:pt x="860" y="257"/>
                </a:lnTo>
                <a:lnTo>
                  <a:pt x="934" y="225"/>
                </a:lnTo>
                <a:lnTo>
                  <a:pt x="1005" y="184"/>
                </a:lnTo>
                <a:lnTo>
                  <a:pt x="1072" y="136"/>
                </a:lnTo>
                <a:lnTo>
                  <a:pt x="1135" y="77"/>
                </a:lnTo>
              </a:path>
            </a:pathLst>
          </a:custGeom>
          <a:noFill/>
          <a:ln w="19050" cap="flat" cmpd="sng">
            <a:solidFill>
              <a:srgbClr val="80808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Rectangle 3">
            <a:extLst>
              <a:ext uri="{FF2B5EF4-FFF2-40B4-BE49-F238E27FC236}">
                <a16:creationId xmlns:a16="http://schemas.microsoft.com/office/drawing/2014/main" id="{CB03DAB3-B39B-4DCF-9967-FD0557BBF01A}"/>
              </a:ext>
            </a:extLst>
          </p:cNvPr>
          <p:cNvSpPr>
            <a:spLocks noGrp="1" noChangeArrowheads="1"/>
          </p:cNvSpPr>
          <p:nvPr>
            <p:ph type="body" idx="1"/>
          </p:nvPr>
        </p:nvSpPr>
        <p:spPr>
          <a:xfrm>
            <a:off x="1300163" y="4538663"/>
            <a:ext cx="1924050" cy="566737"/>
          </a:xfrm>
          <a:noFill/>
          <a:ln/>
        </p:spPr>
        <p:txBody>
          <a:bodyPr lIns="0" tIns="0" rIns="0" bIns="0"/>
          <a:lstStyle/>
          <a:p>
            <a:pPr marL="0" indent="0" defTabSz="457200">
              <a:spcBef>
                <a:spcPct val="0"/>
              </a:spcBef>
              <a:buClr>
                <a:srgbClr val="008280"/>
              </a:buClr>
              <a:buSzPct val="90000"/>
              <a:buFont typeface="Monotype Sorts" pitchFamily="2" charset="2"/>
              <a:buNone/>
            </a:pPr>
            <a:r>
              <a:rPr lang="en-US" altLang="en-US" sz="2500"/>
              <a:t>1000 rpm</a:t>
            </a:r>
            <a:endParaRPr lang="en-US" altLang="en-US"/>
          </a:p>
        </p:txBody>
      </p:sp>
      <p:sp>
        <p:nvSpPr>
          <p:cNvPr id="441348" name="Line 4">
            <a:extLst>
              <a:ext uri="{FF2B5EF4-FFF2-40B4-BE49-F238E27FC236}">
                <a16:creationId xmlns:a16="http://schemas.microsoft.com/office/drawing/2014/main" id="{45AFBFBC-FF02-4640-8D1E-67638F1BBAD1}"/>
              </a:ext>
            </a:extLst>
          </p:cNvPr>
          <p:cNvSpPr>
            <a:spLocks noChangeShapeType="1"/>
          </p:cNvSpPr>
          <p:nvPr/>
        </p:nvSpPr>
        <p:spPr bwMode="auto">
          <a:xfrm>
            <a:off x="4052888" y="2930525"/>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9" name="Line 5">
            <a:extLst>
              <a:ext uri="{FF2B5EF4-FFF2-40B4-BE49-F238E27FC236}">
                <a16:creationId xmlns:a16="http://schemas.microsoft.com/office/drawing/2014/main" id="{66B5F94B-896B-4DFA-B396-AA48D1BD7B05}"/>
              </a:ext>
            </a:extLst>
          </p:cNvPr>
          <p:cNvSpPr>
            <a:spLocks noChangeShapeType="1"/>
          </p:cNvSpPr>
          <p:nvPr/>
        </p:nvSpPr>
        <p:spPr bwMode="auto">
          <a:xfrm>
            <a:off x="4052888" y="1833563"/>
            <a:ext cx="0" cy="218598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1350" name="Group 6">
            <a:extLst>
              <a:ext uri="{FF2B5EF4-FFF2-40B4-BE49-F238E27FC236}">
                <a16:creationId xmlns:a16="http://schemas.microsoft.com/office/drawing/2014/main" id="{7BB93121-E576-4FCD-8ADD-AE177380724E}"/>
              </a:ext>
            </a:extLst>
          </p:cNvPr>
          <p:cNvGrpSpPr>
            <a:grpSpLocks/>
          </p:cNvGrpSpPr>
          <p:nvPr/>
        </p:nvGrpSpPr>
        <p:grpSpPr bwMode="auto">
          <a:xfrm>
            <a:off x="4086641" y="1981200"/>
            <a:ext cx="660400" cy="1893888"/>
            <a:chOff x="2782" y="1414"/>
            <a:chExt cx="457" cy="1353"/>
          </a:xfrm>
        </p:grpSpPr>
        <p:sp>
          <p:nvSpPr>
            <p:cNvPr id="441351" name="Freeform 7">
              <a:extLst>
                <a:ext uri="{FF2B5EF4-FFF2-40B4-BE49-F238E27FC236}">
                  <a16:creationId xmlns:a16="http://schemas.microsoft.com/office/drawing/2014/main" id="{36712EC4-D34C-4AEE-A60F-03F22A7C5A5A}"/>
                </a:ext>
              </a:extLst>
            </p:cNvPr>
            <p:cNvSpPr>
              <a:spLocks/>
            </p:cNvSpPr>
            <p:nvPr/>
          </p:nvSpPr>
          <p:spPr bwMode="auto">
            <a:xfrm>
              <a:off x="2782" y="1414"/>
              <a:ext cx="228" cy="672"/>
            </a:xfrm>
            <a:custGeom>
              <a:avLst/>
              <a:gdLst>
                <a:gd name="T0" fmla="*/ 227 w 228"/>
                <a:gd name="T1" fmla="*/ 671 h 672"/>
                <a:gd name="T2" fmla="*/ 215 w 228"/>
                <a:gd name="T3" fmla="*/ 514 h 672"/>
                <a:gd name="T4" fmla="*/ 203 w 228"/>
                <a:gd name="T5" fmla="*/ 378 h 672"/>
                <a:gd name="T6" fmla="*/ 189 w 228"/>
                <a:gd name="T7" fmla="*/ 262 h 672"/>
                <a:gd name="T8" fmla="*/ 176 w 228"/>
                <a:gd name="T9" fmla="*/ 168 h 672"/>
                <a:gd name="T10" fmla="*/ 159 w 228"/>
                <a:gd name="T11" fmla="*/ 95 h 672"/>
                <a:gd name="T12" fmla="*/ 144 w 228"/>
                <a:gd name="T13" fmla="*/ 42 h 672"/>
                <a:gd name="T14" fmla="*/ 128 w 228"/>
                <a:gd name="T15" fmla="*/ 11 h 672"/>
                <a:gd name="T16" fmla="*/ 112 w 228"/>
                <a:gd name="T17" fmla="*/ 0 h 672"/>
                <a:gd name="T18" fmla="*/ 96 w 228"/>
                <a:gd name="T19" fmla="*/ 11 h 672"/>
                <a:gd name="T20" fmla="*/ 80 w 228"/>
                <a:gd name="T21" fmla="*/ 42 h 672"/>
                <a:gd name="T22" fmla="*/ 64 w 228"/>
                <a:gd name="T23" fmla="*/ 95 h 672"/>
                <a:gd name="T24" fmla="*/ 50 w 228"/>
                <a:gd name="T25" fmla="*/ 168 h 672"/>
                <a:gd name="T26" fmla="*/ 34 w 228"/>
                <a:gd name="T27" fmla="*/ 262 h 672"/>
                <a:gd name="T28" fmla="*/ 22 w 228"/>
                <a:gd name="T29" fmla="*/ 378 h 672"/>
                <a:gd name="T30" fmla="*/ 10 w 228"/>
                <a:gd name="T31" fmla="*/ 514 h 672"/>
                <a:gd name="T32" fmla="*/ 0 w 228"/>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672">
                  <a:moveTo>
                    <a:pt x="227" y="671"/>
                  </a:moveTo>
                  <a:lnTo>
                    <a:pt x="215" y="514"/>
                  </a:lnTo>
                  <a:lnTo>
                    <a:pt x="203" y="378"/>
                  </a:lnTo>
                  <a:lnTo>
                    <a:pt x="189" y="262"/>
                  </a:lnTo>
                  <a:lnTo>
                    <a:pt x="176" y="168"/>
                  </a:lnTo>
                  <a:lnTo>
                    <a:pt x="159" y="95"/>
                  </a:lnTo>
                  <a:lnTo>
                    <a:pt x="144" y="42"/>
                  </a:lnTo>
                  <a:lnTo>
                    <a:pt x="128" y="11"/>
                  </a:lnTo>
                  <a:lnTo>
                    <a:pt x="112" y="0"/>
                  </a:lnTo>
                  <a:lnTo>
                    <a:pt x="96" y="11"/>
                  </a:lnTo>
                  <a:lnTo>
                    <a:pt x="80" y="42"/>
                  </a:lnTo>
                  <a:lnTo>
                    <a:pt x="64" y="95"/>
                  </a:lnTo>
                  <a:lnTo>
                    <a:pt x="50" y="168"/>
                  </a:lnTo>
                  <a:lnTo>
                    <a:pt x="34" y="262"/>
                  </a:lnTo>
                  <a:lnTo>
                    <a:pt x="22" y="378"/>
                  </a:lnTo>
                  <a:lnTo>
                    <a:pt x="10" y="514"/>
                  </a:lnTo>
                  <a:lnTo>
                    <a:pt x="0" y="671"/>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ABB881BE-73CD-4984-8E8C-2F40E2D6F610}"/>
                </a:ext>
              </a:extLst>
            </p:cNvPr>
            <p:cNvSpPr>
              <a:spLocks/>
            </p:cNvSpPr>
            <p:nvPr/>
          </p:nvSpPr>
          <p:spPr bwMode="auto">
            <a:xfrm>
              <a:off x="3010" y="2095"/>
              <a:ext cx="229" cy="672"/>
            </a:xfrm>
            <a:custGeom>
              <a:avLst/>
              <a:gdLst>
                <a:gd name="T0" fmla="*/ 228 w 229"/>
                <a:gd name="T1" fmla="*/ 0 h 672"/>
                <a:gd name="T2" fmla="*/ 216 w 229"/>
                <a:gd name="T3" fmla="*/ 158 h 672"/>
                <a:gd name="T4" fmla="*/ 204 w 229"/>
                <a:gd name="T5" fmla="*/ 294 h 672"/>
                <a:gd name="T6" fmla="*/ 190 w 229"/>
                <a:gd name="T7" fmla="*/ 410 h 672"/>
                <a:gd name="T8" fmla="*/ 176 w 229"/>
                <a:gd name="T9" fmla="*/ 504 h 672"/>
                <a:gd name="T10" fmla="*/ 160 w 229"/>
                <a:gd name="T11" fmla="*/ 578 h 672"/>
                <a:gd name="T12" fmla="*/ 145 w 229"/>
                <a:gd name="T13" fmla="*/ 630 h 672"/>
                <a:gd name="T14" fmla="*/ 128 w 229"/>
                <a:gd name="T15" fmla="*/ 661 h 672"/>
                <a:gd name="T16" fmla="*/ 113 w 229"/>
                <a:gd name="T17" fmla="*/ 671 h 672"/>
                <a:gd name="T18" fmla="*/ 96 w 229"/>
                <a:gd name="T19" fmla="*/ 661 h 672"/>
                <a:gd name="T20" fmla="*/ 80 w 229"/>
                <a:gd name="T21" fmla="*/ 630 h 672"/>
                <a:gd name="T22" fmla="*/ 64 w 229"/>
                <a:gd name="T23" fmla="*/ 578 h 672"/>
                <a:gd name="T24" fmla="*/ 50 w 229"/>
                <a:gd name="T25" fmla="*/ 504 h 672"/>
                <a:gd name="T26" fmla="*/ 35 w 229"/>
                <a:gd name="T27" fmla="*/ 410 h 672"/>
                <a:gd name="T28" fmla="*/ 22 w 229"/>
                <a:gd name="T29" fmla="*/ 294 h 672"/>
                <a:gd name="T30" fmla="*/ 10 w 229"/>
                <a:gd name="T31" fmla="*/ 158 h 672"/>
                <a:gd name="T32" fmla="*/ 0 w 229"/>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672">
                  <a:moveTo>
                    <a:pt x="228" y="0"/>
                  </a:moveTo>
                  <a:lnTo>
                    <a:pt x="216" y="158"/>
                  </a:lnTo>
                  <a:lnTo>
                    <a:pt x="204" y="294"/>
                  </a:lnTo>
                  <a:lnTo>
                    <a:pt x="190" y="410"/>
                  </a:lnTo>
                  <a:lnTo>
                    <a:pt x="176" y="504"/>
                  </a:lnTo>
                  <a:lnTo>
                    <a:pt x="160" y="578"/>
                  </a:lnTo>
                  <a:lnTo>
                    <a:pt x="145" y="630"/>
                  </a:lnTo>
                  <a:lnTo>
                    <a:pt x="128" y="661"/>
                  </a:lnTo>
                  <a:lnTo>
                    <a:pt x="113" y="671"/>
                  </a:lnTo>
                  <a:lnTo>
                    <a:pt x="96" y="661"/>
                  </a:lnTo>
                  <a:lnTo>
                    <a:pt x="80" y="630"/>
                  </a:lnTo>
                  <a:lnTo>
                    <a:pt x="64" y="578"/>
                  </a:lnTo>
                  <a:lnTo>
                    <a:pt x="50" y="504"/>
                  </a:lnTo>
                  <a:lnTo>
                    <a:pt x="35" y="410"/>
                  </a:lnTo>
                  <a:lnTo>
                    <a:pt x="22" y="294"/>
                  </a:lnTo>
                  <a:lnTo>
                    <a:pt x="10" y="158"/>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1353" name="Line 9">
            <a:extLst>
              <a:ext uri="{FF2B5EF4-FFF2-40B4-BE49-F238E27FC236}">
                <a16:creationId xmlns:a16="http://schemas.microsoft.com/office/drawing/2014/main" id="{CCCCFAE4-E93D-423D-8D45-DA999B777544}"/>
              </a:ext>
            </a:extLst>
          </p:cNvPr>
          <p:cNvSpPr>
            <a:spLocks noChangeShapeType="1"/>
          </p:cNvSpPr>
          <p:nvPr/>
        </p:nvSpPr>
        <p:spPr bwMode="auto">
          <a:xfrm>
            <a:off x="4052888" y="4359275"/>
            <a:ext cx="2592387"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Line 10">
            <a:extLst>
              <a:ext uri="{FF2B5EF4-FFF2-40B4-BE49-F238E27FC236}">
                <a16:creationId xmlns:a16="http://schemas.microsoft.com/office/drawing/2014/main" id="{C129C6F8-A555-4082-BBA4-1FB2F6FABCFE}"/>
              </a:ext>
            </a:extLst>
          </p:cNvPr>
          <p:cNvSpPr>
            <a:spLocks noChangeShapeType="1"/>
          </p:cNvSpPr>
          <p:nvPr/>
        </p:nvSpPr>
        <p:spPr bwMode="auto">
          <a:xfrm>
            <a:off x="4052888" y="4191000"/>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5" name="Line 11">
            <a:extLst>
              <a:ext uri="{FF2B5EF4-FFF2-40B4-BE49-F238E27FC236}">
                <a16:creationId xmlns:a16="http://schemas.microsoft.com/office/drawing/2014/main" id="{B53C36CB-A629-4F9A-9BAF-A405346BEE5D}"/>
              </a:ext>
            </a:extLst>
          </p:cNvPr>
          <p:cNvSpPr>
            <a:spLocks noChangeShapeType="1"/>
          </p:cNvSpPr>
          <p:nvPr/>
        </p:nvSpPr>
        <p:spPr bwMode="auto">
          <a:xfrm>
            <a:off x="6645275" y="4191000"/>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6" name="Text Box 12">
            <a:extLst>
              <a:ext uri="{FF2B5EF4-FFF2-40B4-BE49-F238E27FC236}">
                <a16:creationId xmlns:a16="http://schemas.microsoft.com/office/drawing/2014/main" id="{01623A52-E573-496C-BC7F-145F0ECAB16F}"/>
              </a:ext>
            </a:extLst>
          </p:cNvPr>
          <p:cNvSpPr txBox="1">
            <a:spLocks noChangeArrowheads="1"/>
          </p:cNvSpPr>
          <p:nvPr/>
        </p:nvSpPr>
        <p:spPr bwMode="auto">
          <a:xfrm>
            <a:off x="4538663" y="4516438"/>
            <a:ext cx="1508125"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 revolution</a:t>
            </a:r>
            <a:endParaRPr lang="en-US" altLang="en-US" sz="2200"/>
          </a:p>
        </p:txBody>
      </p:sp>
      <p:sp>
        <p:nvSpPr>
          <p:cNvPr id="441357" name="Text Box 13">
            <a:extLst>
              <a:ext uri="{FF2B5EF4-FFF2-40B4-BE49-F238E27FC236}">
                <a16:creationId xmlns:a16="http://schemas.microsoft.com/office/drawing/2014/main" id="{6A90749D-3597-47BA-9F3F-76E96DC0DA03}"/>
              </a:ext>
            </a:extLst>
          </p:cNvPr>
          <p:cNvSpPr txBox="1">
            <a:spLocks noChangeArrowheads="1"/>
          </p:cNvSpPr>
          <p:nvPr/>
        </p:nvSpPr>
        <p:spPr bwMode="auto">
          <a:xfrm>
            <a:off x="7966075" y="2779713"/>
            <a:ext cx="6556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41358" name="Text Box 14">
            <a:extLst>
              <a:ext uri="{FF2B5EF4-FFF2-40B4-BE49-F238E27FC236}">
                <a16:creationId xmlns:a16="http://schemas.microsoft.com/office/drawing/2014/main" id="{01D3E440-E4A1-4D6E-801A-1D2B847747E1}"/>
              </a:ext>
            </a:extLst>
          </p:cNvPr>
          <p:cNvSpPr txBox="1">
            <a:spLocks noChangeArrowheads="1"/>
          </p:cNvSpPr>
          <p:nvPr/>
        </p:nvSpPr>
        <p:spPr bwMode="auto">
          <a:xfrm>
            <a:off x="3463925" y="1350963"/>
            <a:ext cx="1298575"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Amplitude</a:t>
            </a:r>
            <a:endParaRPr lang="en-US" altLang="en-US" sz="2200"/>
          </a:p>
        </p:txBody>
      </p:sp>
      <p:sp>
        <p:nvSpPr>
          <p:cNvPr id="441359" name="Text Box 15">
            <a:extLst>
              <a:ext uri="{FF2B5EF4-FFF2-40B4-BE49-F238E27FC236}">
                <a16:creationId xmlns:a16="http://schemas.microsoft.com/office/drawing/2014/main" id="{F22E8ADB-F5FA-43E6-B36E-AAF52A16A45C}"/>
              </a:ext>
            </a:extLst>
          </p:cNvPr>
          <p:cNvSpPr txBox="1">
            <a:spLocks noChangeArrowheads="1"/>
          </p:cNvSpPr>
          <p:nvPr/>
        </p:nvSpPr>
        <p:spPr bwMode="auto">
          <a:xfrm>
            <a:off x="3727450" y="2773363"/>
            <a:ext cx="171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1360" name="Text Box 16">
            <a:extLst>
              <a:ext uri="{FF2B5EF4-FFF2-40B4-BE49-F238E27FC236}">
                <a16:creationId xmlns:a16="http://schemas.microsoft.com/office/drawing/2014/main" id="{90E33F00-0B0C-4C33-9964-8511F1EFB658}"/>
              </a:ext>
            </a:extLst>
          </p:cNvPr>
          <p:cNvSpPr txBox="1">
            <a:spLocks noChangeArrowheads="1"/>
          </p:cNvSpPr>
          <p:nvPr/>
        </p:nvSpPr>
        <p:spPr bwMode="auto">
          <a:xfrm>
            <a:off x="3727450" y="1673225"/>
            <a:ext cx="180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1361" name="Text Box 17">
            <a:extLst>
              <a:ext uri="{FF2B5EF4-FFF2-40B4-BE49-F238E27FC236}">
                <a16:creationId xmlns:a16="http://schemas.microsoft.com/office/drawing/2014/main" id="{F7789993-AE0A-40FD-9076-D37F625A7862}"/>
              </a:ext>
            </a:extLst>
          </p:cNvPr>
          <p:cNvSpPr txBox="1">
            <a:spLocks noChangeArrowheads="1"/>
          </p:cNvSpPr>
          <p:nvPr/>
        </p:nvSpPr>
        <p:spPr bwMode="auto">
          <a:xfrm>
            <a:off x="3765550" y="3717925"/>
            <a:ext cx="1555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41362" name="Text Box 18">
            <a:extLst>
              <a:ext uri="{FF2B5EF4-FFF2-40B4-BE49-F238E27FC236}">
                <a16:creationId xmlns:a16="http://schemas.microsoft.com/office/drawing/2014/main" id="{5C87059D-B02A-4C42-98B8-70AC76AFC039}"/>
              </a:ext>
            </a:extLst>
          </p:cNvPr>
          <p:cNvSpPr txBox="1">
            <a:spLocks noChangeArrowheads="1"/>
          </p:cNvSpPr>
          <p:nvPr/>
        </p:nvSpPr>
        <p:spPr bwMode="auto">
          <a:xfrm>
            <a:off x="4529138" y="504825"/>
            <a:ext cx="358298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600" u="sng">
                <a:solidFill>
                  <a:srgbClr val="000000"/>
                </a:solidFill>
                <a:latin typeface="Arial" panose="020B0604020202020204" pitchFamily="34" charset="0"/>
              </a:rPr>
              <a:t>Time Waveform</a:t>
            </a:r>
            <a:endParaRPr lang="en-US" altLang="en-US" sz="2200"/>
          </a:p>
        </p:txBody>
      </p:sp>
      <p:grpSp>
        <p:nvGrpSpPr>
          <p:cNvPr id="441363" name="Group 19">
            <a:extLst>
              <a:ext uri="{FF2B5EF4-FFF2-40B4-BE49-F238E27FC236}">
                <a16:creationId xmlns:a16="http://schemas.microsoft.com/office/drawing/2014/main" id="{9BA6C18F-4D14-43ED-88DD-1D9280D1FB20}"/>
              </a:ext>
            </a:extLst>
          </p:cNvPr>
          <p:cNvGrpSpPr>
            <a:grpSpLocks/>
          </p:cNvGrpSpPr>
          <p:nvPr/>
        </p:nvGrpSpPr>
        <p:grpSpPr bwMode="auto">
          <a:xfrm>
            <a:off x="2123758" y="2757413"/>
            <a:ext cx="841375" cy="300038"/>
            <a:chOff x="1150" y="1838"/>
            <a:chExt cx="582" cy="214"/>
          </a:xfrm>
        </p:grpSpPr>
        <p:sp>
          <p:nvSpPr>
            <p:cNvPr id="441364" name="Freeform 20">
              <a:extLst>
                <a:ext uri="{FF2B5EF4-FFF2-40B4-BE49-F238E27FC236}">
                  <a16:creationId xmlns:a16="http://schemas.microsoft.com/office/drawing/2014/main" id="{1100D4CB-3E82-43C6-854D-388F538D332C}"/>
                </a:ext>
              </a:extLst>
            </p:cNvPr>
            <p:cNvSpPr>
              <a:spLocks/>
            </p:cNvSpPr>
            <p:nvPr/>
          </p:nvSpPr>
          <p:spPr bwMode="auto">
            <a:xfrm>
              <a:off x="1151" y="1838"/>
              <a:ext cx="579" cy="213"/>
            </a:xfrm>
            <a:custGeom>
              <a:avLst/>
              <a:gdLst>
                <a:gd name="T0" fmla="*/ 561 w 579"/>
                <a:gd name="T1" fmla="*/ 0 h 213"/>
                <a:gd name="T2" fmla="*/ 0 w 579"/>
                <a:gd name="T3" fmla="*/ 108 h 213"/>
                <a:gd name="T4" fmla="*/ 17 w 579"/>
                <a:gd name="T5" fmla="*/ 212 h 213"/>
                <a:gd name="T6" fmla="*/ 578 w 579"/>
                <a:gd name="T7" fmla="*/ 104 h 213"/>
                <a:gd name="T8" fmla="*/ 561 w 579"/>
                <a:gd name="T9" fmla="*/ 0 h 213"/>
              </a:gdLst>
              <a:ahLst/>
              <a:cxnLst>
                <a:cxn ang="0">
                  <a:pos x="T0" y="T1"/>
                </a:cxn>
                <a:cxn ang="0">
                  <a:pos x="T2" y="T3"/>
                </a:cxn>
                <a:cxn ang="0">
                  <a:pos x="T4" y="T5"/>
                </a:cxn>
                <a:cxn ang="0">
                  <a:pos x="T6" y="T7"/>
                </a:cxn>
                <a:cxn ang="0">
                  <a:pos x="T8" y="T9"/>
                </a:cxn>
              </a:cxnLst>
              <a:rect l="0" t="0" r="r" b="b"/>
              <a:pathLst>
                <a:path w="579" h="213">
                  <a:moveTo>
                    <a:pt x="561" y="0"/>
                  </a:moveTo>
                  <a:lnTo>
                    <a:pt x="0" y="108"/>
                  </a:lnTo>
                  <a:lnTo>
                    <a:pt x="17" y="212"/>
                  </a:lnTo>
                  <a:lnTo>
                    <a:pt x="578" y="104"/>
                  </a:lnTo>
                  <a:lnTo>
                    <a:pt x="561" y="0"/>
                  </a:lnTo>
                </a:path>
              </a:pathLst>
            </a:custGeom>
            <a:solidFill>
              <a:srgbClr val="E1E1E1"/>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5" name="Oval 21">
              <a:extLst>
                <a:ext uri="{FF2B5EF4-FFF2-40B4-BE49-F238E27FC236}">
                  <a16:creationId xmlns:a16="http://schemas.microsoft.com/office/drawing/2014/main" id="{3DFF551A-D7CF-416A-8C70-4CF461FA8BBA}"/>
                </a:ext>
              </a:extLst>
            </p:cNvPr>
            <p:cNvSpPr>
              <a:spLocks noChangeArrowheads="1"/>
            </p:cNvSpPr>
            <p:nvPr/>
          </p:nvSpPr>
          <p:spPr bwMode="auto">
            <a:xfrm rot="10500000">
              <a:off x="1150" y="1942"/>
              <a:ext cx="27" cy="110"/>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6" name="Oval 22">
              <a:extLst>
                <a:ext uri="{FF2B5EF4-FFF2-40B4-BE49-F238E27FC236}">
                  <a16:creationId xmlns:a16="http://schemas.microsoft.com/office/drawing/2014/main" id="{FCA58FCD-4ED3-45EA-878A-316ED88820A6}"/>
                </a:ext>
              </a:extLst>
            </p:cNvPr>
            <p:cNvSpPr>
              <a:spLocks noChangeArrowheads="1"/>
            </p:cNvSpPr>
            <p:nvPr/>
          </p:nvSpPr>
          <p:spPr bwMode="auto">
            <a:xfrm rot="10500000">
              <a:off x="1704" y="1840"/>
              <a:ext cx="28" cy="106"/>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7" name="Freeform 23">
              <a:extLst>
                <a:ext uri="{FF2B5EF4-FFF2-40B4-BE49-F238E27FC236}">
                  <a16:creationId xmlns:a16="http://schemas.microsoft.com/office/drawing/2014/main" id="{50E266D5-3CDB-4BCA-A602-3F14E272AF7E}"/>
                </a:ext>
              </a:extLst>
            </p:cNvPr>
            <p:cNvSpPr>
              <a:spLocks/>
            </p:cNvSpPr>
            <p:nvPr/>
          </p:nvSpPr>
          <p:spPr bwMode="auto">
            <a:xfrm>
              <a:off x="1681" y="1841"/>
              <a:ext cx="44" cy="102"/>
            </a:xfrm>
            <a:custGeom>
              <a:avLst/>
              <a:gdLst>
                <a:gd name="T0" fmla="*/ 29 w 44"/>
                <a:gd name="T1" fmla="*/ 0 h 102"/>
                <a:gd name="T2" fmla="*/ 0 w 44"/>
                <a:gd name="T3" fmla="*/ 11 h 102"/>
                <a:gd name="T4" fmla="*/ 5 w 44"/>
                <a:gd name="T5" fmla="*/ 98 h 102"/>
                <a:gd name="T6" fmla="*/ 43 w 44"/>
                <a:gd name="T7" fmla="*/ 101 h 102"/>
                <a:gd name="T8" fmla="*/ 29 w 44"/>
                <a:gd name="T9" fmla="*/ 0 h 102"/>
                <a:gd name="T10" fmla="*/ 29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29" y="0"/>
                  </a:moveTo>
                  <a:lnTo>
                    <a:pt x="0" y="11"/>
                  </a:lnTo>
                  <a:lnTo>
                    <a:pt x="5" y="98"/>
                  </a:lnTo>
                  <a:lnTo>
                    <a:pt x="43" y="101"/>
                  </a:lnTo>
                  <a:lnTo>
                    <a:pt x="29" y="0"/>
                  </a:lnTo>
                  <a:lnTo>
                    <a:pt x="29" y="0"/>
                  </a:lnTo>
                </a:path>
              </a:pathLst>
            </a:custGeom>
            <a:solidFill>
              <a:srgbClr val="E1E1E1"/>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1368" name="Freeform 24">
            <a:extLst>
              <a:ext uri="{FF2B5EF4-FFF2-40B4-BE49-F238E27FC236}">
                <a16:creationId xmlns:a16="http://schemas.microsoft.com/office/drawing/2014/main" id="{EA7E337F-6592-4FDF-A8A1-D2A69FDFAC56}"/>
              </a:ext>
            </a:extLst>
          </p:cNvPr>
          <p:cNvSpPr>
            <a:spLocks/>
          </p:cNvSpPr>
          <p:nvPr/>
        </p:nvSpPr>
        <p:spPr bwMode="auto">
          <a:xfrm>
            <a:off x="1310958" y="2004938"/>
            <a:ext cx="809625" cy="946150"/>
          </a:xfrm>
          <a:custGeom>
            <a:avLst/>
            <a:gdLst>
              <a:gd name="T0" fmla="*/ 560 w 561"/>
              <a:gd name="T1" fmla="*/ 612 h 676"/>
              <a:gd name="T2" fmla="*/ 471 w 561"/>
              <a:gd name="T3" fmla="*/ 468 h 676"/>
              <a:gd name="T4" fmla="*/ 372 w 561"/>
              <a:gd name="T5" fmla="*/ 301 h 676"/>
              <a:gd name="T6" fmla="*/ 276 w 561"/>
              <a:gd name="T7" fmla="*/ 153 h 676"/>
              <a:gd name="T8" fmla="*/ 196 w 561"/>
              <a:gd name="T9" fmla="*/ 65 h 676"/>
              <a:gd name="T10" fmla="*/ 116 w 561"/>
              <a:gd name="T11" fmla="*/ 0 h 676"/>
              <a:gd name="T12" fmla="*/ 68 w 561"/>
              <a:gd name="T13" fmla="*/ 0 h 676"/>
              <a:gd name="T14" fmla="*/ 26 w 561"/>
              <a:gd name="T15" fmla="*/ 15 h 676"/>
              <a:gd name="T16" fmla="*/ 0 w 561"/>
              <a:gd name="T17" fmla="*/ 62 h 676"/>
              <a:gd name="T18" fmla="*/ 10 w 561"/>
              <a:gd name="T19" fmla="*/ 117 h 676"/>
              <a:gd name="T20" fmla="*/ 53 w 561"/>
              <a:gd name="T21" fmla="*/ 212 h 676"/>
              <a:gd name="T22" fmla="*/ 122 w 561"/>
              <a:gd name="T23" fmla="*/ 327 h 676"/>
              <a:gd name="T24" fmla="*/ 270 w 561"/>
              <a:gd name="T25" fmla="*/ 469 h 676"/>
              <a:gd name="T26" fmla="*/ 340 w 561"/>
              <a:gd name="T27" fmla="*/ 535 h 676"/>
              <a:gd name="T28" fmla="*/ 491 w 561"/>
              <a:gd name="T29" fmla="*/ 675 h 676"/>
              <a:gd name="T30" fmla="*/ 560 w 561"/>
              <a:gd name="T31" fmla="*/ 612 h 676"/>
              <a:gd name="T32" fmla="*/ 560 w 561"/>
              <a:gd name="T33" fmla="*/ 61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6">
                <a:moveTo>
                  <a:pt x="560" y="612"/>
                </a:moveTo>
                <a:lnTo>
                  <a:pt x="471" y="468"/>
                </a:lnTo>
                <a:lnTo>
                  <a:pt x="372" y="301"/>
                </a:lnTo>
                <a:lnTo>
                  <a:pt x="276" y="153"/>
                </a:lnTo>
                <a:lnTo>
                  <a:pt x="196" y="65"/>
                </a:lnTo>
                <a:lnTo>
                  <a:pt x="116" y="0"/>
                </a:lnTo>
                <a:lnTo>
                  <a:pt x="68" y="0"/>
                </a:lnTo>
                <a:lnTo>
                  <a:pt x="26" y="15"/>
                </a:lnTo>
                <a:lnTo>
                  <a:pt x="0" y="62"/>
                </a:lnTo>
                <a:lnTo>
                  <a:pt x="10" y="117"/>
                </a:lnTo>
                <a:lnTo>
                  <a:pt x="53" y="212"/>
                </a:lnTo>
                <a:lnTo>
                  <a:pt x="122" y="327"/>
                </a:lnTo>
                <a:lnTo>
                  <a:pt x="270" y="469"/>
                </a:lnTo>
                <a:lnTo>
                  <a:pt x="340" y="535"/>
                </a:lnTo>
                <a:lnTo>
                  <a:pt x="491" y="675"/>
                </a:lnTo>
                <a:lnTo>
                  <a:pt x="560" y="612"/>
                </a:lnTo>
                <a:lnTo>
                  <a:pt x="560" y="612"/>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9" name="Freeform 25">
            <a:extLst>
              <a:ext uri="{FF2B5EF4-FFF2-40B4-BE49-F238E27FC236}">
                <a16:creationId xmlns:a16="http://schemas.microsoft.com/office/drawing/2014/main" id="{977DA681-1C6F-4128-8DAD-34E1BCC029C6}"/>
              </a:ext>
            </a:extLst>
          </p:cNvPr>
          <p:cNvSpPr>
            <a:spLocks/>
          </p:cNvSpPr>
          <p:nvPr/>
        </p:nvSpPr>
        <p:spPr bwMode="auto">
          <a:xfrm>
            <a:off x="2165033" y="2020813"/>
            <a:ext cx="809625" cy="946150"/>
          </a:xfrm>
          <a:custGeom>
            <a:avLst/>
            <a:gdLst>
              <a:gd name="T0" fmla="*/ 0 w 561"/>
              <a:gd name="T1" fmla="*/ 612 h 676"/>
              <a:gd name="T2" fmla="*/ 88 w 561"/>
              <a:gd name="T3" fmla="*/ 468 h 676"/>
              <a:gd name="T4" fmla="*/ 188 w 561"/>
              <a:gd name="T5" fmla="*/ 301 h 676"/>
              <a:gd name="T6" fmla="*/ 283 w 561"/>
              <a:gd name="T7" fmla="*/ 154 h 676"/>
              <a:gd name="T8" fmla="*/ 364 w 561"/>
              <a:gd name="T9" fmla="*/ 66 h 676"/>
              <a:gd name="T10" fmla="*/ 443 w 561"/>
              <a:gd name="T11" fmla="*/ 0 h 676"/>
              <a:gd name="T12" fmla="*/ 492 w 561"/>
              <a:gd name="T13" fmla="*/ 0 h 676"/>
              <a:gd name="T14" fmla="*/ 532 w 561"/>
              <a:gd name="T15" fmla="*/ 15 h 676"/>
              <a:gd name="T16" fmla="*/ 560 w 561"/>
              <a:gd name="T17" fmla="*/ 62 h 676"/>
              <a:gd name="T18" fmla="*/ 550 w 561"/>
              <a:gd name="T19" fmla="*/ 118 h 676"/>
              <a:gd name="T20" fmla="*/ 507 w 561"/>
              <a:gd name="T21" fmla="*/ 212 h 676"/>
              <a:gd name="T22" fmla="*/ 437 w 561"/>
              <a:gd name="T23" fmla="*/ 327 h 676"/>
              <a:gd name="T24" fmla="*/ 290 w 561"/>
              <a:gd name="T25" fmla="*/ 470 h 676"/>
              <a:gd name="T26" fmla="*/ 218 w 561"/>
              <a:gd name="T27" fmla="*/ 535 h 676"/>
              <a:gd name="T28" fmla="*/ 68 w 561"/>
              <a:gd name="T29" fmla="*/ 675 h 676"/>
              <a:gd name="T30" fmla="*/ 0 w 561"/>
              <a:gd name="T31" fmla="*/ 612 h 676"/>
              <a:gd name="T32" fmla="*/ 0 w 561"/>
              <a:gd name="T33" fmla="*/ 61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6">
                <a:moveTo>
                  <a:pt x="0" y="612"/>
                </a:moveTo>
                <a:lnTo>
                  <a:pt x="88" y="468"/>
                </a:lnTo>
                <a:lnTo>
                  <a:pt x="188" y="301"/>
                </a:lnTo>
                <a:lnTo>
                  <a:pt x="283" y="154"/>
                </a:lnTo>
                <a:lnTo>
                  <a:pt x="364" y="66"/>
                </a:lnTo>
                <a:lnTo>
                  <a:pt x="443" y="0"/>
                </a:lnTo>
                <a:lnTo>
                  <a:pt x="492" y="0"/>
                </a:lnTo>
                <a:lnTo>
                  <a:pt x="532" y="15"/>
                </a:lnTo>
                <a:lnTo>
                  <a:pt x="560" y="62"/>
                </a:lnTo>
                <a:lnTo>
                  <a:pt x="550" y="118"/>
                </a:lnTo>
                <a:lnTo>
                  <a:pt x="507" y="212"/>
                </a:lnTo>
                <a:lnTo>
                  <a:pt x="437" y="327"/>
                </a:lnTo>
                <a:lnTo>
                  <a:pt x="290" y="470"/>
                </a:lnTo>
                <a:lnTo>
                  <a:pt x="218" y="535"/>
                </a:lnTo>
                <a:lnTo>
                  <a:pt x="68" y="675"/>
                </a:lnTo>
                <a:lnTo>
                  <a:pt x="0" y="612"/>
                </a:lnTo>
                <a:lnTo>
                  <a:pt x="0" y="612"/>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70" name="Freeform 26">
            <a:extLst>
              <a:ext uri="{FF2B5EF4-FFF2-40B4-BE49-F238E27FC236}">
                <a16:creationId xmlns:a16="http://schemas.microsoft.com/office/drawing/2014/main" id="{D206ECF0-F611-4207-8C1C-6493BBD9462F}"/>
              </a:ext>
            </a:extLst>
          </p:cNvPr>
          <p:cNvSpPr>
            <a:spLocks/>
          </p:cNvSpPr>
          <p:nvPr/>
        </p:nvSpPr>
        <p:spPr bwMode="auto">
          <a:xfrm>
            <a:off x="2141220" y="3032051"/>
            <a:ext cx="809625" cy="947737"/>
          </a:xfrm>
          <a:custGeom>
            <a:avLst/>
            <a:gdLst>
              <a:gd name="T0" fmla="*/ 0 w 561"/>
              <a:gd name="T1" fmla="*/ 63 h 677"/>
              <a:gd name="T2" fmla="*/ 89 w 561"/>
              <a:gd name="T3" fmla="*/ 207 h 677"/>
              <a:gd name="T4" fmla="*/ 189 w 561"/>
              <a:gd name="T5" fmla="*/ 374 h 677"/>
              <a:gd name="T6" fmla="*/ 284 w 561"/>
              <a:gd name="T7" fmla="*/ 522 h 677"/>
              <a:gd name="T8" fmla="*/ 364 w 561"/>
              <a:gd name="T9" fmla="*/ 609 h 677"/>
              <a:gd name="T10" fmla="*/ 443 w 561"/>
              <a:gd name="T11" fmla="*/ 675 h 677"/>
              <a:gd name="T12" fmla="*/ 493 w 561"/>
              <a:gd name="T13" fmla="*/ 676 h 677"/>
              <a:gd name="T14" fmla="*/ 533 w 561"/>
              <a:gd name="T15" fmla="*/ 661 h 677"/>
              <a:gd name="T16" fmla="*/ 560 w 561"/>
              <a:gd name="T17" fmla="*/ 613 h 677"/>
              <a:gd name="T18" fmla="*/ 551 w 561"/>
              <a:gd name="T19" fmla="*/ 558 h 677"/>
              <a:gd name="T20" fmla="*/ 508 w 561"/>
              <a:gd name="T21" fmla="*/ 463 h 677"/>
              <a:gd name="T22" fmla="*/ 438 w 561"/>
              <a:gd name="T23" fmla="*/ 349 h 677"/>
              <a:gd name="T24" fmla="*/ 289 w 561"/>
              <a:gd name="T25" fmla="*/ 206 h 677"/>
              <a:gd name="T26" fmla="*/ 219 w 561"/>
              <a:gd name="T27" fmla="*/ 141 h 677"/>
              <a:gd name="T28" fmla="*/ 69 w 561"/>
              <a:gd name="T29" fmla="*/ 0 h 677"/>
              <a:gd name="T30" fmla="*/ 0 w 561"/>
              <a:gd name="T31" fmla="*/ 63 h 677"/>
              <a:gd name="T32" fmla="*/ 0 w 561"/>
              <a:gd name="T33" fmla="*/ 63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7">
                <a:moveTo>
                  <a:pt x="0" y="63"/>
                </a:moveTo>
                <a:lnTo>
                  <a:pt x="89" y="207"/>
                </a:lnTo>
                <a:lnTo>
                  <a:pt x="189" y="374"/>
                </a:lnTo>
                <a:lnTo>
                  <a:pt x="284" y="522"/>
                </a:lnTo>
                <a:lnTo>
                  <a:pt x="364" y="609"/>
                </a:lnTo>
                <a:lnTo>
                  <a:pt x="443" y="675"/>
                </a:lnTo>
                <a:lnTo>
                  <a:pt x="493" y="676"/>
                </a:lnTo>
                <a:lnTo>
                  <a:pt x="533" y="661"/>
                </a:lnTo>
                <a:lnTo>
                  <a:pt x="560" y="613"/>
                </a:lnTo>
                <a:lnTo>
                  <a:pt x="551" y="558"/>
                </a:lnTo>
                <a:lnTo>
                  <a:pt x="508" y="463"/>
                </a:lnTo>
                <a:lnTo>
                  <a:pt x="438" y="349"/>
                </a:lnTo>
                <a:lnTo>
                  <a:pt x="289" y="206"/>
                </a:lnTo>
                <a:lnTo>
                  <a:pt x="219" y="141"/>
                </a:lnTo>
                <a:lnTo>
                  <a:pt x="69" y="0"/>
                </a:lnTo>
                <a:lnTo>
                  <a:pt x="0" y="63"/>
                </a:lnTo>
                <a:lnTo>
                  <a:pt x="0" y="63"/>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71" name="Freeform 27">
            <a:extLst>
              <a:ext uri="{FF2B5EF4-FFF2-40B4-BE49-F238E27FC236}">
                <a16:creationId xmlns:a16="http://schemas.microsoft.com/office/drawing/2014/main" id="{A64A9A82-ECC3-42C0-A56F-DAB1BF28057D}"/>
              </a:ext>
            </a:extLst>
          </p:cNvPr>
          <p:cNvSpPr>
            <a:spLocks/>
          </p:cNvSpPr>
          <p:nvPr/>
        </p:nvSpPr>
        <p:spPr bwMode="auto">
          <a:xfrm>
            <a:off x="1279208" y="3032051"/>
            <a:ext cx="809625" cy="947737"/>
          </a:xfrm>
          <a:custGeom>
            <a:avLst/>
            <a:gdLst>
              <a:gd name="T0" fmla="*/ 560 w 561"/>
              <a:gd name="T1" fmla="*/ 63 h 677"/>
              <a:gd name="T2" fmla="*/ 470 w 561"/>
              <a:gd name="T3" fmla="*/ 207 h 677"/>
              <a:gd name="T4" fmla="*/ 372 w 561"/>
              <a:gd name="T5" fmla="*/ 374 h 677"/>
              <a:gd name="T6" fmla="*/ 277 w 561"/>
              <a:gd name="T7" fmla="*/ 522 h 677"/>
              <a:gd name="T8" fmla="*/ 196 w 561"/>
              <a:gd name="T9" fmla="*/ 609 h 677"/>
              <a:gd name="T10" fmla="*/ 116 w 561"/>
              <a:gd name="T11" fmla="*/ 675 h 677"/>
              <a:gd name="T12" fmla="*/ 68 w 561"/>
              <a:gd name="T13" fmla="*/ 676 h 677"/>
              <a:gd name="T14" fmla="*/ 27 w 561"/>
              <a:gd name="T15" fmla="*/ 661 h 677"/>
              <a:gd name="T16" fmla="*/ 0 w 561"/>
              <a:gd name="T17" fmla="*/ 613 h 677"/>
              <a:gd name="T18" fmla="*/ 10 w 561"/>
              <a:gd name="T19" fmla="*/ 558 h 677"/>
              <a:gd name="T20" fmla="*/ 53 w 561"/>
              <a:gd name="T21" fmla="*/ 463 h 677"/>
              <a:gd name="T22" fmla="*/ 122 w 561"/>
              <a:gd name="T23" fmla="*/ 349 h 677"/>
              <a:gd name="T24" fmla="*/ 270 w 561"/>
              <a:gd name="T25" fmla="*/ 206 h 677"/>
              <a:gd name="T26" fmla="*/ 341 w 561"/>
              <a:gd name="T27" fmla="*/ 141 h 677"/>
              <a:gd name="T28" fmla="*/ 492 w 561"/>
              <a:gd name="T29" fmla="*/ 0 h 677"/>
              <a:gd name="T30" fmla="*/ 560 w 561"/>
              <a:gd name="T31" fmla="*/ 63 h 677"/>
              <a:gd name="T32" fmla="*/ 560 w 561"/>
              <a:gd name="T33" fmla="*/ 63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7">
                <a:moveTo>
                  <a:pt x="560" y="63"/>
                </a:moveTo>
                <a:lnTo>
                  <a:pt x="470" y="207"/>
                </a:lnTo>
                <a:lnTo>
                  <a:pt x="372" y="374"/>
                </a:lnTo>
                <a:lnTo>
                  <a:pt x="277" y="522"/>
                </a:lnTo>
                <a:lnTo>
                  <a:pt x="196" y="609"/>
                </a:lnTo>
                <a:lnTo>
                  <a:pt x="116" y="675"/>
                </a:lnTo>
                <a:lnTo>
                  <a:pt x="68" y="676"/>
                </a:lnTo>
                <a:lnTo>
                  <a:pt x="27" y="661"/>
                </a:lnTo>
                <a:lnTo>
                  <a:pt x="0" y="613"/>
                </a:lnTo>
                <a:lnTo>
                  <a:pt x="10" y="558"/>
                </a:lnTo>
                <a:lnTo>
                  <a:pt x="53" y="463"/>
                </a:lnTo>
                <a:lnTo>
                  <a:pt x="122" y="349"/>
                </a:lnTo>
                <a:lnTo>
                  <a:pt x="270" y="206"/>
                </a:lnTo>
                <a:lnTo>
                  <a:pt x="341" y="141"/>
                </a:lnTo>
                <a:lnTo>
                  <a:pt x="492" y="0"/>
                </a:lnTo>
                <a:lnTo>
                  <a:pt x="560" y="63"/>
                </a:lnTo>
                <a:lnTo>
                  <a:pt x="560" y="63"/>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72" name="Freeform 28">
            <a:extLst>
              <a:ext uri="{FF2B5EF4-FFF2-40B4-BE49-F238E27FC236}">
                <a16:creationId xmlns:a16="http://schemas.microsoft.com/office/drawing/2014/main" id="{E72C16B4-B23A-4EAB-B232-3D0292AEE62E}"/>
              </a:ext>
            </a:extLst>
          </p:cNvPr>
          <p:cNvSpPr>
            <a:spLocks/>
          </p:cNvSpPr>
          <p:nvPr/>
        </p:nvSpPr>
        <p:spPr bwMode="auto">
          <a:xfrm>
            <a:off x="1957070" y="2839963"/>
            <a:ext cx="109538" cy="131763"/>
          </a:xfrm>
          <a:custGeom>
            <a:avLst/>
            <a:gdLst>
              <a:gd name="T0" fmla="*/ 3 w 76"/>
              <a:gd name="T1" fmla="*/ 0 h 94"/>
              <a:gd name="T2" fmla="*/ 0 w 76"/>
              <a:gd name="T3" fmla="*/ 89 h 94"/>
              <a:gd name="T4" fmla="*/ 75 w 76"/>
              <a:gd name="T5" fmla="*/ 93 h 94"/>
              <a:gd name="T6" fmla="*/ 63 w 76"/>
              <a:gd name="T7" fmla="*/ 5 h 94"/>
              <a:gd name="T8" fmla="*/ 3 w 76"/>
              <a:gd name="T9" fmla="*/ 3 h 94"/>
              <a:gd name="T10" fmla="*/ 3 w 76"/>
              <a:gd name="T11" fmla="*/ 0 h 94"/>
              <a:gd name="T12" fmla="*/ 3 w 7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76" h="94">
                <a:moveTo>
                  <a:pt x="3" y="0"/>
                </a:moveTo>
                <a:lnTo>
                  <a:pt x="0" y="89"/>
                </a:lnTo>
                <a:lnTo>
                  <a:pt x="75" y="93"/>
                </a:lnTo>
                <a:lnTo>
                  <a:pt x="63" y="5"/>
                </a:lnTo>
                <a:lnTo>
                  <a:pt x="3" y="3"/>
                </a:lnTo>
                <a:lnTo>
                  <a:pt x="3" y="0"/>
                </a:lnTo>
                <a:lnTo>
                  <a:pt x="3" y="0"/>
                </a:lnTo>
              </a:path>
            </a:pathLst>
          </a:custGeom>
          <a:solidFill>
            <a:srgbClr val="E12000"/>
          </a:solidFill>
          <a:ln w="19050"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73" name="Line 29">
            <a:extLst>
              <a:ext uri="{FF2B5EF4-FFF2-40B4-BE49-F238E27FC236}">
                <a16:creationId xmlns:a16="http://schemas.microsoft.com/office/drawing/2014/main" id="{DFF535F7-EAFC-45A8-9D7F-06D5B6C93152}"/>
              </a:ext>
            </a:extLst>
          </p:cNvPr>
          <p:cNvSpPr>
            <a:spLocks noChangeShapeType="1"/>
          </p:cNvSpPr>
          <p:nvPr/>
        </p:nvSpPr>
        <p:spPr bwMode="auto">
          <a:xfrm>
            <a:off x="1890395" y="2832026"/>
            <a:ext cx="142875" cy="1317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4" name="Oval 30">
            <a:extLst>
              <a:ext uri="{FF2B5EF4-FFF2-40B4-BE49-F238E27FC236}">
                <a16:creationId xmlns:a16="http://schemas.microsoft.com/office/drawing/2014/main" id="{439497FE-4F25-4600-BBC2-309B0562A354}"/>
              </a:ext>
            </a:extLst>
          </p:cNvPr>
          <p:cNvSpPr>
            <a:spLocks noChangeArrowheads="1"/>
          </p:cNvSpPr>
          <p:nvPr/>
        </p:nvSpPr>
        <p:spPr bwMode="auto">
          <a:xfrm>
            <a:off x="1996758" y="2854251"/>
            <a:ext cx="277812" cy="296862"/>
          </a:xfrm>
          <a:prstGeom prst="ellipse">
            <a:avLst/>
          </a:prstGeom>
          <a:solidFill>
            <a:srgbClr val="E12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1375" name="Group 31">
            <a:extLst>
              <a:ext uri="{FF2B5EF4-FFF2-40B4-BE49-F238E27FC236}">
                <a16:creationId xmlns:a16="http://schemas.microsoft.com/office/drawing/2014/main" id="{EA73CFA6-FD5C-4A73-BE88-AF29AADE2164}"/>
              </a:ext>
            </a:extLst>
          </p:cNvPr>
          <p:cNvGrpSpPr>
            <a:grpSpLocks/>
          </p:cNvGrpSpPr>
          <p:nvPr/>
        </p:nvGrpSpPr>
        <p:grpSpPr bwMode="auto">
          <a:xfrm>
            <a:off x="1361758" y="2933626"/>
            <a:ext cx="796925" cy="300037"/>
            <a:chOff x="621" y="1964"/>
            <a:chExt cx="553" cy="214"/>
          </a:xfrm>
        </p:grpSpPr>
        <p:sp>
          <p:nvSpPr>
            <p:cNvPr id="441376" name="Freeform 32">
              <a:extLst>
                <a:ext uri="{FF2B5EF4-FFF2-40B4-BE49-F238E27FC236}">
                  <a16:creationId xmlns:a16="http://schemas.microsoft.com/office/drawing/2014/main" id="{4F334993-CAB2-4BB9-9C1D-F62F94A28C9B}"/>
                </a:ext>
              </a:extLst>
            </p:cNvPr>
            <p:cNvSpPr>
              <a:spLocks/>
            </p:cNvSpPr>
            <p:nvPr/>
          </p:nvSpPr>
          <p:spPr bwMode="auto">
            <a:xfrm>
              <a:off x="622" y="1964"/>
              <a:ext cx="547" cy="213"/>
            </a:xfrm>
            <a:custGeom>
              <a:avLst/>
              <a:gdLst>
                <a:gd name="T0" fmla="*/ 530 w 547"/>
                <a:gd name="T1" fmla="*/ 0 h 213"/>
                <a:gd name="T2" fmla="*/ 0 w 547"/>
                <a:gd name="T3" fmla="*/ 108 h 213"/>
                <a:gd name="T4" fmla="*/ 17 w 547"/>
                <a:gd name="T5" fmla="*/ 212 h 213"/>
                <a:gd name="T6" fmla="*/ 546 w 547"/>
                <a:gd name="T7" fmla="*/ 104 h 213"/>
                <a:gd name="T8" fmla="*/ 530 w 547"/>
                <a:gd name="T9" fmla="*/ 0 h 213"/>
              </a:gdLst>
              <a:ahLst/>
              <a:cxnLst>
                <a:cxn ang="0">
                  <a:pos x="T0" y="T1"/>
                </a:cxn>
                <a:cxn ang="0">
                  <a:pos x="T2" y="T3"/>
                </a:cxn>
                <a:cxn ang="0">
                  <a:pos x="T4" y="T5"/>
                </a:cxn>
                <a:cxn ang="0">
                  <a:pos x="T6" y="T7"/>
                </a:cxn>
                <a:cxn ang="0">
                  <a:pos x="T8" y="T9"/>
                </a:cxn>
              </a:cxnLst>
              <a:rect l="0" t="0" r="r" b="b"/>
              <a:pathLst>
                <a:path w="547" h="213">
                  <a:moveTo>
                    <a:pt x="530" y="0"/>
                  </a:moveTo>
                  <a:lnTo>
                    <a:pt x="0" y="108"/>
                  </a:lnTo>
                  <a:lnTo>
                    <a:pt x="17" y="212"/>
                  </a:lnTo>
                  <a:lnTo>
                    <a:pt x="546" y="104"/>
                  </a:lnTo>
                  <a:lnTo>
                    <a:pt x="530" y="0"/>
                  </a:lnTo>
                </a:path>
              </a:pathLst>
            </a:custGeom>
            <a:solidFill>
              <a:srgbClr val="E1E1E1"/>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77" name="Oval 33">
              <a:extLst>
                <a:ext uri="{FF2B5EF4-FFF2-40B4-BE49-F238E27FC236}">
                  <a16:creationId xmlns:a16="http://schemas.microsoft.com/office/drawing/2014/main" id="{FEDB1D49-8D08-41C6-87F7-4777C6DC9CB2}"/>
                </a:ext>
              </a:extLst>
            </p:cNvPr>
            <p:cNvSpPr>
              <a:spLocks noChangeArrowheads="1"/>
            </p:cNvSpPr>
            <p:nvPr/>
          </p:nvSpPr>
          <p:spPr bwMode="auto">
            <a:xfrm rot="10620000">
              <a:off x="621" y="2068"/>
              <a:ext cx="24" cy="110"/>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8" name="Oval 34">
              <a:extLst>
                <a:ext uri="{FF2B5EF4-FFF2-40B4-BE49-F238E27FC236}">
                  <a16:creationId xmlns:a16="http://schemas.microsoft.com/office/drawing/2014/main" id="{4B5F30FB-3AC7-4DD4-991C-B894FAA97490}"/>
                </a:ext>
              </a:extLst>
            </p:cNvPr>
            <p:cNvSpPr>
              <a:spLocks noChangeArrowheads="1"/>
            </p:cNvSpPr>
            <p:nvPr/>
          </p:nvSpPr>
          <p:spPr bwMode="auto">
            <a:xfrm rot="10380000">
              <a:off x="1144" y="1966"/>
              <a:ext cx="30" cy="105"/>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9" name="Freeform 35">
              <a:extLst>
                <a:ext uri="{FF2B5EF4-FFF2-40B4-BE49-F238E27FC236}">
                  <a16:creationId xmlns:a16="http://schemas.microsoft.com/office/drawing/2014/main" id="{1F70FADA-864B-457D-B173-F5F0CF7F16AD}"/>
                </a:ext>
              </a:extLst>
            </p:cNvPr>
            <p:cNvSpPr>
              <a:spLocks/>
            </p:cNvSpPr>
            <p:nvPr/>
          </p:nvSpPr>
          <p:spPr bwMode="auto">
            <a:xfrm>
              <a:off x="1124" y="1967"/>
              <a:ext cx="43" cy="102"/>
            </a:xfrm>
            <a:custGeom>
              <a:avLst/>
              <a:gdLst>
                <a:gd name="T0" fmla="*/ 27 w 43"/>
                <a:gd name="T1" fmla="*/ 0 h 102"/>
                <a:gd name="T2" fmla="*/ 0 w 43"/>
                <a:gd name="T3" fmla="*/ 11 h 102"/>
                <a:gd name="T4" fmla="*/ 6 w 43"/>
                <a:gd name="T5" fmla="*/ 98 h 102"/>
                <a:gd name="T6" fmla="*/ 42 w 43"/>
                <a:gd name="T7" fmla="*/ 101 h 102"/>
                <a:gd name="T8" fmla="*/ 27 w 43"/>
                <a:gd name="T9" fmla="*/ 0 h 102"/>
                <a:gd name="T10" fmla="*/ 27 w 43"/>
                <a:gd name="T11" fmla="*/ 0 h 102"/>
              </a:gdLst>
              <a:ahLst/>
              <a:cxnLst>
                <a:cxn ang="0">
                  <a:pos x="T0" y="T1"/>
                </a:cxn>
                <a:cxn ang="0">
                  <a:pos x="T2" y="T3"/>
                </a:cxn>
                <a:cxn ang="0">
                  <a:pos x="T4" y="T5"/>
                </a:cxn>
                <a:cxn ang="0">
                  <a:pos x="T6" y="T7"/>
                </a:cxn>
                <a:cxn ang="0">
                  <a:pos x="T8" y="T9"/>
                </a:cxn>
                <a:cxn ang="0">
                  <a:pos x="T10" y="T11"/>
                </a:cxn>
              </a:cxnLst>
              <a:rect l="0" t="0" r="r" b="b"/>
              <a:pathLst>
                <a:path w="43" h="102">
                  <a:moveTo>
                    <a:pt x="27" y="0"/>
                  </a:moveTo>
                  <a:lnTo>
                    <a:pt x="0" y="11"/>
                  </a:lnTo>
                  <a:lnTo>
                    <a:pt x="6" y="98"/>
                  </a:lnTo>
                  <a:lnTo>
                    <a:pt x="42" y="101"/>
                  </a:lnTo>
                  <a:lnTo>
                    <a:pt x="27" y="0"/>
                  </a:lnTo>
                  <a:lnTo>
                    <a:pt x="27" y="0"/>
                  </a:lnTo>
                </a:path>
              </a:pathLst>
            </a:custGeom>
            <a:solidFill>
              <a:srgbClr val="E1E1E1"/>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1380" name="Freeform 36">
            <a:extLst>
              <a:ext uri="{FF2B5EF4-FFF2-40B4-BE49-F238E27FC236}">
                <a16:creationId xmlns:a16="http://schemas.microsoft.com/office/drawing/2014/main" id="{7A76BDC7-7F7A-4B89-B74A-A8608DFE55CB}"/>
              </a:ext>
            </a:extLst>
          </p:cNvPr>
          <p:cNvSpPr>
            <a:spLocks/>
          </p:cNvSpPr>
          <p:nvPr/>
        </p:nvSpPr>
        <p:spPr bwMode="auto">
          <a:xfrm>
            <a:off x="788670" y="1523926"/>
            <a:ext cx="1296988" cy="1112837"/>
          </a:xfrm>
          <a:custGeom>
            <a:avLst/>
            <a:gdLst>
              <a:gd name="T0" fmla="*/ 898 w 899"/>
              <a:gd name="T1" fmla="*/ 7 h 794"/>
              <a:gd name="T2" fmla="*/ 808 w 899"/>
              <a:gd name="T3" fmla="*/ 0 h 794"/>
              <a:gd name="T4" fmla="*/ 721 w 899"/>
              <a:gd name="T5" fmla="*/ 2 h 794"/>
              <a:gd name="T6" fmla="*/ 636 w 899"/>
              <a:gd name="T7" fmla="*/ 14 h 794"/>
              <a:gd name="T8" fmla="*/ 554 w 899"/>
              <a:gd name="T9" fmla="*/ 33 h 794"/>
              <a:gd name="T10" fmla="*/ 476 w 899"/>
              <a:gd name="T11" fmla="*/ 62 h 794"/>
              <a:gd name="T12" fmla="*/ 401 w 899"/>
              <a:gd name="T13" fmla="*/ 98 h 794"/>
              <a:gd name="T14" fmla="*/ 331 w 899"/>
              <a:gd name="T15" fmla="*/ 143 h 794"/>
              <a:gd name="T16" fmla="*/ 267 w 899"/>
              <a:gd name="T17" fmla="*/ 193 h 794"/>
              <a:gd name="T18" fmla="*/ 207 w 899"/>
              <a:gd name="T19" fmla="*/ 251 h 794"/>
              <a:gd name="T20" fmla="*/ 154 w 899"/>
              <a:gd name="T21" fmla="*/ 314 h 794"/>
              <a:gd name="T22" fmla="*/ 108 w 899"/>
              <a:gd name="T23" fmla="*/ 384 h 794"/>
              <a:gd name="T24" fmla="*/ 70 w 899"/>
              <a:gd name="T25" fmla="*/ 457 h 794"/>
              <a:gd name="T26" fmla="*/ 38 w 899"/>
              <a:gd name="T27" fmla="*/ 536 h 794"/>
              <a:gd name="T28" fmla="*/ 17 w 899"/>
              <a:gd name="T29" fmla="*/ 618 h 794"/>
              <a:gd name="T30" fmla="*/ 3 w 899"/>
              <a:gd name="T31" fmla="*/ 704 h 794"/>
              <a:gd name="T32" fmla="*/ 0 w 899"/>
              <a:gd name="T33" fmla="*/ 7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9" h="794">
                <a:moveTo>
                  <a:pt x="898" y="7"/>
                </a:moveTo>
                <a:lnTo>
                  <a:pt x="808" y="0"/>
                </a:lnTo>
                <a:lnTo>
                  <a:pt x="721" y="2"/>
                </a:lnTo>
                <a:lnTo>
                  <a:pt x="636" y="14"/>
                </a:lnTo>
                <a:lnTo>
                  <a:pt x="554" y="33"/>
                </a:lnTo>
                <a:lnTo>
                  <a:pt x="476" y="62"/>
                </a:lnTo>
                <a:lnTo>
                  <a:pt x="401" y="98"/>
                </a:lnTo>
                <a:lnTo>
                  <a:pt x="331" y="143"/>
                </a:lnTo>
                <a:lnTo>
                  <a:pt x="267" y="193"/>
                </a:lnTo>
                <a:lnTo>
                  <a:pt x="207" y="251"/>
                </a:lnTo>
                <a:lnTo>
                  <a:pt x="154" y="314"/>
                </a:lnTo>
                <a:lnTo>
                  <a:pt x="108" y="384"/>
                </a:lnTo>
                <a:lnTo>
                  <a:pt x="70" y="457"/>
                </a:lnTo>
                <a:lnTo>
                  <a:pt x="38" y="536"/>
                </a:lnTo>
                <a:lnTo>
                  <a:pt x="17" y="618"/>
                </a:lnTo>
                <a:lnTo>
                  <a:pt x="3" y="704"/>
                </a:lnTo>
                <a:lnTo>
                  <a:pt x="0" y="793"/>
                </a:lnTo>
              </a:path>
            </a:pathLst>
          </a:custGeom>
          <a:noFill/>
          <a:ln w="190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81" name="Freeform 37">
            <a:extLst>
              <a:ext uri="{FF2B5EF4-FFF2-40B4-BE49-F238E27FC236}">
                <a16:creationId xmlns:a16="http://schemas.microsoft.com/office/drawing/2014/main" id="{28E38078-7600-4E0C-B608-8703A36AF512}"/>
              </a:ext>
            </a:extLst>
          </p:cNvPr>
          <p:cNvSpPr>
            <a:spLocks/>
          </p:cNvSpPr>
          <p:nvPr/>
        </p:nvSpPr>
        <p:spPr bwMode="auto">
          <a:xfrm>
            <a:off x="944245" y="1698551"/>
            <a:ext cx="1131888" cy="1106487"/>
          </a:xfrm>
          <a:custGeom>
            <a:avLst/>
            <a:gdLst>
              <a:gd name="T0" fmla="*/ 783 w 784"/>
              <a:gd name="T1" fmla="*/ 8 h 790"/>
              <a:gd name="T2" fmla="*/ 705 w 784"/>
              <a:gd name="T3" fmla="*/ 0 h 790"/>
              <a:gd name="T4" fmla="*/ 629 w 784"/>
              <a:gd name="T5" fmla="*/ 1 h 790"/>
              <a:gd name="T6" fmla="*/ 555 w 784"/>
              <a:gd name="T7" fmla="*/ 13 h 790"/>
              <a:gd name="T8" fmla="*/ 484 w 784"/>
              <a:gd name="T9" fmla="*/ 32 h 790"/>
              <a:gd name="T10" fmla="*/ 415 w 784"/>
              <a:gd name="T11" fmla="*/ 62 h 790"/>
              <a:gd name="T12" fmla="*/ 350 w 784"/>
              <a:gd name="T13" fmla="*/ 97 h 790"/>
              <a:gd name="T14" fmla="*/ 289 w 784"/>
              <a:gd name="T15" fmla="*/ 142 h 790"/>
              <a:gd name="T16" fmla="*/ 233 w 784"/>
              <a:gd name="T17" fmla="*/ 192 h 790"/>
              <a:gd name="T18" fmla="*/ 181 w 784"/>
              <a:gd name="T19" fmla="*/ 250 h 790"/>
              <a:gd name="T20" fmla="*/ 134 w 784"/>
              <a:gd name="T21" fmla="*/ 313 h 790"/>
              <a:gd name="T22" fmla="*/ 94 w 784"/>
              <a:gd name="T23" fmla="*/ 382 h 790"/>
              <a:gd name="T24" fmla="*/ 61 w 784"/>
              <a:gd name="T25" fmla="*/ 456 h 790"/>
              <a:gd name="T26" fmla="*/ 33 w 784"/>
              <a:gd name="T27" fmla="*/ 534 h 790"/>
              <a:gd name="T28" fmla="*/ 14 w 784"/>
              <a:gd name="T29" fmla="*/ 616 h 790"/>
              <a:gd name="T30" fmla="*/ 3 w 784"/>
              <a:gd name="T31" fmla="*/ 701 h 790"/>
              <a:gd name="T32" fmla="*/ 0 w 784"/>
              <a:gd name="T33" fmla="*/ 789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4" h="790">
                <a:moveTo>
                  <a:pt x="783" y="8"/>
                </a:moveTo>
                <a:lnTo>
                  <a:pt x="705" y="0"/>
                </a:lnTo>
                <a:lnTo>
                  <a:pt x="629" y="1"/>
                </a:lnTo>
                <a:lnTo>
                  <a:pt x="555" y="13"/>
                </a:lnTo>
                <a:lnTo>
                  <a:pt x="484" y="32"/>
                </a:lnTo>
                <a:lnTo>
                  <a:pt x="415" y="62"/>
                </a:lnTo>
                <a:lnTo>
                  <a:pt x="350" y="97"/>
                </a:lnTo>
                <a:lnTo>
                  <a:pt x="289" y="142"/>
                </a:lnTo>
                <a:lnTo>
                  <a:pt x="233" y="192"/>
                </a:lnTo>
                <a:lnTo>
                  <a:pt x="181" y="250"/>
                </a:lnTo>
                <a:lnTo>
                  <a:pt x="134" y="313"/>
                </a:lnTo>
                <a:lnTo>
                  <a:pt x="94" y="382"/>
                </a:lnTo>
                <a:lnTo>
                  <a:pt x="61" y="456"/>
                </a:lnTo>
                <a:lnTo>
                  <a:pt x="33" y="534"/>
                </a:lnTo>
                <a:lnTo>
                  <a:pt x="14" y="616"/>
                </a:lnTo>
                <a:lnTo>
                  <a:pt x="3" y="701"/>
                </a:lnTo>
                <a:lnTo>
                  <a:pt x="0" y="789"/>
                </a:lnTo>
              </a:path>
            </a:pathLst>
          </a:custGeom>
          <a:noFill/>
          <a:ln w="190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82" name="Line 38">
            <a:extLst>
              <a:ext uri="{FF2B5EF4-FFF2-40B4-BE49-F238E27FC236}">
                <a16:creationId xmlns:a16="http://schemas.microsoft.com/office/drawing/2014/main" id="{4C05446F-F12C-4780-A540-D0691560523D}"/>
              </a:ext>
            </a:extLst>
          </p:cNvPr>
          <p:cNvSpPr>
            <a:spLocks noChangeShapeType="1"/>
          </p:cNvSpPr>
          <p:nvPr/>
        </p:nvSpPr>
        <p:spPr bwMode="auto">
          <a:xfrm flipV="1">
            <a:off x="2076133" y="1219126"/>
            <a:ext cx="0" cy="60960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83" name="Line 39">
            <a:extLst>
              <a:ext uri="{FF2B5EF4-FFF2-40B4-BE49-F238E27FC236}">
                <a16:creationId xmlns:a16="http://schemas.microsoft.com/office/drawing/2014/main" id="{6DAE7980-D95A-43C6-B945-BDB21FA0248F}"/>
              </a:ext>
            </a:extLst>
          </p:cNvPr>
          <p:cNvSpPr>
            <a:spLocks noChangeShapeType="1"/>
          </p:cNvSpPr>
          <p:nvPr/>
        </p:nvSpPr>
        <p:spPr bwMode="auto">
          <a:xfrm flipV="1">
            <a:off x="2409508" y="1219126"/>
            <a:ext cx="0" cy="47148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1384" name="Group 40">
            <a:extLst>
              <a:ext uri="{FF2B5EF4-FFF2-40B4-BE49-F238E27FC236}">
                <a16:creationId xmlns:a16="http://schemas.microsoft.com/office/drawing/2014/main" id="{5E5E95E7-B205-40F8-BF5E-DB9F267C88D0}"/>
              </a:ext>
            </a:extLst>
          </p:cNvPr>
          <p:cNvGrpSpPr>
            <a:grpSpLocks/>
          </p:cNvGrpSpPr>
          <p:nvPr/>
        </p:nvGrpSpPr>
        <p:grpSpPr bwMode="auto">
          <a:xfrm>
            <a:off x="4719638" y="2003425"/>
            <a:ext cx="658812" cy="1895475"/>
            <a:chOff x="3270" y="1430"/>
            <a:chExt cx="457" cy="1353"/>
          </a:xfrm>
        </p:grpSpPr>
        <p:sp>
          <p:nvSpPr>
            <p:cNvPr id="441385" name="Freeform 41">
              <a:extLst>
                <a:ext uri="{FF2B5EF4-FFF2-40B4-BE49-F238E27FC236}">
                  <a16:creationId xmlns:a16="http://schemas.microsoft.com/office/drawing/2014/main" id="{C582DAE9-4DEA-424C-834F-073729F5FCC8}"/>
                </a:ext>
              </a:extLst>
            </p:cNvPr>
            <p:cNvSpPr>
              <a:spLocks/>
            </p:cNvSpPr>
            <p:nvPr/>
          </p:nvSpPr>
          <p:spPr bwMode="auto">
            <a:xfrm>
              <a:off x="3270" y="1430"/>
              <a:ext cx="228" cy="671"/>
            </a:xfrm>
            <a:custGeom>
              <a:avLst/>
              <a:gdLst>
                <a:gd name="T0" fmla="*/ 227 w 228"/>
                <a:gd name="T1" fmla="*/ 670 h 671"/>
                <a:gd name="T2" fmla="*/ 215 w 228"/>
                <a:gd name="T3" fmla="*/ 514 h 671"/>
                <a:gd name="T4" fmla="*/ 203 w 228"/>
                <a:gd name="T5" fmla="*/ 378 h 671"/>
                <a:gd name="T6" fmla="*/ 189 w 228"/>
                <a:gd name="T7" fmla="*/ 262 h 671"/>
                <a:gd name="T8" fmla="*/ 176 w 228"/>
                <a:gd name="T9" fmla="*/ 167 h 671"/>
                <a:gd name="T10" fmla="*/ 159 w 228"/>
                <a:gd name="T11" fmla="*/ 95 h 671"/>
                <a:gd name="T12" fmla="*/ 144 w 228"/>
                <a:gd name="T13" fmla="*/ 42 h 671"/>
                <a:gd name="T14" fmla="*/ 128 w 228"/>
                <a:gd name="T15" fmla="*/ 11 h 671"/>
                <a:gd name="T16" fmla="*/ 112 w 228"/>
                <a:gd name="T17" fmla="*/ 0 h 671"/>
                <a:gd name="T18" fmla="*/ 96 w 228"/>
                <a:gd name="T19" fmla="*/ 11 h 671"/>
                <a:gd name="T20" fmla="*/ 80 w 228"/>
                <a:gd name="T21" fmla="*/ 42 h 671"/>
                <a:gd name="T22" fmla="*/ 64 w 228"/>
                <a:gd name="T23" fmla="*/ 95 h 671"/>
                <a:gd name="T24" fmla="*/ 50 w 228"/>
                <a:gd name="T25" fmla="*/ 167 h 671"/>
                <a:gd name="T26" fmla="*/ 34 w 228"/>
                <a:gd name="T27" fmla="*/ 262 h 671"/>
                <a:gd name="T28" fmla="*/ 22 w 228"/>
                <a:gd name="T29" fmla="*/ 378 h 671"/>
                <a:gd name="T30" fmla="*/ 10 w 228"/>
                <a:gd name="T31" fmla="*/ 514 h 671"/>
                <a:gd name="T32" fmla="*/ 0 w 22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671">
                  <a:moveTo>
                    <a:pt x="227" y="670"/>
                  </a:moveTo>
                  <a:lnTo>
                    <a:pt x="215" y="514"/>
                  </a:lnTo>
                  <a:lnTo>
                    <a:pt x="203" y="378"/>
                  </a:lnTo>
                  <a:lnTo>
                    <a:pt x="189" y="262"/>
                  </a:lnTo>
                  <a:lnTo>
                    <a:pt x="176" y="167"/>
                  </a:lnTo>
                  <a:lnTo>
                    <a:pt x="159" y="95"/>
                  </a:lnTo>
                  <a:lnTo>
                    <a:pt x="144" y="42"/>
                  </a:lnTo>
                  <a:lnTo>
                    <a:pt x="128" y="11"/>
                  </a:lnTo>
                  <a:lnTo>
                    <a:pt x="112" y="0"/>
                  </a:lnTo>
                  <a:lnTo>
                    <a:pt x="96" y="11"/>
                  </a:lnTo>
                  <a:lnTo>
                    <a:pt x="80" y="42"/>
                  </a:lnTo>
                  <a:lnTo>
                    <a:pt x="64" y="95"/>
                  </a:lnTo>
                  <a:lnTo>
                    <a:pt x="50" y="167"/>
                  </a:lnTo>
                  <a:lnTo>
                    <a:pt x="34" y="262"/>
                  </a:lnTo>
                  <a:lnTo>
                    <a:pt x="22" y="378"/>
                  </a:lnTo>
                  <a:lnTo>
                    <a:pt x="10" y="514"/>
                  </a:lnTo>
                  <a:lnTo>
                    <a:pt x="0" y="670"/>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86" name="Freeform 42">
              <a:extLst>
                <a:ext uri="{FF2B5EF4-FFF2-40B4-BE49-F238E27FC236}">
                  <a16:creationId xmlns:a16="http://schemas.microsoft.com/office/drawing/2014/main" id="{592100E5-5ACD-414B-B172-999C4F7932E9}"/>
                </a:ext>
              </a:extLst>
            </p:cNvPr>
            <p:cNvSpPr>
              <a:spLocks/>
            </p:cNvSpPr>
            <p:nvPr/>
          </p:nvSpPr>
          <p:spPr bwMode="auto">
            <a:xfrm>
              <a:off x="3498" y="2110"/>
              <a:ext cx="229" cy="673"/>
            </a:xfrm>
            <a:custGeom>
              <a:avLst/>
              <a:gdLst>
                <a:gd name="T0" fmla="*/ 228 w 229"/>
                <a:gd name="T1" fmla="*/ 0 h 673"/>
                <a:gd name="T2" fmla="*/ 216 w 229"/>
                <a:gd name="T3" fmla="*/ 159 h 673"/>
                <a:gd name="T4" fmla="*/ 204 w 229"/>
                <a:gd name="T5" fmla="*/ 295 h 673"/>
                <a:gd name="T6" fmla="*/ 190 w 229"/>
                <a:gd name="T7" fmla="*/ 410 h 673"/>
                <a:gd name="T8" fmla="*/ 176 w 229"/>
                <a:gd name="T9" fmla="*/ 504 h 673"/>
                <a:gd name="T10" fmla="*/ 160 w 229"/>
                <a:gd name="T11" fmla="*/ 579 h 673"/>
                <a:gd name="T12" fmla="*/ 145 w 229"/>
                <a:gd name="T13" fmla="*/ 630 h 673"/>
                <a:gd name="T14" fmla="*/ 128 w 229"/>
                <a:gd name="T15" fmla="*/ 662 h 673"/>
                <a:gd name="T16" fmla="*/ 113 w 229"/>
                <a:gd name="T17" fmla="*/ 672 h 673"/>
                <a:gd name="T18" fmla="*/ 96 w 229"/>
                <a:gd name="T19" fmla="*/ 662 h 673"/>
                <a:gd name="T20" fmla="*/ 80 w 229"/>
                <a:gd name="T21" fmla="*/ 630 h 673"/>
                <a:gd name="T22" fmla="*/ 64 w 229"/>
                <a:gd name="T23" fmla="*/ 579 h 673"/>
                <a:gd name="T24" fmla="*/ 50 w 229"/>
                <a:gd name="T25" fmla="*/ 504 h 673"/>
                <a:gd name="T26" fmla="*/ 35 w 229"/>
                <a:gd name="T27" fmla="*/ 410 h 673"/>
                <a:gd name="T28" fmla="*/ 22 w 229"/>
                <a:gd name="T29" fmla="*/ 295 h 673"/>
                <a:gd name="T30" fmla="*/ 10 w 229"/>
                <a:gd name="T31" fmla="*/ 159 h 673"/>
                <a:gd name="T32" fmla="*/ 0 w 229"/>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673">
                  <a:moveTo>
                    <a:pt x="228" y="0"/>
                  </a:moveTo>
                  <a:lnTo>
                    <a:pt x="216" y="159"/>
                  </a:lnTo>
                  <a:lnTo>
                    <a:pt x="204" y="295"/>
                  </a:lnTo>
                  <a:lnTo>
                    <a:pt x="190" y="410"/>
                  </a:lnTo>
                  <a:lnTo>
                    <a:pt x="176" y="504"/>
                  </a:lnTo>
                  <a:lnTo>
                    <a:pt x="160" y="579"/>
                  </a:lnTo>
                  <a:lnTo>
                    <a:pt x="145" y="630"/>
                  </a:lnTo>
                  <a:lnTo>
                    <a:pt x="128" y="662"/>
                  </a:lnTo>
                  <a:lnTo>
                    <a:pt x="113" y="672"/>
                  </a:lnTo>
                  <a:lnTo>
                    <a:pt x="96" y="662"/>
                  </a:lnTo>
                  <a:lnTo>
                    <a:pt x="80" y="630"/>
                  </a:lnTo>
                  <a:lnTo>
                    <a:pt x="64" y="579"/>
                  </a:lnTo>
                  <a:lnTo>
                    <a:pt x="50" y="504"/>
                  </a:lnTo>
                  <a:lnTo>
                    <a:pt x="35" y="410"/>
                  </a:lnTo>
                  <a:lnTo>
                    <a:pt x="22" y="295"/>
                  </a:lnTo>
                  <a:lnTo>
                    <a:pt x="10" y="159"/>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387" name="Group 43">
            <a:extLst>
              <a:ext uri="{FF2B5EF4-FFF2-40B4-BE49-F238E27FC236}">
                <a16:creationId xmlns:a16="http://schemas.microsoft.com/office/drawing/2014/main" id="{DB1F1EF8-5594-48E3-AFBE-65A94194A577}"/>
              </a:ext>
            </a:extLst>
          </p:cNvPr>
          <p:cNvGrpSpPr>
            <a:grpSpLocks/>
          </p:cNvGrpSpPr>
          <p:nvPr/>
        </p:nvGrpSpPr>
        <p:grpSpPr bwMode="auto">
          <a:xfrm>
            <a:off x="5419725" y="2006600"/>
            <a:ext cx="658813" cy="1895475"/>
            <a:chOff x="3755" y="1433"/>
            <a:chExt cx="457" cy="1353"/>
          </a:xfrm>
        </p:grpSpPr>
        <p:sp>
          <p:nvSpPr>
            <p:cNvPr id="441388" name="Freeform 44">
              <a:extLst>
                <a:ext uri="{FF2B5EF4-FFF2-40B4-BE49-F238E27FC236}">
                  <a16:creationId xmlns:a16="http://schemas.microsoft.com/office/drawing/2014/main" id="{280F2FCC-D18E-49BD-8388-6761A90DF2B1}"/>
                </a:ext>
              </a:extLst>
            </p:cNvPr>
            <p:cNvSpPr>
              <a:spLocks/>
            </p:cNvSpPr>
            <p:nvPr/>
          </p:nvSpPr>
          <p:spPr bwMode="auto">
            <a:xfrm>
              <a:off x="3755" y="1433"/>
              <a:ext cx="228" cy="672"/>
            </a:xfrm>
            <a:custGeom>
              <a:avLst/>
              <a:gdLst>
                <a:gd name="T0" fmla="*/ 227 w 228"/>
                <a:gd name="T1" fmla="*/ 671 h 672"/>
                <a:gd name="T2" fmla="*/ 215 w 228"/>
                <a:gd name="T3" fmla="*/ 514 h 672"/>
                <a:gd name="T4" fmla="*/ 203 w 228"/>
                <a:gd name="T5" fmla="*/ 378 h 672"/>
                <a:gd name="T6" fmla="*/ 190 w 228"/>
                <a:gd name="T7" fmla="*/ 262 h 672"/>
                <a:gd name="T8" fmla="*/ 176 w 228"/>
                <a:gd name="T9" fmla="*/ 167 h 672"/>
                <a:gd name="T10" fmla="*/ 160 w 228"/>
                <a:gd name="T11" fmla="*/ 95 h 672"/>
                <a:gd name="T12" fmla="*/ 145 w 228"/>
                <a:gd name="T13" fmla="*/ 42 h 672"/>
                <a:gd name="T14" fmla="*/ 128 w 228"/>
                <a:gd name="T15" fmla="*/ 11 h 672"/>
                <a:gd name="T16" fmla="*/ 113 w 228"/>
                <a:gd name="T17" fmla="*/ 0 h 672"/>
                <a:gd name="T18" fmla="*/ 96 w 228"/>
                <a:gd name="T19" fmla="*/ 11 h 672"/>
                <a:gd name="T20" fmla="*/ 80 w 228"/>
                <a:gd name="T21" fmla="*/ 42 h 672"/>
                <a:gd name="T22" fmla="*/ 64 w 228"/>
                <a:gd name="T23" fmla="*/ 95 h 672"/>
                <a:gd name="T24" fmla="*/ 50 w 228"/>
                <a:gd name="T25" fmla="*/ 167 h 672"/>
                <a:gd name="T26" fmla="*/ 35 w 228"/>
                <a:gd name="T27" fmla="*/ 262 h 672"/>
                <a:gd name="T28" fmla="*/ 22 w 228"/>
                <a:gd name="T29" fmla="*/ 378 h 672"/>
                <a:gd name="T30" fmla="*/ 10 w 228"/>
                <a:gd name="T31" fmla="*/ 514 h 672"/>
                <a:gd name="T32" fmla="*/ 0 w 228"/>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672">
                  <a:moveTo>
                    <a:pt x="227" y="671"/>
                  </a:moveTo>
                  <a:lnTo>
                    <a:pt x="215" y="514"/>
                  </a:lnTo>
                  <a:lnTo>
                    <a:pt x="203" y="378"/>
                  </a:lnTo>
                  <a:lnTo>
                    <a:pt x="190" y="262"/>
                  </a:lnTo>
                  <a:lnTo>
                    <a:pt x="176" y="167"/>
                  </a:lnTo>
                  <a:lnTo>
                    <a:pt x="160" y="95"/>
                  </a:lnTo>
                  <a:lnTo>
                    <a:pt x="145" y="42"/>
                  </a:lnTo>
                  <a:lnTo>
                    <a:pt x="128" y="11"/>
                  </a:lnTo>
                  <a:lnTo>
                    <a:pt x="113" y="0"/>
                  </a:lnTo>
                  <a:lnTo>
                    <a:pt x="96" y="11"/>
                  </a:lnTo>
                  <a:lnTo>
                    <a:pt x="80" y="42"/>
                  </a:lnTo>
                  <a:lnTo>
                    <a:pt x="64" y="95"/>
                  </a:lnTo>
                  <a:lnTo>
                    <a:pt x="50" y="167"/>
                  </a:lnTo>
                  <a:lnTo>
                    <a:pt x="35" y="262"/>
                  </a:lnTo>
                  <a:lnTo>
                    <a:pt x="22" y="378"/>
                  </a:lnTo>
                  <a:lnTo>
                    <a:pt x="10" y="514"/>
                  </a:lnTo>
                  <a:lnTo>
                    <a:pt x="0" y="671"/>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89" name="Freeform 45">
              <a:extLst>
                <a:ext uri="{FF2B5EF4-FFF2-40B4-BE49-F238E27FC236}">
                  <a16:creationId xmlns:a16="http://schemas.microsoft.com/office/drawing/2014/main" id="{BDA3FA31-4C3A-40B9-ADEE-5F500166A60B}"/>
                </a:ext>
              </a:extLst>
            </p:cNvPr>
            <p:cNvSpPr>
              <a:spLocks/>
            </p:cNvSpPr>
            <p:nvPr/>
          </p:nvSpPr>
          <p:spPr bwMode="auto">
            <a:xfrm>
              <a:off x="3984" y="2113"/>
              <a:ext cx="228" cy="673"/>
            </a:xfrm>
            <a:custGeom>
              <a:avLst/>
              <a:gdLst>
                <a:gd name="T0" fmla="*/ 227 w 228"/>
                <a:gd name="T1" fmla="*/ 0 h 673"/>
                <a:gd name="T2" fmla="*/ 215 w 228"/>
                <a:gd name="T3" fmla="*/ 159 h 673"/>
                <a:gd name="T4" fmla="*/ 204 w 228"/>
                <a:gd name="T5" fmla="*/ 295 h 673"/>
                <a:gd name="T6" fmla="*/ 189 w 228"/>
                <a:gd name="T7" fmla="*/ 410 h 673"/>
                <a:gd name="T8" fmla="*/ 175 w 228"/>
                <a:gd name="T9" fmla="*/ 505 h 673"/>
                <a:gd name="T10" fmla="*/ 159 w 228"/>
                <a:gd name="T11" fmla="*/ 579 h 673"/>
                <a:gd name="T12" fmla="*/ 144 w 228"/>
                <a:gd name="T13" fmla="*/ 631 h 673"/>
                <a:gd name="T14" fmla="*/ 127 w 228"/>
                <a:gd name="T15" fmla="*/ 662 h 673"/>
                <a:gd name="T16" fmla="*/ 112 w 228"/>
                <a:gd name="T17" fmla="*/ 672 h 673"/>
                <a:gd name="T18" fmla="*/ 96 w 228"/>
                <a:gd name="T19" fmla="*/ 662 h 673"/>
                <a:gd name="T20" fmla="*/ 79 w 228"/>
                <a:gd name="T21" fmla="*/ 631 h 673"/>
                <a:gd name="T22" fmla="*/ 64 w 228"/>
                <a:gd name="T23" fmla="*/ 579 h 673"/>
                <a:gd name="T24" fmla="*/ 49 w 228"/>
                <a:gd name="T25" fmla="*/ 505 h 673"/>
                <a:gd name="T26" fmla="*/ 34 w 228"/>
                <a:gd name="T27" fmla="*/ 410 h 673"/>
                <a:gd name="T28" fmla="*/ 21 w 228"/>
                <a:gd name="T29" fmla="*/ 295 h 673"/>
                <a:gd name="T30" fmla="*/ 10 w 228"/>
                <a:gd name="T31" fmla="*/ 159 h 673"/>
                <a:gd name="T32" fmla="*/ 0 w 228"/>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673">
                  <a:moveTo>
                    <a:pt x="227" y="0"/>
                  </a:moveTo>
                  <a:lnTo>
                    <a:pt x="215" y="159"/>
                  </a:lnTo>
                  <a:lnTo>
                    <a:pt x="204" y="295"/>
                  </a:lnTo>
                  <a:lnTo>
                    <a:pt x="189" y="410"/>
                  </a:lnTo>
                  <a:lnTo>
                    <a:pt x="175" y="505"/>
                  </a:lnTo>
                  <a:lnTo>
                    <a:pt x="159" y="579"/>
                  </a:lnTo>
                  <a:lnTo>
                    <a:pt x="144" y="631"/>
                  </a:lnTo>
                  <a:lnTo>
                    <a:pt x="127" y="662"/>
                  </a:lnTo>
                  <a:lnTo>
                    <a:pt x="112" y="672"/>
                  </a:lnTo>
                  <a:lnTo>
                    <a:pt x="96" y="662"/>
                  </a:lnTo>
                  <a:lnTo>
                    <a:pt x="79" y="631"/>
                  </a:lnTo>
                  <a:lnTo>
                    <a:pt x="64" y="579"/>
                  </a:lnTo>
                  <a:lnTo>
                    <a:pt x="49" y="505"/>
                  </a:lnTo>
                  <a:lnTo>
                    <a:pt x="34" y="410"/>
                  </a:lnTo>
                  <a:lnTo>
                    <a:pt x="21" y="295"/>
                  </a:lnTo>
                  <a:lnTo>
                    <a:pt x="10" y="159"/>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390" name="Group 46">
            <a:extLst>
              <a:ext uri="{FF2B5EF4-FFF2-40B4-BE49-F238E27FC236}">
                <a16:creationId xmlns:a16="http://schemas.microsoft.com/office/drawing/2014/main" id="{423E85F9-244D-4C44-9996-008D0D649038}"/>
              </a:ext>
            </a:extLst>
          </p:cNvPr>
          <p:cNvGrpSpPr>
            <a:grpSpLocks/>
          </p:cNvGrpSpPr>
          <p:nvPr/>
        </p:nvGrpSpPr>
        <p:grpSpPr bwMode="auto">
          <a:xfrm>
            <a:off x="6084888" y="2003425"/>
            <a:ext cx="658812" cy="1895475"/>
            <a:chOff x="4216" y="1430"/>
            <a:chExt cx="457" cy="1353"/>
          </a:xfrm>
        </p:grpSpPr>
        <p:sp>
          <p:nvSpPr>
            <p:cNvPr id="441391" name="Freeform 47">
              <a:extLst>
                <a:ext uri="{FF2B5EF4-FFF2-40B4-BE49-F238E27FC236}">
                  <a16:creationId xmlns:a16="http://schemas.microsoft.com/office/drawing/2014/main" id="{5BB090E2-3C40-47D4-B0BE-2888752574BB}"/>
                </a:ext>
              </a:extLst>
            </p:cNvPr>
            <p:cNvSpPr>
              <a:spLocks/>
            </p:cNvSpPr>
            <p:nvPr/>
          </p:nvSpPr>
          <p:spPr bwMode="auto">
            <a:xfrm>
              <a:off x="4216" y="1430"/>
              <a:ext cx="228" cy="671"/>
            </a:xfrm>
            <a:custGeom>
              <a:avLst/>
              <a:gdLst>
                <a:gd name="T0" fmla="*/ 227 w 228"/>
                <a:gd name="T1" fmla="*/ 670 h 671"/>
                <a:gd name="T2" fmla="*/ 215 w 228"/>
                <a:gd name="T3" fmla="*/ 514 h 671"/>
                <a:gd name="T4" fmla="*/ 203 w 228"/>
                <a:gd name="T5" fmla="*/ 378 h 671"/>
                <a:gd name="T6" fmla="*/ 189 w 228"/>
                <a:gd name="T7" fmla="*/ 262 h 671"/>
                <a:gd name="T8" fmla="*/ 176 w 228"/>
                <a:gd name="T9" fmla="*/ 167 h 671"/>
                <a:gd name="T10" fmla="*/ 159 w 228"/>
                <a:gd name="T11" fmla="*/ 95 h 671"/>
                <a:gd name="T12" fmla="*/ 144 w 228"/>
                <a:gd name="T13" fmla="*/ 42 h 671"/>
                <a:gd name="T14" fmla="*/ 128 w 228"/>
                <a:gd name="T15" fmla="*/ 11 h 671"/>
                <a:gd name="T16" fmla="*/ 112 w 228"/>
                <a:gd name="T17" fmla="*/ 0 h 671"/>
                <a:gd name="T18" fmla="*/ 96 w 228"/>
                <a:gd name="T19" fmla="*/ 11 h 671"/>
                <a:gd name="T20" fmla="*/ 80 w 228"/>
                <a:gd name="T21" fmla="*/ 42 h 671"/>
                <a:gd name="T22" fmla="*/ 64 w 228"/>
                <a:gd name="T23" fmla="*/ 95 h 671"/>
                <a:gd name="T24" fmla="*/ 50 w 228"/>
                <a:gd name="T25" fmla="*/ 167 h 671"/>
                <a:gd name="T26" fmla="*/ 34 w 228"/>
                <a:gd name="T27" fmla="*/ 262 h 671"/>
                <a:gd name="T28" fmla="*/ 21 w 228"/>
                <a:gd name="T29" fmla="*/ 378 h 671"/>
                <a:gd name="T30" fmla="*/ 10 w 228"/>
                <a:gd name="T31" fmla="*/ 514 h 671"/>
                <a:gd name="T32" fmla="*/ 0 w 22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671">
                  <a:moveTo>
                    <a:pt x="227" y="670"/>
                  </a:moveTo>
                  <a:lnTo>
                    <a:pt x="215" y="514"/>
                  </a:lnTo>
                  <a:lnTo>
                    <a:pt x="203" y="378"/>
                  </a:lnTo>
                  <a:lnTo>
                    <a:pt x="189" y="262"/>
                  </a:lnTo>
                  <a:lnTo>
                    <a:pt x="176" y="167"/>
                  </a:lnTo>
                  <a:lnTo>
                    <a:pt x="159" y="95"/>
                  </a:lnTo>
                  <a:lnTo>
                    <a:pt x="144" y="42"/>
                  </a:lnTo>
                  <a:lnTo>
                    <a:pt x="128" y="11"/>
                  </a:lnTo>
                  <a:lnTo>
                    <a:pt x="112" y="0"/>
                  </a:lnTo>
                  <a:lnTo>
                    <a:pt x="96" y="11"/>
                  </a:lnTo>
                  <a:lnTo>
                    <a:pt x="80" y="42"/>
                  </a:lnTo>
                  <a:lnTo>
                    <a:pt x="64" y="95"/>
                  </a:lnTo>
                  <a:lnTo>
                    <a:pt x="50" y="167"/>
                  </a:lnTo>
                  <a:lnTo>
                    <a:pt x="34" y="262"/>
                  </a:lnTo>
                  <a:lnTo>
                    <a:pt x="21" y="378"/>
                  </a:lnTo>
                  <a:lnTo>
                    <a:pt x="10" y="514"/>
                  </a:lnTo>
                  <a:lnTo>
                    <a:pt x="0" y="670"/>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92" name="Freeform 48">
              <a:extLst>
                <a:ext uri="{FF2B5EF4-FFF2-40B4-BE49-F238E27FC236}">
                  <a16:creationId xmlns:a16="http://schemas.microsoft.com/office/drawing/2014/main" id="{211FC71B-B41F-4B15-8768-162878BA05A4}"/>
                </a:ext>
              </a:extLst>
            </p:cNvPr>
            <p:cNvSpPr>
              <a:spLocks/>
            </p:cNvSpPr>
            <p:nvPr/>
          </p:nvSpPr>
          <p:spPr bwMode="auto">
            <a:xfrm>
              <a:off x="4444" y="2110"/>
              <a:ext cx="229" cy="673"/>
            </a:xfrm>
            <a:custGeom>
              <a:avLst/>
              <a:gdLst>
                <a:gd name="T0" fmla="*/ 228 w 229"/>
                <a:gd name="T1" fmla="*/ 0 h 673"/>
                <a:gd name="T2" fmla="*/ 216 w 229"/>
                <a:gd name="T3" fmla="*/ 159 h 673"/>
                <a:gd name="T4" fmla="*/ 204 w 229"/>
                <a:gd name="T5" fmla="*/ 295 h 673"/>
                <a:gd name="T6" fmla="*/ 190 w 229"/>
                <a:gd name="T7" fmla="*/ 410 h 673"/>
                <a:gd name="T8" fmla="*/ 176 w 229"/>
                <a:gd name="T9" fmla="*/ 504 h 673"/>
                <a:gd name="T10" fmla="*/ 160 w 229"/>
                <a:gd name="T11" fmla="*/ 579 h 673"/>
                <a:gd name="T12" fmla="*/ 145 w 229"/>
                <a:gd name="T13" fmla="*/ 630 h 673"/>
                <a:gd name="T14" fmla="*/ 128 w 229"/>
                <a:gd name="T15" fmla="*/ 662 h 673"/>
                <a:gd name="T16" fmla="*/ 113 w 229"/>
                <a:gd name="T17" fmla="*/ 672 h 673"/>
                <a:gd name="T18" fmla="*/ 96 w 229"/>
                <a:gd name="T19" fmla="*/ 662 h 673"/>
                <a:gd name="T20" fmla="*/ 80 w 229"/>
                <a:gd name="T21" fmla="*/ 630 h 673"/>
                <a:gd name="T22" fmla="*/ 64 w 229"/>
                <a:gd name="T23" fmla="*/ 579 h 673"/>
                <a:gd name="T24" fmla="*/ 50 w 229"/>
                <a:gd name="T25" fmla="*/ 504 h 673"/>
                <a:gd name="T26" fmla="*/ 35 w 229"/>
                <a:gd name="T27" fmla="*/ 410 h 673"/>
                <a:gd name="T28" fmla="*/ 22 w 229"/>
                <a:gd name="T29" fmla="*/ 295 h 673"/>
                <a:gd name="T30" fmla="*/ 10 w 229"/>
                <a:gd name="T31" fmla="*/ 159 h 673"/>
                <a:gd name="T32" fmla="*/ 0 w 229"/>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673">
                  <a:moveTo>
                    <a:pt x="228" y="0"/>
                  </a:moveTo>
                  <a:lnTo>
                    <a:pt x="216" y="159"/>
                  </a:lnTo>
                  <a:lnTo>
                    <a:pt x="204" y="295"/>
                  </a:lnTo>
                  <a:lnTo>
                    <a:pt x="190" y="410"/>
                  </a:lnTo>
                  <a:lnTo>
                    <a:pt x="176" y="504"/>
                  </a:lnTo>
                  <a:lnTo>
                    <a:pt x="160" y="579"/>
                  </a:lnTo>
                  <a:lnTo>
                    <a:pt x="145" y="630"/>
                  </a:lnTo>
                  <a:lnTo>
                    <a:pt x="128" y="662"/>
                  </a:lnTo>
                  <a:lnTo>
                    <a:pt x="113" y="672"/>
                  </a:lnTo>
                  <a:lnTo>
                    <a:pt x="96" y="662"/>
                  </a:lnTo>
                  <a:lnTo>
                    <a:pt x="80" y="630"/>
                  </a:lnTo>
                  <a:lnTo>
                    <a:pt x="64" y="579"/>
                  </a:lnTo>
                  <a:lnTo>
                    <a:pt x="50" y="504"/>
                  </a:lnTo>
                  <a:lnTo>
                    <a:pt x="35" y="410"/>
                  </a:lnTo>
                  <a:lnTo>
                    <a:pt x="22" y="295"/>
                  </a:lnTo>
                  <a:lnTo>
                    <a:pt x="10" y="159"/>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1393" name="Text Box 49">
            <a:extLst>
              <a:ext uri="{FF2B5EF4-FFF2-40B4-BE49-F238E27FC236}">
                <a16:creationId xmlns:a16="http://schemas.microsoft.com/office/drawing/2014/main" id="{AF5ED46F-9E23-417E-B031-967B25A10CB9}"/>
              </a:ext>
            </a:extLst>
          </p:cNvPr>
          <p:cNvSpPr txBox="1">
            <a:spLocks noChangeArrowheads="1"/>
          </p:cNvSpPr>
          <p:nvPr/>
        </p:nvSpPr>
        <p:spPr bwMode="auto">
          <a:xfrm>
            <a:off x="533400" y="5029200"/>
            <a:ext cx="76803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4   blades = vibration occurs 4 times per revolution</a:t>
            </a:r>
            <a:endParaRPr lang="en-US" altLang="en-US" sz="2200"/>
          </a:p>
        </p:txBody>
      </p:sp>
      <p:sp>
        <p:nvSpPr>
          <p:cNvPr id="441394" name="Text Box 50">
            <a:extLst>
              <a:ext uri="{FF2B5EF4-FFF2-40B4-BE49-F238E27FC236}">
                <a16:creationId xmlns:a16="http://schemas.microsoft.com/office/drawing/2014/main" id="{82F0F910-5B6D-411A-8270-87E9E66ADA55}"/>
              </a:ext>
            </a:extLst>
          </p:cNvPr>
          <p:cNvSpPr txBox="1">
            <a:spLocks noChangeArrowheads="1"/>
          </p:cNvSpPr>
          <p:nvPr/>
        </p:nvSpPr>
        <p:spPr bwMode="auto">
          <a:xfrm>
            <a:off x="560388" y="5502275"/>
            <a:ext cx="81645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4 x 1000 rpm = vibration occurs at 4000 cycles per minute</a:t>
            </a:r>
            <a:endParaRPr lang="en-US" altLang="en-US" sz="2200"/>
          </a:p>
        </p:txBody>
      </p:sp>
      <p:sp>
        <p:nvSpPr>
          <p:cNvPr id="441395" name="Text Box 51">
            <a:extLst>
              <a:ext uri="{FF2B5EF4-FFF2-40B4-BE49-F238E27FC236}">
                <a16:creationId xmlns:a16="http://schemas.microsoft.com/office/drawing/2014/main" id="{B9802597-24DF-4F8B-A6C2-38CF40E2EF0A}"/>
              </a:ext>
            </a:extLst>
          </p:cNvPr>
          <p:cNvSpPr txBox="1">
            <a:spLocks noChangeArrowheads="1"/>
          </p:cNvSpPr>
          <p:nvPr/>
        </p:nvSpPr>
        <p:spPr bwMode="auto">
          <a:xfrm>
            <a:off x="5094288" y="5969000"/>
            <a:ext cx="17748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    4000 cpm</a:t>
            </a:r>
            <a:endParaRPr lang="en-US" altLang="en-US" sz="2200"/>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2370" name="Group 2">
            <a:extLst>
              <a:ext uri="{FF2B5EF4-FFF2-40B4-BE49-F238E27FC236}">
                <a16:creationId xmlns:a16="http://schemas.microsoft.com/office/drawing/2014/main" id="{FC88E494-9856-451C-84AE-D3E56F7EB390}"/>
              </a:ext>
            </a:extLst>
          </p:cNvPr>
          <p:cNvGrpSpPr>
            <a:grpSpLocks/>
          </p:cNvGrpSpPr>
          <p:nvPr/>
        </p:nvGrpSpPr>
        <p:grpSpPr bwMode="auto">
          <a:xfrm>
            <a:off x="887413" y="2149475"/>
            <a:ext cx="1963737" cy="1905000"/>
            <a:chOff x="306" y="1534"/>
            <a:chExt cx="1360" cy="1361"/>
          </a:xfrm>
        </p:grpSpPr>
        <p:grpSp>
          <p:nvGrpSpPr>
            <p:cNvPr id="442371" name="Group 3">
              <a:extLst>
                <a:ext uri="{FF2B5EF4-FFF2-40B4-BE49-F238E27FC236}">
                  <a16:creationId xmlns:a16="http://schemas.microsoft.com/office/drawing/2014/main" id="{92235FA9-6A14-4E03-9522-B03D5F6E8BC5}"/>
                </a:ext>
              </a:extLst>
            </p:cNvPr>
            <p:cNvGrpSpPr>
              <a:grpSpLocks/>
            </p:cNvGrpSpPr>
            <p:nvPr/>
          </p:nvGrpSpPr>
          <p:grpSpPr bwMode="auto">
            <a:xfrm>
              <a:off x="805" y="1534"/>
              <a:ext cx="341" cy="1361"/>
              <a:chOff x="805" y="1534"/>
              <a:chExt cx="341" cy="1361"/>
            </a:xfrm>
          </p:grpSpPr>
          <p:sp>
            <p:nvSpPr>
              <p:cNvPr id="442372" name="Line 4">
                <a:extLst>
                  <a:ext uri="{FF2B5EF4-FFF2-40B4-BE49-F238E27FC236}">
                    <a16:creationId xmlns:a16="http://schemas.microsoft.com/office/drawing/2014/main" id="{9A3F31D1-6835-4BCE-9752-28DD6F648365}"/>
                  </a:ext>
                </a:extLst>
              </p:cNvPr>
              <p:cNvSpPr>
                <a:spLocks noChangeShapeType="1"/>
              </p:cNvSpPr>
              <p:nvPr/>
            </p:nvSpPr>
            <p:spPr bwMode="auto">
              <a:xfrm>
                <a:off x="922" y="1534"/>
                <a:ext cx="112"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3" name="Line 5">
                <a:extLst>
                  <a:ext uri="{FF2B5EF4-FFF2-40B4-BE49-F238E27FC236}">
                    <a16:creationId xmlns:a16="http://schemas.microsoft.com/office/drawing/2014/main" id="{8388CE9C-B801-4D60-8052-B6A15E262733}"/>
                  </a:ext>
                </a:extLst>
              </p:cNvPr>
              <p:cNvSpPr>
                <a:spLocks noChangeShapeType="1"/>
              </p:cNvSpPr>
              <p:nvPr/>
            </p:nvSpPr>
            <p:spPr bwMode="auto">
              <a:xfrm>
                <a:off x="1034" y="1534"/>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4" name="Line 6">
                <a:extLst>
                  <a:ext uri="{FF2B5EF4-FFF2-40B4-BE49-F238E27FC236}">
                    <a16:creationId xmlns:a16="http://schemas.microsoft.com/office/drawing/2014/main" id="{CA33EA0C-A5A6-4292-A245-94CC936C65DD}"/>
                  </a:ext>
                </a:extLst>
              </p:cNvPr>
              <p:cNvSpPr>
                <a:spLocks noChangeShapeType="1"/>
              </p:cNvSpPr>
              <p:nvPr/>
            </p:nvSpPr>
            <p:spPr bwMode="auto">
              <a:xfrm flipH="1">
                <a:off x="809" y="1534"/>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5" name="Line 7">
                <a:extLst>
                  <a:ext uri="{FF2B5EF4-FFF2-40B4-BE49-F238E27FC236}">
                    <a16:creationId xmlns:a16="http://schemas.microsoft.com/office/drawing/2014/main" id="{1218A25C-1D50-4B46-A17B-6CF77492887C}"/>
                  </a:ext>
                </a:extLst>
              </p:cNvPr>
              <p:cNvSpPr>
                <a:spLocks noChangeShapeType="1"/>
              </p:cNvSpPr>
              <p:nvPr/>
            </p:nvSpPr>
            <p:spPr bwMode="auto">
              <a:xfrm>
                <a:off x="917" y="2895"/>
                <a:ext cx="113"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6" name="Line 8">
                <a:extLst>
                  <a:ext uri="{FF2B5EF4-FFF2-40B4-BE49-F238E27FC236}">
                    <a16:creationId xmlns:a16="http://schemas.microsoft.com/office/drawing/2014/main" id="{1480A7F3-CC36-4BC9-92CA-9CC9425754F8}"/>
                  </a:ext>
                </a:extLst>
              </p:cNvPr>
              <p:cNvSpPr>
                <a:spLocks noChangeShapeType="1"/>
              </p:cNvSpPr>
              <p:nvPr/>
            </p:nvSpPr>
            <p:spPr bwMode="auto">
              <a:xfrm flipV="1">
                <a:off x="1030" y="2782"/>
                <a:ext cx="112"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7" name="Line 9">
                <a:extLst>
                  <a:ext uri="{FF2B5EF4-FFF2-40B4-BE49-F238E27FC236}">
                    <a16:creationId xmlns:a16="http://schemas.microsoft.com/office/drawing/2014/main" id="{AFACFA88-CB4D-4A3D-876E-ACD3E5F8FF04}"/>
                  </a:ext>
                </a:extLst>
              </p:cNvPr>
              <p:cNvSpPr>
                <a:spLocks noChangeShapeType="1"/>
              </p:cNvSpPr>
              <p:nvPr/>
            </p:nvSpPr>
            <p:spPr bwMode="auto">
              <a:xfrm flipH="1" flipV="1">
                <a:off x="805" y="2782"/>
                <a:ext cx="112"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378" name="Group 10">
              <a:extLst>
                <a:ext uri="{FF2B5EF4-FFF2-40B4-BE49-F238E27FC236}">
                  <a16:creationId xmlns:a16="http://schemas.microsoft.com/office/drawing/2014/main" id="{3BFE42DC-CCC7-4016-8399-A1873AC7EC7A}"/>
                </a:ext>
              </a:extLst>
            </p:cNvPr>
            <p:cNvGrpSpPr>
              <a:grpSpLocks/>
            </p:cNvGrpSpPr>
            <p:nvPr/>
          </p:nvGrpSpPr>
          <p:grpSpPr bwMode="auto">
            <a:xfrm>
              <a:off x="306" y="2045"/>
              <a:ext cx="1360" cy="338"/>
              <a:chOff x="306" y="2045"/>
              <a:chExt cx="1360" cy="338"/>
            </a:xfrm>
          </p:grpSpPr>
          <p:sp>
            <p:nvSpPr>
              <p:cNvPr id="442379" name="Line 11">
                <a:extLst>
                  <a:ext uri="{FF2B5EF4-FFF2-40B4-BE49-F238E27FC236}">
                    <a16:creationId xmlns:a16="http://schemas.microsoft.com/office/drawing/2014/main" id="{56EA5514-8FBA-4308-9EA3-DD263FE92139}"/>
                  </a:ext>
                </a:extLst>
              </p:cNvPr>
              <p:cNvSpPr>
                <a:spLocks noChangeShapeType="1"/>
              </p:cNvSpPr>
              <p:nvPr/>
            </p:nvSpPr>
            <p:spPr bwMode="auto">
              <a:xfrm>
                <a:off x="1666" y="2156"/>
                <a:ext cx="0"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0" name="Line 12">
                <a:extLst>
                  <a:ext uri="{FF2B5EF4-FFF2-40B4-BE49-F238E27FC236}">
                    <a16:creationId xmlns:a16="http://schemas.microsoft.com/office/drawing/2014/main" id="{3FE9C4ED-EE31-435E-A3F6-C679269C2191}"/>
                  </a:ext>
                </a:extLst>
              </p:cNvPr>
              <p:cNvSpPr>
                <a:spLocks noChangeShapeType="1"/>
              </p:cNvSpPr>
              <p:nvPr/>
            </p:nvSpPr>
            <p:spPr bwMode="auto">
              <a:xfrm flipH="1">
                <a:off x="1555" y="2268"/>
                <a:ext cx="111"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1" name="Line 13">
                <a:extLst>
                  <a:ext uri="{FF2B5EF4-FFF2-40B4-BE49-F238E27FC236}">
                    <a16:creationId xmlns:a16="http://schemas.microsoft.com/office/drawing/2014/main" id="{0D779F1A-70FD-4044-8314-DE708719A6A3}"/>
                  </a:ext>
                </a:extLst>
              </p:cNvPr>
              <p:cNvSpPr>
                <a:spLocks noChangeShapeType="1"/>
              </p:cNvSpPr>
              <p:nvPr/>
            </p:nvSpPr>
            <p:spPr bwMode="auto">
              <a:xfrm flipH="1" flipV="1">
                <a:off x="1554" y="2045"/>
                <a:ext cx="112" cy="11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2" name="Line 14">
                <a:extLst>
                  <a:ext uri="{FF2B5EF4-FFF2-40B4-BE49-F238E27FC236}">
                    <a16:creationId xmlns:a16="http://schemas.microsoft.com/office/drawing/2014/main" id="{C7D1C8A4-933B-4F97-82AE-E9B4CD926E28}"/>
                  </a:ext>
                </a:extLst>
              </p:cNvPr>
              <p:cNvSpPr>
                <a:spLocks noChangeShapeType="1"/>
              </p:cNvSpPr>
              <p:nvPr/>
            </p:nvSpPr>
            <p:spPr bwMode="auto">
              <a:xfrm>
                <a:off x="306" y="2160"/>
                <a:ext cx="0" cy="11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3" name="Line 15">
                <a:extLst>
                  <a:ext uri="{FF2B5EF4-FFF2-40B4-BE49-F238E27FC236}">
                    <a16:creationId xmlns:a16="http://schemas.microsoft.com/office/drawing/2014/main" id="{A09D798D-BFB5-4ADB-AE4F-28ECE9202A88}"/>
                  </a:ext>
                </a:extLst>
              </p:cNvPr>
              <p:cNvSpPr>
                <a:spLocks noChangeShapeType="1"/>
              </p:cNvSpPr>
              <p:nvPr/>
            </p:nvSpPr>
            <p:spPr bwMode="auto">
              <a:xfrm>
                <a:off x="306" y="2271"/>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4" name="Line 16">
                <a:extLst>
                  <a:ext uri="{FF2B5EF4-FFF2-40B4-BE49-F238E27FC236}">
                    <a16:creationId xmlns:a16="http://schemas.microsoft.com/office/drawing/2014/main" id="{EA7FFC49-A1EB-4EAF-BA28-18BF5EF0F065}"/>
                  </a:ext>
                </a:extLst>
              </p:cNvPr>
              <p:cNvSpPr>
                <a:spLocks noChangeShapeType="1"/>
              </p:cNvSpPr>
              <p:nvPr/>
            </p:nvSpPr>
            <p:spPr bwMode="auto">
              <a:xfrm flipV="1">
                <a:off x="306" y="2047"/>
                <a:ext cx="112"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385" name="Group 17">
              <a:extLst>
                <a:ext uri="{FF2B5EF4-FFF2-40B4-BE49-F238E27FC236}">
                  <a16:creationId xmlns:a16="http://schemas.microsoft.com/office/drawing/2014/main" id="{A8269AB9-AA4B-4761-9057-2DCAB87EC003}"/>
                </a:ext>
              </a:extLst>
            </p:cNvPr>
            <p:cNvGrpSpPr>
              <a:grpSpLocks/>
            </p:cNvGrpSpPr>
            <p:nvPr/>
          </p:nvGrpSpPr>
          <p:grpSpPr bwMode="auto">
            <a:xfrm>
              <a:off x="374" y="1773"/>
              <a:ext cx="1218" cy="878"/>
              <a:chOff x="374" y="1773"/>
              <a:chExt cx="1218" cy="878"/>
            </a:xfrm>
          </p:grpSpPr>
          <p:sp>
            <p:nvSpPr>
              <p:cNvPr id="442386" name="Line 18">
                <a:extLst>
                  <a:ext uri="{FF2B5EF4-FFF2-40B4-BE49-F238E27FC236}">
                    <a16:creationId xmlns:a16="http://schemas.microsoft.com/office/drawing/2014/main" id="{84A0F5AE-5BCD-4FE5-8265-4F88CAB98699}"/>
                  </a:ext>
                </a:extLst>
              </p:cNvPr>
              <p:cNvSpPr>
                <a:spLocks noChangeShapeType="1"/>
              </p:cNvSpPr>
              <p:nvPr/>
            </p:nvSpPr>
            <p:spPr bwMode="auto">
              <a:xfrm>
                <a:off x="1534" y="1809"/>
                <a:ext cx="58" cy="9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7" name="Line 19">
                <a:extLst>
                  <a:ext uri="{FF2B5EF4-FFF2-40B4-BE49-F238E27FC236}">
                    <a16:creationId xmlns:a16="http://schemas.microsoft.com/office/drawing/2014/main" id="{3D7D3053-AF52-448C-9068-158B22799C0E}"/>
                  </a:ext>
                </a:extLst>
              </p:cNvPr>
              <p:cNvSpPr>
                <a:spLocks noChangeShapeType="1"/>
              </p:cNvSpPr>
              <p:nvPr/>
            </p:nvSpPr>
            <p:spPr bwMode="auto">
              <a:xfrm flipH="1">
                <a:off x="1556" y="1905"/>
                <a:ext cx="36"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8" name="Line 20">
                <a:extLst>
                  <a:ext uri="{FF2B5EF4-FFF2-40B4-BE49-F238E27FC236}">
                    <a16:creationId xmlns:a16="http://schemas.microsoft.com/office/drawing/2014/main" id="{95B54F63-F388-402A-BF22-93BB73EC4B58}"/>
                  </a:ext>
                </a:extLst>
              </p:cNvPr>
              <p:cNvSpPr>
                <a:spLocks noChangeShapeType="1"/>
              </p:cNvSpPr>
              <p:nvPr/>
            </p:nvSpPr>
            <p:spPr bwMode="auto">
              <a:xfrm flipH="1" flipV="1">
                <a:off x="1380" y="1773"/>
                <a:ext cx="154" cy="3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9" name="Line 21">
                <a:extLst>
                  <a:ext uri="{FF2B5EF4-FFF2-40B4-BE49-F238E27FC236}">
                    <a16:creationId xmlns:a16="http://schemas.microsoft.com/office/drawing/2014/main" id="{93C05AEE-730D-4AD0-B3CD-AB49C95586D9}"/>
                  </a:ext>
                </a:extLst>
              </p:cNvPr>
              <p:cNvSpPr>
                <a:spLocks noChangeShapeType="1"/>
              </p:cNvSpPr>
              <p:nvPr/>
            </p:nvSpPr>
            <p:spPr bwMode="auto">
              <a:xfrm>
                <a:off x="374" y="2518"/>
                <a:ext cx="58" cy="9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0" name="Line 22">
                <a:extLst>
                  <a:ext uri="{FF2B5EF4-FFF2-40B4-BE49-F238E27FC236}">
                    <a16:creationId xmlns:a16="http://schemas.microsoft.com/office/drawing/2014/main" id="{6A7C63BB-65AB-4E89-945D-1FEC03C531EE}"/>
                  </a:ext>
                </a:extLst>
              </p:cNvPr>
              <p:cNvSpPr>
                <a:spLocks noChangeShapeType="1"/>
              </p:cNvSpPr>
              <p:nvPr/>
            </p:nvSpPr>
            <p:spPr bwMode="auto">
              <a:xfrm>
                <a:off x="432" y="2613"/>
                <a:ext cx="156" cy="3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1" name="Line 23">
                <a:extLst>
                  <a:ext uri="{FF2B5EF4-FFF2-40B4-BE49-F238E27FC236}">
                    <a16:creationId xmlns:a16="http://schemas.microsoft.com/office/drawing/2014/main" id="{61F54E4C-C26B-4FE2-BA5F-3C27B0CAB48E}"/>
                  </a:ext>
                </a:extLst>
              </p:cNvPr>
              <p:cNvSpPr>
                <a:spLocks noChangeShapeType="1"/>
              </p:cNvSpPr>
              <p:nvPr/>
            </p:nvSpPr>
            <p:spPr bwMode="auto">
              <a:xfrm flipV="1">
                <a:off x="374" y="2363"/>
                <a:ext cx="36" cy="15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392" name="Group 24">
              <a:extLst>
                <a:ext uri="{FF2B5EF4-FFF2-40B4-BE49-F238E27FC236}">
                  <a16:creationId xmlns:a16="http://schemas.microsoft.com/office/drawing/2014/main" id="{E3EB542B-8DEA-4E67-8023-CD8231316BD1}"/>
                </a:ext>
              </a:extLst>
            </p:cNvPr>
            <p:cNvGrpSpPr>
              <a:grpSpLocks/>
            </p:cNvGrpSpPr>
            <p:nvPr/>
          </p:nvGrpSpPr>
          <p:grpSpPr bwMode="auto">
            <a:xfrm>
              <a:off x="543" y="1599"/>
              <a:ext cx="873" cy="1225"/>
              <a:chOff x="543" y="1599"/>
              <a:chExt cx="873" cy="1225"/>
            </a:xfrm>
          </p:grpSpPr>
          <p:sp>
            <p:nvSpPr>
              <p:cNvPr id="442393" name="Line 25">
                <a:extLst>
                  <a:ext uri="{FF2B5EF4-FFF2-40B4-BE49-F238E27FC236}">
                    <a16:creationId xmlns:a16="http://schemas.microsoft.com/office/drawing/2014/main" id="{FB825FAA-6137-4174-91EE-19879B1B968C}"/>
                  </a:ext>
                </a:extLst>
              </p:cNvPr>
              <p:cNvSpPr>
                <a:spLocks noChangeShapeType="1"/>
              </p:cNvSpPr>
              <p:nvPr/>
            </p:nvSpPr>
            <p:spPr bwMode="auto">
              <a:xfrm>
                <a:off x="1280" y="1599"/>
                <a:ext cx="96" cy="5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4" name="Line 26">
                <a:extLst>
                  <a:ext uri="{FF2B5EF4-FFF2-40B4-BE49-F238E27FC236}">
                    <a16:creationId xmlns:a16="http://schemas.microsoft.com/office/drawing/2014/main" id="{EC3189E3-B564-4F68-A93C-BC0048A8C1CD}"/>
                  </a:ext>
                </a:extLst>
              </p:cNvPr>
              <p:cNvSpPr>
                <a:spLocks noChangeShapeType="1"/>
              </p:cNvSpPr>
              <p:nvPr/>
            </p:nvSpPr>
            <p:spPr bwMode="auto">
              <a:xfrm>
                <a:off x="1376" y="1657"/>
                <a:ext cx="40"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5" name="Line 27">
                <a:extLst>
                  <a:ext uri="{FF2B5EF4-FFF2-40B4-BE49-F238E27FC236}">
                    <a16:creationId xmlns:a16="http://schemas.microsoft.com/office/drawing/2014/main" id="{A5A02AED-5F35-4AE9-BC6B-5412DCDE1898}"/>
                  </a:ext>
                </a:extLst>
              </p:cNvPr>
              <p:cNvSpPr>
                <a:spLocks noChangeShapeType="1"/>
              </p:cNvSpPr>
              <p:nvPr/>
            </p:nvSpPr>
            <p:spPr bwMode="auto">
              <a:xfrm flipH="1">
                <a:off x="1126" y="1599"/>
                <a:ext cx="154" cy="39"/>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6" name="Line 28">
                <a:extLst>
                  <a:ext uri="{FF2B5EF4-FFF2-40B4-BE49-F238E27FC236}">
                    <a16:creationId xmlns:a16="http://schemas.microsoft.com/office/drawing/2014/main" id="{B32A2A51-11F6-4D80-8934-D4AD61C4087A}"/>
                  </a:ext>
                </a:extLst>
              </p:cNvPr>
              <p:cNvSpPr>
                <a:spLocks noChangeShapeType="1"/>
              </p:cNvSpPr>
              <p:nvPr/>
            </p:nvSpPr>
            <p:spPr bwMode="auto">
              <a:xfrm>
                <a:off x="582" y="2767"/>
                <a:ext cx="97" cy="5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7" name="Line 29">
                <a:extLst>
                  <a:ext uri="{FF2B5EF4-FFF2-40B4-BE49-F238E27FC236}">
                    <a16:creationId xmlns:a16="http://schemas.microsoft.com/office/drawing/2014/main" id="{8F032FF9-A811-4F33-B9BB-5136B6A0D6CC}"/>
                  </a:ext>
                </a:extLst>
              </p:cNvPr>
              <p:cNvSpPr>
                <a:spLocks noChangeShapeType="1"/>
              </p:cNvSpPr>
              <p:nvPr/>
            </p:nvSpPr>
            <p:spPr bwMode="auto">
              <a:xfrm flipV="1">
                <a:off x="679" y="2785"/>
                <a:ext cx="153" cy="39"/>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8" name="Line 30">
                <a:extLst>
                  <a:ext uri="{FF2B5EF4-FFF2-40B4-BE49-F238E27FC236}">
                    <a16:creationId xmlns:a16="http://schemas.microsoft.com/office/drawing/2014/main" id="{4E817372-2788-45EB-9733-A426856F76EA}"/>
                  </a:ext>
                </a:extLst>
              </p:cNvPr>
              <p:cNvSpPr>
                <a:spLocks noChangeShapeType="1"/>
              </p:cNvSpPr>
              <p:nvPr/>
            </p:nvSpPr>
            <p:spPr bwMode="auto">
              <a:xfrm flipH="1" flipV="1">
                <a:off x="543" y="2613"/>
                <a:ext cx="39"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399" name="Group 31">
              <a:extLst>
                <a:ext uri="{FF2B5EF4-FFF2-40B4-BE49-F238E27FC236}">
                  <a16:creationId xmlns:a16="http://schemas.microsoft.com/office/drawing/2014/main" id="{04B66871-ECBC-4D03-8D80-09D065A82B35}"/>
                </a:ext>
              </a:extLst>
            </p:cNvPr>
            <p:cNvGrpSpPr>
              <a:grpSpLocks/>
            </p:cNvGrpSpPr>
            <p:nvPr/>
          </p:nvGrpSpPr>
          <p:grpSpPr bwMode="auto">
            <a:xfrm>
              <a:off x="374" y="1784"/>
              <a:ext cx="1230" cy="866"/>
              <a:chOff x="374" y="1784"/>
              <a:chExt cx="1230" cy="866"/>
            </a:xfrm>
          </p:grpSpPr>
          <p:sp>
            <p:nvSpPr>
              <p:cNvPr id="442400" name="Line 32">
                <a:extLst>
                  <a:ext uri="{FF2B5EF4-FFF2-40B4-BE49-F238E27FC236}">
                    <a16:creationId xmlns:a16="http://schemas.microsoft.com/office/drawing/2014/main" id="{0D49F516-1A68-447D-A2AD-E781A030E112}"/>
                  </a:ext>
                </a:extLst>
              </p:cNvPr>
              <p:cNvSpPr>
                <a:spLocks noChangeShapeType="1"/>
              </p:cNvSpPr>
              <p:nvPr/>
            </p:nvSpPr>
            <p:spPr bwMode="auto">
              <a:xfrm flipH="1">
                <a:off x="1547" y="2513"/>
                <a:ext cx="57" cy="9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1" name="Line 33">
                <a:extLst>
                  <a:ext uri="{FF2B5EF4-FFF2-40B4-BE49-F238E27FC236}">
                    <a16:creationId xmlns:a16="http://schemas.microsoft.com/office/drawing/2014/main" id="{1A922F43-8E41-4014-8D65-7D516AF02A11}"/>
                  </a:ext>
                </a:extLst>
              </p:cNvPr>
              <p:cNvSpPr>
                <a:spLocks noChangeShapeType="1"/>
              </p:cNvSpPr>
              <p:nvPr/>
            </p:nvSpPr>
            <p:spPr bwMode="auto">
              <a:xfrm flipH="1">
                <a:off x="1393" y="2610"/>
                <a:ext cx="154"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2" name="Line 34">
                <a:extLst>
                  <a:ext uri="{FF2B5EF4-FFF2-40B4-BE49-F238E27FC236}">
                    <a16:creationId xmlns:a16="http://schemas.microsoft.com/office/drawing/2014/main" id="{8C289FCE-E0E3-4218-8302-2F63A0623977}"/>
                  </a:ext>
                </a:extLst>
              </p:cNvPr>
              <p:cNvSpPr>
                <a:spLocks noChangeShapeType="1"/>
              </p:cNvSpPr>
              <p:nvPr/>
            </p:nvSpPr>
            <p:spPr bwMode="auto">
              <a:xfrm flipH="1" flipV="1">
                <a:off x="1563" y="2359"/>
                <a:ext cx="41"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3" name="Line 35">
                <a:extLst>
                  <a:ext uri="{FF2B5EF4-FFF2-40B4-BE49-F238E27FC236}">
                    <a16:creationId xmlns:a16="http://schemas.microsoft.com/office/drawing/2014/main" id="{E818E25D-0A95-449E-9E40-606BA1FA58E3}"/>
                  </a:ext>
                </a:extLst>
              </p:cNvPr>
              <p:cNvSpPr>
                <a:spLocks noChangeShapeType="1"/>
              </p:cNvSpPr>
              <p:nvPr/>
            </p:nvSpPr>
            <p:spPr bwMode="auto">
              <a:xfrm flipH="1">
                <a:off x="374" y="1824"/>
                <a:ext cx="56" cy="9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4" name="Line 36">
                <a:extLst>
                  <a:ext uri="{FF2B5EF4-FFF2-40B4-BE49-F238E27FC236}">
                    <a16:creationId xmlns:a16="http://schemas.microsoft.com/office/drawing/2014/main" id="{32F738C4-A116-4F1D-BC63-4D642E7FB116}"/>
                  </a:ext>
                </a:extLst>
              </p:cNvPr>
              <p:cNvSpPr>
                <a:spLocks noChangeShapeType="1"/>
              </p:cNvSpPr>
              <p:nvPr/>
            </p:nvSpPr>
            <p:spPr bwMode="auto">
              <a:xfrm>
                <a:off x="374" y="1922"/>
                <a:ext cx="40" cy="15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5" name="Line 37">
                <a:extLst>
                  <a:ext uri="{FF2B5EF4-FFF2-40B4-BE49-F238E27FC236}">
                    <a16:creationId xmlns:a16="http://schemas.microsoft.com/office/drawing/2014/main" id="{2BE1325B-7002-47E8-9646-378822CD0E5A}"/>
                  </a:ext>
                </a:extLst>
              </p:cNvPr>
              <p:cNvSpPr>
                <a:spLocks noChangeShapeType="1"/>
              </p:cNvSpPr>
              <p:nvPr/>
            </p:nvSpPr>
            <p:spPr bwMode="auto">
              <a:xfrm flipV="1">
                <a:off x="430" y="1784"/>
                <a:ext cx="153"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06" name="Group 38">
              <a:extLst>
                <a:ext uri="{FF2B5EF4-FFF2-40B4-BE49-F238E27FC236}">
                  <a16:creationId xmlns:a16="http://schemas.microsoft.com/office/drawing/2014/main" id="{D3C3192A-4FB1-4A34-8E4F-0307BB087541}"/>
                </a:ext>
              </a:extLst>
            </p:cNvPr>
            <p:cNvGrpSpPr>
              <a:grpSpLocks/>
            </p:cNvGrpSpPr>
            <p:nvPr/>
          </p:nvGrpSpPr>
          <p:grpSpPr bwMode="auto">
            <a:xfrm>
              <a:off x="542" y="1617"/>
              <a:ext cx="893" cy="1207"/>
              <a:chOff x="542" y="1617"/>
              <a:chExt cx="893" cy="1207"/>
            </a:xfrm>
          </p:grpSpPr>
          <p:sp>
            <p:nvSpPr>
              <p:cNvPr id="442407" name="Line 39">
                <a:extLst>
                  <a:ext uri="{FF2B5EF4-FFF2-40B4-BE49-F238E27FC236}">
                    <a16:creationId xmlns:a16="http://schemas.microsoft.com/office/drawing/2014/main" id="{2EB6F731-089A-4334-8FF7-0D2D87288CBF}"/>
                  </a:ext>
                </a:extLst>
              </p:cNvPr>
              <p:cNvSpPr>
                <a:spLocks noChangeShapeType="1"/>
              </p:cNvSpPr>
              <p:nvPr/>
            </p:nvSpPr>
            <p:spPr bwMode="auto">
              <a:xfrm flipH="1">
                <a:off x="1307" y="2764"/>
                <a:ext cx="94" cy="6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8" name="Line 40">
                <a:extLst>
                  <a:ext uri="{FF2B5EF4-FFF2-40B4-BE49-F238E27FC236}">
                    <a16:creationId xmlns:a16="http://schemas.microsoft.com/office/drawing/2014/main" id="{F0A48360-89E4-406C-B89D-2D75825857C4}"/>
                  </a:ext>
                </a:extLst>
              </p:cNvPr>
              <p:cNvSpPr>
                <a:spLocks noChangeShapeType="1"/>
              </p:cNvSpPr>
              <p:nvPr/>
            </p:nvSpPr>
            <p:spPr bwMode="auto">
              <a:xfrm flipH="1" flipV="1">
                <a:off x="1152" y="2790"/>
                <a:ext cx="155" cy="3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9" name="Line 41">
                <a:extLst>
                  <a:ext uri="{FF2B5EF4-FFF2-40B4-BE49-F238E27FC236}">
                    <a16:creationId xmlns:a16="http://schemas.microsoft.com/office/drawing/2014/main" id="{11790867-A676-4982-953D-362FB8DCE0D0}"/>
                  </a:ext>
                </a:extLst>
              </p:cNvPr>
              <p:cNvSpPr>
                <a:spLocks noChangeShapeType="1"/>
              </p:cNvSpPr>
              <p:nvPr/>
            </p:nvSpPr>
            <p:spPr bwMode="auto">
              <a:xfrm flipV="1">
                <a:off x="1401" y="2608"/>
                <a:ext cx="34" cy="15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0" name="Line 42">
                <a:extLst>
                  <a:ext uri="{FF2B5EF4-FFF2-40B4-BE49-F238E27FC236}">
                    <a16:creationId xmlns:a16="http://schemas.microsoft.com/office/drawing/2014/main" id="{27C2410F-F5A6-4A91-A115-B5B0B283693C}"/>
                  </a:ext>
                </a:extLst>
              </p:cNvPr>
              <p:cNvSpPr>
                <a:spLocks noChangeShapeType="1"/>
              </p:cNvSpPr>
              <p:nvPr/>
            </p:nvSpPr>
            <p:spPr bwMode="auto">
              <a:xfrm flipH="1">
                <a:off x="575" y="1617"/>
                <a:ext cx="95" cy="6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1" name="Line 43">
                <a:extLst>
                  <a:ext uri="{FF2B5EF4-FFF2-40B4-BE49-F238E27FC236}">
                    <a16:creationId xmlns:a16="http://schemas.microsoft.com/office/drawing/2014/main" id="{4A5FB4C5-16C3-4AB2-89FB-70321A825469}"/>
                  </a:ext>
                </a:extLst>
              </p:cNvPr>
              <p:cNvSpPr>
                <a:spLocks noChangeShapeType="1"/>
              </p:cNvSpPr>
              <p:nvPr/>
            </p:nvSpPr>
            <p:spPr bwMode="auto">
              <a:xfrm flipH="1">
                <a:off x="542" y="1678"/>
                <a:ext cx="33" cy="15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2" name="Line 44">
                <a:extLst>
                  <a:ext uri="{FF2B5EF4-FFF2-40B4-BE49-F238E27FC236}">
                    <a16:creationId xmlns:a16="http://schemas.microsoft.com/office/drawing/2014/main" id="{3F7D3CC6-7774-4749-9D59-8D8C6AEAC49A}"/>
                  </a:ext>
                </a:extLst>
              </p:cNvPr>
              <p:cNvSpPr>
                <a:spLocks noChangeShapeType="1"/>
              </p:cNvSpPr>
              <p:nvPr/>
            </p:nvSpPr>
            <p:spPr bwMode="auto">
              <a:xfrm>
                <a:off x="670" y="1617"/>
                <a:ext cx="155" cy="3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2413" name="Group 45">
            <a:extLst>
              <a:ext uri="{FF2B5EF4-FFF2-40B4-BE49-F238E27FC236}">
                <a16:creationId xmlns:a16="http://schemas.microsoft.com/office/drawing/2014/main" id="{A3E05086-4133-4D68-B6B3-0B70D308AA7E}"/>
              </a:ext>
            </a:extLst>
          </p:cNvPr>
          <p:cNvGrpSpPr>
            <a:grpSpLocks/>
          </p:cNvGrpSpPr>
          <p:nvPr/>
        </p:nvGrpSpPr>
        <p:grpSpPr bwMode="auto">
          <a:xfrm>
            <a:off x="609600" y="325438"/>
            <a:ext cx="1963738" cy="1906587"/>
            <a:chOff x="113" y="232"/>
            <a:chExt cx="1361" cy="1361"/>
          </a:xfrm>
        </p:grpSpPr>
        <p:grpSp>
          <p:nvGrpSpPr>
            <p:cNvPr id="442414" name="Group 46">
              <a:extLst>
                <a:ext uri="{FF2B5EF4-FFF2-40B4-BE49-F238E27FC236}">
                  <a16:creationId xmlns:a16="http://schemas.microsoft.com/office/drawing/2014/main" id="{E9AD10AA-0ED0-4A83-80A3-7556A586B53A}"/>
                </a:ext>
              </a:extLst>
            </p:cNvPr>
            <p:cNvGrpSpPr>
              <a:grpSpLocks/>
            </p:cNvGrpSpPr>
            <p:nvPr/>
          </p:nvGrpSpPr>
          <p:grpSpPr bwMode="auto">
            <a:xfrm>
              <a:off x="612" y="232"/>
              <a:ext cx="341" cy="1361"/>
              <a:chOff x="612" y="232"/>
              <a:chExt cx="341" cy="1361"/>
            </a:xfrm>
          </p:grpSpPr>
          <p:sp>
            <p:nvSpPr>
              <p:cNvPr id="442415" name="Line 47">
                <a:extLst>
                  <a:ext uri="{FF2B5EF4-FFF2-40B4-BE49-F238E27FC236}">
                    <a16:creationId xmlns:a16="http://schemas.microsoft.com/office/drawing/2014/main" id="{8BD4C4B3-CC5D-4720-A18C-1C822102CAF5}"/>
                  </a:ext>
                </a:extLst>
              </p:cNvPr>
              <p:cNvSpPr>
                <a:spLocks noChangeShapeType="1"/>
              </p:cNvSpPr>
              <p:nvPr/>
            </p:nvSpPr>
            <p:spPr bwMode="auto">
              <a:xfrm>
                <a:off x="729" y="232"/>
                <a:ext cx="112"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6" name="Line 48">
                <a:extLst>
                  <a:ext uri="{FF2B5EF4-FFF2-40B4-BE49-F238E27FC236}">
                    <a16:creationId xmlns:a16="http://schemas.microsoft.com/office/drawing/2014/main" id="{CBE8842C-3E12-416D-8F76-59C833148FFE}"/>
                  </a:ext>
                </a:extLst>
              </p:cNvPr>
              <p:cNvSpPr>
                <a:spLocks noChangeShapeType="1"/>
              </p:cNvSpPr>
              <p:nvPr/>
            </p:nvSpPr>
            <p:spPr bwMode="auto">
              <a:xfrm>
                <a:off x="841" y="232"/>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7" name="Line 49">
                <a:extLst>
                  <a:ext uri="{FF2B5EF4-FFF2-40B4-BE49-F238E27FC236}">
                    <a16:creationId xmlns:a16="http://schemas.microsoft.com/office/drawing/2014/main" id="{CF1AD24C-1FA3-4BC9-9828-68972E9CEE23}"/>
                  </a:ext>
                </a:extLst>
              </p:cNvPr>
              <p:cNvSpPr>
                <a:spLocks noChangeShapeType="1"/>
              </p:cNvSpPr>
              <p:nvPr/>
            </p:nvSpPr>
            <p:spPr bwMode="auto">
              <a:xfrm flipH="1">
                <a:off x="616" y="232"/>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8" name="Line 50">
                <a:extLst>
                  <a:ext uri="{FF2B5EF4-FFF2-40B4-BE49-F238E27FC236}">
                    <a16:creationId xmlns:a16="http://schemas.microsoft.com/office/drawing/2014/main" id="{D86CC739-E9AC-455A-AD62-D267DA48F447}"/>
                  </a:ext>
                </a:extLst>
              </p:cNvPr>
              <p:cNvSpPr>
                <a:spLocks noChangeShapeType="1"/>
              </p:cNvSpPr>
              <p:nvPr/>
            </p:nvSpPr>
            <p:spPr bwMode="auto">
              <a:xfrm>
                <a:off x="724" y="1593"/>
                <a:ext cx="112"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9" name="Line 51">
                <a:extLst>
                  <a:ext uri="{FF2B5EF4-FFF2-40B4-BE49-F238E27FC236}">
                    <a16:creationId xmlns:a16="http://schemas.microsoft.com/office/drawing/2014/main" id="{F005DBFD-8F5C-420B-92B6-DE1C2D10426F}"/>
                  </a:ext>
                </a:extLst>
              </p:cNvPr>
              <p:cNvSpPr>
                <a:spLocks noChangeShapeType="1"/>
              </p:cNvSpPr>
              <p:nvPr/>
            </p:nvSpPr>
            <p:spPr bwMode="auto">
              <a:xfrm flipV="1">
                <a:off x="836" y="1481"/>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0" name="Line 52">
                <a:extLst>
                  <a:ext uri="{FF2B5EF4-FFF2-40B4-BE49-F238E27FC236}">
                    <a16:creationId xmlns:a16="http://schemas.microsoft.com/office/drawing/2014/main" id="{3496665D-784E-4D11-97A8-16EB5A78E9BB}"/>
                  </a:ext>
                </a:extLst>
              </p:cNvPr>
              <p:cNvSpPr>
                <a:spLocks noChangeShapeType="1"/>
              </p:cNvSpPr>
              <p:nvPr/>
            </p:nvSpPr>
            <p:spPr bwMode="auto">
              <a:xfrm flipH="1" flipV="1">
                <a:off x="612" y="1481"/>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21" name="Group 53">
              <a:extLst>
                <a:ext uri="{FF2B5EF4-FFF2-40B4-BE49-F238E27FC236}">
                  <a16:creationId xmlns:a16="http://schemas.microsoft.com/office/drawing/2014/main" id="{1565FC7B-8398-454C-9927-FBB266A076A2}"/>
                </a:ext>
              </a:extLst>
            </p:cNvPr>
            <p:cNvGrpSpPr>
              <a:grpSpLocks/>
            </p:cNvGrpSpPr>
            <p:nvPr/>
          </p:nvGrpSpPr>
          <p:grpSpPr bwMode="auto">
            <a:xfrm>
              <a:off x="113" y="743"/>
              <a:ext cx="1361" cy="338"/>
              <a:chOff x="113" y="743"/>
              <a:chExt cx="1361" cy="338"/>
            </a:xfrm>
          </p:grpSpPr>
          <p:sp>
            <p:nvSpPr>
              <p:cNvPr id="442422" name="Line 54">
                <a:extLst>
                  <a:ext uri="{FF2B5EF4-FFF2-40B4-BE49-F238E27FC236}">
                    <a16:creationId xmlns:a16="http://schemas.microsoft.com/office/drawing/2014/main" id="{7B56944C-34C4-4DFA-925E-BCC5BBE9578B}"/>
                  </a:ext>
                </a:extLst>
              </p:cNvPr>
              <p:cNvSpPr>
                <a:spLocks noChangeShapeType="1"/>
              </p:cNvSpPr>
              <p:nvPr/>
            </p:nvSpPr>
            <p:spPr bwMode="auto">
              <a:xfrm>
                <a:off x="1473" y="855"/>
                <a:ext cx="1" cy="11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3" name="Line 55">
                <a:extLst>
                  <a:ext uri="{FF2B5EF4-FFF2-40B4-BE49-F238E27FC236}">
                    <a16:creationId xmlns:a16="http://schemas.microsoft.com/office/drawing/2014/main" id="{7DBCE046-2D31-4EA4-919A-B180440303A2}"/>
                  </a:ext>
                </a:extLst>
              </p:cNvPr>
              <p:cNvSpPr>
                <a:spLocks noChangeShapeType="1"/>
              </p:cNvSpPr>
              <p:nvPr/>
            </p:nvSpPr>
            <p:spPr bwMode="auto">
              <a:xfrm flipH="1">
                <a:off x="1362" y="966"/>
                <a:ext cx="112" cy="11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4" name="Line 56">
                <a:extLst>
                  <a:ext uri="{FF2B5EF4-FFF2-40B4-BE49-F238E27FC236}">
                    <a16:creationId xmlns:a16="http://schemas.microsoft.com/office/drawing/2014/main" id="{07127373-658A-4F86-9FFF-152265609E13}"/>
                  </a:ext>
                </a:extLst>
              </p:cNvPr>
              <p:cNvSpPr>
                <a:spLocks noChangeShapeType="1"/>
              </p:cNvSpPr>
              <p:nvPr/>
            </p:nvSpPr>
            <p:spPr bwMode="auto">
              <a:xfrm flipH="1" flipV="1">
                <a:off x="1361" y="743"/>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5" name="Line 57">
                <a:extLst>
                  <a:ext uri="{FF2B5EF4-FFF2-40B4-BE49-F238E27FC236}">
                    <a16:creationId xmlns:a16="http://schemas.microsoft.com/office/drawing/2014/main" id="{1E812E8E-C898-4B03-8386-1F3380B97488}"/>
                  </a:ext>
                </a:extLst>
              </p:cNvPr>
              <p:cNvSpPr>
                <a:spLocks noChangeShapeType="1"/>
              </p:cNvSpPr>
              <p:nvPr/>
            </p:nvSpPr>
            <p:spPr bwMode="auto">
              <a:xfrm>
                <a:off x="113" y="858"/>
                <a:ext cx="0"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6" name="Line 58">
                <a:extLst>
                  <a:ext uri="{FF2B5EF4-FFF2-40B4-BE49-F238E27FC236}">
                    <a16:creationId xmlns:a16="http://schemas.microsoft.com/office/drawing/2014/main" id="{38322B0F-684D-43B0-9A8F-7F3EB55E6687}"/>
                  </a:ext>
                </a:extLst>
              </p:cNvPr>
              <p:cNvSpPr>
                <a:spLocks noChangeShapeType="1"/>
              </p:cNvSpPr>
              <p:nvPr/>
            </p:nvSpPr>
            <p:spPr bwMode="auto">
              <a:xfrm>
                <a:off x="113" y="970"/>
                <a:ext cx="113" cy="11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7" name="Line 59">
                <a:extLst>
                  <a:ext uri="{FF2B5EF4-FFF2-40B4-BE49-F238E27FC236}">
                    <a16:creationId xmlns:a16="http://schemas.microsoft.com/office/drawing/2014/main" id="{5CB8678E-1FC7-4AC1-806C-395C4EB31EC0}"/>
                  </a:ext>
                </a:extLst>
              </p:cNvPr>
              <p:cNvSpPr>
                <a:spLocks noChangeShapeType="1"/>
              </p:cNvSpPr>
              <p:nvPr/>
            </p:nvSpPr>
            <p:spPr bwMode="auto">
              <a:xfrm flipV="1">
                <a:off x="113" y="745"/>
                <a:ext cx="112"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28" name="Group 60">
              <a:extLst>
                <a:ext uri="{FF2B5EF4-FFF2-40B4-BE49-F238E27FC236}">
                  <a16:creationId xmlns:a16="http://schemas.microsoft.com/office/drawing/2014/main" id="{5BCD3DB7-63FD-4557-8B51-8F3722E3850C}"/>
                </a:ext>
              </a:extLst>
            </p:cNvPr>
            <p:cNvGrpSpPr>
              <a:grpSpLocks/>
            </p:cNvGrpSpPr>
            <p:nvPr/>
          </p:nvGrpSpPr>
          <p:grpSpPr bwMode="auto">
            <a:xfrm>
              <a:off x="181" y="471"/>
              <a:ext cx="1219" cy="878"/>
              <a:chOff x="181" y="471"/>
              <a:chExt cx="1219" cy="878"/>
            </a:xfrm>
          </p:grpSpPr>
          <p:sp>
            <p:nvSpPr>
              <p:cNvPr id="442429" name="Line 61">
                <a:extLst>
                  <a:ext uri="{FF2B5EF4-FFF2-40B4-BE49-F238E27FC236}">
                    <a16:creationId xmlns:a16="http://schemas.microsoft.com/office/drawing/2014/main" id="{3C21A149-1331-465D-9F9B-75E1C32E3235}"/>
                  </a:ext>
                </a:extLst>
              </p:cNvPr>
              <p:cNvSpPr>
                <a:spLocks noChangeShapeType="1"/>
              </p:cNvSpPr>
              <p:nvPr/>
            </p:nvSpPr>
            <p:spPr bwMode="auto">
              <a:xfrm>
                <a:off x="1341" y="507"/>
                <a:ext cx="59" cy="9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0" name="Line 62">
                <a:extLst>
                  <a:ext uri="{FF2B5EF4-FFF2-40B4-BE49-F238E27FC236}">
                    <a16:creationId xmlns:a16="http://schemas.microsoft.com/office/drawing/2014/main" id="{B1249F6C-5F71-4376-A351-6B485647C429}"/>
                  </a:ext>
                </a:extLst>
              </p:cNvPr>
              <p:cNvSpPr>
                <a:spLocks noChangeShapeType="1"/>
              </p:cNvSpPr>
              <p:nvPr/>
            </p:nvSpPr>
            <p:spPr bwMode="auto">
              <a:xfrm flipH="1">
                <a:off x="1363" y="603"/>
                <a:ext cx="37" cy="15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1" name="Line 63">
                <a:extLst>
                  <a:ext uri="{FF2B5EF4-FFF2-40B4-BE49-F238E27FC236}">
                    <a16:creationId xmlns:a16="http://schemas.microsoft.com/office/drawing/2014/main" id="{9DB764A0-1A2A-4F1E-B462-4CD20B37A787}"/>
                  </a:ext>
                </a:extLst>
              </p:cNvPr>
              <p:cNvSpPr>
                <a:spLocks noChangeShapeType="1"/>
              </p:cNvSpPr>
              <p:nvPr/>
            </p:nvSpPr>
            <p:spPr bwMode="auto">
              <a:xfrm flipH="1" flipV="1">
                <a:off x="1187" y="471"/>
                <a:ext cx="154" cy="3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2" name="Line 64">
                <a:extLst>
                  <a:ext uri="{FF2B5EF4-FFF2-40B4-BE49-F238E27FC236}">
                    <a16:creationId xmlns:a16="http://schemas.microsoft.com/office/drawing/2014/main" id="{3E3801AF-8CA1-412B-872D-A2DB2D6C2E9B}"/>
                  </a:ext>
                </a:extLst>
              </p:cNvPr>
              <p:cNvSpPr>
                <a:spLocks noChangeShapeType="1"/>
              </p:cNvSpPr>
              <p:nvPr/>
            </p:nvSpPr>
            <p:spPr bwMode="auto">
              <a:xfrm>
                <a:off x="181" y="1217"/>
                <a:ext cx="59" cy="9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3" name="Line 65">
                <a:extLst>
                  <a:ext uri="{FF2B5EF4-FFF2-40B4-BE49-F238E27FC236}">
                    <a16:creationId xmlns:a16="http://schemas.microsoft.com/office/drawing/2014/main" id="{BC8B4412-E154-4E62-852B-A1F5C55569FE}"/>
                  </a:ext>
                </a:extLst>
              </p:cNvPr>
              <p:cNvSpPr>
                <a:spLocks noChangeShapeType="1"/>
              </p:cNvSpPr>
              <p:nvPr/>
            </p:nvSpPr>
            <p:spPr bwMode="auto">
              <a:xfrm>
                <a:off x="240" y="1312"/>
                <a:ext cx="155" cy="3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4" name="Line 66">
                <a:extLst>
                  <a:ext uri="{FF2B5EF4-FFF2-40B4-BE49-F238E27FC236}">
                    <a16:creationId xmlns:a16="http://schemas.microsoft.com/office/drawing/2014/main" id="{6D149E82-1AB8-4365-89B8-DA1602DE659C}"/>
                  </a:ext>
                </a:extLst>
              </p:cNvPr>
              <p:cNvSpPr>
                <a:spLocks noChangeShapeType="1"/>
              </p:cNvSpPr>
              <p:nvPr/>
            </p:nvSpPr>
            <p:spPr bwMode="auto">
              <a:xfrm flipV="1">
                <a:off x="181" y="1061"/>
                <a:ext cx="37" cy="15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35" name="Group 67">
              <a:extLst>
                <a:ext uri="{FF2B5EF4-FFF2-40B4-BE49-F238E27FC236}">
                  <a16:creationId xmlns:a16="http://schemas.microsoft.com/office/drawing/2014/main" id="{CA1D85C9-F3F5-48F0-840A-D01E9F948D4F}"/>
                </a:ext>
              </a:extLst>
            </p:cNvPr>
            <p:cNvGrpSpPr>
              <a:grpSpLocks/>
            </p:cNvGrpSpPr>
            <p:nvPr/>
          </p:nvGrpSpPr>
          <p:grpSpPr bwMode="auto">
            <a:xfrm>
              <a:off x="350" y="298"/>
              <a:ext cx="873" cy="1224"/>
              <a:chOff x="350" y="298"/>
              <a:chExt cx="873" cy="1224"/>
            </a:xfrm>
          </p:grpSpPr>
          <p:sp>
            <p:nvSpPr>
              <p:cNvPr id="442436" name="Line 68">
                <a:extLst>
                  <a:ext uri="{FF2B5EF4-FFF2-40B4-BE49-F238E27FC236}">
                    <a16:creationId xmlns:a16="http://schemas.microsoft.com/office/drawing/2014/main" id="{9ECB6A9A-3558-4357-87C4-A1AF82BDC434}"/>
                  </a:ext>
                </a:extLst>
              </p:cNvPr>
              <p:cNvSpPr>
                <a:spLocks noChangeShapeType="1"/>
              </p:cNvSpPr>
              <p:nvPr/>
            </p:nvSpPr>
            <p:spPr bwMode="auto">
              <a:xfrm>
                <a:off x="1087" y="298"/>
                <a:ext cx="97" cy="5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7" name="Line 69">
                <a:extLst>
                  <a:ext uri="{FF2B5EF4-FFF2-40B4-BE49-F238E27FC236}">
                    <a16:creationId xmlns:a16="http://schemas.microsoft.com/office/drawing/2014/main" id="{FE86BBA1-BE06-47BB-9169-AF29F74EF9EE}"/>
                  </a:ext>
                </a:extLst>
              </p:cNvPr>
              <p:cNvSpPr>
                <a:spLocks noChangeShapeType="1"/>
              </p:cNvSpPr>
              <p:nvPr/>
            </p:nvSpPr>
            <p:spPr bwMode="auto">
              <a:xfrm>
                <a:off x="1184" y="355"/>
                <a:ext cx="39"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8" name="Line 70">
                <a:extLst>
                  <a:ext uri="{FF2B5EF4-FFF2-40B4-BE49-F238E27FC236}">
                    <a16:creationId xmlns:a16="http://schemas.microsoft.com/office/drawing/2014/main" id="{31D96754-747B-4F40-8803-A89769DA77CA}"/>
                  </a:ext>
                </a:extLst>
              </p:cNvPr>
              <p:cNvSpPr>
                <a:spLocks noChangeShapeType="1"/>
              </p:cNvSpPr>
              <p:nvPr/>
            </p:nvSpPr>
            <p:spPr bwMode="auto">
              <a:xfrm flipH="1">
                <a:off x="933" y="298"/>
                <a:ext cx="154" cy="39"/>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9" name="Line 71">
                <a:extLst>
                  <a:ext uri="{FF2B5EF4-FFF2-40B4-BE49-F238E27FC236}">
                    <a16:creationId xmlns:a16="http://schemas.microsoft.com/office/drawing/2014/main" id="{C910D827-7D9E-4392-B53D-34EAA8861145}"/>
                  </a:ext>
                </a:extLst>
              </p:cNvPr>
              <p:cNvSpPr>
                <a:spLocks noChangeShapeType="1"/>
              </p:cNvSpPr>
              <p:nvPr/>
            </p:nvSpPr>
            <p:spPr bwMode="auto">
              <a:xfrm>
                <a:off x="389" y="1465"/>
                <a:ext cx="97" cy="5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0" name="Line 72">
                <a:extLst>
                  <a:ext uri="{FF2B5EF4-FFF2-40B4-BE49-F238E27FC236}">
                    <a16:creationId xmlns:a16="http://schemas.microsoft.com/office/drawing/2014/main" id="{06A059A2-22AB-4C93-B367-0C854612A732}"/>
                  </a:ext>
                </a:extLst>
              </p:cNvPr>
              <p:cNvSpPr>
                <a:spLocks noChangeShapeType="1"/>
              </p:cNvSpPr>
              <p:nvPr/>
            </p:nvSpPr>
            <p:spPr bwMode="auto">
              <a:xfrm flipV="1">
                <a:off x="486" y="1483"/>
                <a:ext cx="154" cy="39"/>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1" name="Line 73">
                <a:extLst>
                  <a:ext uri="{FF2B5EF4-FFF2-40B4-BE49-F238E27FC236}">
                    <a16:creationId xmlns:a16="http://schemas.microsoft.com/office/drawing/2014/main" id="{F221E58B-A41B-4D29-B0F2-D29EF8D3E63D}"/>
                  </a:ext>
                </a:extLst>
              </p:cNvPr>
              <p:cNvSpPr>
                <a:spLocks noChangeShapeType="1"/>
              </p:cNvSpPr>
              <p:nvPr/>
            </p:nvSpPr>
            <p:spPr bwMode="auto">
              <a:xfrm flipH="1" flipV="1">
                <a:off x="350" y="1312"/>
                <a:ext cx="39" cy="15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42" name="Group 74">
              <a:extLst>
                <a:ext uri="{FF2B5EF4-FFF2-40B4-BE49-F238E27FC236}">
                  <a16:creationId xmlns:a16="http://schemas.microsoft.com/office/drawing/2014/main" id="{A6229220-AD2A-426C-A6C5-883042175A47}"/>
                </a:ext>
              </a:extLst>
            </p:cNvPr>
            <p:cNvGrpSpPr>
              <a:grpSpLocks/>
            </p:cNvGrpSpPr>
            <p:nvPr/>
          </p:nvGrpSpPr>
          <p:grpSpPr bwMode="auto">
            <a:xfrm>
              <a:off x="181" y="482"/>
              <a:ext cx="1230" cy="866"/>
              <a:chOff x="181" y="482"/>
              <a:chExt cx="1230" cy="866"/>
            </a:xfrm>
          </p:grpSpPr>
          <p:sp>
            <p:nvSpPr>
              <p:cNvPr id="442443" name="Line 75">
                <a:extLst>
                  <a:ext uri="{FF2B5EF4-FFF2-40B4-BE49-F238E27FC236}">
                    <a16:creationId xmlns:a16="http://schemas.microsoft.com/office/drawing/2014/main" id="{EC7E38EF-8FDD-4C70-B1A4-D61F9FF9D560}"/>
                  </a:ext>
                </a:extLst>
              </p:cNvPr>
              <p:cNvSpPr>
                <a:spLocks noChangeShapeType="1"/>
              </p:cNvSpPr>
              <p:nvPr/>
            </p:nvSpPr>
            <p:spPr bwMode="auto">
              <a:xfrm flipH="1">
                <a:off x="1354" y="1211"/>
                <a:ext cx="57" cy="9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4" name="Line 76">
                <a:extLst>
                  <a:ext uri="{FF2B5EF4-FFF2-40B4-BE49-F238E27FC236}">
                    <a16:creationId xmlns:a16="http://schemas.microsoft.com/office/drawing/2014/main" id="{3E06DFD5-0A7E-4406-BBF1-5BED60AADDAA}"/>
                  </a:ext>
                </a:extLst>
              </p:cNvPr>
              <p:cNvSpPr>
                <a:spLocks noChangeShapeType="1"/>
              </p:cNvSpPr>
              <p:nvPr/>
            </p:nvSpPr>
            <p:spPr bwMode="auto">
              <a:xfrm flipH="1">
                <a:off x="1200" y="1308"/>
                <a:ext cx="154"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5" name="Line 77">
                <a:extLst>
                  <a:ext uri="{FF2B5EF4-FFF2-40B4-BE49-F238E27FC236}">
                    <a16:creationId xmlns:a16="http://schemas.microsoft.com/office/drawing/2014/main" id="{3A081A4D-083E-41D1-B6A7-D9BCDE261E66}"/>
                  </a:ext>
                </a:extLst>
              </p:cNvPr>
              <p:cNvSpPr>
                <a:spLocks noChangeShapeType="1"/>
              </p:cNvSpPr>
              <p:nvPr/>
            </p:nvSpPr>
            <p:spPr bwMode="auto">
              <a:xfrm flipH="1" flipV="1">
                <a:off x="1370" y="1058"/>
                <a:ext cx="41" cy="15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6" name="Line 78">
                <a:extLst>
                  <a:ext uri="{FF2B5EF4-FFF2-40B4-BE49-F238E27FC236}">
                    <a16:creationId xmlns:a16="http://schemas.microsoft.com/office/drawing/2014/main" id="{B5A2722B-7936-4E87-A1C5-B79F32CFB407}"/>
                  </a:ext>
                </a:extLst>
              </p:cNvPr>
              <p:cNvSpPr>
                <a:spLocks noChangeShapeType="1"/>
              </p:cNvSpPr>
              <p:nvPr/>
            </p:nvSpPr>
            <p:spPr bwMode="auto">
              <a:xfrm flipH="1">
                <a:off x="181" y="523"/>
                <a:ext cx="56" cy="9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7" name="Line 79">
                <a:extLst>
                  <a:ext uri="{FF2B5EF4-FFF2-40B4-BE49-F238E27FC236}">
                    <a16:creationId xmlns:a16="http://schemas.microsoft.com/office/drawing/2014/main" id="{3D6A7055-6053-48F9-83C8-83730C61CE65}"/>
                  </a:ext>
                </a:extLst>
              </p:cNvPr>
              <p:cNvSpPr>
                <a:spLocks noChangeShapeType="1"/>
              </p:cNvSpPr>
              <p:nvPr/>
            </p:nvSpPr>
            <p:spPr bwMode="auto">
              <a:xfrm>
                <a:off x="181" y="620"/>
                <a:ext cx="40"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8" name="Line 80">
                <a:extLst>
                  <a:ext uri="{FF2B5EF4-FFF2-40B4-BE49-F238E27FC236}">
                    <a16:creationId xmlns:a16="http://schemas.microsoft.com/office/drawing/2014/main" id="{D41291E1-0C12-4B22-8C53-0C179B36C480}"/>
                  </a:ext>
                </a:extLst>
              </p:cNvPr>
              <p:cNvSpPr>
                <a:spLocks noChangeShapeType="1"/>
              </p:cNvSpPr>
              <p:nvPr/>
            </p:nvSpPr>
            <p:spPr bwMode="auto">
              <a:xfrm flipV="1">
                <a:off x="237" y="482"/>
                <a:ext cx="153" cy="4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449" name="Group 81">
              <a:extLst>
                <a:ext uri="{FF2B5EF4-FFF2-40B4-BE49-F238E27FC236}">
                  <a16:creationId xmlns:a16="http://schemas.microsoft.com/office/drawing/2014/main" id="{9F079B46-702F-4FE4-8635-FC9F2432F2F3}"/>
                </a:ext>
              </a:extLst>
            </p:cNvPr>
            <p:cNvGrpSpPr>
              <a:grpSpLocks/>
            </p:cNvGrpSpPr>
            <p:nvPr/>
          </p:nvGrpSpPr>
          <p:grpSpPr bwMode="auto">
            <a:xfrm>
              <a:off x="349" y="316"/>
              <a:ext cx="893" cy="1206"/>
              <a:chOff x="349" y="316"/>
              <a:chExt cx="893" cy="1206"/>
            </a:xfrm>
          </p:grpSpPr>
          <p:sp>
            <p:nvSpPr>
              <p:cNvPr id="442450" name="Line 82">
                <a:extLst>
                  <a:ext uri="{FF2B5EF4-FFF2-40B4-BE49-F238E27FC236}">
                    <a16:creationId xmlns:a16="http://schemas.microsoft.com/office/drawing/2014/main" id="{BEAE7396-BC57-4F77-87C4-08BE1BEEF661}"/>
                  </a:ext>
                </a:extLst>
              </p:cNvPr>
              <p:cNvSpPr>
                <a:spLocks noChangeShapeType="1"/>
              </p:cNvSpPr>
              <p:nvPr/>
            </p:nvSpPr>
            <p:spPr bwMode="auto">
              <a:xfrm flipH="1">
                <a:off x="1114" y="1462"/>
                <a:ext cx="94" cy="6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1" name="Line 83">
                <a:extLst>
                  <a:ext uri="{FF2B5EF4-FFF2-40B4-BE49-F238E27FC236}">
                    <a16:creationId xmlns:a16="http://schemas.microsoft.com/office/drawing/2014/main" id="{CBFC79E5-A004-4C9E-B764-3A284B909BFC}"/>
                  </a:ext>
                </a:extLst>
              </p:cNvPr>
              <p:cNvSpPr>
                <a:spLocks noChangeShapeType="1"/>
              </p:cNvSpPr>
              <p:nvPr/>
            </p:nvSpPr>
            <p:spPr bwMode="auto">
              <a:xfrm flipH="1" flipV="1">
                <a:off x="959" y="1489"/>
                <a:ext cx="155" cy="3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2" name="Line 84">
                <a:extLst>
                  <a:ext uri="{FF2B5EF4-FFF2-40B4-BE49-F238E27FC236}">
                    <a16:creationId xmlns:a16="http://schemas.microsoft.com/office/drawing/2014/main" id="{9D1ADF0B-5DE7-405F-8E94-A75F1440AFF6}"/>
                  </a:ext>
                </a:extLst>
              </p:cNvPr>
              <p:cNvSpPr>
                <a:spLocks noChangeShapeType="1"/>
              </p:cNvSpPr>
              <p:nvPr/>
            </p:nvSpPr>
            <p:spPr bwMode="auto">
              <a:xfrm flipV="1">
                <a:off x="1208" y="1306"/>
                <a:ext cx="34" cy="15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3" name="Line 85">
                <a:extLst>
                  <a:ext uri="{FF2B5EF4-FFF2-40B4-BE49-F238E27FC236}">
                    <a16:creationId xmlns:a16="http://schemas.microsoft.com/office/drawing/2014/main" id="{3AA18D60-7DC1-4088-979E-69F52DBA0F67}"/>
                  </a:ext>
                </a:extLst>
              </p:cNvPr>
              <p:cNvSpPr>
                <a:spLocks noChangeShapeType="1"/>
              </p:cNvSpPr>
              <p:nvPr/>
            </p:nvSpPr>
            <p:spPr bwMode="auto">
              <a:xfrm flipH="1">
                <a:off x="382" y="316"/>
                <a:ext cx="95" cy="6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4" name="Line 86">
                <a:extLst>
                  <a:ext uri="{FF2B5EF4-FFF2-40B4-BE49-F238E27FC236}">
                    <a16:creationId xmlns:a16="http://schemas.microsoft.com/office/drawing/2014/main" id="{1E797D34-3492-4765-8CE3-5BFE4ABB7D9F}"/>
                  </a:ext>
                </a:extLst>
              </p:cNvPr>
              <p:cNvSpPr>
                <a:spLocks noChangeShapeType="1"/>
              </p:cNvSpPr>
              <p:nvPr/>
            </p:nvSpPr>
            <p:spPr bwMode="auto">
              <a:xfrm flipH="1">
                <a:off x="349" y="376"/>
                <a:ext cx="33" cy="15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5" name="Line 87">
                <a:extLst>
                  <a:ext uri="{FF2B5EF4-FFF2-40B4-BE49-F238E27FC236}">
                    <a16:creationId xmlns:a16="http://schemas.microsoft.com/office/drawing/2014/main" id="{E7F043E2-409A-4B3F-9108-5399D999E6B4}"/>
                  </a:ext>
                </a:extLst>
              </p:cNvPr>
              <p:cNvSpPr>
                <a:spLocks noChangeShapeType="1"/>
              </p:cNvSpPr>
              <p:nvPr/>
            </p:nvSpPr>
            <p:spPr bwMode="auto">
              <a:xfrm>
                <a:off x="477" y="316"/>
                <a:ext cx="155" cy="3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2456" name="Rectangle 88">
            <a:extLst>
              <a:ext uri="{FF2B5EF4-FFF2-40B4-BE49-F238E27FC236}">
                <a16:creationId xmlns:a16="http://schemas.microsoft.com/office/drawing/2014/main" id="{9F7C967C-24EB-4E1E-9A01-3903EC66E006}"/>
              </a:ext>
            </a:extLst>
          </p:cNvPr>
          <p:cNvSpPr>
            <a:spLocks noGrp="1" noChangeArrowheads="1"/>
          </p:cNvSpPr>
          <p:nvPr>
            <p:ph type="body" idx="1"/>
          </p:nvPr>
        </p:nvSpPr>
        <p:spPr>
          <a:xfrm>
            <a:off x="1585913" y="2328863"/>
            <a:ext cx="1181100" cy="768350"/>
          </a:xfrm>
          <a:noFill/>
          <a:ln/>
        </p:spPr>
        <p:txBody>
          <a:bodyPr lIns="0" tIns="0" rIns="0" bIns="0"/>
          <a:lstStyle/>
          <a:p>
            <a:pPr marL="0" indent="0" algn="ctr" defTabSz="457200">
              <a:spcBef>
                <a:spcPct val="0"/>
              </a:spcBef>
              <a:buClr>
                <a:srgbClr val="008280"/>
              </a:buClr>
              <a:buSzPct val="90000"/>
              <a:buFont typeface="Monotype Sorts" pitchFamily="2" charset="2"/>
              <a:buNone/>
            </a:pPr>
            <a:r>
              <a:rPr lang="en-US" altLang="en-US" sz="2000"/>
              <a:t>12 tooth</a:t>
            </a:r>
          </a:p>
          <a:p>
            <a:pPr marL="0" indent="0" algn="ctr" defTabSz="457200">
              <a:spcBef>
                <a:spcPct val="0"/>
              </a:spcBef>
              <a:buClr>
                <a:srgbClr val="008280"/>
              </a:buClr>
              <a:buSzPct val="90000"/>
              <a:buFont typeface="Monotype Sorts" pitchFamily="2" charset="2"/>
              <a:buNone/>
            </a:pPr>
            <a:r>
              <a:rPr lang="en-US" altLang="en-US" sz="2000"/>
              <a:t>gear</a:t>
            </a:r>
            <a:endParaRPr lang="en-US" altLang="en-US"/>
          </a:p>
        </p:txBody>
      </p:sp>
      <p:sp>
        <p:nvSpPr>
          <p:cNvPr id="442457" name="Freeform 89">
            <a:extLst>
              <a:ext uri="{FF2B5EF4-FFF2-40B4-BE49-F238E27FC236}">
                <a16:creationId xmlns:a16="http://schemas.microsoft.com/office/drawing/2014/main" id="{875C94D9-2AFD-4780-9733-0FF2586214DF}"/>
              </a:ext>
            </a:extLst>
          </p:cNvPr>
          <p:cNvSpPr>
            <a:spLocks/>
          </p:cNvSpPr>
          <p:nvPr/>
        </p:nvSpPr>
        <p:spPr bwMode="auto">
          <a:xfrm>
            <a:off x="946150" y="4041775"/>
            <a:ext cx="1639888" cy="425450"/>
          </a:xfrm>
          <a:custGeom>
            <a:avLst/>
            <a:gdLst>
              <a:gd name="T0" fmla="*/ 0 w 1136"/>
              <a:gd name="T1" fmla="*/ 0 h 304"/>
              <a:gd name="T2" fmla="*/ 53 w 1136"/>
              <a:gd name="T3" fmla="*/ 66 h 304"/>
              <a:gd name="T4" fmla="*/ 113 w 1136"/>
              <a:gd name="T5" fmla="*/ 124 h 304"/>
              <a:gd name="T6" fmla="*/ 177 w 1136"/>
              <a:gd name="T7" fmla="*/ 174 h 304"/>
              <a:gd name="T8" fmla="*/ 246 w 1136"/>
              <a:gd name="T9" fmla="*/ 215 h 304"/>
              <a:gd name="T10" fmla="*/ 317 w 1136"/>
              <a:gd name="T11" fmla="*/ 249 h 304"/>
              <a:gd name="T12" fmla="*/ 393 w 1136"/>
              <a:gd name="T13" fmla="*/ 275 h 304"/>
              <a:gd name="T14" fmla="*/ 470 w 1136"/>
              <a:gd name="T15" fmla="*/ 293 h 304"/>
              <a:gd name="T16" fmla="*/ 549 w 1136"/>
              <a:gd name="T17" fmla="*/ 302 h 304"/>
              <a:gd name="T18" fmla="*/ 627 w 1136"/>
              <a:gd name="T19" fmla="*/ 303 h 304"/>
              <a:gd name="T20" fmla="*/ 705 w 1136"/>
              <a:gd name="T21" fmla="*/ 297 h 304"/>
              <a:gd name="T22" fmla="*/ 783 w 1136"/>
              <a:gd name="T23" fmla="*/ 282 h 304"/>
              <a:gd name="T24" fmla="*/ 860 w 1136"/>
              <a:gd name="T25" fmla="*/ 257 h 304"/>
              <a:gd name="T26" fmla="*/ 933 w 1136"/>
              <a:gd name="T27" fmla="*/ 225 h 304"/>
              <a:gd name="T28" fmla="*/ 1004 w 1136"/>
              <a:gd name="T29" fmla="*/ 184 h 304"/>
              <a:gd name="T30" fmla="*/ 1071 w 1136"/>
              <a:gd name="T31" fmla="*/ 136 h 304"/>
              <a:gd name="T32" fmla="*/ 1135 w 1136"/>
              <a:gd name="T33" fmla="*/ 7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 h="304">
                <a:moveTo>
                  <a:pt x="0" y="0"/>
                </a:moveTo>
                <a:lnTo>
                  <a:pt x="53" y="66"/>
                </a:lnTo>
                <a:lnTo>
                  <a:pt x="113" y="124"/>
                </a:lnTo>
                <a:lnTo>
                  <a:pt x="177" y="174"/>
                </a:lnTo>
                <a:lnTo>
                  <a:pt x="246" y="215"/>
                </a:lnTo>
                <a:lnTo>
                  <a:pt x="317" y="249"/>
                </a:lnTo>
                <a:lnTo>
                  <a:pt x="393" y="275"/>
                </a:lnTo>
                <a:lnTo>
                  <a:pt x="470" y="293"/>
                </a:lnTo>
                <a:lnTo>
                  <a:pt x="549" y="302"/>
                </a:lnTo>
                <a:lnTo>
                  <a:pt x="627" y="303"/>
                </a:lnTo>
                <a:lnTo>
                  <a:pt x="705" y="297"/>
                </a:lnTo>
                <a:lnTo>
                  <a:pt x="783" y="282"/>
                </a:lnTo>
                <a:lnTo>
                  <a:pt x="860" y="257"/>
                </a:lnTo>
                <a:lnTo>
                  <a:pt x="933" y="225"/>
                </a:lnTo>
                <a:lnTo>
                  <a:pt x="1004" y="184"/>
                </a:lnTo>
                <a:lnTo>
                  <a:pt x="1071" y="136"/>
                </a:lnTo>
                <a:lnTo>
                  <a:pt x="1135" y="77"/>
                </a:lnTo>
              </a:path>
            </a:pathLst>
          </a:custGeom>
          <a:noFill/>
          <a:ln w="19050" cap="flat" cmpd="sng">
            <a:solidFill>
              <a:srgbClr val="80808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8" name="Text Box 90">
            <a:extLst>
              <a:ext uri="{FF2B5EF4-FFF2-40B4-BE49-F238E27FC236}">
                <a16:creationId xmlns:a16="http://schemas.microsoft.com/office/drawing/2014/main" id="{8C56D101-D117-411A-9367-EDCC1A00C48F}"/>
              </a:ext>
            </a:extLst>
          </p:cNvPr>
          <p:cNvSpPr txBox="1">
            <a:spLocks noChangeArrowheads="1"/>
          </p:cNvSpPr>
          <p:nvPr/>
        </p:nvSpPr>
        <p:spPr bwMode="auto">
          <a:xfrm>
            <a:off x="1073150" y="4489450"/>
            <a:ext cx="17240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54025" indent="-44450" algn="l" defTabSz="409575">
              <a:defRPr sz="2400">
                <a:solidFill>
                  <a:schemeClr val="tx1"/>
                </a:solidFill>
                <a:latin typeface="Times New Roman" panose="02020603050405020304" pitchFamily="18" charset="0"/>
              </a:defRPr>
            </a:lvl2pPr>
            <a:lvl3pPr marL="817563" indent="3175"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90000"/>
              <a:buFont typeface="Monotype Sorts" pitchFamily="2" charset="2"/>
              <a:buNone/>
            </a:pPr>
            <a:r>
              <a:rPr lang="en-US" altLang="en-US" sz="2600">
                <a:solidFill>
                  <a:srgbClr val="000000"/>
                </a:solidFill>
                <a:latin typeface="Arial" panose="020B0604020202020204" pitchFamily="34" charset="0"/>
              </a:rPr>
              <a:t>1000 rpm</a:t>
            </a:r>
            <a:endParaRPr lang="en-US" altLang="en-US" sz="2200"/>
          </a:p>
        </p:txBody>
      </p:sp>
      <p:sp>
        <p:nvSpPr>
          <p:cNvPr id="442459" name="Line 91">
            <a:extLst>
              <a:ext uri="{FF2B5EF4-FFF2-40B4-BE49-F238E27FC236}">
                <a16:creationId xmlns:a16="http://schemas.microsoft.com/office/drawing/2014/main" id="{24EA6C49-D421-4E3F-9895-0EC78DE2BB2B}"/>
              </a:ext>
            </a:extLst>
          </p:cNvPr>
          <p:cNvSpPr>
            <a:spLocks noChangeShapeType="1"/>
          </p:cNvSpPr>
          <p:nvPr/>
        </p:nvSpPr>
        <p:spPr bwMode="auto">
          <a:xfrm>
            <a:off x="4052888" y="2722563"/>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0" name="Line 92">
            <a:extLst>
              <a:ext uri="{FF2B5EF4-FFF2-40B4-BE49-F238E27FC236}">
                <a16:creationId xmlns:a16="http://schemas.microsoft.com/office/drawing/2014/main" id="{C7524E9E-BE9F-432B-86D5-EE31FB087804}"/>
              </a:ext>
            </a:extLst>
          </p:cNvPr>
          <p:cNvSpPr>
            <a:spLocks noChangeShapeType="1"/>
          </p:cNvSpPr>
          <p:nvPr/>
        </p:nvSpPr>
        <p:spPr bwMode="auto">
          <a:xfrm>
            <a:off x="4052888" y="1625600"/>
            <a:ext cx="0" cy="218598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1" name="Line 93">
            <a:extLst>
              <a:ext uri="{FF2B5EF4-FFF2-40B4-BE49-F238E27FC236}">
                <a16:creationId xmlns:a16="http://schemas.microsoft.com/office/drawing/2014/main" id="{FD38BA5E-7B57-4AE6-A202-0C3B26DFF626}"/>
              </a:ext>
            </a:extLst>
          </p:cNvPr>
          <p:cNvSpPr>
            <a:spLocks noChangeShapeType="1"/>
          </p:cNvSpPr>
          <p:nvPr/>
        </p:nvSpPr>
        <p:spPr bwMode="auto">
          <a:xfrm>
            <a:off x="4052888" y="4119563"/>
            <a:ext cx="2592387"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2" name="Line 94">
            <a:extLst>
              <a:ext uri="{FF2B5EF4-FFF2-40B4-BE49-F238E27FC236}">
                <a16:creationId xmlns:a16="http://schemas.microsoft.com/office/drawing/2014/main" id="{91B8E5DE-A60A-437A-8A84-901BC6F4331E}"/>
              </a:ext>
            </a:extLst>
          </p:cNvPr>
          <p:cNvSpPr>
            <a:spLocks noChangeShapeType="1"/>
          </p:cNvSpPr>
          <p:nvPr/>
        </p:nvSpPr>
        <p:spPr bwMode="auto">
          <a:xfrm>
            <a:off x="4052888" y="3962400"/>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3" name="Line 95">
            <a:extLst>
              <a:ext uri="{FF2B5EF4-FFF2-40B4-BE49-F238E27FC236}">
                <a16:creationId xmlns:a16="http://schemas.microsoft.com/office/drawing/2014/main" id="{8B444B01-7B86-4FF9-9FD1-297F84377F82}"/>
              </a:ext>
            </a:extLst>
          </p:cNvPr>
          <p:cNvSpPr>
            <a:spLocks noChangeShapeType="1"/>
          </p:cNvSpPr>
          <p:nvPr/>
        </p:nvSpPr>
        <p:spPr bwMode="auto">
          <a:xfrm>
            <a:off x="6645275" y="3962400"/>
            <a:ext cx="0" cy="31432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4" name="Text Box 96">
            <a:extLst>
              <a:ext uri="{FF2B5EF4-FFF2-40B4-BE49-F238E27FC236}">
                <a16:creationId xmlns:a16="http://schemas.microsoft.com/office/drawing/2014/main" id="{7EDBB0EA-2186-4974-9DBB-15A5F777EA9E}"/>
              </a:ext>
            </a:extLst>
          </p:cNvPr>
          <p:cNvSpPr txBox="1">
            <a:spLocks noChangeArrowheads="1"/>
          </p:cNvSpPr>
          <p:nvPr/>
        </p:nvSpPr>
        <p:spPr bwMode="auto">
          <a:xfrm>
            <a:off x="4538663" y="4276725"/>
            <a:ext cx="15081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 revolution</a:t>
            </a:r>
            <a:endParaRPr lang="en-US" altLang="en-US" sz="2200"/>
          </a:p>
        </p:txBody>
      </p:sp>
      <p:sp>
        <p:nvSpPr>
          <p:cNvPr id="442465" name="Text Box 97">
            <a:extLst>
              <a:ext uri="{FF2B5EF4-FFF2-40B4-BE49-F238E27FC236}">
                <a16:creationId xmlns:a16="http://schemas.microsoft.com/office/drawing/2014/main" id="{0F4A1E82-73CB-431D-85CC-ECFBDA43EB3B}"/>
              </a:ext>
            </a:extLst>
          </p:cNvPr>
          <p:cNvSpPr txBox="1">
            <a:spLocks noChangeArrowheads="1"/>
          </p:cNvSpPr>
          <p:nvPr/>
        </p:nvSpPr>
        <p:spPr bwMode="auto">
          <a:xfrm>
            <a:off x="7966075" y="2571750"/>
            <a:ext cx="6556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42466" name="Text Box 98">
            <a:extLst>
              <a:ext uri="{FF2B5EF4-FFF2-40B4-BE49-F238E27FC236}">
                <a16:creationId xmlns:a16="http://schemas.microsoft.com/office/drawing/2014/main" id="{79635016-6E73-43CC-8A9E-FBC8D304280B}"/>
              </a:ext>
            </a:extLst>
          </p:cNvPr>
          <p:cNvSpPr txBox="1">
            <a:spLocks noChangeArrowheads="1"/>
          </p:cNvSpPr>
          <p:nvPr/>
        </p:nvSpPr>
        <p:spPr bwMode="auto">
          <a:xfrm>
            <a:off x="3463925" y="1143000"/>
            <a:ext cx="12985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Amplitude</a:t>
            </a:r>
            <a:endParaRPr lang="en-US" altLang="en-US" sz="2200"/>
          </a:p>
        </p:txBody>
      </p:sp>
      <p:sp>
        <p:nvSpPr>
          <p:cNvPr id="442467" name="Text Box 99">
            <a:extLst>
              <a:ext uri="{FF2B5EF4-FFF2-40B4-BE49-F238E27FC236}">
                <a16:creationId xmlns:a16="http://schemas.microsoft.com/office/drawing/2014/main" id="{6D6A4E33-8CA2-46AC-8653-665670BB76F2}"/>
              </a:ext>
            </a:extLst>
          </p:cNvPr>
          <p:cNvSpPr txBox="1">
            <a:spLocks noChangeArrowheads="1"/>
          </p:cNvSpPr>
          <p:nvPr/>
        </p:nvSpPr>
        <p:spPr bwMode="auto">
          <a:xfrm>
            <a:off x="3727450" y="2565400"/>
            <a:ext cx="171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2468" name="Text Box 100">
            <a:extLst>
              <a:ext uri="{FF2B5EF4-FFF2-40B4-BE49-F238E27FC236}">
                <a16:creationId xmlns:a16="http://schemas.microsoft.com/office/drawing/2014/main" id="{11EF6750-F238-4473-A396-225A7CF769E0}"/>
              </a:ext>
            </a:extLst>
          </p:cNvPr>
          <p:cNvSpPr txBox="1">
            <a:spLocks noChangeArrowheads="1"/>
          </p:cNvSpPr>
          <p:nvPr/>
        </p:nvSpPr>
        <p:spPr bwMode="auto">
          <a:xfrm>
            <a:off x="3727450" y="1465263"/>
            <a:ext cx="180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2469" name="Text Box 101">
            <a:extLst>
              <a:ext uri="{FF2B5EF4-FFF2-40B4-BE49-F238E27FC236}">
                <a16:creationId xmlns:a16="http://schemas.microsoft.com/office/drawing/2014/main" id="{EF431B6D-D710-4F42-A902-C5A2D65A684B}"/>
              </a:ext>
            </a:extLst>
          </p:cNvPr>
          <p:cNvSpPr txBox="1">
            <a:spLocks noChangeArrowheads="1"/>
          </p:cNvSpPr>
          <p:nvPr/>
        </p:nvSpPr>
        <p:spPr bwMode="auto">
          <a:xfrm>
            <a:off x="3765550" y="3509963"/>
            <a:ext cx="1555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42470" name="Text Box 102">
            <a:extLst>
              <a:ext uri="{FF2B5EF4-FFF2-40B4-BE49-F238E27FC236}">
                <a16:creationId xmlns:a16="http://schemas.microsoft.com/office/drawing/2014/main" id="{7BF25191-99FE-4DC4-BD10-3D3E52946C9B}"/>
              </a:ext>
            </a:extLst>
          </p:cNvPr>
          <p:cNvSpPr txBox="1">
            <a:spLocks noChangeArrowheads="1"/>
          </p:cNvSpPr>
          <p:nvPr/>
        </p:nvSpPr>
        <p:spPr bwMode="auto">
          <a:xfrm>
            <a:off x="4529138" y="504825"/>
            <a:ext cx="358298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600" u="sng">
                <a:solidFill>
                  <a:srgbClr val="000000"/>
                </a:solidFill>
                <a:latin typeface="Arial" panose="020B0604020202020204" pitchFamily="34" charset="0"/>
              </a:rPr>
              <a:t>Time Waveform</a:t>
            </a:r>
            <a:endParaRPr lang="en-US" altLang="en-US" sz="2200"/>
          </a:p>
        </p:txBody>
      </p:sp>
      <p:grpSp>
        <p:nvGrpSpPr>
          <p:cNvPr id="442471" name="Group 103">
            <a:extLst>
              <a:ext uri="{FF2B5EF4-FFF2-40B4-BE49-F238E27FC236}">
                <a16:creationId xmlns:a16="http://schemas.microsoft.com/office/drawing/2014/main" id="{7DB77446-A3F8-4C99-9E25-4EA66AC54D10}"/>
              </a:ext>
            </a:extLst>
          </p:cNvPr>
          <p:cNvGrpSpPr>
            <a:grpSpLocks/>
          </p:cNvGrpSpPr>
          <p:nvPr/>
        </p:nvGrpSpPr>
        <p:grpSpPr bwMode="auto">
          <a:xfrm>
            <a:off x="4043363" y="1773238"/>
            <a:ext cx="2570162" cy="1928812"/>
            <a:chOff x="2802" y="1414"/>
            <a:chExt cx="1781" cy="1377"/>
          </a:xfrm>
        </p:grpSpPr>
        <p:grpSp>
          <p:nvGrpSpPr>
            <p:cNvPr id="442472" name="Group 104">
              <a:extLst>
                <a:ext uri="{FF2B5EF4-FFF2-40B4-BE49-F238E27FC236}">
                  <a16:creationId xmlns:a16="http://schemas.microsoft.com/office/drawing/2014/main" id="{86DE2923-C9F8-4134-936F-39B4298EF4C4}"/>
                </a:ext>
              </a:extLst>
            </p:cNvPr>
            <p:cNvGrpSpPr>
              <a:grpSpLocks/>
            </p:cNvGrpSpPr>
            <p:nvPr/>
          </p:nvGrpSpPr>
          <p:grpSpPr bwMode="auto">
            <a:xfrm>
              <a:off x="2802" y="1414"/>
              <a:ext cx="888" cy="1365"/>
              <a:chOff x="2802" y="1414"/>
              <a:chExt cx="888" cy="1365"/>
            </a:xfrm>
          </p:grpSpPr>
          <p:sp>
            <p:nvSpPr>
              <p:cNvPr id="442473" name="Freeform 105">
                <a:extLst>
                  <a:ext uri="{FF2B5EF4-FFF2-40B4-BE49-F238E27FC236}">
                    <a16:creationId xmlns:a16="http://schemas.microsoft.com/office/drawing/2014/main" id="{931A1796-0F54-4A42-A97A-7AFD13128B3A}"/>
                  </a:ext>
                </a:extLst>
              </p:cNvPr>
              <p:cNvSpPr>
                <a:spLocks/>
              </p:cNvSpPr>
              <p:nvPr/>
            </p:nvSpPr>
            <p:spPr bwMode="auto">
              <a:xfrm>
                <a:off x="2802" y="1414"/>
                <a:ext cx="77" cy="672"/>
              </a:xfrm>
              <a:custGeom>
                <a:avLst/>
                <a:gdLst>
                  <a:gd name="T0" fmla="*/ 76 w 77"/>
                  <a:gd name="T1" fmla="*/ 671 h 672"/>
                  <a:gd name="T2" fmla="*/ 71 w 77"/>
                  <a:gd name="T3" fmla="*/ 514 h 672"/>
                  <a:gd name="T4" fmla="*/ 68 w 77"/>
                  <a:gd name="T5" fmla="*/ 378 h 672"/>
                  <a:gd name="T6" fmla="*/ 62 w 77"/>
                  <a:gd name="T7" fmla="*/ 262 h 672"/>
                  <a:gd name="T8" fmla="*/ 58 w 77"/>
                  <a:gd name="T9" fmla="*/ 168 h 672"/>
                  <a:gd name="T10" fmla="*/ 53 w 77"/>
                  <a:gd name="T11" fmla="*/ 95 h 672"/>
                  <a:gd name="T12" fmla="*/ 48 w 77"/>
                  <a:gd name="T13" fmla="*/ 42 h 672"/>
                  <a:gd name="T14" fmla="*/ 42 w 77"/>
                  <a:gd name="T15" fmla="*/ 11 h 672"/>
                  <a:gd name="T16" fmla="*/ 38 w 77"/>
                  <a:gd name="T17" fmla="*/ 0 h 672"/>
                  <a:gd name="T18" fmla="*/ 32 w 77"/>
                  <a:gd name="T19" fmla="*/ 11 h 672"/>
                  <a:gd name="T20" fmla="*/ 26 w 77"/>
                  <a:gd name="T21" fmla="*/ 42 h 672"/>
                  <a:gd name="T22" fmla="*/ 21 w 77"/>
                  <a:gd name="T23" fmla="*/ 95 h 672"/>
                  <a:gd name="T24" fmla="*/ 16 w 77"/>
                  <a:gd name="T25" fmla="*/ 168 h 672"/>
                  <a:gd name="T26" fmla="*/ 10 w 77"/>
                  <a:gd name="T27" fmla="*/ 262 h 672"/>
                  <a:gd name="T28" fmla="*/ 6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1" y="514"/>
                    </a:lnTo>
                    <a:lnTo>
                      <a:pt x="68" y="378"/>
                    </a:lnTo>
                    <a:lnTo>
                      <a:pt x="62" y="262"/>
                    </a:lnTo>
                    <a:lnTo>
                      <a:pt x="58" y="168"/>
                    </a:lnTo>
                    <a:lnTo>
                      <a:pt x="53" y="95"/>
                    </a:lnTo>
                    <a:lnTo>
                      <a:pt x="48" y="42"/>
                    </a:lnTo>
                    <a:lnTo>
                      <a:pt x="42" y="11"/>
                    </a:lnTo>
                    <a:lnTo>
                      <a:pt x="38" y="0"/>
                    </a:lnTo>
                    <a:lnTo>
                      <a:pt x="32" y="11"/>
                    </a:lnTo>
                    <a:lnTo>
                      <a:pt x="26" y="42"/>
                    </a:lnTo>
                    <a:lnTo>
                      <a:pt x="21" y="95"/>
                    </a:lnTo>
                    <a:lnTo>
                      <a:pt x="16" y="168"/>
                    </a:lnTo>
                    <a:lnTo>
                      <a:pt x="10" y="262"/>
                    </a:lnTo>
                    <a:lnTo>
                      <a:pt x="6"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4" name="Freeform 106">
                <a:extLst>
                  <a:ext uri="{FF2B5EF4-FFF2-40B4-BE49-F238E27FC236}">
                    <a16:creationId xmlns:a16="http://schemas.microsoft.com/office/drawing/2014/main" id="{5297017A-54E8-4EF5-8409-EFE94DD03101}"/>
                  </a:ext>
                </a:extLst>
              </p:cNvPr>
              <p:cNvSpPr>
                <a:spLocks/>
              </p:cNvSpPr>
              <p:nvPr/>
            </p:nvSpPr>
            <p:spPr bwMode="auto">
              <a:xfrm>
                <a:off x="2878" y="2095"/>
                <a:ext cx="77" cy="672"/>
              </a:xfrm>
              <a:custGeom>
                <a:avLst/>
                <a:gdLst>
                  <a:gd name="T0" fmla="*/ 76 w 77"/>
                  <a:gd name="T1" fmla="*/ 0 h 672"/>
                  <a:gd name="T2" fmla="*/ 72 w 77"/>
                  <a:gd name="T3" fmla="*/ 158 h 672"/>
                  <a:gd name="T4" fmla="*/ 68 w 77"/>
                  <a:gd name="T5" fmla="*/ 294 h 672"/>
                  <a:gd name="T6" fmla="*/ 62 w 77"/>
                  <a:gd name="T7" fmla="*/ 410 h 672"/>
                  <a:gd name="T8" fmla="*/ 58 w 77"/>
                  <a:gd name="T9" fmla="*/ 504 h 672"/>
                  <a:gd name="T10" fmla="*/ 53 w 77"/>
                  <a:gd name="T11" fmla="*/ 578 h 672"/>
                  <a:gd name="T12" fmla="*/ 48 w 77"/>
                  <a:gd name="T13" fmla="*/ 630 h 672"/>
                  <a:gd name="T14" fmla="*/ 42 w 77"/>
                  <a:gd name="T15" fmla="*/ 661 h 672"/>
                  <a:gd name="T16" fmla="*/ 38 w 77"/>
                  <a:gd name="T17" fmla="*/ 671 h 672"/>
                  <a:gd name="T18" fmla="*/ 32 w 77"/>
                  <a:gd name="T19" fmla="*/ 661 h 672"/>
                  <a:gd name="T20" fmla="*/ 26 w 77"/>
                  <a:gd name="T21" fmla="*/ 630 h 672"/>
                  <a:gd name="T22" fmla="*/ 21 w 77"/>
                  <a:gd name="T23" fmla="*/ 578 h 672"/>
                  <a:gd name="T24" fmla="*/ 16 w 77"/>
                  <a:gd name="T25" fmla="*/ 504 h 672"/>
                  <a:gd name="T26" fmla="*/ 11 w 77"/>
                  <a:gd name="T27" fmla="*/ 410 h 672"/>
                  <a:gd name="T28" fmla="*/ 7 w 77"/>
                  <a:gd name="T29" fmla="*/ 294 h 672"/>
                  <a:gd name="T30" fmla="*/ 4 w 77"/>
                  <a:gd name="T31" fmla="*/ 158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2" y="158"/>
                    </a:lnTo>
                    <a:lnTo>
                      <a:pt x="68" y="294"/>
                    </a:lnTo>
                    <a:lnTo>
                      <a:pt x="62" y="410"/>
                    </a:lnTo>
                    <a:lnTo>
                      <a:pt x="58" y="504"/>
                    </a:lnTo>
                    <a:lnTo>
                      <a:pt x="53" y="578"/>
                    </a:lnTo>
                    <a:lnTo>
                      <a:pt x="48" y="630"/>
                    </a:lnTo>
                    <a:lnTo>
                      <a:pt x="42" y="661"/>
                    </a:lnTo>
                    <a:lnTo>
                      <a:pt x="38" y="671"/>
                    </a:lnTo>
                    <a:lnTo>
                      <a:pt x="32" y="661"/>
                    </a:lnTo>
                    <a:lnTo>
                      <a:pt x="26" y="630"/>
                    </a:lnTo>
                    <a:lnTo>
                      <a:pt x="21" y="578"/>
                    </a:lnTo>
                    <a:lnTo>
                      <a:pt x="16" y="504"/>
                    </a:lnTo>
                    <a:lnTo>
                      <a:pt x="11" y="410"/>
                    </a:lnTo>
                    <a:lnTo>
                      <a:pt x="7" y="294"/>
                    </a:lnTo>
                    <a:lnTo>
                      <a:pt x="4" y="158"/>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5" name="Freeform 107">
                <a:extLst>
                  <a:ext uri="{FF2B5EF4-FFF2-40B4-BE49-F238E27FC236}">
                    <a16:creationId xmlns:a16="http://schemas.microsoft.com/office/drawing/2014/main" id="{A1813F2F-DE71-43B3-A5CC-683FDEBF08CC}"/>
                  </a:ext>
                </a:extLst>
              </p:cNvPr>
              <p:cNvSpPr>
                <a:spLocks/>
              </p:cNvSpPr>
              <p:nvPr/>
            </p:nvSpPr>
            <p:spPr bwMode="auto">
              <a:xfrm>
                <a:off x="2964" y="1418"/>
                <a:ext cx="77" cy="672"/>
              </a:xfrm>
              <a:custGeom>
                <a:avLst/>
                <a:gdLst>
                  <a:gd name="T0" fmla="*/ 76 w 77"/>
                  <a:gd name="T1" fmla="*/ 671 h 672"/>
                  <a:gd name="T2" fmla="*/ 72 w 77"/>
                  <a:gd name="T3" fmla="*/ 514 h 672"/>
                  <a:gd name="T4" fmla="*/ 68 w 77"/>
                  <a:gd name="T5" fmla="*/ 378 h 672"/>
                  <a:gd name="T6" fmla="*/ 62 w 77"/>
                  <a:gd name="T7" fmla="*/ 263 h 672"/>
                  <a:gd name="T8" fmla="*/ 58 w 77"/>
                  <a:gd name="T9" fmla="*/ 168 h 672"/>
                  <a:gd name="T10" fmla="*/ 53 w 77"/>
                  <a:gd name="T11" fmla="*/ 96 h 672"/>
                  <a:gd name="T12" fmla="*/ 48 w 77"/>
                  <a:gd name="T13" fmla="*/ 43 h 672"/>
                  <a:gd name="T14" fmla="*/ 42 w 77"/>
                  <a:gd name="T15" fmla="*/ 12 h 672"/>
                  <a:gd name="T16" fmla="*/ 38 w 77"/>
                  <a:gd name="T17" fmla="*/ 0 h 672"/>
                  <a:gd name="T18" fmla="*/ 32 w 77"/>
                  <a:gd name="T19" fmla="*/ 12 h 672"/>
                  <a:gd name="T20" fmla="*/ 27 w 77"/>
                  <a:gd name="T21" fmla="*/ 43 h 672"/>
                  <a:gd name="T22" fmla="*/ 21 w 77"/>
                  <a:gd name="T23" fmla="*/ 96 h 672"/>
                  <a:gd name="T24" fmla="*/ 16 w 77"/>
                  <a:gd name="T25" fmla="*/ 168 h 672"/>
                  <a:gd name="T26" fmla="*/ 10 w 77"/>
                  <a:gd name="T27" fmla="*/ 263 h 672"/>
                  <a:gd name="T28" fmla="*/ 7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2" y="514"/>
                    </a:lnTo>
                    <a:lnTo>
                      <a:pt x="68" y="378"/>
                    </a:lnTo>
                    <a:lnTo>
                      <a:pt x="62" y="263"/>
                    </a:lnTo>
                    <a:lnTo>
                      <a:pt x="58" y="168"/>
                    </a:lnTo>
                    <a:lnTo>
                      <a:pt x="53" y="96"/>
                    </a:lnTo>
                    <a:lnTo>
                      <a:pt x="48" y="43"/>
                    </a:lnTo>
                    <a:lnTo>
                      <a:pt x="42" y="12"/>
                    </a:lnTo>
                    <a:lnTo>
                      <a:pt x="38" y="0"/>
                    </a:lnTo>
                    <a:lnTo>
                      <a:pt x="32" y="12"/>
                    </a:lnTo>
                    <a:lnTo>
                      <a:pt x="27" y="43"/>
                    </a:lnTo>
                    <a:lnTo>
                      <a:pt x="21" y="96"/>
                    </a:lnTo>
                    <a:lnTo>
                      <a:pt x="16" y="168"/>
                    </a:lnTo>
                    <a:lnTo>
                      <a:pt x="10" y="263"/>
                    </a:lnTo>
                    <a:lnTo>
                      <a:pt x="7"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6" name="Freeform 108">
                <a:extLst>
                  <a:ext uri="{FF2B5EF4-FFF2-40B4-BE49-F238E27FC236}">
                    <a16:creationId xmlns:a16="http://schemas.microsoft.com/office/drawing/2014/main" id="{141D1D15-B979-48A9-BCF5-42F128769D32}"/>
                  </a:ext>
                </a:extLst>
              </p:cNvPr>
              <p:cNvSpPr>
                <a:spLocks/>
              </p:cNvSpPr>
              <p:nvPr/>
            </p:nvSpPr>
            <p:spPr bwMode="auto">
              <a:xfrm>
                <a:off x="3040" y="2099"/>
                <a:ext cx="77" cy="672"/>
              </a:xfrm>
              <a:custGeom>
                <a:avLst/>
                <a:gdLst>
                  <a:gd name="T0" fmla="*/ 76 w 77"/>
                  <a:gd name="T1" fmla="*/ 0 h 672"/>
                  <a:gd name="T2" fmla="*/ 72 w 77"/>
                  <a:gd name="T3" fmla="*/ 159 h 672"/>
                  <a:gd name="T4" fmla="*/ 68 w 77"/>
                  <a:gd name="T5" fmla="*/ 295 h 672"/>
                  <a:gd name="T6" fmla="*/ 62 w 77"/>
                  <a:gd name="T7" fmla="*/ 410 h 672"/>
                  <a:gd name="T8" fmla="*/ 58 w 77"/>
                  <a:gd name="T9" fmla="*/ 504 h 672"/>
                  <a:gd name="T10" fmla="*/ 53 w 77"/>
                  <a:gd name="T11" fmla="*/ 579 h 672"/>
                  <a:gd name="T12" fmla="*/ 48 w 77"/>
                  <a:gd name="T13" fmla="*/ 630 h 672"/>
                  <a:gd name="T14" fmla="*/ 42 w 77"/>
                  <a:gd name="T15" fmla="*/ 661 h 672"/>
                  <a:gd name="T16" fmla="*/ 38 w 77"/>
                  <a:gd name="T17" fmla="*/ 671 h 672"/>
                  <a:gd name="T18" fmla="*/ 32 w 77"/>
                  <a:gd name="T19" fmla="*/ 661 h 672"/>
                  <a:gd name="T20" fmla="*/ 27 w 77"/>
                  <a:gd name="T21" fmla="*/ 630 h 672"/>
                  <a:gd name="T22" fmla="*/ 21 w 77"/>
                  <a:gd name="T23" fmla="*/ 579 h 672"/>
                  <a:gd name="T24" fmla="*/ 17 w 77"/>
                  <a:gd name="T25" fmla="*/ 504 h 672"/>
                  <a:gd name="T26" fmla="*/ 11 w 77"/>
                  <a:gd name="T27" fmla="*/ 410 h 672"/>
                  <a:gd name="T28" fmla="*/ 8 w 77"/>
                  <a:gd name="T29" fmla="*/ 295 h 672"/>
                  <a:gd name="T30" fmla="*/ 4 w 77"/>
                  <a:gd name="T31" fmla="*/ 159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2" y="159"/>
                    </a:lnTo>
                    <a:lnTo>
                      <a:pt x="68" y="295"/>
                    </a:lnTo>
                    <a:lnTo>
                      <a:pt x="62" y="410"/>
                    </a:lnTo>
                    <a:lnTo>
                      <a:pt x="58" y="504"/>
                    </a:lnTo>
                    <a:lnTo>
                      <a:pt x="53" y="579"/>
                    </a:lnTo>
                    <a:lnTo>
                      <a:pt x="48" y="630"/>
                    </a:lnTo>
                    <a:lnTo>
                      <a:pt x="42" y="661"/>
                    </a:lnTo>
                    <a:lnTo>
                      <a:pt x="38" y="671"/>
                    </a:lnTo>
                    <a:lnTo>
                      <a:pt x="32" y="661"/>
                    </a:lnTo>
                    <a:lnTo>
                      <a:pt x="27" y="630"/>
                    </a:lnTo>
                    <a:lnTo>
                      <a:pt x="21" y="579"/>
                    </a:lnTo>
                    <a:lnTo>
                      <a:pt x="17" y="504"/>
                    </a:lnTo>
                    <a:lnTo>
                      <a:pt x="11" y="410"/>
                    </a:lnTo>
                    <a:lnTo>
                      <a:pt x="8" y="295"/>
                    </a:lnTo>
                    <a:lnTo>
                      <a:pt x="4"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7" name="Freeform 109">
                <a:extLst>
                  <a:ext uri="{FF2B5EF4-FFF2-40B4-BE49-F238E27FC236}">
                    <a16:creationId xmlns:a16="http://schemas.microsoft.com/office/drawing/2014/main" id="{70FF9048-5A4E-4DC2-AF53-1AF2C173D49D}"/>
                  </a:ext>
                </a:extLst>
              </p:cNvPr>
              <p:cNvSpPr>
                <a:spLocks/>
              </p:cNvSpPr>
              <p:nvPr/>
            </p:nvSpPr>
            <p:spPr bwMode="auto">
              <a:xfrm>
                <a:off x="3116" y="1426"/>
                <a:ext cx="77" cy="672"/>
              </a:xfrm>
              <a:custGeom>
                <a:avLst/>
                <a:gdLst>
                  <a:gd name="T0" fmla="*/ 76 w 77"/>
                  <a:gd name="T1" fmla="*/ 671 h 672"/>
                  <a:gd name="T2" fmla="*/ 70 w 77"/>
                  <a:gd name="T3" fmla="*/ 514 h 672"/>
                  <a:gd name="T4" fmla="*/ 67 w 77"/>
                  <a:gd name="T5" fmla="*/ 378 h 672"/>
                  <a:gd name="T6" fmla="*/ 61 w 77"/>
                  <a:gd name="T7" fmla="*/ 263 h 672"/>
                  <a:gd name="T8" fmla="*/ 58 w 77"/>
                  <a:gd name="T9" fmla="*/ 168 h 672"/>
                  <a:gd name="T10" fmla="*/ 52 w 77"/>
                  <a:gd name="T11" fmla="*/ 96 h 672"/>
                  <a:gd name="T12" fmla="*/ 47 w 77"/>
                  <a:gd name="T13" fmla="*/ 43 h 672"/>
                  <a:gd name="T14" fmla="*/ 41 w 77"/>
                  <a:gd name="T15" fmla="*/ 12 h 672"/>
                  <a:gd name="T16" fmla="*/ 37 w 77"/>
                  <a:gd name="T17" fmla="*/ 0 h 672"/>
                  <a:gd name="T18" fmla="*/ 31 w 77"/>
                  <a:gd name="T19" fmla="*/ 12 h 672"/>
                  <a:gd name="T20" fmla="*/ 26 w 77"/>
                  <a:gd name="T21" fmla="*/ 43 h 672"/>
                  <a:gd name="T22" fmla="*/ 20 w 77"/>
                  <a:gd name="T23" fmla="*/ 96 h 672"/>
                  <a:gd name="T24" fmla="*/ 16 w 77"/>
                  <a:gd name="T25" fmla="*/ 168 h 672"/>
                  <a:gd name="T26" fmla="*/ 10 w 77"/>
                  <a:gd name="T27" fmla="*/ 263 h 672"/>
                  <a:gd name="T28" fmla="*/ 6 w 77"/>
                  <a:gd name="T29" fmla="*/ 378 h 672"/>
                  <a:gd name="T30" fmla="*/ 2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0" y="514"/>
                    </a:lnTo>
                    <a:lnTo>
                      <a:pt x="67" y="378"/>
                    </a:lnTo>
                    <a:lnTo>
                      <a:pt x="61" y="263"/>
                    </a:lnTo>
                    <a:lnTo>
                      <a:pt x="58" y="168"/>
                    </a:lnTo>
                    <a:lnTo>
                      <a:pt x="52" y="96"/>
                    </a:lnTo>
                    <a:lnTo>
                      <a:pt x="47" y="43"/>
                    </a:lnTo>
                    <a:lnTo>
                      <a:pt x="41" y="12"/>
                    </a:lnTo>
                    <a:lnTo>
                      <a:pt x="37" y="0"/>
                    </a:lnTo>
                    <a:lnTo>
                      <a:pt x="31" y="12"/>
                    </a:lnTo>
                    <a:lnTo>
                      <a:pt x="26" y="43"/>
                    </a:lnTo>
                    <a:lnTo>
                      <a:pt x="20" y="96"/>
                    </a:lnTo>
                    <a:lnTo>
                      <a:pt x="16" y="168"/>
                    </a:lnTo>
                    <a:lnTo>
                      <a:pt x="10" y="263"/>
                    </a:lnTo>
                    <a:lnTo>
                      <a:pt x="6" y="378"/>
                    </a:lnTo>
                    <a:lnTo>
                      <a:pt x="2"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8" name="Freeform 110">
                <a:extLst>
                  <a:ext uri="{FF2B5EF4-FFF2-40B4-BE49-F238E27FC236}">
                    <a16:creationId xmlns:a16="http://schemas.microsoft.com/office/drawing/2014/main" id="{9F17F22C-75D5-407B-B85A-DBF286F3DDBF}"/>
                  </a:ext>
                </a:extLst>
              </p:cNvPr>
              <p:cNvSpPr>
                <a:spLocks/>
              </p:cNvSpPr>
              <p:nvPr/>
            </p:nvSpPr>
            <p:spPr bwMode="auto">
              <a:xfrm>
                <a:off x="3192" y="2107"/>
                <a:ext cx="76" cy="672"/>
              </a:xfrm>
              <a:custGeom>
                <a:avLst/>
                <a:gdLst>
                  <a:gd name="T0" fmla="*/ 75 w 76"/>
                  <a:gd name="T1" fmla="*/ 0 h 672"/>
                  <a:gd name="T2" fmla="*/ 71 w 76"/>
                  <a:gd name="T3" fmla="*/ 159 h 672"/>
                  <a:gd name="T4" fmla="*/ 67 w 76"/>
                  <a:gd name="T5" fmla="*/ 295 h 672"/>
                  <a:gd name="T6" fmla="*/ 61 w 76"/>
                  <a:gd name="T7" fmla="*/ 410 h 672"/>
                  <a:gd name="T8" fmla="*/ 58 w 76"/>
                  <a:gd name="T9" fmla="*/ 504 h 672"/>
                  <a:gd name="T10" fmla="*/ 52 w 76"/>
                  <a:gd name="T11" fmla="*/ 579 h 672"/>
                  <a:gd name="T12" fmla="*/ 47 w 76"/>
                  <a:gd name="T13" fmla="*/ 630 h 672"/>
                  <a:gd name="T14" fmla="*/ 41 w 76"/>
                  <a:gd name="T15" fmla="*/ 661 h 672"/>
                  <a:gd name="T16" fmla="*/ 37 w 76"/>
                  <a:gd name="T17" fmla="*/ 671 h 672"/>
                  <a:gd name="T18" fmla="*/ 31 w 76"/>
                  <a:gd name="T19" fmla="*/ 661 h 672"/>
                  <a:gd name="T20" fmla="*/ 26 w 76"/>
                  <a:gd name="T21" fmla="*/ 630 h 672"/>
                  <a:gd name="T22" fmla="*/ 20 w 76"/>
                  <a:gd name="T23" fmla="*/ 579 h 672"/>
                  <a:gd name="T24" fmla="*/ 16 w 76"/>
                  <a:gd name="T25" fmla="*/ 504 h 672"/>
                  <a:gd name="T26" fmla="*/ 10 w 76"/>
                  <a:gd name="T27" fmla="*/ 410 h 672"/>
                  <a:gd name="T28" fmla="*/ 6 w 76"/>
                  <a:gd name="T29" fmla="*/ 295 h 672"/>
                  <a:gd name="T30" fmla="*/ 3 w 76"/>
                  <a:gd name="T31" fmla="*/ 159 h 672"/>
                  <a:gd name="T32" fmla="*/ 0 w 76"/>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672">
                    <a:moveTo>
                      <a:pt x="75" y="0"/>
                    </a:moveTo>
                    <a:lnTo>
                      <a:pt x="71" y="159"/>
                    </a:lnTo>
                    <a:lnTo>
                      <a:pt x="67" y="295"/>
                    </a:lnTo>
                    <a:lnTo>
                      <a:pt x="61" y="410"/>
                    </a:lnTo>
                    <a:lnTo>
                      <a:pt x="58" y="504"/>
                    </a:lnTo>
                    <a:lnTo>
                      <a:pt x="52" y="579"/>
                    </a:lnTo>
                    <a:lnTo>
                      <a:pt x="47" y="630"/>
                    </a:lnTo>
                    <a:lnTo>
                      <a:pt x="41" y="661"/>
                    </a:lnTo>
                    <a:lnTo>
                      <a:pt x="37" y="671"/>
                    </a:lnTo>
                    <a:lnTo>
                      <a:pt x="31" y="661"/>
                    </a:lnTo>
                    <a:lnTo>
                      <a:pt x="26" y="630"/>
                    </a:lnTo>
                    <a:lnTo>
                      <a:pt x="20" y="579"/>
                    </a:lnTo>
                    <a:lnTo>
                      <a:pt x="16" y="504"/>
                    </a:lnTo>
                    <a:lnTo>
                      <a:pt x="10" y="410"/>
                    </a:lnTo>
                    <a:lnTo>
                      <a:pt x="6" y="295"/>
                    </a:lnTo>
                    <a:lnTo>
                      <a:pt x="3"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9" name="Freeform 111">
                <a:extLst>
                  <a:ext uri="{FF2B5EF4-FFF2-40B4-BE49-F238E27FC236}">
                    <a16:creationId xmlns:a16="http://schemas.microsoft.com/office/drawing/2014/main" id="{1BAC55BD-F616-4733-963B-18016635980E}"/>
                  </a:ext>
                </a:extLst>
              </p:cNvPr>
              <p:cNvSpPr>
                <a:spLocks/>
              </p:cNvSpPr>
              <p:nvPr/>
            </p:nvSpPr>
            <p:spPr bwMode="auto">
              <a:xfrm>
                <a:off x="3253" y="1426"/>
                <a:ext cx="78" cy="671"/>
              </a:xfrm>
              <a:custGeom>
                <a:avLst/>
                <a:gdLst>
                  <a:gd name="T0" fmla="*/ 77 w 78"/>
                  <a:gd name="T1" fmla="*/ 670 h 671"/>
                  <a:gd name="T2" fmla="*/ 71 w 78"/>
                  <a:gd name="T3" fmla="*/ 514 h 671"/>
                  <a:gd name="T4" fmla="*/ 68 w 78"/>
                  <a:gd name="T5" fmla="*/ 378 h 671"/>
                  <a:gd name="T6" fmla="*/ 62 w 78"/>
                  <a:gd name="T7" fmla="*/ 262 h 671"/>
                  <a:gd name="T8" fmla="*/ 58 w 78"/>
                  <a:gd name="T9" fmla="*/ 168 h 671"/>
                  <a:gd name="T10" fmla="*/ 53 w 78"/>
                  <a:gd name="T11" fmla="*/ 95 h 671"/>
                  <a:gd name="T12" fmla="*/ 48 w 78"/>
                  <a:gd name="T13" fmla="*/ 42 h 671"/>
                  <a:gd name="T14" fmla="*/ 42 w 78"/>
                  <a:gd name="T15" fmla="*/ 11 h 671"/>
                  <a:gd name="T16" fmla="*/ 37 w 78"/>
                  <a:gd name="T17" fmla="*/ 0 h 671"/>
                  <a:gd name="T18" fmla="*/ 31 w 78"/>
                  <a:gd name="T19" fmla="*/ 11 h 671"/>
                  <a:gd name="T20" fmla="*/ 26 w 78"/>
                  <a:gd name="T21" fmla="*/ 42 h 671"/>
                  <a:gd name="T22" fmla="*/ 20 w 78"/>
                  <a:gd name="T23" fmla="*/ 95 h 671"/>
                  <a:gd name="T24" fmla="*/ 16 w 78"/>
                  <a:gd name="T25" fmla="*/ 168 h 671"/>
                  <a:gd name="T26" fmla="*/ 10 w 78"/>
                  <a:gd name="T27" fmla="*/ 262 h 671"/>
                  <a:gd name="T28" fmla="*/ 7 w 78"/>
                  <a:gd name="T29" fmla="*/ 378 h 671"/>
                  <a:gd name="T30" fmla="*/ 3 w 78"/>
                  <a:gd name="T31" fmla="*/ 514 h 671"/>
                  <a:gd name="T32" fmla="*/ 0 w 7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671">
                    <a:moveTo>
                      <a:pt x="77" y="670"/>
                    </a:moveTo>
                    <a:lnTo>
                      <a:pt x="71" y="514"/>
                    </a:lnTo>
                    <a:lnTo>
                      <a:pt x="68" y="378"/>
                    </a:lnTo>
                    <a:lnTo>
                      <a:pt x="62" y="262"/>
                    </a:lnTo>
                    <a:lnTo>
                      <a:pt x="58" y="168"/>
                    </a:lnTo>
                    <a:lnTo>
                      <a:pt x="53" y="95"/>
                    </a:lnTo>
                    <a:lnTo>
                      <a:pt x="48" y="42"/>
                    </a:lnTo>
                    <a:lnTo>
                      <a:pt x="42" y="11"/>
                    </a:lnTo>
                    <a:lnTo>
                      <a:pt x="37" y="0"/>
                    </a:lnTo>
                    <a:lnTo>
                      <a:pt x="31" y="11"/>
                    </a:lnTo>
                    <a:lnTo>
                      <a:pt x="26" y="42"/>
                    </a:lnTo>
                    <a:lnTo>
                      <a:pt x="20" y="95"/>
                    </a:lnTo>
                    <a:lnTo>
                      <a:pt x="16" y="168"/>
                    </a:lnTo>
                    <a:lnTo>
                      <a:pt x="10" y="262"/>
                    </a:lnTo>
                    <a:lnTo>
                      <a:pt x="7" y="378"/>
                    </a:lnTo>
                    <a:lnTo>
                      <a:pt x="3" y="514"/>
                    </a:lnTo>
                    <a:lnTo>
                      <a:pt x="0" y="6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0" name="Freeform 112">
                <a:extLst>
                  <a:ext uri="{FF2B5EF4-FFF2-40B4-BE49-F238E27FC236}">
                    <a16:creationId xmlns:a16="http://schemas.microsoft.com/office/drawing/2014/main" id="{7AD625DA-9E5E-4F9A-A75C-A2210BE7AA83}"/>
                  </a:ext>
                </a:extLst>
              </p:cNvPr>
              <p:cNvSpPr>
                <a:spLocks/>
              </p:cNvSpPr>
              <p:nvPr/>
            </p:nvSpPr>
            <p:spPr bwMode="auto">
              <a:xfrm>
                <a:off x="3330" y="2106"/>
                <a:ext cx="76" cy="673"/>
              </a:xfrm>
              <a:custGeom>
                <a:avLst/>
                <a:gdLst>
                  <a:gd name="T0" fmla="*/ 75 w 76"/>
                  <a:gd name="T1" fmla="*/ 0 h 673"/>
                  <a:gd name="T2" fmla="*/ 71 w 76"/>
                  <a:gd name="T3" fmla="*/ 159 h 673"/>
                  <a:gd name="T4" fmla="*/ 67 w 76"/>
                  <a:gd name="T5" fmla="*/ 295 h 673"/>
                  <a:gd name="T6" fmla="*/ 61 w 76"/>
                  <a:gd name="T7" fmla="*/ 410 h 673"/>
                  <a:gd name="T8" fmla="*/ 58 w 76"/>
                  <a:gd name="T9" fmla="*/ 505 h 673"/>
                  <a:gd name="T10" fmla="*/ 52 w 76"/>
                  <a:gd name="T11" fmla="*/ 579 h 673"/>
                  <a:gd name="T12" fmla="*/ 47 w 76"/>
                  <a:gd name="T13" fmla="*/ 631 h 673"/>
                  <a:gd name="T14" fmla="*/ 41 w 76"/>
                  <a:gd name="T15" fmla="*/ 662 h 673"/>
                  <a:gd name="T16" fmla="*/ 37 w 76"/>
                  <a:gd name="T17" fmla="*/ 672 h 673"/>
                  <a:gd name="T18" fmla="*/ 31 w 76"/>
                  <a:gd name="T19" fmla="*/ 662 h 673"/>
                  <a:gd name="T20" fmla="*/ 26 w 76"/>
                  <a:gd name="T21" fmla="*/ 631 h 673"/>
                  <a:gd name="T22" fmla="*/ 20 w 76"/>
                  <a:gd name="T23" fmla="*/ 579 h 673"/>
                  <a:gd name="T24" fmla="*/ 16 w 76"/>
                  <a:gd name="T25" fmla="*/ 505 h 673"/>
                  <a:gd name="T26" fmla="*/ 10 w 76"/>
                  <a:gd name="T27" fmla="*/ 410 h 673"/>
                  <a:gd name="T28" fmla="*/ 6 w 76"/>
                  <a:gd name="T29" fmla="*/ 295 h 673"/>
                  <a:gd name="T30" fmla="*/ 2 w 76"/>
                  <a:gd name="T31" fmla="*/ 159 h 673"/>
                  <a:gd name="T32" fmla="*/ 0 w 76"/>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673">
                    <a:moveTo>
                      <a:pt x="75" y="0"/>
                    </a:moveTo>
                    <a:lnTo>
                      <a:pt x="71" y="159"/>
                    </a:lnTo>
                    <a:lnTo>
                      <a:pt x="67" y="295"/>
                    </a:lnTo>
                    <a:lnTo>
                      <a:pt x="61" y="410"/>
                    </a:lnTo>
                    <a:lnTo>
                      <a:pt x="58" y="505"/>
                    </a:lnTo>
                    <a:lnTo>
                      <a:pt x="52" y="579"/>
                    </a:lnTo>
                    <a:lnTo>
                      <a:pt x="47" y="631"/>
                    </a:lnTo>
                    <a:lnTo>
                      <a:pt x="41" y="662"/>
                    </a:lnTo>
                    <a:lnTo>
                      <a:pt x="37" y="672"/>
                    </a:lnTo>
                    <a:lnTo>
                      <a:pt x="31" y="662"/>
                    </a:lnTo>
                    <a:lnTo>
                      <a:pt x="26" y="631"/>
                    </a:lnTo>
                    <a:lnTo>
                      <a:pt x="20" y="579"/>
                    </a:lnTo>
                    <a:lnTo>
                      <a:pt x="16" y="505"/>
                    </a:lnTo>
                    <a:lnTo>
                      <a:pt x="10" y="410"/>
                    </a:lnTo>
                    <a:lnTo>
                      <a:pt x="6" y="295"/>
                    </a:lnTo>
                    <a:lnTo>
                      <a:pt x="2"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1" name="Freeform 113">
                <a:extLst>
                  <a:ext uri="{FF2B5EF4-FFF2-40B4-BE49-F238E27FC236}">
                    <a16:creationId xmlns:a16="http://schemas.microsoft.com/office/drawing/2014/main" id="{56CF355B-1CED-4C4C-B5ED-7A214933BB3D}"/>
                  </a:ext>
                </a:extLst>
              </p:cNvPr>
              <p:cNvSpPr>
                <a:spLocks/>
              </p:cNvSpPr>
              <p:nvPr/>
            </p:nvSpPr>
            <p:spPr bwMode="auto">
              <a:xfrm>
                <a:off x="3391" y="1417"/>
                <a:ext cx="77" cy="672"/>
              </a:xfrm>
              <a:custGeom>
                <a:avLst/>
                <a:gdLst>
                  <a:gd name="T0" fmla="*/ 76 w 77"/>
                  <a:gd name="T1" fmla="*/ 671 h 672"/>
                  <a:gd name="T2" fmla="*/ 71 w 77"/>
                  <a:gd name="T3" fmla="*/ 514 h 672"/>
                  <a:gd name="T4" fmla="*/ 67 w 77"/>
                  <a:gd name="T5" fmla="*/ 378 h 672"/>
                  <a:gd name="T6" fmla="*/ 61 w 77"/>
                  <a:gd name="T7" fmla="*/ 263 h 672"/>
                  <a:gd name="T8" fmla="*/ 58 w 77"/>
                  <a:gd name="T9" fmla="*/ 168 h 672"/>
                  <a:gd name="T10" fmla="*/ 52 w 77"/>
                  <a:gd name="T11" fmla="*/ 95 h 672"/>
                  <a:gd name="T12" fmla="*/ 47 w 77"/>
                  <a:gd name="T13" fmla="*/ 43 h 672"/>
                  <a:gd name="T14" fmla="*/ 41 w 77"/>
                  <a:gd name="T15" fmla="*/ 11 h 672"/>
                  <a:gd name="T16" fmla="*/ 37 w 77"/>
                  <a:gd name="T17" fmla="*/ 0 h 672"/>
                  <a:gd name="T18" fmla="*/ 31 w 77"/>
                  <a:gd name="T19" fmla="*/ 11 h 672"/>
                  <a:gd name="T20" fmla="*/ 26 w 77"/>
                  <a:gd name="T21" fmla="*/ 43 h 672"/>
                  <a:gd name="T22" fmla="*/ 20 w 77"/>
                  <a:gd name="T23" fmla="*/ 95 h 672"/>
                  <a:gd name="T24" fmla="*/ 16 w 77"/>
                  <a:gd name="T25" fmla="*/ 168 h 672"/>
                  <a:gd name="T26" fmla="*/ 10 w 77"/>
                  <a:gd name="T27" fmla="*/ 263 h 672"/>
                  <a:gd name="T28" fmla="*/ 7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1" y="514"/>
                    </a:lnTo>
                    <a:lnTo>
                      <a:pt x="67" y="378"/>
                    </a:lnTo>
                    <a:lnTo>
                      <a:pt x="61" y="263"/>
                    </a:lnTo>
                    <a:lnTo>
                      <a:pt x="58" y="168"/>
                    </a:lnTo>
                    <a:lnTo>
                      <a:pt x="52" y="95"/>
                    </a:lnTo>
                    <a:lnTo>
                      <a:pt x="47" y="43"/>
                    </a:lnTo>
                    <a:lnTo>
                      <a:pt x="41" y="11"/>
                    </a:lnTo>
                    <a:lnTo>
                      <a:pt x="37" y="0"/>
                    </a:lnTo>
                    <a:lnTo>
                      <a:pt x="31" y="11"/>
                    </a:lnTo>
                    <a:lnTo>
                      <a:pt x="26" y="43"/>
                    </a:lnTo>
                    <a:lnTo>
                      <a:pt x="20" y="95"/>
                    </a:lnTo>
                    <a:lnTo>
                      <a:pt x="16" y="168"/>
                    </a:lnTo>
                    <a:lnTo>
                      <a:pt x="10" y="263"/>
                    </a:lnTo>
                    <a:lnTo>
                      <a:pt x="7"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2" name="Freeform 114">
                <a:extLst>
                  <a:ext uri="{FF2B5EF4-FFF2-40B4-BE49-F238E27FC236}">
                    <a16:creationId xmlns:a16="http://schemas.microsoft.com/office/drawing/2014/main" id="{AC0BA807-A3DC-4A16-AA52-FD614074EFCB}"/>
                  </a:ext>
                </a:extLst>
              </p:cNvPr>
              <p:cNvSpPr>
                <a:spLocks/>
              </p:cNvSpPr>
              <p:nvPr/>
            </p:nvSpPr>
            <p:spPr bwMode="auto">
              <a:xfrm>
                <a:off x="3467" y="2098"/>
                <a:ext cx="76" cy="672"/>
              </a:xfrm>
              <a:custGeom>
                <a:avLst/>
                <a:gdLst>
                  <a:gd name="T0" fmla="*/ 75 w 76"/>
                  <a:gd name="T1" fmla="*/ 0 h 672"/>
                  <a:gd name="T2" fmla="*/ 71 w 76"/>
                  <a:gd name="T3" fmla="*/ 158 h 672"/>
                  <a:gd name="T4" fmla="*/ 67 w 76"/>
                  <a:gd name="T5" fmla="*/ 294 h 672"/>
                  <a:gd name="T6" fmla="*/ 61 w 76"/>
                  <a:gd name="T7" fmla="*/ 410 h 672"/>
                  <a:gd name="T8" fmla="*/ 58 w 76"/>
                  <a:gd name="T9" fmla="*/ 504 h 672"/>
                  <a:gd name="T10" fmla="*/ 52 w 76"/>
                  <a:gd name="T11" fmla="*/ 578 h 672"/>
                  <a:gd name="T12" fmla="*/ 47 w 76"/>
                  <a:gd name="T13" fmla="*/ 630 h 672"/>
                  <a:gd name="T14" fmla="*/ 41 w 76"/>
                  <a:gd name="T15" fmla="*/ 661 h 672"/>
                  <a:gd name="T16" fmla="*/ 37 w 76"/>
                  <a:gd name="T17" fmla="*/ 671 h 672"/>
                  <a:gd name="T18" fmla="*/ 31 w 76"/>
                  <a:gd name="T19" fmla="*/ 661 h 672"/>
                  <a:gd name="T20" fmla="*/ 26 w 76"/>
                  <a:gd name="T21" fmla="*/ 630 h 672"/>
                  <a:gd name="T22" fmla="*/ 20 w 76"/>
                  <a:gd name="T23" fmla="*/ 578 h 672"/>
                  <a:gd name="T24" fmla="*/ 16 w 76"/>
                  <a:gd name="T25" fmla="*/ 504 h 672"/>
                  <a:gd name="T26" fmla="*/ 10 w 76"/>
                  <a:gd name="T27" fmla="*/ 410 h 672"/>
                  <a:gd name="T28" fmla="*/ 7 w 76"/>
                  <a:gd name="T29" fmla="*/ 294 h 672"/>
                  <a:gd name="T30" fmla="*/ 3 w 76"/>
                  <a:gd name="T31" fmla="*/ 158 h 672"/>
                  <a:gd name="T32" fmla="*/ 0 w 76"/>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672">
                    <a:moveTo>
                      <a:pt x="75" y="0"/>
                    </a:moveTo>
                    <a:lnTo>
                      <a:pt x="71" y="158"/>
                    </a:lnTo>
                    <a:lnTo>
                      <a:pt x="67" y="294"/>
                    </a:lnTo>
                    <a:lnTo>
                      <a:pt x="61" y="410"/>
                    </a:lnTo>
                    <a:lnTo>
                      <a:pt x="58" y="504"/>
                    </a:lnTo>
                    <a:lnTo>
                      <a:pt x="52" y="578"/>
                    </a:lnTo>
                    <a:lnTo>
                      <a:pt x="47" y="630"/>
                    </a:lnTo>
                    <a:lnTo>
                      <a:pt x="41" y="661"/>
                    </a:lnTo>
                    <a:lnTo>
                      <a:pt x="37" y="671"/>
                    </a:lnTo>
                    <a:lnTo>
                      <a:pt x="31" y="661"/>
                    </a:lnTo>
                    <a:lnTo>
                      <a:pt x="26" y="630"/>
                    </a:lnTo>
                    <a:lnTo>
                      <a:pt x="20" y="578"/>
                    </a:lnTo>
                    <a:lnTo>
                      <a:pt x="16" y="504"/>
                    </a:lnTo>
                    <a:lnTo>
                      <a:pt x="10" y="410"/>
                    </a:lnTo>
                    <a:lnTo>
                      <a:pt x="7" y="294"/>
                    </a:lnTo>
                    <a:lnTo>
                      <a:pt x="3" y="158"/>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3" name="Freeform 115">
                <a:extLst>
                  <a:ext uri="{FF2B5EF4-FFF2-40B4-BE49-F238E27FC236}">
                    <a16:creationId xmlns:a16="http://schemas.microsoft.com/office/drawing/2014/main" id="{557C4094-6571-49CE-907F-B446C7D0850A}"/>
                  </a:ext>
                </a:extLst>
              </p:cNvPr>
              <p:cNvSpPr>
                <a:spLocks/>
              </p:cNvSpPr>
              <p:nvPr/>
            </p:nvSpPr>
            <p:spPr bwMode="auto">
              <a:xfrm>
                <a:off x="3537" y="1426"/>
                <a:ext cx="77" cy="672"/>
              </a:xfrm>
              <a:custGeom>
                <a:avLst/>
                <a:gdLst>
                  <a:gd name="T0" fmla="*/ 76 w 77"/>
                  <a:gd name="T1" fmla="*/ 671 h 672"/>
                  <a:gd name="T2" fmla="*/ 71 w 77"/>
                  <a:gd name="T3" fmla="*/ 514 h 672"/>
                  <a:gd name="T4" fmla="*/ 68 w 77"/>
                  <a:gd name="T5" fmla="*/ 378 h 672"/>
                  <a:gd name="T6" fmla="*/ 62 w 77"/>
                  <a:gd name="T7" fmla="*/ 263 h 672"/>
                  <a:gd name="T8" fmla="*/ 58 w 77"/>
                  <a:gd name="T9" fmla="*/ 168 h 672"/>
                  <a:gd name="T10" fmla="*/ 53 w 77"/>
                  <a:gd name="T11" fmla="*/ 96 h 672"/>
                  <a:gd name="T12" fmla="*/ 48 w 77"/>
                  <a:gd name="T13" fmla="*/ 43 h 672"/>
                  <a:gd name="T14" fmla="*/ 42 w 77"/>
                  <a:gd name="T15" fmla="*/ 12 h 672"/>
                  <a:gd name="T16" fmla="*/ 38 w 77"/>
                  <a:gd name="T17" fmla="*/ 0 h 672"/>
                  <a:gd name="T18" fmla="*/ 32 w 77"/>
                  <a:gd name="T19" fmla="*/ 12 h 672"/>
                  <a:gd name="T20" fmla="*/ 27 w 77"/>
                  <a:gd name="T21" fmla="*/ 43 h 672"/>
                  <a:gd name="T22" fmla="*/ 21 w 77"/>
                  <a:gd name="T23" fmla="*/ 96 h 672"/>
                  <a:gd name="T24" fmla="*/ 16 w 77"/>
                  <a:gd name="T25" fmla="*/ 168 h 672"/>
                  <a:gd name="T26" fmla="*/ 10 w 77"/>
                  <a:gd name="T27" fmla="*/ 263 h 672"/>
                  <a:gd name="T28" fmla="*/ 7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1" y="514"/>
                    </a:lnTo>
                    <a:lnTo>
                      <a:pt x="68" y="378"/>
                    </a:lnTo>
                    <a:lnTo>
                      <a:pt x="62" y="263"/>
                    </a:lnTo>
                    <a:lnTo>
                      <a:pt x="58" y="168"/>
                    </a:lnTo>
                    <a:lnTo>
                      <a:pt x="53" y="96"/>
                    </a:lnTo>
                    <a:lnTo>
                      <a:pt x="48" y="43"/>
                    </a:lnTo>
                    <a:lnTo>
                      <a:pt x="42" y="12"/>
                    </a:lnTo>
                    <a:lnTo>
                      <a:pt x="38" y="0"/>
                    </a:lnTo>
                    <a:lnTo>
                      <a:pt x="32" y="12"/>
                    </a:lnTo>
                    <a:lnTo>
                      <a:pt x="27" y="43"/>
                    </a:lnTo>
                    <a:lnTo>
                      <a:pt x="21" y="96"/>
                    </a:lnTo>
                    <a:lnTo>
                      <a:pt x="16" y="168"/>
                    </a:lnTo>
                    <a:lnTo>
                      <a:pt x="10" y="263"/>
                    </a:lnTo>
                    <a:lnTo>
                      <a:pt x="7"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4" name="Freeform 116">
                <a:extLst>
                  <a:ext uri="{FF2B5EF4-FFF2-40B4-BE49-F238E27FC236}">
                    <a16:creationId xmlns:a16="http://schemas.microsoft.com/office/drawing/2014/main" id="{04BB6422-30F7-478C-A9E9-7544E88DA161}"/>
                  </a:ext>
                </a:extLst>
              </p:cNvPr>
              <p:cNvSpPr>
                <a:spLocks/>
              </p:cNvSpPr>
              <p:nvPr/>
            </p:nvSpPr>
            <p:spPr bwMode="auto">
              <a:xfrm>
                <a:off x="3613" y="2107"/>
                <a:ext cx="77" cy="672"/>
              </a:xfrm>
              <a:custGeom>
                <a:avLst/>
                <a:gdLst>
                  <a:gd name="T0" fmla="*/ 76 w 77"/>
                  <a:gd name="T1" fmla="*/ 0 h 672"/>
                  <a:gd name="T2" fmla="*/ 71 w 77"/>
                  <a:gd name="T3" fmla="*/ 159 h 672"/>
                  <a:gd name="T4" fmla="*/ 68 w 77"/>
                  <a:gd name="T5" fmla="*/ 295 h 672"/>
                  <a:gd name="T6" fmla="*/ 62 w 77"/>
                  <a:gd name="T7" fmla="*/ 410 h 672"/>
                  <a:gd name="T8" fmla="*/ 59 w 77"/>
                  <a:gd name="T9" fmla="*/ 504 h 672"/>
                  <a:gd name="T10" fmla="*/ 53 w 77"/>
                  <a:gd name="T11" fmla="*/ 579 h 672"/>
                  <a:gd name="T12" fmla="*/ 48 w 77"/>
                  <a:gd name="T13" fmla="*/ 630 h 672"/>
                  <a:gd name="T14" fmla="*/ 42 w 77"/>
                  <a:gd name="T15" fmla="*/ 661 h 672"/>
                  <a:gd name="T16" fmla="*/ 38 w 77"/>
                  <a:gd name="T17" fmla="*/ 671 h 672"/>
                  <a:gd name="T18" fmla="*/ 32 w 77"/>
                  <a:gd name="T19" fmla="*/ 661 h 672"/>
                  <a:gd name="T20" fmla="*/ 27 w 77"/>
                  <a:gd name="T21" fmla="*/ 630 h 672"/>
                  <a:gd name="T22" fmla="*/ 21 w 77"/>
                  <a:gd name="T23" fmla="*/ 579 h 672"/>
                  <a:gd name="T24" fmla="*/ 17 w 77"/>
                  <a:gd name="T25" fmla="*/ 504 h 672"/>
                  <a:gd name="T26" fmla="*/ 11 w 77"/>
                  <a:gd name="T27" fmla="*/ 410 h 672"/>
                  <a:gd name="T28" fmla="*/ 7 w 77"/>
                  <a:gd name="T29" fmla="*/ 295 h 672"/>
                  <a:gd name="T30" fmla="*/ 3 w 77"/>
                  <a:gd name="T31" fmla="*/ 159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1" y="159"/>
                    </a:lnTo>
                    <a:lnTo>
                      <a:pt x="68" y="295"/>
                    </a:lnTo>
                    <a:lnTo>
                      <a:pt x="62" y="410"/>
                    </a:lnTo>
                    <a:lnTo>
                      <a:pt x="59" y="504"/>
                    </a:lnTo>
                    <a:lnTo>
                      <a:pt x="53" y="579"/>
                    </a:lnTo>
                    <a:lnTo>
                      <a:pt x="48" y="630"/>
                    </a:lnTo>
                    <a:lnTo>
                      <a:pt x="42" y="661"/>
                    </a:lnTo>
                    <a:lnTo>
                      <a:pt x="38" y="671"/>
                    </a:lnTo>
                    <a:lnTo>
                      <a:pt x="32" y="661"/>
                    </a:lnTo>
                    <a:lnTo>
                      <a:pt x="27" y="630"/>
                    </a:lnTo>
                    <a:lnTo>
                      <a:pt x="21" y="579"/>
                    </a:lnTo>
                    <a:lnTo>
                      <a:pt x="17" y="504"/>
                    </a:lnTo>
                    <a:lnTo>
                      <a:pt x="11" y="410"/>
                    </a:lnTo>
                    <a:lnTo>
                      <a:pt x="7" y="295"/>
                    </a:lnTo>
                    <a:lnTo>
                      <a:pt x="3"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485" name="Group 117">
              <a:extLst>
                <a:ext uri="{FF2B5EF4-FFF2-40B4-BE49-F238E27FC236}">
                  <a16:creationId xmlns:a16="http://schemas.microsoft.com/office/drawing/2014/main" id="{320CFF0F-0AE1-4A76-BA9D-15FCDFF530D0}"/>
                </a:ext>
              </a:extLst>
            </p:cNvPr>
            <p:cNvGrpSpPr>
              <a:grpSpLocks/>
            </p:cNvGrpSpPr>
            <p:nvPr/>
          </p:nvGrpSpPr>
          <p:grpSpPr bwMode="auto">
            <a:xfrm>
              <a:off x="3695" y="1425"/>
              <a:ext cx="888" cy="1366"/>
              <a:chOff x="3695" y="1425"/>
              <a:chExt cx="888" cy="1366"/>
            </a:xfrm>
          </p:grpSpPr>
          <p:sp>
            <p:nvSpPr>
              <p:cNvPr id="442486" name="Freeform 118">
                <a:extLst>
                  <a:ext uri="{FF2B5EF4-FFF2-40B4-BE49-F238E27FC236}">
                    <a16:creationId xmlns:a16="http://schemas.microsoft.com/office/drawing/2014/main" id="{FC7F2F3D-301B-485B-8737-97ACC256E39F}"/>
                  </a:ext>
                </a:extLst>
              </p:cNvPr>
              <p:cNvSpPr>
                <a:spLocks/>
              </p:cNvSpPr>
              <p:nvPr/>
            </p:nvSpPr>
            <p:spPr bwMode="auto">
              <a:xfrm>
                <a:off x="3695" y="1425"/>
                <a:ext cx="77" cy="672"/>
              </a:xfrm>
              <a:custGeom>
                <a:avLst/>
                <a:gdLst>
                  <a:gd name="T0" fmla="*/ 76 w 77"/>
                  <a:gd name="T1" fmla="*/ 671 h 672"/>
                  <a:gd name="T2" fmla="*/ 71 w 77"/>
                  <a:gd name="T3" fmla="*/ 514 h 672"/>
                  <a:gd name="T4" fmla="*/ 67 w 77"/>
                  <a:gd name="T5" fmla="*/ 378 h 672"/>
                  <a:gd name="T6" fmla="*/ 62 w 77"/>
                  <a:gd name="T7" fmla="*/ 263 h 672"/>
                  <a:gd name="T8" fmla="*/ 58 w 77"/>
                  <a:gd name="T9" fmla="*/ 168 h 672"/>
                  <a:gd name="T10" fmla="*/ 53 w 77"/>
                  <a:gd name="T11" fmla="*/ 95 h 672"/>
                  <a:gd name="T12" fmla="*/ 47 w 77"/>
                  <a:gd name="T13" fmla="*/ 43 h 672"/>
                  <a:gd name="T14" fmla="*/ 42 w 77"/>
                  <a:gd name="T15" fmla="*/ 11 h 672"/>
                  <a:gd name="T16" fmla="*/ 37 w 77"/>
                  <a:gd name="T17" fmla="*/ 0 h 672"/>
                  <a:gd name="T18" fmla="*/ 32 w 77"/>
                  <a:gd name="T19" fmla="*/ 11 h 672"/>
                  <a:gd name="T20" fmla="*/ 26 w 77"/>
                  <a:gd name="T21" fmla="*/ 43 h 672"/>
                  <a:gd name="T22" fmla="*/ 21 w 77"/>
                  <a:gd name="T23" fmla="*/ 95 h 672"/>
                  <a:gd name="T24" fmla="*/ 16 w 77"/>
                  <a:gd name="T25" fmla="*/ 168 h 672"/>
                  <a:gd name="T26" fmla="*/ 11 w 77"/>
                  <a:gd name="T27" fmla="*/ 263 h 672"/>
                  <a:gd name="T28" fmla="*/ 7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1" y="514"/>
                    </a:lnTo>
                    <a:lnTo>
                      <a:pt x="67" y="378"/>
                    </a:lnTo>
                    <a:lnTo>
                      <a:pt x="62" y="263"/>
                    </a:lnTo>
                    <a:lnTo>
                      <a:pt x="58" y="168"/>
                    </a:lnTo>
                    <a:lnTo>
                      <a:pt x="53" y="95"/>
                    </a:lnTo>
                    <a:lnTo>
                      <a:pt x="47" y="43"/>
                    </a:lnTo>
                    <a:lnTo>
                      <a:pt x="42" y="11"/>
                    </a:lnTo>
                    <a:lnTo>
                      <a:pt x="37" y="0"/>
                    </a:lnTo>
                    <a:lnTo>
                      <a:pt x="32" y="11"/>
                    </a:lnTo>
                    <a:lnTo>
                      <a:pt x="26" y="43"/>
                    </a:lnTo>
                    <a:lnTo>
                      <a:pt x="21" y="95"/>
                    </a:lnTo>
                    <a:lnTo>
                      <a:pt x="16" y="168"/>
                    </a:lnTo>
                    <a:lnTo>
                      <a:pt x="11" y="263"/>
                    </a:lnTo>
                    <a:lnTo>
                      <a:pt x="7"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7" name="Freeform 119">
                <a:extLst>
                  <a:ext uri="{FF2B5EF4-FFF2-40B4-BE49-F238E27FC236}">
                    <a16:creationId xmlns:a16="http://schemas.microsoft.com/office/drawing/2014/main" id="{A0CD458A-7AED-4EB7-B6E3-7B20CB1F6BA2}"/>
                  </a:ext>
                </a:extLst>
              </p:cNvPr>
              <p:cNvSpPr>
                <a:spLocks/>
              </p:cNvSpPr>
              <p:nvPr/>
            </p:nvSpPr>
            <p:spPr bwMode="auto">
              <a:xfrm>
                <a:off x="3771" y="2106"/>
                <a:ext cx="77" cy="672"/>
              </a:xfrm>
              <a:custGeom>
                <a:avLst/>
                <a:gdLst>
                  <a:gd name="T0" fmla="*/ 76 w 77"/>
                  <a:gd name="T1" fmla="*/ 0 h 672"/>
                  <a:gd name="T2" fmla="*/ 72 w 77"/>
                  <a:gd name="T3" fmla="*/ 158 h 672"/>
                  <a:gd name="T4" fmla="*/ 68 w 77"/>
                  <a:gd name="T5" fmla="*/ 294 h 672"/>
                  <a:gd name="T6" fmla="*/ 63 w 77"/>
                  <a:gd name="T7" fmla="*/ 410 h 672"/>
                  <a:gd name="T8" fmla="*/ 59 w 77"/>
                  <a:gd name="T9" fmla="*/ 504 h 672"/>
                  <a:gd name="T10" fmla="*/ 53 w 77"/>
                  <a:gd name="T11" fmla="*/ 578 h 672"/>
                  <a:gd name="T12" fmla="*/ 48 w 77"/>
                  <a:gd name="T13" fmla="*/ 630 h 672"/>
                  <a:gd name="T14" fmla="*/ 43 w 77"/>
                  <a:gd name="T15" fmla="*/ 661 h 672"/>
                  <a:gd name="T16" fmla="*/ 38 w 77"/>
                  <a:gd name="T17" fmla="*/ 671 h 672"/>
                  <a:gd name="T18" fmla="*/ 33 w 77"/>
                  <a:gd name="T19" fmla="*/ 661 h 672"/>
                  <a:gd name="T20" fmla="*/ 27 w 77"/>
                  <a:gd name="T21" fmla="*/ 630 h 672"/>
                  <a:gd name="T22" fmla="*/ 21 w 77"/>
                  <a:gd name="T23" fmla="*/ 578 h 672"/>
                  <a:gd name="T24" fmla="*/ 17 w 77"/>
                  <a:gd name="T25" fmla="*/ 504 h 672"/>
                  <a:gd name="T26" fmla="*/ 11 w 77"/>
                  <a:gd name="T27" fmla="*/ 410 h 672"/>
                  <a:gd name="T28" fmla="*/ 7 w 77"/>
                  <a:gd name="T29" fmla="*/ 294 h 672"/>
                  <a:gd name="T30" fmla="*/ 3 w 77"/>
                  <a:gd name="T31" fmla="*/ 158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2" y="158"/>
                    </a:lnTo>
                    <a:lnTo>
                      <a:pt x="68" y="294"/>
                    </a:lnTo>
                    <a:lnTo>
                      <a:pt x="63" y="410"/>
                    </a:lnTo>
                    <a:lnTo>
                      <a:pt x="59" y="504"/>
                    </a:lnTo>
                    <a:lnTo>
                      <a:pt x="53" y="578"/>
                    </a:lnTo>
                    <a:lnTo>
                      <a:pt x="48" y="630"/>
                    </a:lnTo>
                    <a:lnTo>
                      <a:pt x="43" y="661"/>
                    </a:lnTo>
                    <a:lnTo>
                      <a:pt x="38" y="671"/>
                    </a:lnTo>
                    <a:lnTo>
                      <a:pt x="33" y="661"/>
                    </a:lnTo>
                    <a:lnTo>
                      <a:pt x="27" y="630"/>
                    </a:lnTo>
                    <a:lnTo>
                      <a:pt x="21" y="578"/>
                    </a:lnTo>
                    <a:lnTo>
                      <a:pt x="17" y="504"/>
                    </a:lnTo>
                    <a:lnTo>
                      <a:pt x="11" y="410"/>
                    </a:lnTo>
                    <a:lnTo>
                      <a:pt x="7" y="294"/>
                    </a:lnTo>
                    <a:lnTo>
                      <a:pt x="3" y="158"/>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8" name="Freeform 120">
                <a:extLst>
                  <a:ext uri="{FF2B5EF4-FFF2-40B4-BE49-F238E27FC236}">
                    <a16:creationId xmlns:a16="http://schemas.microsoft.com/office/drawing/2014/main" id="{97837C1C-670B-4821-95D9-ADEF1F92EFC2}"/>
                  </a:ext>
                </a:extLst>
              </p:cNvPr>
              <p:cNvSpPr>
                <a:spLocks/>
              </p:cNvSpPr>
              <p:nvPr/>
            </p:nvSpPr>
            <p:spPr bwMode="auto">
              <a:xfrm>
                <a:off x="3857" y="1430"/>
                <a:ext cx="78" cy="671"/>
              </a:xfrm>
              <a:custGeom>
                <a:avLst/>
                <a:gdLst>
                  <a:gd name="T0" fmla="*/ 77 w 78"/>
                  <a:gd name="T1" fmla="*/ 670 h 671"/>
                  <a:gd name="T2" fmla="*/ 72 w 78"/>
                  <a:gd name="T3" fmla="*/ 514 h 671"/>
                  <a:gd name="T4" fmla="*/ 68 w 78"/>
                  <a:gd name="T5" fmla="*/ 378 h 671"/>
                  <a:gd name="T6" fmla="*/ 63 w 78"/>
                  <a:gd name="T7" fmla="*/ 262 h 671"/>
                  <a:gd name="T8" fmla="*/ 59 w 78"/>
                  <a:gd name="T9" fmla="*/ 167 h 671"/>
                  <a:gd name="T10" fmla="*/ 53 w 78"/>
                  <a:gd name="T11" fmla="*/ 95 h 671"/>
                  <a:gd name="T12" fmla="*/ 49 w 78"/>
                  <a:gd name="T13" fmla="*/ 42 h 671"/>
                  <a:gd name="T14" fmla="*/ 43 w 78"/>
                  <a:gd name="T15" fmla="*/ 11 h 671"/>
                  <a:gd name="T16" fmla="*/ 39 w 78"/>
                  <a:gd name="T17" fmla="*/ 0 h 671"/>
                  <a:gd name="T18" fmla="*/ 33 w 78"/>
                  <a:gd name="T19" fmla="*/ 11 h 671"/>
                  <a:gd name="T20" fmla="*/ 27 w 78"/>
                  <a:gd name="T21" fmla="*/ 42 h 671"/>
                  <a:gd name="T22" fmla="*/ 21 w 78"/>
                  <a:gd name="T23" fmla="*/ 95 h 671"/>
                  <a:gd name="T24" fmla="*/ 17 w 78"/>
                  <a:gd name="T25" fmla="*/ 167 h 671"/>
                  <a:gd name="T26" fmla="*/ 11 w 78"/>
                  <a:gd name="T27" fmla="*/ 262 h 671"/>
                  <a:gd name="T28" fmla="*/ 7 w 78"/>
                  <a:gd name="T29" fmla="*/ 378 h 671"/>
                  <a:gd name="T30" fmla="*/ 3 w 78"/>
                  <a:gd name="T31" fmla="*/ 514 h 671"/>
                  <a:gd name="T32" fmla="*/ 0 w 7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671">
                    <a:moveTo>
                      <a:pt x="77" y="670"/>
                    </a:moveTo>
                    <a:lnTo>
                      <a:pt x="72" y="514"/>
                    </a:lnTo>
                    <a:lnTo>
                      <a:pt x="68" y="378"/>
                    </a:lnTo>
                    <a:lnTo>
                      <a:pt x="63" y="262"/>
                    </a:lnTo>
                    <a:lnTo>
                      <a:pt x="59" y="167"/>
                    </a:lnTo>
                    <a:lnTo>
                      <a:pt x="53" y="95"/>
                    </a:lnTo>
                    <a:lnTo>
                      <a:pt x="49" y="42"/>
                    </a:lnTo>
                    <a:lnTo>
                      <a:pt x="43" y="11"/>
                    </a:lnTo>
                    <a:lnTo>
                      <a:pt x="39" y="0"/>
                    </a:lnTo>
                    <a:lnTo>
                      <a:pt x="33" y="11"/>
                    </a:lnTo>
                    <a:lnTo>
                      <a:pt x="27" y="42"/>
                    </a:lnTo>
                    <a:lnTo>
                      <a:pt x="21" y="95"/>
                    </a:lnTo>
                    <a:lnTo>
                      <a:pt x="17" y="167"/>
                    </a:lnTo>
                    <a:lnTo>
                      <a:pt x="11" y="262"/>
                    </a:lnTo>
                    <a:lnTo>
                      <a:pt x="7" y="378"/>
                    </a:lnTo>
                    <a:lnTo>
                      <a:pt x="3" y="514"/>
                    </a:lnTo>
                    <a:lnTo>
                      <a:pt x="0" y="6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9" name="Freeform 121">
                <a:extLst>
                  <a:ext uri="{FF2B5EF4-FFF2-40B4-BE49-F238E27FC236}">
                    <a16:creationId xmlns:a16="http://schemas.microsoft.com/office/drawing/2014/main" id="{DA3AE2F2-2C84-418D-B924-628FBA62A674}"/>
                  </a:ext>
                </a:extLst>
              </p:cNvPr>
              <p:cNvSpPr>
                <a:spLocks/>
              </p:cNvSpPr>
              <p:nvPr/>
            </p:nvSpPr>
            <p:spPr bwMode="auto">
              <a:xfrm>
                <a:off x="3934" y="2110"/>
                <a:ext cx="77" cy="673"/>
              </a:xfrm>
              <a:custGeom>
                <a:avLst/>
                <a:gdLst>
                  <a:gd name="T0" fmla="*/ 76 w 77"/>
                  <a:gd name="T1" fmla="*/ 0 h 673"/>
                  <a:gd name="T2" fmla="*/ 71 w 77"/>
                  <a:gd name="T3" fmla="*/ 159 h 673"/>
                  <a:gd name="T4" fmla="*/ 68 w 77"/>
                  <a:gd name="T5" fmla="*/ 295 h 673"/>
                  <a:gd name="T6" fmla="*/ 62 w 77"/>
                  <a:gd name="T7" fmla="*/ 410 h 673"/>
                  <a:gd name="T8" fmla="*/ 58 w 77"/>
                  <a:gd name="T9" fmla="*/ 504 h 673"/>
                  <a:gd name="T10" fmla="*/ 52 w 77"/>
                  <a:gd name="T11" fmla="*/ 579 h 673"/>
                  <a:gd name="T12" fmla="*/ 48 w 77"/>
                  <a:gd name="T13" fmla="*/ 630 h 673"/>
                  <a:gd name="T14" fmla="*/ 42 w 77"/>
                  <a:gd name="T15" fmla="*/ 662 h 673"/>
                  <a:gd name="T16" fmla="*/ 38 w 77"/>
                  <a:gd name="T17" fmla="*/ 672 h 673"/>
                  <a:gd name="T18" fmla="*/ 32 w 77"/>
                  <a:gd name="T19" fmla="*/ 662 h 673"/>
                  <a:gd name="T20" fmla="*/ 26 w 77"/>
                  <a:gd name="T21" fmla="*/ 630 h 673"/>
                  <a:gd name="T22" fmla="*/ 21 w 77"/>
                  <a:gd name="T23" fmla="*/ 579 h 673"/>
                  <a:gd name="T24" fmla="*/ 16 w 77"/>
                  <a:gd name="T25" fmla="*/ 504 h 673"/>
                  <a:gd name="T26" fmla="*/ 11 w 77"/>
                  <a:gd name="T27" fmla="*/ 410 h 673"/>
                  <a:gd name="T28" fmla="*/ 7 w 77"/>
                  <a:gd name="T29" fmla="*/ 295 h 673"/>
                  <a:gd name="T30" fmla="*/ 3 w 77"/>
                  <a:gd name="T31" fmla="*/ 159 h 673"/>
                  <a:gd name="T32" fmla="*/ 0 w 77"/>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3">
                    <a:moveTo>
                      <a:pt x="76" y="0"/>
                    </a:moveTo>
                    <a:lnTo>
                      <a:pt x="71" y="159"/>
                    </a:lnTo>
                    <a:lnTo>
                      <a:pt x="68" y="295"/>
                    </a:lnTo>
                    <a:lnTo>
                      <a:pt x="62" y="410"/>
                    </a:lnTo>
                    <a:lnTo>
                      <a:pt x="58" y="504"/>
                    </a:lnTo>
                    <a:lnTo>
                      <a:pt x="52" y="579"/>
                    </a:lnTo>
                    <a:lnTo>
                      <a:pt x="48" y="630"/>
                    </a:lnTo>
                    <a:lnTo>
                      <a:pt x="42" y="662"/>
                    </a:lnTo>
                    <a:lnTo>
                      <a:pt x="38" y="672"/>
                    </a:lnTo>
                    <a:lnTo>
                      <a:pt x="32" y="662"/>
                    </a:lnTo>
                    <a:lnTo>
                      <a:pt x="26" y="630"/>
                    </a:lnTo>
                    <a:lnTo>
                      <a:pt x="21" y="579"/>
                    </a:lnTo>
                    <a:lnTo>
                      <a:pt x="16" y="504"/>
                    </a:lnTo>
                    <a:lnTo>
                      <a:pt x="11" y="410"/>
                    </a:lnTo>
                    <a:lnTo>
                      <a:pt x="7" y="295"/>
                    </a:lnTo>
                    <a:lnTo>
                      <a:pt x="3"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0" name="Freeform 122">
                <a:extLst>
                  <a:ext uri="{FF2B5EF4-FFF2-40B4-BE49-F238E27FC236}">
                    <a16:creationId xmlns:a16="http://schemas.microsoft.com/office/drawing/2014/main" id="{A0473479-4098-4D2B-B617-5FB17D28299D}"/>
                  </a:ext>
                </a:extLst>
              </p:cNvPr>
              <p:cNvSpPr>
                <a:spLocks/>
              </p:cNvSpPr>
              <p:nvPr/>
            </p:nvSpPr>
            <p:spPr bwMode="auto">
              <a:xfrm>
                <a:off x="4008" y="1438"/>
                <a:ext cx="78" cy="671"/>
              </a:xfrm>
              <a:custGeom>
                <a:avLst/>
                <a:gdLst>
                  <a:gd name="T0" fmla="*/ 77 w 78"/>
                  <a:gd name="T1" fmla="*/ 670 h 671"/>
                  <a:gd name="T2" fmla="*/ 72 w 78"/>
                  <a:gd name="T3" fmla="*/ 514 h 671"/>
                  <a:gd name="T4" fmla="*/ 68 w 78"/>
                  <a:gd name="T5" fmla="*/ 378 h 671"/>
                  <a:gd name="T6" fmla="*/ 63 w 78"/>
                  <a:gd name="T7" fmla="*/ 262 h 671"/>
                  <a:gd name="T8" fmla="*/ 59 w 78"/>
                  <a:gd name="T9" fmla="*/ 168 h 671"/>
                  <a:gd name="T10" fmla="*/ 54 w 78"/>
                  <a:gd name="T11" fmla="*/ 95 h 671"/>
                  <a:gd name="T12" fmla="*/ 48 w 78"/>
                  <a:gd name="T13" fmla="*/ 42 h 671"/>
                  <a:gd name="T14" fmla="*/ 43 w 78"/>
                  <a:gd name="T15" fmla="*/ 11 h 671"/>
                  <a:gd name="T16" fmla="*/ 38 w 78"/>
                  <a:gd name="T17" fmla="*/ 0 h 671"/>
                  <a:gd name="T18" fmla="*/ 33 w 78"/>
                  <a:gd name="T19" fmla="*/ 11 h 671"/>
                  <a:gd name="T20" fmla="*/ 27 w 78"/>
                  <a:gd name="T21" fmla="*/ 42 h 671"/>
                  <a:gd name="T22" fmla="*/ 22 w 78"/>
                  <a:gd name="T23" fmla="*/ 95 h 671"/>
                  <a:gd name="T24" fmla="*/ 17 w 78"/>
                  <a:gd name="T25" fmla="*/ 168 h 671"/>
                  <a:gd name="T26" fmla="*/ 11 w 78"/>
                  <a:gd name="T27" fmla="*/ 262 h 671"/>
                  <a:gd name="T28" fmla="*/ 7 w 78"/>
                  <a:gd name="T29" fmla="*/ 378 h 671"/>
                  <a:gd name="T30" fmla="*/ 4 w 78"/>
                  <a:gd name="T31" fmla="*/ 514 h 671"/>
                  <a:gd name="T32" fmla="*/ 0 w 7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671">
                    <a:moveTo>
                      <a:pt x="77" y="670"/>
                    </a:moveTo>
                    <a:lnTo>
                      <a:pt x="72" y="514"/>
                    </a:lnTo>
                    <a:lnTo>
                      <a:pt x="68" y="378"/>
                    </a:lnTo>
                    <a:lnTo>
                      <a:pt x="63" y="262"/>
                    </a:lnTo>
                    <a:lnTo>
                      <a:pt x="59" y="168"/>
                    </a:lnTo>
                    <a:lnTo>
                      <a:pt x="54" y="95"/>
                    </a:lnTo>
                    <a:lnTo>
                      <a:pt x="48" y="42"/>
                    </a:lnTo>
                    <a:lnTo>
                      <a:pt x="43" y="11"/>
                    </a:lnTo>
                    <a:lnTo>
                      <a:pt x="38" y="0"/>
                    </a:lnTo>
                    <a:lnTo>
                      <a:pt x="33" y="11"/>
                    </a:lnTo>
                    <a:lnTo>
                      <a:pt x="27" y="42"/>
                    </a:lnTo>
                    <a:lnTo>
                      <a:pt x="22" y="95"/>
                    </a:lnTo>
                    <a:lnTo>
                      <a:pt x="17" y="168"/>
                    </a:lnTo>
                    <a:lnTo>
                      <a:pt x="11" y="262"/>
                    </a:lnTo>
                    <a:lnTo>
                      <a:pt x="7" y="378"/>
                    </a:lnTo>
                    <a:lnTo>
                      <a:pt x="4" y="514"/>
                    </a:lnTo>
                    <a:lnTo>
                      <a:pt x="0" y="6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1" name="Freeform 123">
                <a:extLst>
                  <a:ext uri="{FF2B5EF4-FFF2-40B4-BE49-F238E27FC236}">
                    <a16:creationId xmlns:a16="http://schemas.microsoft.com/office/drawing/2014/main" id="{4081E67B-1E99-410D-91FD-C270B7834D7A}"/>
                  </a:ext>
                </a:extLst>
              </p:cNvPr>
              <p:cNvSpPr>
                <a:spLocks/>
              </p:cNvSpPr>
              <p:nvPr/>
            </p:nvSpPr>
            <p:spPr bwMode="auto">
              <a:xfrm>
                <a:off x="4085" y="2118"/>
                <a:ext cx="77" cy="673"/>
              </a:xfrm>
              <a:custGeom>
                <a:avLst/>
                <a:gdLst>
                  <a:gd name="T0" fmla="*/ 76 w 77"/>
                  <a:gd name="T1" fmla="*/ 0 h 673"/>
                  <a:gd name="T2" fmla="*/ 71 w 77"/>
                  <a:gd name="T3" fmla="*/ 159 h 673"/>
                  <a:gd name="T4" fmla="*/ 67 w 77"/>
                  <a:gd name="T5" fmla="*/ 295 h 673"/>
                  <a:gd name="T6" fmla="*/ 62 w 77"/>
                  <a:gd name="T7" fmla="*/ 410 h 673"/>
                  <a:gd name="T8" fmla="*/ 58 w 77"/>
                  <a:gd name="T9" fmla="*/ 504 h 673"/>
                  <a:gd name="T10" fmla="*/ 53 w 77"/>
                  <a:gd name="T11" fmla="*/ 579 h 673"/>
                  <a:gd name="T12" fmla="*/ 47 w 77"/>
                  <a:gd name="T13" fmla="*/ 631 h 673"/>
                  <a:gd name="T14" fmla="*/ 42 w 77"/>
                  <a:gd name="T15" fmla="*/ 662 h 673"/>
                  <a:gd name="T16" fmla="*/ 37 w 77"/>
                  <a:gd name="T17" fmla="*/ 672 h 673"/>
                  <a:gd name="T18" fmla="*/ 32 w 77"/>
                  <a:gd name="T19" fmla="*/ 662 h 673"/>
                  <a:gd name="T20" fmla="*/ 26 w 77"/>
                  <a:gd name="T21" fmla="*/ 631 h 673"/>
                  <a:gd name="T22" fmla="*/ 21 w 77"/>
                  <a:gd name="T23" fmla="*/ 579 h 673"/>
                  <a:gd name="T24" fmla="*/ 16 w 77"/>
                  <a:gd name="T25" fmla="*/ 504 h 673"/>
                  <a:gd name="T26" fmla="*/ 11 w 77"/>
                  <a:gd name="T27" fmla="*/ 410 h 673"/>
                  <a:gd name="T28" fmla="*/ 7 w 77"/>
                  <a:gd name="T29" fmla="*/ 295 h 673"/>
                  <a:gd name="T30" fmla="*/ 3 w 77"/>
                  <a:gd name="T31" fmla="*/ 159 h 673"/>
                  <a:gd name="T32" fmla="*/ 0 w 77"/>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3">
                    <a:moveTo>
                      <a:pt x="76" y="0"/>
                    </a:moveTo>
                    <a:lnTo>
                      <a:pt x="71" y="159"/>
                    </a:lnTo>
                    <a:lnTo>
                      <a:pt x="67" y="295"/>
                    </a:lnTo>
                    <a:lnTo>
                      <a:pt x="62" y="410"/>
                    </a:lnTo>
                    <a:lnTo>
                      <a:pt x="58" y="504"/>
                    </a:lnTo>
                    <a:lnTo>
                      <a:pt x="53" y="579"/>
                    </a:lnTo>
                    <a:lnTo>
                      <a:pt x="47" y="631"/>
                    </a:lnTo>
                    <a:lnTo>
                      <a:pt x="42" y="662"/>
                    </a:lnTo>
                    <a:lnTo>
                      <a:pt x="37" y="672"/>
                    </a:lnTo>
                    <a:lnTo>
                      <a:pt x="32" y="662"/>
                    </a:lnTo>
                    <a:lnTo>
                      <a:pt x="26" y="631"/>
                    </a:lnTo>
                    <a:lnTo>
                      <a:pt x="21" y="579"/>
                    </a:lnTo>
                    <a:lnTo>
                      <a:pt x="16" y="504"/>
                    </a:lnTo>
                    <a:lnTo>
                      <a:pt x="11" y="410"/>
                    </a:lnTo>
                    <a:lnTo>
                      <a:pt x="7" y="295"/>
                    </a:lnTo>
                    <a:lnTo>
                      <a:pt x="3"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2" name="Freeform 124">
                <a:extLst>
                  <a:ext uri="{FF2B5EF4-FFF2-40B4-BE49-F238E27FC236}">
                    <a16:creationId xmlns:a16="http://schemas.microsoft.com/office/drawing/2014/main" id="{B362AC44-276A-4576-896D-809FD5FD8B86}"/>
                  </a:ext>
                </a:extLst>
              </p:cNvPr>
              <p:cNvSpPr>
                <a:spLocks/>
              </p:cNvSpPr>
              <p:nvPr/>
            </p:nvSpPr>
            <p:spPr bwMode="auto">
              <a:xfrm>
                <a:off x="4146" y="1437"/>
                <a:ext cx="77" cy="672"/>
              </a:xfrm>
              <a:custGeom>
                <a:avLst/>
                <a:gdLst>
                  <a:gd name="T0" fmla="*/ 76 w 77"/>
                  <a:gd name="T1" fmla="*/ 671 h 672"/>
                  <a:gd name="T2" fmla="*/ 72 w 77"/>
                  <a:gd name="T3" fmla="*/ 514 h 672"/>
                  <a:gd name="T4" fmla="*/ 68 w 77"/>
                  <a:gd name="T5" fmla="*/ 378 h 672"/>
                  <a:gd name="T6" fmla="*/ 62 w 77"/>
                  <a:gd name="T7" fmla="*/ 263 h 672"/>
                  <a:gd name="T8" fmla="*/ 58 w 77"/>
                  <a:gd name="T9" fmla="*/ 168 h 672"/>
                  <a:gd name="T10" fmla="*/ 53 w 77"/>
                  <a:gd name="T11" fmla="*/ 95 h 672"/>
                  <a:gd name="T12" fmla="*/ 48 w 77"/>
                  <a:gd name="T13" fmla="*/ 43 h 672"/>
                  <a:gd name="T14" fmla="*/ 42 w 77"/>
                  <a:gd name="T15" fmla="*/ 11 h 672"/>
                  <a:gd name="T16" fmla="*/ 38 w 77"/>
                  <a:gd name="T17" fmla="*/ 0 h 672"/>
                  <a:gd name="T18" fmla="*/ 32 w 77"/>
                  <a:gd name="T19" fmla="*/ 11 h 672"/>
                  <a:gd name="T20" fmla="*/ 26 w 77"/>
                  <a:gd name="T21" fmla="*/ 43 h 672"/>
                  <a:gd name="T22" fmla="*/ 21 w 77"/>
                  <a:gd name="T23" fmla="*/ 95 h 672"/>
                  <a:gd name="T24" fmla="*/ 16 w 77"/>
                  <a:gd name="T25" fmla="*/ 168 h 672"/>
                  <a:gd name="T26" fmla="*/ 11 w 77"/>
                  <a:gd name="T27" fmla="*/ 263 h 672"/>
                  <a:gd name="T28" fmla="*/ 7 w 77"/>
                  <a:gd name="T29" fmla="*/ 378 h 672"/>
                  <a:gd name="T30" fmla="*/ 4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2" y="514"/>
                    </a:lnTo>
                    <a:lnTo>
                      <a:pt x="68" y="378"/>
                    </a:lnTo>
                    <a:lnTo>
                      <a:pt x="62" y="263"/>
                    </a:lnTo>
                    <a:lnTo>
                      <a:pt x="58" y="168"/>
                    </a:lnTo>
                    <a:lnTo>
                      <a:pt x="53" y="95"/>
                    </a:lnTo>
                    <a:lnTo>
                      <a:pt x="48" y="43"/>
                    </a:lnTo>
                    <a:lnTo>
                      <a:pt x="42" y="11"/>
                    </a:lnTo>
                    <a:lnTo>
                      <a:pt x="38" y="0"/>
                    </a:lnTo>
                    <a:lnTo>
                      <a:pt x="32" y="11"/>
                    </a:lnTo>
                    <a:lnTo>
                      <a:pt x="26" y="43"/>
                    </a:lnTo>
                    <a:lnTo>
                      <a:pt x="21" y="95"/>
                    </a:lnTo>
                    <a:lnTo>
                      <a:pt x="16" y="168"/>
                    </a:lnTo>
                    <a:lnTo>
                      <a:pt x="11" y="263"/>
                    </a:lnTo>
                    <a:lnTo>
                      <a:pt x="7" y="378"/>
                    </a:lnTo>
                    <a:lnTo>
                      <a:pt x="4"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3" name="Freeform 125">
                <a:extLst>
                  <a:ext uri="{FF2B5EF4-FFF2-40B4-BE49-F238E27FC236}">
                    <a16:creationId xmlns:a16="http://schemas.microsoft.com/office/drawing/2014/main" id="{BBA52D5D-922A-4581-8912-3F20D0721A90}"/>
                  </a:ext>
                </a:extLst>
              </p:cNvPr>
              <p:cNvSpPr>
                <a:spLocks/>
              </p:cNvSpPr>
              <p:nvPr/>
            </p:nvSpPr>
            <p:spPr bwMode="auto">
              <a:xfrm>
                <a:off x="4222" y="2118"/>
                <a:ext cx="77" cy="672"/>
              </a:xfrm>
              <a:custGeom>
                <a:avLst/>
                <a:gdLst>
                  <a:gd name="T0" fmla="*/ 76 w 77"/>
                  <a:gd name="T1" fmla="*/ 0 h 672"/>
                  <a:gd name="T2" fmla="*/ 72 w 77"/>
                  <a:gd name="T3" fmla="*/ 158 h 672"/>
                  <a:gd name="T4" fmla="*/ 68 w 77"/>
                  <a:gd name="T5" fmla="*/ 294 h 672"/>
                  <a:gd name="T6" fmla="*/ 63 w 77"/>
                  <a:gd name="T7" fmla="*/ 410 h 672"/>
                  <a:gd name="T8" fmla="*/ 59 w 77"/>
                  <a:gd name="T9" fmla="*/ 504 h 672"/>
                  <a:gd name="T10" fmla="*/ 54 w 77"/>
                  <a:gd name="T11" fmla="*/ 578 h 672"/>
                  <a:gd name="T12" fmla="*/ 48 w 77"/>
                  <a:gd name="T13" fmla="*/ 630 h 672"/>
                  <a:gd name="T14" fmla="*/ 43 w 77"/>
                  <a:gd name="T15" fmla="*/ 661 h 672"/>
                  <a:gd name="T16" fmla="*/ 38 w 77"/>
                  <a:gd name="T17" fmla="*/ 671 h 672"/>
                  <a:gd name="T18" fmla="*/ 33 w 77"/>
                  <a:gd name="T19" fmla="*/ 661 h 672"/>
                  <a:gd name="T20" fmla="*/ 27 w 77"/>
                  <a:gd name="T21" fmla="*/ 630 h 672"/>
                  <a:gd name="T22" fmla="*/ 22 w 77"/>
                  <a:gd name="T23" fmla="*/ 578 h 672"/>
                  <a:gd name="T24" fmla="*/ 17 w 77"/>
                  <a:gd name="T25" fmla="*/ 504 h 672"/>
                  <a:gd name="T26" fmla="*/ 11 w 77"/>
                  <a:gd name="T27" fmla="*/ 410 h 672"/>
                  <a:gd name="T28" fmla="*/ 7 w 77"/>
                  <a:gd name="T29" fmla="*/ 294 h 672"/>
                  <a:gd name="T30" fmla="*/ 4 w 77"/>
                  <a:gd name="T31" fmla="*/ 158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2" y="158"/>
                    </a:lnTo>
                    <a:lnTo>
                      <a:pt x="68" y="294"/>
                    </a:lnTo>
                    <a:lnTo>
                      <a:pt x="63" y="410"/>
                    </a:lnTo>
                    <a:lnTo>
                      <a:pt x="59" y="504"/>
                    </a:lnTo>
                    <a:lnTo>
                      <a:pt x="54" y="578"/>
                    </a:lnTo>
                    <a:lnTo>
                      <a:pt x="48" y="630"/>
                    </a:lnTo>
                    <a:lnTo>
                      <a:pt x="43" y="661"/>
                    </a:lnTo>
                    <a:lnTo>
                      <a:pt x="38" y="671"/>
                    </a:lnTo>
                    <a:lnTo>
                      <a:pt x="33" y="661"/>
                    </a:lnTo>
                    <a:lnTo>
                      <a:pt x="27" y="630"/>
                    </a:lnTo>
                    <a:lnTo>
                      <a:pt x="22" y="578"/>
                    </a:lnTo>
                    <a:lnTo>
                      <a:pt x="17" y="504"/>
                    </a:lnTo>
                    <a:lnTo>
                      <a:pt x="11" y="410"/>
                    </a:lnTo>
                    <a:lnTo>
                      <a:pt x="7" y="294"/>
                    </a:lnTo>
                    <a:lnTo>
                      <a:pt x="4" y="158"/>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4" name="Freeform 126">
                <a:extLst>
                  <a:ext uri="{FF2B5EF4-FFF2-40B4-BE49-F238E27FC236}">
                    <a16:creationId xmlns:a16="http://schemas.microsoft.com/office/drawing/2014/main" id="{E7B68103-9C1C-4B86-B8C0-E20F1461C7D8}"/>
                  </a:ext>
                </a:extLst>
              </p:cNvPr>
              <p:cNvSpPr>
                <a:spLocks/>
              </p:cNvSpPr>
              <p:nvPr/>
            </p:nvSpPr>
            <p:spPr bwMode="auto">
              <a:xfrm>
                <a:off x="4284" y="1428"/>
                <a:ext cx="77" cy="672"/>
              </a:xfrm>
              <a:custGeom>
                <a:avLst/>
                <a:gdLst>
                  <a:gd name="T0" fmla="*/ 76 w 77"/>
                  <a:gd name="T1" fmla="*/ 671 h 672"/>
                  <a:gd name="T2" fmla="*/ 71 w 77"/>
                  <a:gd name="T3" fmla="*/ 514 h 672"/>
                  <a:gd name="T4" fmla="*/ 68 w 77"/>
                  <a:gd name="T5" fmla="*/ 378 h 672"/>
                  <a:gd name="T6" fmla="*/ 62 w 77"/>
                  <a:gd name="T7" fmla="*/ 263 h 672"/>
                  <a:gd name="T8" fmla="*/ 58 w 77"/>
                  <a:gd name="T9" fmla="*/ 168 h 672"/>
                  <a:gd name="T10" fmla="*/ 53 w 77"/>
                  <a:gd name="T11" fmla="*/ 96 h 672"/>
                  <a:gd name="T12" fmla="*/ 48 w 77"/>
                  <a:gd name="T13" fmla="*/ 43 h 672"/>
                  <a:gd name="T14" fmla="*/ 42 w 77"/>
                  <a:gd name="T15" fmla="*/ 12 h 672"/>
                  <a:gd name="T16" fmla="*/ 38 w 77"/>
                  <a:gd name="T17" fmla="*/ 0 h 672"/>
                  <a:gd name="T18" fmla="*/ 32 w 77"/>
                  <a:gd name="T19" fmla="*/ 12 h 672"/>
                  <a:gd name="T20" fmla="*/ 26 w 77"/>
                  <a:gd name="T21" fmla="*/ 43 h 672"/>
                  <a:gd name="T22" fmla="*/ 21 w 77"/>
                  <a:gd name="T23" fmla="*/ 96 h 672"/>
                  <a:gd name="T24" fmla="*/ 16 w 77"/>
                  <a:gd name="T25" fmla="*/ 168 h 672"/>
                  <a:gd name="T26" fmla="*/ 11 w 77"/>
                  <a:gd name="T27" fmla="*/ 263 h 672"/>
                  <a:gd name="T28" fmla="*/ 7 w 77"/>
                  <a:gd name="T29" fmla="*/ 378 h 672"/>
                  <a:gd name="T30" fmla="*/ 3 w 77"/>
                  <a:gd name="T31" fmla="*/ 514 h 672"/>
                  <a:gd name="T32" fmla="*/ 0 w 77"/>
                  <a:gd name="T33"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671"/>
                    </a:moveTo>
                    <a:lnTo>
                      <a:pt x="71" y="514"/>
                    </a:lnTo>
                    <a:lnTo>
                      <a:pt x="68" y="378"/>
                    </a:lnTo>
                    <a:lnTo>
                      <a:pt x="62" y="263"/>
                    </a:lnTo>
                    <a:lnTo>
                      <a:pt x="58" y="168"/>
                    </a:lnTo>
                    <a:lnTo>
                      <a:pt x="53" y="96"/>
                    </a:lnTo>
                    <a:lnTo>
                      <a:pt x="48" y="43"/>
                    </a:lnTo>
                    <a:lnTo>
                      <a:pt x="42" y="12"/>
                    </a:lnTo>
                    <a:lnTo>
                      <a:pt x="38" y="0"/>
                    </a:lnTo>
                    <a:lnTo>
                      <a:pt x="32" y="12"/>
                    </a:lnTo>
                    <a:lnTo>
                      <a:pt x="26" y="43"/>
                    </a:lnTo>
                    <a:lnTo>
                      <a:pt x="21" y="96"/>
                    </a:lnTo>
                    <a:lnTo>
                      <a:pt x="16" y="168"/>
                    </a:lnTo>
                    <a:lnTo>
                      <a:pt x="11" y="263"/>
                    </a:lnTo>
                    <a:lnTo>
                      <a:pt x="7" y="378"/>
                    </a:lnTo>
                    <a:lnTo>
                      <a:pt x="3" y="514"/>
                    </a:lnTo>
                    <a:lnTo>
                      <a:pt x="0" y="67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5" name="Freeform 127">
                <a:extLst>
                  <a:ext uri="{FF2B5EF4-FFF2-40B4-BE49-F238E27FC236}">
                    <a16:creationId xmlns:a16="http://schemas.microsoft.com/office/drawing/2014/main" id="{3B146040-4830-4419-89CE-FDAA1D874847}"/>
                  </a:ext>
                </a:extLst>
              </p:cNvPr>
              <p:cNvSpPr>
                <a:spLocks/>
              </p:cNvSpPr>
              <p:nvPr/>
            </p:nvSpPr>
            <p:spPr bwMode="auto">
              <a:xfrm>
                <a:off x="4360" y="2109"/>
                <a:ext cx="77" cy="672"/>
              </a:xfrm>
              <a:custGeom>
                <a:avLst/>
                <a:gdLst>
                  <a:gd name="T0" fmla="*/ 76 w 77"/>
                  <a:gd name="T1" fmla="*/ 0 h 672"/>
                  <a:gd name="T2" fmla="*/ 72 w 77"/>
                  <a:gd name="T3" fmla="*/ 159 h 672"/>
                  <a:gd name="T4" fmla="*/ 68 w 77"/>
                  <a:gd name="T5" fmla="*/ 295 h 672"/>
                  <a:gd name="T6" fmla="*/ 62 w 77"/>
                  <a:gd name="T7" fmla="*/ 410 h 672"/>
                  <a:gd name="T8" fmla="*/ 58 w 77"/>
                  <a:gd name="T9" fmla="*/ 504 h 672"/>
                  <a:gd name="T10" fmla="*/ 53 w 77"/>
                  <a:gd name="T11" fmla="*/ 579 h 672"/>
                  <a:gd name="T12" fmla="*/ 48 w 77"/>
                  <a:gd name="T13" fmla="*/ 630 h 672"/>
                  <a:gd name="T14" fmla="*/ 42 w 77"/>
                  <a:gd name="T15" fmla="*/ 661 h 672"/>
                  <a:gd name="T16" fmla="*/ 38 w 77"/>
                  <a:gd name="T17" fmla="*/ 671 h 672"/>
                  <a:gd name="T18" fmla="*/ 32 w 77"/>
                  <a:gd name="T19" fmla="*/ 661 h 672"/>
                  <a:gd name="T20" fmla="*/ 26 w 77"/>
                  <a:gd name="T21" fmla="*/ 630 h 672"/>
                  <a:gd name="T22" fmla="*/ 21 w 77"/>
                  <a:gd name="T23" fmla="*/ 579 h 672"/>
                  <a:gd name="T24" fmla="*/ 16 w 77"/>
                  <a:gd name="T25" fmla="*/ 504 h 672"/>
                  <a:gd name="T26" fmla="*/ 11 w 77"/>
                  <a:gd name="T27" fmla="*/ 410 h 672"/>
                  <a:gd name="T28" fmla="*/ 7 w 77"/>
                  <a:gd name="T29" fmla="*/ 295 h 672"/>
                  <a:gd name="T30" fmla="*/ 4 w 77"/>
                  <a:gd name="T31" fmla="*/ 159 h 672"/>
                  <a:gd name="T32" fmla="*/ 0 w 77"/>
                  <a:gd name="T3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672">
                    <a:moveTo>
                      <a:pt x="76" y="0"/>
                    </a:moveTo>
                    <a:lnTo>
                      <a:pt x="72" y="159"/>
                    </a:lnTo>
                    <a:lnTo>
                      <a:pt x="68" y="295"/>
                    </a:lnTo>
                    <a:lnTo>
                      <a:pt x="62" y="410"/>
                    </a:lnTo>
                    <a:lnTo>
                      <a:pt x="58" y="504"/>
                    </a:lnTo>
                    <a:lnTo>
                      <a:pt x="53" y="579"/>
                    </a:lnTo>
                    <a:lnTo>
                      <a:pt x="48" y="630"/>
                    </a:lnTo>
                    <a:lnTo>
                      <a:pt x="42" y="661"/>
                    </a:lnTo>
                    <a:lnTo>
                      <a:pt x="38" y="671"/>
                    </a:lnTo>
                    <a:lnTo>
                      <a:pt x="32" y="661"/>
                    </a:lnTo>
                    <a:lnTo>
                      <a:pt x="26" y="630"/>
                    </a:lnTo>
                    <a:lnTo>
                      <a:pt x="21" y="579"/>
                    </a:lnTo>
                    <a:lnTo>
                      <a:pt x="16" y="504"/>
                    </a:lnTo>
                    <a:lnTo>
                      <a:pt x="11" y="410"/>
                    </a:lnTo>
                    <a:lnTo>
                      <a:pt x="7" y="295"/>
                    </a:lnTo>
                    <a:lnTo>
                      <a:pt x="4"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6" name="Freeform 128">
                <a:extLst>
                  <a:ext uri="{FF2B5EF4-FFF2-40B4-BE49-F238E27FC236}">
                    <a16:creationId xmlns:a16="http://schemas.microsoft.com/office/drawing/2014/main" id="{76C269E6-A1FD-448A-BDB8-BF958911A26D}"/>
                  </a:ext>
                </a:extLst>
              </p:cNvPr>
              <p:cNvSpPr>
                <a:spLocks/>
              </p:cNvSpPr>
              <p:nvPr/>
            </p:nvSpPr>
            <p:spPr bwMode="auto">
              <a:xfrm>
                <a:off x="4430" y="1438"/>
                <a:ext cx="78" cy="671"/>
              </a:xfrm>
              <a:custGeom>
                <a:avLst/>
                <a:gdLst>
                  <a:gd name="T0" fmla="*/ 77 w 78"/>
                  <a:gd name="T1" fmla="*/ 670 h 671"/>
                  <a:gd name="T2" fmla="*/ 72 w 78"/>
                  <a:gd name="T3" fmla="*/ 514 h 671"/>
                  <a:gd name="T4" fmla="*/ 68 w 78"/>
                  <a:gd name="T5" fmla="*/ 378 h 671"/>
                  <a:gd name="T6" fmla="*/ 63 w 78"/>
                  <a:gd name="T7" fmla="*/ 262 h 671"/>
                  <a:gd name="T8" fmla="*/ 59 w 78"/>
                  <a:gd name="T9" fmla="*/ 168 h 671"/>
                  <a:gd name="T10" fmla="*/ 53 w 78"/>
                  <a:gd name="T11" fmla="*/ 95 h 671"/>
                  <a:gd name="T12" fmla="*/ 48 w 78"/>
                  <a:gd name="T13" fmla="*/ 42 h 671"/>
                  <a:gd name="T14" fmla="*/ 43 w 78"/>
                  <a:gd name="T15" fmla="*/ 11 h 671"/>
                  <a:gd name="T16" fmla="*/ 38 w 78"/>
                  <a:gd name="T17" fmla="*/ 0 h 671"/>
                  <a:gd name="T18" fmla="*/ 33 w 78"/>
                  <a:gd name="T19" fmla="*/ 11 h 671"/>
                  <a:gd name="T20" fmla="*/ 27 w 78"/>
                  <a:gd name="T21" fmla="*/ 42 h 671"/>
                  <a:gd name="T22" fmla="*/ 22 w 78"/>
                  <a:gd name="T23" fmla="*/ 95 h 671"/>
                  <a:gd name="T24" fmla="*/ 16 w 78"/>
                  <a:gd name="T25" fmla="*/ 168 h 671"/>
                  <a:gd name="T26" fmla="*/ 11 w 78"/>
                  <a:gd name="T27" fmla="*/ 262 h 671"/>
                  <a:gd name="T28" fmla="*/ 7 w 78"/>
                  <a:gd name="T29" fmla="*/ 378 h 671"/>
                  <a:gd name="T30" fmla="*/ 3 w 78"/>
                  <a:gd name="T31" fmla="*/ 514 h 671"/>
                  <a:gd name="T32" fmla="*/ 0 w 78"/>
                  <a:gd name="T33" fmla="*/ 67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671">
                    <a:moveTo>
                      <a:pt x="77" y="670"/>
                    </a:moveTo>
                    <a:lnTo>
                      <a:pt x="72" y="514"/>
                    </a:lnTo>
                    <a:lnTo>
                      <a:pt x="68" y="378"/>
                    </a:lnTo>
                    <a:lnTo>
                      <a:pt x="63" y="262"/>
                    </a:lnTo>
                    <a:lnTo>
                      <a:pt x="59" y="168"/>
                    </a:lnTo>
                    <a:lnTo>
                      <a:pt x="53" y="95"/>
                    </a:lnTo>
                    <a:lnTo>
                      <a:pt x="48" y="42"/>
                    </a:lnTo>
                    <a:lnTo>
                      <a:pt x="43" y="11"/>
                    </a:lnTo>
                    <a:lnTo>
                      <a:pt x="38" y="0"/>
                    </a:lnTo>
                    <a:lnTo>
                      <a:pt x="33" y="11"/>
                    </a:lnTo>
                    <a:lnTo>
                      <a:pt x="27" y="42"/>
                    </a:lnTo>
                    <a:lnTo>
                      <a:pt x="22" y="95"/>
                    </a:lnTo>
                    <a:lnTo>
                      <a:pt x="16" y="168"/>
                    </a:lnTo>
                    <a:lnTo>
                      <a:pt x="11" y="262"/>
                    </a:lnTo>
                    <a:lnTo>
                      <a:pt x="7" y="378"/>
                    </a:lnTo>
                    <a:lnTo>
                      <a:pt x="3" y="514"/>
                    </a:lnTo>
                    <a:lnTo>
                      <a:pt x="0" y="6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7" name="Freeform 129">
                <a:extLst>
                  <a:ext uri="{FF2B5EF4-FFF2-40B4-BE49-F238E27FC236}">
                    <a16:creationId xmlns:a16="http://schemas.microsoft.com/office/drawing/2014/main" id="{F48D70E4-3D0A-46A8-A0AE-8896995E815C}"/>
                  </a:ext>
                </a:extLst>
              </p:cNvPr>
              <p:cNvSpPr>
                <a:spLocks/>
              </p:cNvSpPr>
              <p:nvPr/>
            </p:nvSpPr>
            <p:spPr bwMode="auto">
              <a:xfrm>
                <a:off x="4507" y="2118"/>
                <a:ext cx="76" cy="673"/>
              </a:xfrm>
              <a:custGeom>
                <a:avLst/>
                <a:gdLst>
                  <a:gd name="T0" fmla="*/ 75 w 76"/>
                  <a:gd name="T1" fmla="*/ 0 h 673"/>
                  <a:gd name="T2" fmla="*/ 71 w 76"/>
                  <a:gd name="T3" fmla="*/ 159 h 673"/>
                  <a:gd name="T4" fmla="*/ 67 w 76"/>
                  <a:gd name="T5" fmla="*/ 295 h 673"/>
                  <a:gd name="T6" fmla="*/ 62 w 76"/>
                  <a:gd name="T7" fmla="*/ 410 h 673"/>
                  <a:gd name="T8" fmla="*/ 58 w 76"/>
                  <a:gd name="T9" fmla="*/ 504 h 673"/>
                  <a:gd name="T10" fmla="*/ 52 w 76"/>
                  <a:gd name="T11" fmla="*/ 579 h 673"/>
                  <a:gd name="T12" fmla="*/ 47 w 76"/>
                  <a:gd name="T13" fmla="*/ 631 h 673"/>
                  <a:gd name="T14" fmla="*/ 42 w 76"/>
                  <a:gd name="T15" fmla="*/ 662 h 673"/>
                  <a:gd name="T16" fmla="*/ 37 w 76"/>
                  <a:gd name="T17" fmla="*/ 672 h 673"/>
                  <a:gd name="T18" fmla="*/ 32 w 76"/>
                  <a:gd name="T19" fmla="*/ 662 h 673"/>
                  <a:gd name="T20" fmla="*/ 26 w 76"/>
                  <a:gd name="T21" fmla="*/ 631 h 673"/>
                  <a:gd name="T22" fmla="*/ 21 w 76"/>
                  <a:gd name="T23" fmla="*/ 579 h 673"/>
                  <a:gd name="T24" fmla="*/ 16 w 76"/>
                  <a:gd name="T25" fmla="*/ 504 h 673"/>
                  <a:gd name="T26" fmla="*/ 11 w 76"/>
                  <a:gd name="T27" fmla="*/ 410 h 673"/>
                  <a:gd name="T28" fmla="*/ 7 w 76"/>
                  <a:gd name="T29" fmla="*/ 295 h 673"/>
                  <a:gd name="T30" fmla="*/ 3 w 76"/>
                  <a:gd name="T31" fmla="*/ 159 h 673"/>
                  <a:gd name="T32" fmla="*/ 0 w 76"/>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673">
                    <a:moveTo>
                      <a:pt x="75" y="0"/>
                    </a:moveTo>
                    <a:lnTo>
                      <a:pt x="71" y="159"/>
                    </a:lnTo>
                    <a:lnTo>
                      <a:pt x="67" y="295"/>
                    </a:lnTo>
                    <a:lnTo>
                      <a:pt x="62" y="410"/>
                    </a:lnTo>
                    <a:lnTo>
                      <a:pt x="58" y="504"/>
                    </a:lnTo>
                    <a:lnTo>
                      <a:pt x="52" y="579"/>
                    </a:lnTo>
                    <a:lnTo>
                      <a:pt x="47" y="631"/>
                    </a:lnTo>
                    <a:lnTo>
                      <a:pt x="42" y="662"/>
                    </a:lnTo>
                    <a:lnTo>
                      <a:pt x="37" y="672"/>
                    </a:lnTo>
                    <a:lnTo>
                      <a:pt x="32" y="662"/>
                    </a:lnTo>
                    <a:lnTo>
                      <a:pt x="26" y="631"/>
                    </a:lnTo>
                    <a:lnTo>
                      <a:pt x="21" y="579"/>
                    </a:lnTo>
                    <a:lnTo>
                      <a:pt x="16" y="504"/>
                    </a:lnTo>
                    <a:lnTo>
                      <a:pt x="11" y="410"/>
                    </a:lnTo>
                    <a:lnTo>
                      <a:pt x="7" y="295"/>
                    </a:lnTo>
                    <a:lnTo>
                      <a:pt x="3" y="159"/>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42498" name="Text Box 130">
            <a:extLst>
              <a:ext uri="{FF2B5EF4-FFF2-40B4-BE49-F238E27FC236}">
                <a16:creationId xmlns:a16="http://schemas.microsoft.com/office/drawing/2014/main" id="{619C2EFD-FD00-4093-A77C-15470543DCBC}"/>
              </a:ext>
            </a:extLst>
          </p:cNvPr>
          <p:cNvSpPr txBox="1">
            <a:spLocks noChangeArrowheads="1"/>
          </p:cNvSpPr>
          <p:nvPr/>
        </p:nvSpPr>
        <p:spPr bwMode="auto">
          <a:xfrm>
            <a:off x="1135063" y="5003800"/>
            <a:ext cx="63230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12 teeth are meshing every revolution of the gear</a:t>
            </a:r>
            <a:endParaRPr lang="en-US" altLang="en-US" sz="2200"/>
          </a:p>
        </p:txBody>
      </p:sp>
      <p:sp>
        <p:nvSpPr>
          <p:cNvPr id="442499" name="Text Box 131">
            <a:extLst>
              <a:ext uri="{FF2B5EF4-FFF2-40B4-BE49-F238E27FC236}">
                <a16:creationId xmlns:a16="http://schemas.microsoft.com/office/drawing/2014/main" id="{B1A29076-8F5E-4BAC-AB82-0FA7365FB8E1}"/>
              </a:ext>
            </a:extLst>
          </p:cNvPr>
          <p:cNvSpPr txBox="1">
            <a:spLocks noChangeArrowheads="1"/>
          </p:cNvSpPr>
          <p:nvPr/>
        </p:nvSpPr>
        <p:spPr bwMode="auto">
          <a:xfrm>
            <a:off x="469900" y="5430838"/>
            <a:ext cx="85677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12 x 1000 rpm = vibration occurs at 12,000 cycles per minute</a:t>
            </a:r>
            <a:endParaRPr lang="en-US" altLang="en-US" sz="2200"/>
          </a:p>
        </p:txBody>
      </p:sp>
      <p:sp>
        <p:nvSpPr>
          <p:cNvPr id="442500" name="Text Box 132">
            <a:extLst>
              <a:ext uri="{FF2B5EF4-FFF2-40B4-BE49-F238E27FC236}">
                <a16:creationId xmlns:a16="http://schemas.microsoft.com/office/drawing/2014/main" id="{09927CB5-67E6-4D0F-94A7-401B8B7563F7}"/>
              </a:ext>
            </a:extLst>
          </p:cNvPr>
          <p:cNvSpPr txBox="1">
            <a:spLocks noChangeArrowheads="1"/>
          </p:cNvSpPr>
          <p:nvPr/>
        </p:nvSpPr>
        <p:spPr bwMode="auto">
          <a:xfrm>
            <a:off x="2620963" y="5872163"/>
            <a:ext cx="35845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  2,000 cpm   =   200 Hz</a:t>
            </a:r>
            <a:endParaRPr lang="en-US" altLang="en-US" sz="2200"/>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Oval 2">
            <a:extLst>
              <a:ext uri="{FF2B5EF4-FFF2-40B4-BE49-F238E27FC236}">
                <a16:creationId xmlns:a16="http://schemas.microsoft.com/office/drawing/2014/main" id="{04545E1F-2C4E-49B1-B4CB-644706FDDE37}"/>
              </a:ext>
            </a:extLst>
          </p:cNvPr>
          <p:cNvSpPr>
            <a:spLocks noChangeArrowheads="1"/>
          </p:cNvSpPr>
          <p:nvPr/>
        </p:nvSpPr>
        <p:spPr bwMode="auto">
          <a:xfrm>
            <a:off x="1181808" y="225426"/>
            <a:ext cx="1770063" cy="1662112"/>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395" name="Oval 3">
            <a:extLst>
              <a:ext uri="{FF2B5EF4-FFF2-40B4-BE49-F238E27FC236}">
                <a16:creationId xmlns:a16="http://schemas.microsoft.com/office/drawing/2014/main" id="{2580B5B2-CF4C-4546-A523-6F20B9E4023A}"/>
              </a:ext>
            </a:extLst>
          </p:cNvPr>
          <p:cNvSpPr>
            <a:spLocks noChangeArrowheads="1"/>
          </p:cNvSpPr>
          <p:nvPr/>
        </p:nvSpPr>
        <p:spPr bwMode="auto">
          <a:xfrm>
            <a:off x="2018421" y="1027113"/>
            <a:ext cx="63500" cy="63500"/>
          </a:xfrm>
          <a:prstGeom prst="ellipse">
            <a:avLst/>
          </a:prstGeom>
          <a:solidFill>
            <a:srgbClr val="FF0000"/>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396" name="Oval 4">
            <a:extLst>
              <a:ext uri="{FF2B5EF4-FFF2-40B4-BE49-F238E27FC236}">
                <a16:creationId xmlns:a16="http://schemas.microsoft.com/office/drawing/2014/main" id="{E0D69EA1-4F43-4871-8C3E-F40C9D029E87}"/>
              </a:ext>
            </a:extLst>
          </p:cNvPr>
          <p:cNvSpPr>
            <a:spLocks noChangeArrowheads="1"/>
          </p:cNvSpPr>
          <p:nvPr/>
        </p:nvSpPr>
        <p:spPr bwMode="auto">
          <a:xfrm>
            <a:off x="1259596" y="506413"/>
            <a:ext cx="285750" cy="322263"/>
          </a:xfrm>
          <a:prstGeom prst="ellipse">
            <a:avLst/>
          </a:prstGeom>
          <a:solidFill>
            <a:srgbClr val="008000"/>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3397" name="Group 5">
            <a:extLst>
              <a:ext uri="{FF2B5EF4-FFF2-40B4-BE49-F238E27FC236}">
                <a16:creationId xmlns:a16="http://schemas.microsoft.com/office/drawing/2014/main" id="{E0D4BF18-7094-47E2-A4E6-277FB320AC89}"/>
              </a:ext>
            </a:extLst>
          </p:cNvPr>
          <p:cNvGrpSpPr>
            <a:grpSpLocks/>
          </p:cNvGrpSpPr>
          <p:nvPr/>
        </p:nvGrpSpPr>
        <p:grpSpPr bwMode="auto">
          <a:xfrm>
            <a:off x="2040654" y="3130195"/>
            <a:ext cx="839788" cy="300037"/>
            <a:chOff x="975" y="2175"/>
            <a:chExt cx="582" cy="214"/>
          </a:xfrm>
        </p:grpSpPr>
        <p:sp>
          <p:nvSpPr>
            <p:cNvPr id="443398" name="Freeform 6">
              <a:extLst>
                <a:ext uri="{FF2B5EF4-FFF2-40B4-BE49-F238E27FC236}">
                  <a16:creationId xmlns:a16="http://schemas.microsoft.com/office/drawing/2014/main" id="{F6047D26-056E-41D5-BF41-044C8C884DCF}"/>
                </a:ext>
              </a:extLst>
            </p:cNvPr>
            <p:cNvSpPr>
              <a:spLocks/>
            </p:cNvSpPr>
            <p:nvPr/>
          </p:nvSpPr>
          <p:spPr bwMode="auto">
            <a:xfrm>
              <a:off x="976" y="2175"/>
              <a:ext cx="579" cy="213"/>
            </a:xfrm>
            <a:custGeom>
              <a:avLst/>
              <a:gdLst>
                <a:gd name="T0" fmla="*/ 561 w 579"/>
                <a:gd name="T1" fmla="*/ 0 h 213"/>
                <a:gd name="T2" fmla="*/ 0 w 579"/>
                <a:gd name="T3" fmla="*/ 108 h 213"/>
                <a:gd name="T4" fmla="*/ 18 w 579"/>
                <a:gd name="T5" fmla="*/ 212 h 213"/>
                <a:gd name="T6" fmla="*/ 578 w 579"/>
                <a:gd name="T7" fmla="*/ 104 h 213"/>
                <a:gd name="T8" fmla="*/ 561 w 579"/>
                <a:gd name="T9" fmla="*/ 0 h 213"/>
              </a:gdLst>
              <a:ahLst/>
              <a:cxnLst>
                <a:cxn ang="0">
                  <a:pos x="T0" y="T1"/>
                </a:cxn>
                <a:cxn ang="0">
                  <a:pos x="T2" y="T3"/>
                </a:cxn>
                <a:cxn ang="0">
                  <a:pos x="T4" y="T5"/>
                </a:cxn>
                <a:cxn ang="0">
                  <a:pos x="T6" y="T7"/>
                </a:cxn>
                <a:cxn ang="0">
                  <a:pos x="T8" y="T9"/>
                </a:cxn>
              </a:cxnLst>
              <a:rect l="0" t="0" r="r" b="b"/>
              <a:pathLst>
                <a:path w="579" h="213">
                  <a:moveTo>
                    <a:pt x="561" y="0"/>
                  </a:moveTo>
                  <a:lnTo>
                    <a:pt x="0" y="108"/>
                  </a:lnTo>
                  <a:lnTo>
                    <a:pt x="18" y="212"/>
                  </a:lnTo>
                  <a:lnTo>
                    <a:pt x="578" y="104"/>
                  </a:lnTo>
                  <a:lnTo>
                    <a:pt x="561" y="0"/>
                  </a:lnTo>
                </a:path>
              </a:pathLst>
            </a:custGeom>
            <a:solidFill>
              <a:srgbClr val="E1E1E1"/>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399" name="Oval 7">
              <a:extLst>
                <a:ext uri="{FF2B5EF4-FFF2-40B4-BE49-F238E27FC236}">
                  <a16:creationId xmlns:a16="http://schemas.microsoft.com/office/drawing/2014/main" id="{4411FBF4-53DA-4504-9FEA-9073022CA16C}"/>
                </a:ext>
              </a:extLst>
            </p:cNvPr>
            <p:cNvSpPr>
              <a:spLocks noChangeArrowheads="1"/>
            </p:cNvSpPr>
            <p:nvPr/>
          </p:nvSpPr>
          <p:spPr bwMode="auto">
            <a:xfrm rot="10500000">
              <a:off x="975" y="2279"/>
              <a:ext cx="27" cy="110"/>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00" name="Oval 8">
              <a:extLst>
                <a:ext uri="{FF2B5EF4-FFF2-40B4-BE49-F238E27FC236}">
                  <a16:creationId xmlns:a16="http://schemas.microsoft.com/office/drawing/2014/main" id="{C02A8F2D-B52A-4E1B-B0C6-3C3B09B1B9DC}"/>
                </a:ext>
              </a:extLst>
            </p:cNvPr>
            <p:cNvSpPr>
              <a:spLocks noChangeArrowheads="1"/>
            </p:cNvSpPr>
            <p:nvPr/>
          </p:nvSpPr>
          <p:spPr bwMode="auto">
            <a:xfrm rot="10500000">
              <a:off x="1529" y="2177"/>
              <a:ext cx="28" cy="105"/>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01" name="Freeform 9">
              <a:extLst>
                <a:ext uri="{FF2B5EF4-FFF2-40B4-BE49-F238E27FC236}">
                  <a16:creationId xmlns:a16="http://schemas.microsoft.com/office/drawing/2014/main" id="{03A63FB3-EA19-409A-971D-19ECFF8B2096}"/>
                </a:ext>
              </a:extLst>
            </p:cNvPr>
            <p:cNvSpPr>
              <a:spLocks/>
            </p:cNvSpPr>
            <p:nvPr/>
          </p:nvSpPr>
          <p:spPr bwMode="auto">
            <a:xfrm>
              <a:off x="1506" y="2178"/>
              <a:ext cx="45" cy="102"/>
            </a:xfrm>
            <a:custGeom>
              <a:avLst/>
              <a:gdLst>
                <a:gd name="T0" fmla="*/ 30 w 45"/>
                <a:gd name="T1" fmla="*/ 0 h 102"/>
                <a:gd name="T2" fmla="*/ 0 w 45"/>
                <a:gd name="T3" fmla="*/ 12 h 102"/>
                <a:gd name="T4" fmla="*/ 6 w 45"/>
                <a:gd name="T5" fmla="*/ 98 h 102"/>
                <a:gd name="T6" fmla="*/ 44 w 45"/>
                <a:gd name="T7" fmla="*/ 101 h 102"/>
                <a:gd name="T8" fmla="*/ 30 w 45"/>
                <a:gd name="T9" fmla="*/ 0 h 102"/>
                <a:gd name="T10" fmla="*/ 30 w 45"/>
                <a:gd name="T11" fmla="*/ 0 h 102"/>
              </a:gdLst>
              <a:ahLst/>
              <a:cxnLst>
                <a:cxn ang="0">
                  <a:pos x="T0" y="T1"/>
                </a:cxn>
                <a:cxn ang="0">
                  <a:pos x="T2" y="T3"/>
                </a:cxn>
                <a:cxn ang="0">
                  <a:pos x="T4" y="T5"/>
                </a:cxn>
                <a:cxn ang="0">
                  <a:pos x="T6" y="T7"/>
                </a:cxn>
                <a:cxn ang="0">
                  <a:pos x="T8" y="T9"/>
                </a:cxn>
                <a:cxn ang="0">
                  <a:pos x="T10" y="T11"/>
                </a:cxn>
              </a:cxnLst>
              <a:rect l="0" t="0" r="r" b="b"/>
              <a:pathLst>
                <a:path w="45" h="102">
                  <a:moveTo>
                    <a:pt x="30" y="0"/>
                  </a:moveTo>
                  <a:lnTo>
                    <a:pt x="0" y="12"/>
                  </a:lnTo>
                  <a:lnTo>
                    <a:pt x="6" y="98"/>
                  </a:lnTo>
                  <a:lnTo>
                    <a:pt x="44" y="101"/>
                  </a:lnTo>
                  <a:lnTo>
                    <a:pt x="30" y="0"/>
                  </a:lnTo>
                  <a:lnTo>
                    <a:pt x="30" y="0"/>
                  </a:lnTo>
                </a:path>
              </a:pathLst>
            </a:custGeom>
            <a:solidFill>
              <a:srgbClr val="E1E1E1"/>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3402" name="Freeform 10">
            <a:extLst>
              <a:ext uri="{FF2B5EF4-FFF2-40B4-BE49-F238E27FC236}">
                <a16:creationId xmlns:a16="http://schemas.microsoft.com/office/drawing/2014/main" id="{CE143380-2E22-4154-97A0-411089E57F00}"/>
              </a:ext>
            </a:extLst>
          </p:cNvPr>
          <p:cNvSpPr>
            <a:spLocks/>
          </p:cNvSpPr>
          <p:nvPr/>
        </p:nvSpPr>
        <p:spPr bwMode="auto">
          <a:xfrm>
            <a:off x="1227854" y="2377720"/>
            <a:ext cx="809625" cy="947737"/>
          </a:xfrm>
          <a:custGeom>
            <a:avLst/>
            <a:gdLst>
              <a:gd name="T0" fmla="*/ 560 w 561"/>
              <a:gd name="T1" fmla="*/ 612 h 676"/>
              <a:gd name="T2" fmla="*/ 471 w 561"/>
              <a:gd name="T3" fmla="*/ 468 h 676"/>
              <a:gd name="T4" fmla="*/ 372 w 561"/>
              <a:gd name="T5" fmla="*/ 301 h 676"/>
              <a:gd name="T6" fmla="*/ 277 w 561"/>
              <a:gd name="T7" fmla="*/ 154 h 676"/>
              <a:gd name="T8" fmla="*/ 197 w 561"/>
              <a:gd name="T9" fmla="*/ 66 h 676"/>
              <a:gd name="T10" fmla="*/ 116 w 561"/>
              <a:gd name="T11" fmla="*/ 0 h 676"/>
              <a:gd name="T12" fmla="*/ 68 w 561"/>
              <a:gd name="T13" fmla="*/ 0 h 676"/>
              <a:gd name="T14" fmla="*/ 27 w 561"/>
              <a:gd name="T15" fmla="*/ 15 h 676"/>
              <a:gd name="T16" fmla="*/ 0 w 561"/>
              <a:gd name="T17" fmla="*/ 62 h 676"/>
              <a:gd name="T18" fmla="*/ 10 w 561"/>
              <a:gd name="T19" fmla="*/ 117 h 676"/>
              <a:gd name="T20" fmla="*/ 53 w 561"/>
              <a:gd name="T21" fmla="*/ 212 h 676"/>
              <a:gd name="T22" fmla="*/ 122 w 561"/>
              <a:gd name="T23" fmla="*/ 327 h 676"/>
              <a:gd name="T24" fmla="*/ 270 w 561"/>
              <a:gd name="T25" fmla="*/ 469 h 676"/>
              <a:gd name="T26" fmla="*/ 341 w 561"/>
              <a:gd name="T27" fmla="*/ 535 h 676"/>
              <a:gd name="T28" fmla="*/ 491 w 561"/>
              <a:gd name="T29" fmla="*/ 675 h 676"/>
              <a:gd name="T30" fmla="*/ 560 w 561"/>
              <a:gd name="T31" fmla="*/ 612 h 676"/>
              <a:gd name="T32" fmla="*/ 560 w 561"/>
              <a:gd name="T33" fmla="*/ 61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6">
                <a:moveTo>
                  <a:pt x="560" y="612"/>
                </a:moveTo>
                <a:lnTo>
                  <a:pt x="471" y="468"/>
                </a:lnTo>
                <a:lnTo>
                  <a:pt x="372" y="301"/>
                </a:lnTo>
                <a:lnTo>
                  <a:pt x="277" y="154"/>
                </a:lnTo>
                <a:lnTo>
                  <a:pt x="197" y="66"/>
                </a:lnTo>
                <a:lnTo>
                  <a:pt x="116" y="0"/>
                </a:lnTo>
                <a:lnTo>
                  <a:pt x="68" y="0"/>
                </a:lnTo>
                <a:lnTo>
                  <a:pt x="27" y="15"/>
                </a:lnTo>
                <a:lnTo>
                  <a:pt x="0" y="62"/>
                </a:lnTo>
                <a:lnTo>
                  <a:pt x="10" y="117"/>
                </a:lnTo>
                <a:lnTo>
                  <a:pt x="53" y="212"/>
                </a:lnTo>
                <a:lnTo>
                  <a:pt x="122" y="327"/>
                </a:lnTo>
                <a:lnTo>
                  <a:pt x="270" y="469"/>
                </a:lnTo>
                <a:lnTo>
                  <a:pt x="341" y="535"/>
                </a:lnTo>
                <a:lnTo>
                  <a:pt x="491" y="675"/>
                </a:lnTo>
                <a:lnTo>
                  <a:pt x="560" y="612"/>
                </a:lnTo>
                <a:lnTo>
                  <a:pt x="560" y="612"/>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3" name="Freeform 11">
            <a:extLst>
              <a:ext uri="{FF2B5EF4-FFF2-40B4-BE49-F238E27FC236}">
                <a16:creationId xmlns:a16="http://schemas.microsoft.com/office/drawing/2014/main" id="{2A9C51DD-4C11-42B0-852C-F021A4AA3E80}"/>
              </a:ext>
            </a:extLst>
          </p:cNvPr>
          <p:cNvSpPr>
            <a:spLocks/>
          </p:cNvSpPr>
          <p:nvPr/>
        </p:nvSpPr>
        <p:spPr bwMode="auto">
          <a:xfrm>
            <a:off x="2081929" y="2393595"/>
            <a:ext cx="809625" cy="946150"/>
          </a:xfrm>
          <a:custGeom>
            <a:avLst/>
            <a:gdLst>
              <a:gd name="T0" fmla="*/ 0 w 561"/>
              <a:gd name="T1" fmla="*/ 612 h 676"/>
              <a:gd name="T2" fmla="*/ 89 w 561"/>
              <a:gd name="T3" fmla="*/ 468 h 676"/>
              <a:gd name="T4" fmla="*/ 188 w 561"/>
              <a:gd name="T5" fmla="*/ 301 h 676"/>
              <a:gd name="T6" fmla="*/ 283 w 561"/>
              <a:gd name="T7" fmla="*/ 154 h 676"/>
              <a:gd name="T8" fmla="*/ 364 w 561"/>
              <a:gd name="T9" fmla="*/ 66 h 676"/>
              <a:gd name="T10" fmla="*/ 443 w 561"/>
              <a:gd name="T11" fmla="*/ 0 h 676"/>
              <a:gd name="T12" fmla="*/ 492 w 561"/>
              <a:gd name="T13" fmla="*/ 0 h 676"/>
              <a:gd name="T14" fmla="*/ 533 w 561"/>
              <a:gd name="T15" fmla="*/ 15 h 676"/>
              <a:gd name="T16" fmla="*/ 560 w 561"/>
              <a:gd name="T17" fmla="*/ 63 h 676"/>
              <a:gd name="T18" fmla="*/ 550 w 561"/>
              <a:gd name="T19" fmla="*/ 117 h 676"/>
              <a:gd name="T20" fmla="*/ 507 w 561"/>
              <a:gd name="T21" fmla="*/ 212 h 676"/>
              <a:gd name="T22" fmla="*/ 438 w 561"/>
              <a:gd name="T23" fmla="*/ 327 h 676"/>
              <a:gd name="T24" fmla="*/ 290 w 561"/>
              <a:gd name="T25" fmla="*/ 469 h 676"/>
              <a:gd name="T26" fmla="*/ 219 w 561"/>
              <a:gd name="T27" fmla="*/ 535 h 676"/>
              <a:gd name="T28" fmla="*/ 68 w 561"/>
              <a:gd name="T29" fmla="*/ 675 h 676"/>
              <a:gd name="T30" fmla="*/ 0 w 561"/>
              <a:gd name="T31" fmla="*/ 612 h 676"/>
              <a:gd name="T32" fmla="*/ 0 w 561"/>
              <a:gd name="T33" fmla="*/ 61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6">
                <a:moveTo>
                  <a:pt x="0" y="612"/>
                </a:moveTo>
                <a:lnTo>
                  <a:pt x="89" y="468"/>
                </a:lnTo>
                <a:lnTo>
                  <a:pt x="188" y="301"/>
                </a:lnTo>
                <a:lnTo>
                  <a:pt x="283" y="154"/>
                </a:lnTo>
                <a:lnTo>
                  <a:pt x="364" y="66"/>
                </a:lnTo>
                <a:lnTo>
                  <a:pt x="443" y="0"/>
                </a:lnTo>
                <a:lnTo>
                  <a:pt x="492" y="0"/>
                </a:lnTo>
                <a:lnTo>
                  <a:pt x="533" y="15"/>
                </a:lnTo>
                <a:lnTo>
                  <a:pt x="560" y="63"/>
                </a:lnTo>
                <a:lnTo>
                  <a:pt x="550" y="117"/>
                </a:lnTo>
                <a:lnTo>
                  <a:pt x="507" y="212"/>
                </a:lnTo>
                <a:lnTo>
                  <a:pt x="438" y="327"/>
                </a:lnTo>
                <a:lnTo>
                  <a:pt x="290" y="469"/>
                </a:lnTo>
                <a:lnTo>
                  <a:pt x="219" y="535"/>
                </a:lnTo>
                <a:lnTo>
                  <a:pt x="68" y="675"/>
                </a:lnTo>
                <a:lnTo>
                  <a:pt x="0" y="612"/>
                </a:lnTo>
                <a:lnTo>
                  <a:pt x="0" y="612"/>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4" name="Freeform 12">
            <a:extLst>
              <a:ext uri="{FF2B5EF4-FFF2-40B4-BE49-F238E27FC236}">
                <a16:creationId xmlns:a16="http://schemas.microsoft.com/office/drawing/2014/main" id="{84BAF371-8352-4644-BDB4-575AC0FC747B}"/>
              </a:ext>
            </a:extLst>
          </p:cNvPr>
          <p:cNvSpPr>
            <a:spLocks/>
          </p:cNvSpPr>
          <p:nvPr/>
        </p:nvSpPr>
        <p:spPr bwMode="auto">
          <a:xfrm>
            <a:off x="2059704" y="3404832"/>
            <a:ext cx="808038" cy="947738"/>
          </a:xfrm>
          <a:custGeom>
            <a:avLst/>
            <a:gdLst>
              <a:gd name="T0" fmla="*/ 0 w 560"/>
              <a:gd name="T1" fmla="*/ 63 h 677"/>
              <a:gd name="T2" fmla="*/ 88 w 560"/>
              <a:gd name="T3" fmla="*/ 207 h 677"/>
              <a:gd name="T4" fmla="*/ 188 w 560"/>
              <a:gd name="T5" fmla="*/ 375 h 677"/>
              <a:gd name="T6" fmla="*/ 283 w 560"/>
              <a:gd name="T7" fmla="*/ 522 h 677"/>
              <a:gd name="T8" fmla="*/ 363 w 560"/>
              <a:gd name="T9" fmla="*/ 609 h 677"/>
              <a:gd name="T10" fmla="*/ 442 w 560"/>
              <a:gd name="T11" fmla="*/ 675 h 677"/>
              <a:gd name="T12" fmla="*/ 492 w 560"/>
              <a:gd name="T13" fmla="*/ 676 h 677"/>
              <a:gd name="T14" fmla="*/ 532 w 560"/>
              <a:gd name="T15" fmla="*/ 661 h 677"/>
              <a:gd name="T16" fmla="*/ 559 w 560"/>
              <a:gd name="T17" fmla="*/ 613 h 677"/>
              <a:gd name="T18" fmla="*/ 550 w 560"/>
              <a:gd name="T19" fmla="*/ 558 h 677"/>
              <a:gd name="T20" fmla="*/ 507 w 560"/>
              <a:gd name="T21" fmla="*/ 463 h 677"/>
              <a:gd name="T22" fmla="*/ 438 w 560"/>
              <a:gd name="T23" fmla="*/ 349 h 677"/>
              <a:gd name="T24" fmla="*/ 288 w 560"/>
              <a:gd name="T25" fmla="*/ 206 h 677"/>
              <a:gd name="T26" fmla="*/ 218 w 560"/>
              <a:gd name="T27" fmla="*/ 141 h 677"/>
              <a:gd name="T28" fmla="*/ 68 w 560"/>
              <a:gd name="T29" fmla="*/ 0 h 677"/>
              <a:gd name="T30" fmla="*/ 0 w 560"/>
              <a:gd name="T31" fmla="*/ 63 h 677"/>
              <a:gd name="T32" fmla="*/ 0 w 560"/>
              <a:gd name="T33" fmla="*/ 63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0" h="677">
                <a:moveTo>
                  <a:pt x="0" y="63"/>
                </a:moveTo>
                <a:lnTo>
                  <a:pt x="88" y="207"/>
                </a:lnTo>
                <a:lnTo>
                  <a:pt x="188" y="375"/>
                </a:lnTo>
                <a:lnTo>
                  <a:pt x="283" y="522"/>
                </a:lnTo>
                <a:lnTo>
                  <a:pt x="363" y="609"/>
                </a:lnTo>
                <a:lnTo>
                  <a:pt x="442" y="675"/>
                </a:lnTo>
                <a:lnTo>
                  <a:pt x="492" y="676"/>
                </a:lnTo>
                <a:lnTo>
                  <a:pt x="532" y="661"/>
                </a:lnTo>
                <a:lnTo>
                  <a:pt x="559" y="613"/>
                </a:lnTo>
                <a:lnTo>
                  <a:pt x="550" y="558"/>
                </a:lnTo>
                <a:lnTo>
                  <a:pt x="507" y="463"/>
                </a:lnTo>
                <a:lnTo>
                  <a:pt x="438" y="349"/>
                </a:lnTo>
                <a:lnTo>
                  <a:pt x="288" y="206"/>
                </a:lnTo>
                <a:lnTo>
                  <a:pt x="218" y="141"/>
                </a:lnTo>
                <a:lnTo>
                  <a:pt x="68" y="0"/>
                </a:lnTo>
                <a:lnTo>
                  <a:pt x="0" y="63"/>
                </a:lnTo>
                <a:lnTo>
                  <a:pt x="0" y="63"/>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5" name="Freeform 13">
            <a:extLst>
              <a:ext uri="{FF2B5EF4-FFF2-40B4-BE49-F238E27FC236}">
                <a16:creationId xmlns:a16="http://schemas.microsoft.com/office/drawing/2014/main" id="{9C6E1893-EF56-4930-BCCE-048685AE2250}"/>
              </a:ext>
            </a:extLst>
          </p:cNvPr>
          <p:cNvSpPr>
            <a:spLocks/>
          </p:cNvSpPr>
          <p:nvPr/>
        </p:nvSpPr>
        <p:spPr bwMode="auto">
          <a:xfrm>
            <a:off x="1196104" y="3404832"/>
            <a:ext cx="809625" cy="947738"/>
          </a:xfrm>
          <a:custGeom>
            <a:avLst/>
            <a:gdLst>
              <a:gd name="T0" fmla="*/ 560 w 561"/>
              <a:gd name="T1" fmla="*/ 63 h 677"/>
              <a:gd name="T2" fmla="*/ 471 w 561"/>
              <a:gd name="T3" fmla="*/ 207 h 677"/>
              <a:gd name="T4" fmla="*/ 372 w 561"/>
              <a:gd name="T5" fmla="*/ 375 h 677"/>
              <a:gd name="T6" fmla="*/ 277 w 561"/>
              <a:gd name="T7" fmla="*/ 522 h 677"/>
              <a:gd name="T8" fmla="*/ 196 w 561"/>
              <a:gd name="T9" fmla="*/ 609 h 677"/>
              <a:gd name="T10" fmla="*/ 116 w 561"/>
              <a:gd name="T11" fmla="*/ 675 h 677"/>
              <a:gd name="T12" fmla="*/ 68 w 561"/>
              <a:gd name="T13" fmla="*/ 676 h 677"/>
              <a:gd name="T14" fmla="*/ 28 w 561"/>
              <a:gd name="T15" fmla="*/ 661 h 677"/>
              <a:gd name="T16" fmla="*/ 0 w 561"/>
              <a:gd name="T17" fmla="*/ 613 h 677"/>
              <a:gd name="T18" fmla="*/ 11 w 561"/>
              <a:gd name="T19" fmla="*/ 558 h 677"/>
              <a:gd name="T20" fmla="*/ 53 w 561"/>
              <a:gd name="T21" fmla="*/ 463 h 677"/>
              <a:gd name="T22" fmla="*/ 123 w 561"/>
              <a:gd name="T23" fmla="*/ 349 h 677"/>
              <a:gd name="T24" fmla="*/ 270 w 561"/>
              <a:gd name="T25" fmla="*/ 206 h 677"/>
              <a:gd name="T26" fmla="*/ 341 w 561"/>
              <a:gd name="T27" fmla="*/ 141 h 677"/>
              <a:gd name="T28" fmla="*/ 492 w 561"/>
              <a:gd name="T29" fmla="*/ 0 h 677"/>
              <a:gd name="T30" fmla="*/ 560 w 561"/>
              <a:gd name="T31" fmla="*/ 63 h 677"/>
              <a:gd name="T32" fmla="*/ 560 w 561"/>
              <a:gd name="T33" fmla="*/ 63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677">
                <a:moveTo>
                  <a:pt x="560" y="63"/>
                </a:moveTo>
                <a:lnTo>
                  <a:pt x="471" y="207"/>
                </a:lnTo>
                <a:lnTo>
                  <a:pt x="372" y="375"/>
                </a:lnTo>
                <a:lnTo>
                  <a:pt x="277" y="522"/>
                </a:lnTo>
                <a:lnTo>
                  <a:pt x="196" y="609"/>
                </a:lnTo>
                <a:lnTo>
                  <a:pt x="116" y="675"/>
                </a:lnTo>
                <a:lnTo>
                  <a:pt x="68" y="676"/>
                </a:lnTo>
                <a:lnTo>
                  <a:pt x="28" y="661"/>
                </a:lnTo>
                <a:lnTo>
                  <a:pt x="0" y="613"/>
                </a:lnTo>
                <a:lnTo>
                  <a:pt x="11" y="558"/>
                </a:lnTo>
                <a:lnTo>
                  <a:pt x="53" y="463"/>
                </a:lnTo>
                <a:lnTo>
                  <a:pt x="123" y="349"/>
                </a:lnTo>
                <a:lnTo>
                  <a:pt x="270" y="206"/>
                </a:lnTo>
                <a:lnTo>
                  <a:pt x="341" y="141"/>
                </a:lnTo>
                <a:lnTo>
                  <a:pt x="492" y="0"/>
                </a:lnTo>
                <a:lnTo>
                  <a:pt x="560" y="63"/>
                </a:lnTo>
                <a:lnTo>
                  <a:pt x="560" y="63"/>
                </a:lnTo>
              </a:path>
            </a:pathLst>
          </a:custGeom>
          <a:solidFill>
            <a:srgbClr val="E120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6" name="Freeform 14">
            <a:extLst>
              <a:ext uri="{FF2B5EF4-FFF2-40B4-BE49-F238E27FC236}">
                <a16:creationId xmlns:a16="http://schemas.microsoft.com/office/drawing/2014/main" id="{E6F22B12-07AC-47C8-B18F-D24B0A12C6B4}"/>
              </a:ext>
            </a:extLst>
          </p:cNvPr>
          <p:cNvSpPr>
            <a:spLocks/>
          </p:cNvSpPr>
          <p:nvPr/>
        </p:nvSpPr>
        <p:spPr bwMode="auto">
          <a:xfrm>
            <a:off x="1875554" y="3212745"/>
            <a:ext cx="107950" cy="133350"/>
          </a:xfrm>
          <a:custGeom>
            <a:avLst/>
            <a:gdLst>
              <a:gd name="T0" fmla="*/ 2 w 75"/>
              <a:gd name="T1" fmla="*/ 0 h 95"/>
              <a:gd name="T2" fmla="*/ 0 w 75"/>
              <a:gd name="T3" fmla="*/ 88 h 95"/>
              <a:gd name="T4" fmla="*/ 74 w 75"/>
              <a:gd name="T5" fmla="*/ 94 h 95"/>
              <a:gd name="T6" fmla="*/ 62 w 75"/>
              <a:gd name="T7" fmla="*/ 6 h 95"/>
              <a:gd name="T8" fmla="*/ 2 w 75"/>
              <a:gd name="T9" fmla="*/ 3 h 95"/>
              <a:gd name="T10" fmla="*/ 2 w 75"/>
              <a:gd name="T11" fmla="*/ 0 h 95"/>
              <a:gd name="T12" fmla="*/ 2 w 75"/>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75" h="95">
                <a:moveTo>
                  <a:pt x="2" y="0"/>
                </a:moveTo>
                <a:lnTo>
                  <a:pt x="0" y="88"/>
                </a:lnTo>
                <a:lnTo>
                  <a:pt x="74" y="94"/>
                </a:lnTo>
                <a:lnTo>
                  <a:pt x="62" y="6"/>
                </a:lnTo>
                <a:lnTo>
                  <a:pt x="2" y="3"/>
                </a:lnTo>
                <a:lnTo>
                  <a:pt x="2" y="0"/>
                </a:lnTo>
                <a:lnTo>
                  <a:pt x="2" y="0"/>
                </a:lnTo>
              </a:path>
            </a:pathLst>
          </a:custGeom>
          <a:solidFill>
            <a:srgbClr val="E12000"/>
          </a:solidFill>
          <a:ln w="19050"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07" name="Line 15">
            <a:extLst>
              <a:ext uri="{FF2B5EF4-FFF2-40B4-BE49-F238E27FC236}">
                <a16:creationId xmlns:a16="http://schemas.microsoft.com/office/drawing/2014/main" id="{710C3231-706A-44B1-98DC-0064C246618C}"/>
              </a:ext>
            </a:extLst>
          </p:cNvPr>
          <p:cNvSpPr>
            <a:spLocks noChangeShapeType="1"/>
          </p:cNvSpPr>
          <p:nvPr/>
        </p:nvSpPr>
        <p:spPr bwMode="auto">
          <a:xfrm>
            <a:off x="1808879" y="3206395"/>
            <a:ext cx="141288" cy="1317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08" name="Oval 16">
            <a:extLst>
              <a:ext uri="{FF2B5EF4-FFF2-40B4-BE49-F238E27FC236}">
                <a16:creationId xmlns:a16="http://schemas.microsoft.com/office/drawing/2014/main" id="{E782ED11-4D3B-4933-8711-DC690BD0AD66}"/>
              </a:ext>
            </a:extLst>
          </p:cNvPr>
          <p:cNvSpPr>
            <a:spLocks noChangeArrowheads="1"/>
          </p:cNvSpPr>
          <p:nvPr/>
        </p:nvSpPr>
        <p:spPr bwMode="auto">
          <a:xfrm>
            <a:off x="1913654" y="3227032"/>
            <a:ext cx="277813" cy="296863"/>
          </a:xfrm>
          <a:prstGeom prst="ellipse">
            <a:avLst/>
          </a:prstGeom>
          <a:solidFill>
            <a:srgbClr val="E12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3409" name="Group 17">
            <a:extLst>
              <a:ext uri="{FF2B5EF4-FFF2-40B4-BE49-F238E27FC236}">
                <a16:creationId xmlns:a16="http://schemas.microsoft.com/office/drawing/2014/main" id="{DACAFE66-ECB7-4250-8B79-3B0DE252BCE1}"/>
              </a:ext>
            </a:extLst>
          </p:cNvPr>
          <p:cNvGrpSpPr>
            <a:grpSpLocks/>
          </p:cNvGrpSpPr>
          <p:nvPr/>
        </p:nvGrpSpPr>
        <p:grpSpPr bwMode="auto">
          <a:xfrm>
            <a:off x="1277067" y="3304820"/>
            <a:ext cx="798512" cy="301625"/>
            <a:chOff x="446" y="2300"/>
            <a:chExt cx="553" cy="215"/>
          </a:xfrm>
        </p:grpSpPr>
        <p:sp>
          <p:nvSpPr>
            <p:cNvPr id="443410" name="Freeform 18">
              <a:extLst>
                <a:ext uri="{FF2B5EF4-FFF2-40B4-BE49-F238E27FC236}">
                  <a16:creationId xmlns:a16="http://schemas.microsoft.com/office/drawing/2014/main" id="{0BC9C6BD-0C54-4254-BF10-F871FA22A597}"/>
                </a:ext>
              </a:extLst>
            </p:cNvPr>
            <p:cNvSpPr>
              <a:spLocks/>
            </p:cNvSpPr>
            <p:nvPr/>
          </p:nvSpPr>
          <p:spPr bwMode="auto">
            <a:xfrm>
              <a:off x="447" y="2300"/>
              <a:ext cx="548" cy="214"/>
            </a:xfrm>
            <a:custGeom>
              <a:avLst/>
              <a:gdLst>
                <a:gd name="T0" fmla="*/ 531 w 548"/>
                <a:gd name="T1" fmla="*/ 0 h 214"/>
                <a:gd name="T2" fmla="*/ 0 w 548"/>
                <a:gd name="T3" fmla="*/ 109 h 214"/>
                <a:gd name="T4" fmla="*/ 17 w 548"/>
                <a:gd name="T5" fmla="*/ 213 h 214"/>
                <a:gd name="T6" fmla="*/ 547 w 548"/>
                <a:gd name="T7" fmla="*/ 106 h 214"/>
                <a:gd name="T8" fmla="*/ 531 w 548"/>
                <a:gd name="T9" fmla="*/ 0 h 214"/>
              </a:gdLst>
              <a:ahLst/>
              <a:cxnLst>
                <a:cxn ang="0">
                  <a:pos x="T0" y="T1"/>
                </a:cxn>
                <a:cxn ang="0">
                  <a:pos x="T2" y="T3"/>
                </a:cxn>
                <a:cxn ang="0">
                  <a:pos x="T4" y="T5"/>
                </a:cxn>
                <a:cxn ang="0">
                  <a:pos x="T6" y="T7"/>
                </a:cxn>
                <a:cxn ang="0">
                  <a:pos x="T8" y="T9"/>
                </a:cxn>
              </a:cxnLst>
              <a:rect l="0" t="0" r="r" b="b"/>
              <a:pathLst>
                <a:path w="548" h="214">
                  <a:moveTo>
                    <a:pt x="531" y="0"/>
                  </a:moveTo>
                  <a:lnTo>
                    <a:pt x="0" y="109"/>
                  </a:lnTo>
                  <a:lnTo>
                    <a:pt x="17" y="213"/>
                  </a:lnTo>
                  <a:lnTo>
                    <a:pt x="547" y="106"/>
                  </a:lnTo>
                  <a:lnTo>
                    <a:pt x="531" y="0"/>
                  </a:lnTo>
                </a:path>
              </a:pathLst>
            </a:custGeom>
            <a:solidFill>
              <a:srgbClr val="E1E1E1"/>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11" name="Oval 19">
              <a:extLst>
                <a:ext uri="{FF2B5EF4-FFF2-40B4-BE49-F238E27FC236}">
                  <a16:creationId xmlns:a16="http://schemas.microsoft.com/office/drawing/2014/main" id="{5F2CFE9F-D74F-47E6-B43C-B6B505151FEC}"/>
                </a:ext>
              </a:extLst>
            </p:cNvPr>
            <p:cNvSpPr>
              <a:spLocks noChangeArrowheads="1"/>
            </p:cNvSpPr>
            <p:nvPr/>
          </p:nvSpPr>
          <p:spPr bwMode="auto">
            <a:xfrm rot="10620000">
              <a:off x="446" y="2405"/>
              <a:ext cx="24" cy="110"/>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12" name="Oval 20">
              <a:extLst>
                <a:ext uri="{FF2B5EF4-FFF2-40B4-BE49-F238E27FC236}">
                  <a16:creationId xmlns:a16="http://schemas.microsoft.com/office/drawing/2014/main" id="{CFFA42FF-46AF-40E7-83C0-3D6506460724}"/>
                </a:ext>
              </a:extLst>
            </p:cNvPr>
            <p:cNvSpPr>
              <a:spLocks noChangeArrowheads="1"/>
            </p:cNvSpPr>
            <p:nvPr/>
          </p:nvSpPr>
          <p:spPr bwMode="auto">
            <a:xfrm rot="10380000">
              <a:off x="969" y="2303"/>
              <a:ext cx="30" cy="105"/>
            </a:xfrm>
            <a:prstGeom prst="ellipse">
              <a:avLst/>
            </a:prstGeom>
            <a:solidFill>
              <a:srgbClr val="E1E1E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13" name="Freeform 21">
              <a:extLst>
                <a:ext uri="{FF2B5EF4-FFF2-40B4-BE49-F238E27FC236}">
                  <a16:creationId xmlns:a16="http://schemas.microsoft.com/office/drawing/2014/main" id="{77F29AC6-133A-489B-9977-FB497B257FC1}"/>
                </a:ext>
              </a:extLst>
            </p:cNvPr>
            <p:cNvSpPr>
              <a:spLocks/>
            </p:cNvSpPr>
            <p:nvPr/>
          </p:nvSpPr>
          <p:spPr bwMode="auto">
            <a:xfrm>
              <a:off x="949" y="2304"/>
              <a:ext cx="43" cy="103"/>
            </a:xfrm>
            <a:custGeom>
              <a:avLst/>
              <a:gdLst>
                <a:gd name="T0" fmla="*/ 27 w 43"/>
                <a:gd name="T1" fmla="*/ 0 h 103"/>
                <a:gd name="T2" fmla="*/ 0 w 43"/>
                <a:gd name="T3" fmla="*/ 11 h 103"/>
                <a:gd name="T4" fmla="*/ 6 w 43"/>
                <a:gd name="T5" fmla="*/ 98 h 103"/>
                <a:gd name="T6" fmla="*/ 42 w 43"/>
                <a:gd name="T7" fmla="*/ 102 h 103"/>
                <a:gd name="T8" fmla="*/ 27 w 43"/>
                <a:gd name="T9" fmla="*/ 0 h 103"/>
                <a:gd name="T10" fmla="*/ 27 w 43"/>
                <a:gd name="T11" fmla="*/ 0 h 103"/>
              </a:gdLst>
              <a:ahLst/>
              <a:cxnLst>
                <a:cxn ang="0">
                  <a:pos x="T0" y="T1"/>
                </a:cxn>
                <a:cxn ang="0">
                  <a:pos x="T2" y="T3"/>
                </a:cxn>
                <a:cxn ang="0">
                  <a:pos x="T4" y="T5"/>
                </a:cxn>
                <a:cxn ang="0">
                  <a:pos x="T6" y="T7"/>
                </a:cxn>
                <a:cxn ang="0">
                  <a:pos x="T8" y="T9"/>
                </a:cxn>
                <a:cxn ang="0">
                  <a:pos x="T10" y="T11"/>
                </a:cxn>
              </a:cxnLst>
              <a:rect l="0" t="0" r="r" b="b"/>
              <a:pathLst>
                <a:path w="43" h="103">
                  <a:moveTo>
                    <a:pt x="27" y="0"/>
                  </a:moveTo>
                  <a:lnTo>
                    <a:pt x="0" y="11"/>
                  </a:lnTo>
                  <a:lnTo>
                    <a:pt x="6" y="98"/>
                  </a:lnTo>
                  <a:lnTo>
                    <a:pt x="42" y="102"/>
                  </a:lnTo>
                  <a:lnTo>
                    <a:pt x="27" y="0"/>
                  </a:lnTo>
                  <a:lnTo>
                    <a:pt x="27" y="0"/>
                  </a:lnTo>
                </a:path>
              </a:pathLst>
            </a:custGeom>
            <a:solidFill>
              <a:srgbClr val="E1E1E1"/>
            </a:solidFill>
            <a:ln w="1905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3414" name="Group 22">
            <a:extLst>
              <a:ext uri="{FF2B5EF4-FFF2-40B4-BE49-F238E27FC236}">
                <a16:creationId xmlns:a16="http://schemas.microsoft.com/office/drawing/2014/main" id="{0FBDE6DC-0448-471E-AA75-E646FDF9A2E8}"/>
              </a:ext>
            </a:extLst>
          </p:cNvPr>
          <p:cNvGrpSpPr>
            <a:grpSpLocks/>
          </p:cNvGrpSpPr>
          <p:nvPr/>
        </p:nvGrpSpPr>
        <p:grpSpPr bwMode="auto">
          <a:xfrm>
            <a:off x="1210037" y="4642728"/>
            <a:ext cx="1966912" cy="1906587"/>
            <a:chOff x="292" y="3231"/>
            <a:chExt cx="1362" cy="1361"/>
          </a:xfrm>
        </p:grpSpPr>
        <p:grpSp>
          <p:nvGrpSpPr>
            <p:cNvPr id="443415" name="Group 23">
              <a:extLst>
                <a:ext uri="{FF2B5EF4-FFF2-40B4-BE49-F238E27FC236}">
                  <a16:creationId xmlns:a16="http://schemas.microsoft.com/office/drawing/2014/main" id="{899F126F-CE4F-4EFE-B0A7-A0E874268F04}"/>
                </a:ext>
              </a:extLst>
            </p:cNvPr>
            <p:cNvGrpSpPr>
              <a:grpSpLocks/>
            </p:cNvGrpSpPr>
            <p:nvPr/>
          </p:nvGrpSpPr>
          <p:grpSpPr bwMode="auto">
            <a:xfrm>
              <a:off x="792" y="3231"/>
              <a:ext cx="341" cy="1361"/>
              <a:chOff x="792" y="3231"/>
              <a:chExt cx="341" cy="1361"/>
            </a:xfrm>
          </p:grpSpPr>
          <p:sp>
            <p:nvSpPr>
              <p:cNvPr id="443416" name="Line 24">
                <a:extLst>
                  <a:ext uri="{FF2B5EF4-FFF2-40B4-BE49-F238E27FC236}">
                    <a16:creationId xmlns:a16="http://schemas.microsoft.com/office/drawing/2014/main" id="{36F98C68-2099-48F6-A9FB-40A569F76EDD}"/>
                  </a:ext>
                </a:extLst>
              </p:cNvPr>
              <p:cNvSpPr>
                <a:spLocks noChangeShapeType="1"/>
              </p:cNvSpPr>
              <p:nvPr/>
            </p:nvSpPr>
            <p:spPr bwMode="auto">
              <a:xfrm>
                <a:off x="908" y="3231"/>
                <a:ext cx="113"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17" name="Line 25">
                <a:extLst>
                  <a:ext uri="{FF2B5EF4-FFF2-40B4-BE49-F238E27FC236}">
                    <a16:creationId xmlns:a16="http://schemas.microsoft.com/office/drawing/2014/main" id="{35404BFB-C45E-48F4-81F1-2B51BF3DCD7E}"/>
                  </a:ext>
                </a:extLst>
              </p:cNvPr>
              <p:cNvSpPr>
                <a:spLocks noChangeShapeType="1"/>
              </p:cNvSpPr>
              <p:nvPr/>
            </p:nvSpPr>
            <p:spPr bwMode="auto">
              <a:xfrm>
                <a:off x="1021" y="3231"/>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18" name="Line 26">
                <a:extLst>
                  <a:ext uri="{FF2B5EF4-FFF2-40B4-BE49-F238E27FC236}">
                    <a16:creationId xmlns:a16="http://schemas.microsoft.com/office/drawing/2014/main" id="{5A401C0C-B38C-41CC-8433-E7222EC68EFB}"/>
                  </a:ext>
                </a:extLst>
              </p:cNvPr>
              <p:cNvSpPr>
                <a:spLocks noChangeShapeType="1"/>
              </p:cNvSpPr>
              <p:nvPr/>
            </p:nvSpPr>
            <p:spPr bwMode="auto">
              <a:xfrm flipH="1">
                <a:off x="796" y="3231"/>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19" name="Line 27">
                <a:extLst>
                  <a:ext uri="{FF2B5EF4-FFF2-40B4-BE49-F238E27FC236}">
                    <a16:creationId xmlns:a16="http://schemas.microsoft.com/office/drawing/2014/main" id="{68839615-97CA-433D-8324-6FB5EEF50BCB}"/>
                  </a:ext>
                </a:extLst>
              </p:cNvPr>
              <p:cNvSpPr>
                <a:spLocks noChangeShapeType="1"/>
              </p:cNvSpPr>
              <p:nvPr/>
            </p:nvSpPr>
            <p:spPr bwMode="auto">
              <a:xfrm>
                <a:off x="904" y="4592"/>
                <a:ext cx="112" cy="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0" name="Line 28">
                <a:extLst>
                  <a:ext uri="{FF2B5EF4-FFF2-40B4-BE49-F238E27FC236}">
                    <a16:creationId xmlns:a16="http://schemas.microsoft.com/office/drawing/2014/main" id="{2AC44063-046B-44E2-AC69-45423AAE41D6}"/>
                  </a:ext>
                </a:extLst>
              </p:cNvPr>
              <p:cNvSpPr>
                <a:spLocks noChangeShapeType="1"/>
              </p:cNvSpPr>
              <p:nvPr/>
            </p:nvSpPr>
            <p:spPr bwMode="auto">
              <a:xfrm flipV="1">
                <a:off x="1016" y="4480"/>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1" name="Line 29">
                <a:extLst>
                  <a:ext uri="{FF2B5EF4-FFF2-40B4-BE49-F238E27FC236}">
                    <a16:creationId xmlns:a16="http://schemas.microsoft.com/office/drawing/2014/main" id="{CA71BE0F-A73E-4F00-807D-9580882CBF02}"/>
                  </a:ext>
                </a:extLst>
              </p:cNvPr>
              <p:cNvSpPr>
                <a:spLocks noChangeShapeType="1"/>
              </p:cNvSpPr>
              <p:nvPr/>
            </p:nvSpPr>
            <p:spPr bwMode="auto">
              <a:xfrm flipH="1" flipV="1">
                <a:off x="792" y="4480"/>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3422" name="Group 30">
              <a:extLst>
                <a:ext uri="{FF2B5EF4-FFF2-40B4-BE49-F238E27FC236}">
                  <a16:creationId xmlns:a16="http://schemas.microsoft.com/office/drawing/2014/main" id="{7ED45D24-8027-4B42-A365-C840BF47B294}"/>
                </a:ext>
              </a:extLst>
            </p:cNvPr>
            <p:cNvGrpSpPr>
              <a:grpSpLocks/>
            </p:cNvGrpSpPr>
            <p:nvPr/>
          </p:nvGrpSpPr>
          <p:grpSpPr bwMode="auto">
            <a:xfrm>
              <a:off x="292" y="3742"/>
              <a:ext cx="1362" cy="338"/>
              <a:chOff x="292" y="3742"/>
              <a:chExt cx="1362" cy="338"/>
            </a:xfrm>
          </p:grpSpPr>
          <p:sp>
            <p:nvSpPr>
              <p:cNvPr id="443423" name="Line 31">
                <a:extLst>
                  <a:ext uri="{FF2B5EF4-FFF2-40B4-BE49-F238E27FC236}">
                    <a16:creationId xmlns:a16="http://schemas.microsoft.com/office/drawing/2014/main" id="{8BEAB0F8-1C1A-41E6-92A5-7AC25DC40805}"/>
                  </a:ext>
                </a:extLst>
              </p:cNvPr>
              <p:cNvSpPr>
                <a:spLocks noChangeShapeType="1"/>
              </p:cNvSpPr>
              <p:nvPr/>
            </p:nvSpPr>
            <p:spPr bwMode="auto">
              <a:xfrm>
                <a:off x="1653" y="3854"/>
                <a:ext cx="1"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4" name="Line 32">
                <a:extLst>
                  <a:ext uri="{FF2B5EF4-FFF2-40B4-BE49-F238E27FC236}">
                    <a16:creationId xmlns:a16="http://schemas.microsoft.com/office/drawing/2014/main" id="{683E9F9D-2912-4124-9B60-94BE9A3AC488}"/>
                  </a:ext>
                </a:extLst>
              </p:cNvPr>
              <p:cNvSpPr>
                <a:spLocks noChangeShapeType="1"/>
              </p:cNvSpPr>
              <p:nvPr/>
            </p:nvSpPr>
            <p:spPr bwMode="auto">
              <a:xfrm flipH="1">
                <a:off x="1542" y="3966"/>
                <a:ext cx="112"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5" name="Line 33">
                <a:extLst>
                  <a:ext uri="{FF2B5EF4-FFF2-40B4-BE49-F238E27FC236}">
                    <a16:creationId xmlns:a16="http://schemas.microsoft.com/office/drawing/2014/main" id="{436F81ED-DF8B-4611-BC75-97970B49E95A}"/>
                  </a:ext>
                </a:extLst>
              </p:cNvPr>
              <p:cNvSpPr>
                <a:spLocks noChangeShapeType="1"/>
              </p:cNvSpPr>
              <p:nvPr/>
            </p:nvSpPr>
            <p:spPr bwMode="auto">
              <a:xfrm flipH="1" flipV="1">
                <a:off x="1540" y="3742"/>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6" name="Line 34">
                <a:extLst>
                  <a:ext uri="{FF2B5EF4-FFF2-40B4-BE49-F238E27FC236}">
                    <a16:creationId xmlns:a16="http://schemas.microsoft.com/office/drawing/2014/main" id="{D7E662D8-6C5B-4AE5-AC9E-6D0726D96DAF}"/>
                  </a:ext>
                </a:extLst>
              </p:cNvPr>
              <p:cNvSpPr>
                <a:spLocks noChangeShapeType="1"/>
              </p:cNvSpPr>
              <p:nvPr/>
            </p:nvSpPr>
            <p:spPr bwMode="auto">
              <a:xfrm>
                <a:off x="292" y="3857"/>
                <a:ext cx="1" cy="11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7" name="Line 35">
                <a:extLst>
                  <a:ext uri="{FF2B5EF4-FFF2-40B4-BE49-F238E27FC236}">
                    <a16:creationId xmlns:a16="http://schemas.microsoft.com/office/drawing/2014/main" id="{B4B245AA-AFFD-4734-8F5E-6EFA3FFB8B78}"/>
                  </a:ext>
                </a:extLst>
              </p:cNvPr>
              <p:cNvSpPr>
                <a:spLocks noChangeShapeType="1"/>
              </p:cNvSpPr>
              <p:nvPr/>
            </p:nvSpPr>
            <p:spPr bwMode="auto">
              <a:xfrm>
                <a:off x="293" y="3968"/>
                <a:ext cx="113" cy="112"/>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8" name="Line 36">
                <a:extLst>
                  <a:ext uri="{FF2B5EF4-FFF2-40B4-BE49-F238E27FC236}">
                    <a16:creationId xmlns:a16="http://schemas.microsoft.com/office/drawing/2014/main" id="{4A2FB9D9-FB72-45AF-A481-144DC3825419}"/>
                  </a:ext>
                </a:extLst>
              </p:cNvPr>
              <p:cNvSpPr>
                <a:spLocks noChangeShapeType="1"/>
              </p:cNvSpPr>
              <p:nvPr/>
            </p:nvSpPr>
            <p:spPr bwMode="auto">
              <a:xfrm flipV="1">
                <a:off x="292" y="3744"/>
                <a:ext cx="113" cy="113"/>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3429" name="Group 37">
              <a:extLst>
                <a:ext uri="{FF2B5EF4-FFF2-40B4-BE49-F238E27FC236}">
                  <a16:creationId xmlns:a16="http://schemas.microsoft.com/office/drawing/2014/main" id="{265634F5-5B97-4553-8125-37BC112075E4}"/>
                </a:ext>
              </a:extLst>
            </p:cNvPr>
            <p:cNvGrpSpPr>
              <a:grpSpLocks/>
            </p:cNvGrpSpPr>
            <p:nvPr/>
          </p:nvGrpSpPr>
          <p:grpSpPr bwMode="auto">
            <a:xfrm>
              <a:off x="361" y="3470"/>
              <a:ext cx="1218" cy="878"/>
              <a:chOff x="361" y="3470"/>
              <a:chExt cx="1218" cy="878"/>
            </a:xfrm>
          </p:grpSpPr>
          <p:sp>
            <p:nvSpPr>
              <p:cNvPr id="443430" name="Line 38">
                <a:extLst>
                  <a:ext uri="{FF2B5EF4-FFF2-40B4-BE49-F238E27FC236}">
                    <a16:creationId xmlns:a16="http://schemas.microsoft.com/office/drawing/2014/main" id="{F748785E-7196-4AF6-8F5C-A8EDDFB07109}"/>
                  </a:ext>
                </a:extLst>
              </p:cNvPr>
              <p:cNvSpPr>
                <a:spLocks noChangeShapeType="1"/>
              </p:cNvSpPr>
              <p:nvPr/>
            </p:nvSpPr>
            <p:spPr bwMode="auto">
              <a:xfrm>
                <a:off x="1520" y="3506"/>
                <a:ext cx="59" cy="9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1" name="Line 39">
                <a:extLst>
                  <a:ext uri="{FF2B5EF4-FFF2-40B4-BE49-F238E27FC236}">
                    <a16:creationId xmlns:a16="http://schemas.microsoft.com/office/drawing/2014/main" id="{9586C467-E392-4191-B532-07A9CA2936FE}"/>
                  </a:ext>
                </a:extLst>
              </p:cNvPr>
              <p:cNvSpPr>
                <a:spLocks noChangeShapeType="1"/>
              </p:cNvSpPr>
              <p:nvPr/>
            </p:nvSpPr>
            <p:spPr bwMode="auto">
              <a:xfrm flipH="1">
                <a:off x="1542" y="3602"/>
                <a:ext cx="37"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2" name="Line 40">
                <a:extLst>
                  <a:ext uri="{FF2B5EF4-FFF2-40B4-BE49-F238E27FC236}">
                    <a16:creationId xmlns:a16="http://schemas.microsoft.com/office/drawing/2014/main" id="{1CD8FFCC-6C68-4331-A62B-419EE728CA03}"/>
                  </a:ext>
                </a:extLst>
              </p:cNvPr>
              <p:cNvSpPr>
                <a:spLocks noChangeShapeType="1"/>
              </p:cNvSpPr>
              <p:nvPr/>
            </p:nvSpPr>
            <p:spPr bwMode="auto">
              <a:xfrm flipH="1" flipV="1">
                <a:off x="1366" y="3470"/>
                <a:ext cx="154" cy="3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3" name="Line 41">
                <a:extLst>
                  <a:ext uri="{FF2B5EF4-FFF2-40B4-BE49-F238E27FC236}">
                    <a16:creationId xmlns:a16="http://schemas.microsoft.com/office/drawing/2014/main" id="{5FF20648-19C6-4AAB-9800-CF288446423E}"/>
                  </a:ext>
                </a:extLst>
              </p:cNvPr>
              <p:cNvSpPr>
                <a:spLocks noChangeShapeType="1"/>
              </p:cNvSpPr>
              <p:nvPr/>
            </p:nvSpPr>
            <p:spPr bwMode="auto">
              <a:xfrm>
                <a:off x="361" y="4216"/>
                <a:ext cx="58" cy="9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4" name="Line 42">
                <a:extLst>
                  <a:ext uri="{FF2B5EF4-FFF2-40B4-BE49-F238E27FC236}">
                    <a16:creationId xmlns:a16="http://schemas.microsoft.com/office/drawing/2014/main" id="{28CE01A3-79BD-4BD5-B0CE-AD2AB7AEA669}"/>
                  </a:ext>
                </a:extLst>
              </p:cNvPr>
              <p:cNvSpPr>
                <a:spLocks noChangeShapeType="1"/>
              </p:cNvSpPr>
              <p:nvPr/>
            </p:nvSpPr>
            <p:spPr bwMode="auto">
              <a:xfrm>
                <a:off x="419" y="4310"/>
                <a:ext cx="155" cy="3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5" name="Line 43">
                <a:extLst>
                  <a:ext uri="{FF2B5EF4-FFF2-40B4-BE49-F238E27FC236}">
                    <a16:creationId xmlns:a16="http://schemas.microsoft.com/office/drawing/2014/main" id="{B1FE7E2F-69ED-44BD-94D9-8DE69876079F}"/>
                  </a:ext>
                </a:extLst>
              </p:cNvPr>
              <p:cNvSpPr>
                <a:spLocks noChangeShapeType="1"/>
              </p:cNvSpPr>
              <p:nvPr/>
            </p:nvSpPr>
            <p:spPr bwMode="auto">
              <a:xfrm flipV="1">
                <a:off x="361" y="4060"/>
                <a:ext cx="36" cy="156"/>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3436" name="Group 44">
              <a:extLst>
                <a:ext uri="{FF2B5EF4-FFF2-40B4-BE49-F238E27FC236}">
                  <a16:creationId xmlns:a16="http://schemas.microsoft.com/office/drawing/2014/main" id="{6E9A67E1-153C-4C4C-8CE0-49C4F44B7EB0}"/>
                </a:ext>
              </a:extLst>
            </p:cNvPr>
            <p:cNvGrpSpPr>
              <a:grpSpLocks/>
            </p:cNvGrpSpPr>
            <p:nvPr/>
          </p:nvGrpSpPr>
          <p:grpSpPr bwMode="auto">
            <a:xfrm>
              <a:off x="530" y="3296"/>
              <a:ext cx="872" cy="1226"/>
              <a:chOff x="530" y="3296"/>
              <a:chExt cx="872" cy="1226"/>
            </a:xfrm>
          </p:grpSpPr>
          <p:sp>
            <p:nvSpPr>
              <p:cNvPr id="443437" name="Line 45">
                <a:extLst>
                  <a:ext uri="{FF2B5EF4-FFF2-40B4-BE49-F238E27FC236}">
                    <a16:creationId xmlns:a16="http://schemas.microsoft.com/office/drawing/2014/main" id="{51B27E0E-5E92-4D59-A8EF-73A5EB1BAF16}"/>
                  </a:ext>
                </a:extLst>
              </p:cNvPr>
              <p:cNvSpPr>
                <a:spLocks noChangeShapeType="1"/>
              </p:cNvSpPr>
              <p:nvPr/>
            </p:nvSpPr>
            <p:spPr bwMode="auto">
              <a:xfrm>
                <a:off x="1266" y="3296"/>
                <a:ext cx="97" cy="5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8" name="Line 46">
                <a:extLst>
                  <a:ext uri="{FF2B5EF4-FFF2-40B4-BE49-F238E27FC236}">
                    <a16:creationId xmlns:a16="http://schemas.microsoft.com/office/drawing/2014/main" id="{98D583A3-32BA-44FA-A696-25EF1BC5A105}"/>
                  </a:ext>
                </a:extLst>
              </p:cNvPr>
              <p:cNvSpPr>
                <a:spLocks noChangeShapeType="1"/>
              </p:cNvSpPr>
              <p:nvPr/>
            </p:nvSpPr>
            <p:spPr bwMode="auto">
              <a:xfrm>
                <a:off x="1363" y="3354"/>
                <a:ext cx="39"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39" name="Line 47">
                <a:extLst>
                  <a:ext uri="{FF2B5EF4-FFF2-40B4-BE49-F238E27FC236}">
                    <a16:creationId xmlns:a16="http://schemas.microsoft.com/office/drawing/2014/main" id="{2085EF9F-C9F1-4F7F-B00C-A349CCABD582}"/>
                  </a:ext>
                </a:extLst>
              </p:cNvPr>
              <p:cNvSpPr>
                <a:spLocks noChangeShapeType="1"/>
              </p:cNvSpPr>
              <p:nvPr/>
            </p:nvSpPr>
            <p:spPr bwMode="auto">
              <a:xfrm flipH="1">
                <a:off x="1113" y="3296"/>
                <a:ext cx="153"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0" name="Line 48">
                <a:extLst>
                  <a:ext uri="{FF2B5EF4-FFF2-40B4-BE49-F238E27FC236}">
                    <a16:creationId xmlns:a16="http://schemas.microsoft.com/office/drawing/2014/main" id="{EC328DA0-8F1D-4FBD-B206-88EA7DEDFB85}"/>
                  </a:ext>
                </a:extLst>
              </p:cNvPr>
              <p:cNvSpPr>
                <a:spLocks noChangeShapeType="1"/>
              </p:cNvSpPr>
              <p:nvPr/>
            </p:nvSpPr>
            <p:spPr bwMode="auto">
              <a:xfrm>
                <a:off x="569" y="4464"/>
                <a:ext cx="97" cy="5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1" name="Line 49">
                <a:extLst>
                  <a:ext uri="{FF2B5EF4-FFF2-40B4-BE49-F238E27FC236}">
                    <a16:creationId xmlns:a16="http://schemas.microsoft.com/office/drawing/2014/main" id="{B8307CE0-21C2-45F0-9B7E-807637587FEB}"/>
                  </a:ext>
                </a:extLst>
              </p:cNvPr>
              <p:cNvSpPr>
                <a:spLocks noChangeShapeType="1"/>
              </p:cNvSpPr>
              <p:nvPr/>
            </p:nvSpPr>
            <p:spPr bwMode="auto">
              <a:xfrm flipV="1">
                <a:off x="666" y="4482"/>
                <a:ext cx="153"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2" name="Line 50">
                <a:extLst>
                  <a:ext uri="{FF2B5EF4-FFF2-40B4-BE49-F238E27FC236}">
                    <a16:creationId xmlns:a16="http://schemas.microsoft.com/office/drawing/2014/main" id="{235E9976-B4C1-4BAB-AD31-A58FBDFF1074}"/>
                  </a:ext>
                </a:extLst>
              </p:cNvPr>
              <p:cNvSpPr>
                <a:spLocks noChangeShapeType="1"/>
              </p:cNvSpPr>
              <p:nvPr/>
            </p:nvSpPr>
            <p:spPr bwMode="auto">
              <a:xfrm flipH="1" flipV="1">
                <a:off x="530" y="4310"/>
                <a:ext cx="39"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3443" name="Group 51">
              <a:extLst>
                <a:ext uri="{FF2B5EF4-FFF2-40B4-BE49-F238E27FC236}">
                  <a16:creationId xmlns:a16="http://schemas.microsoft.com/office/drawing/2014/main" id="{555BD72E-DC74-4C2E-A84A-8CC7984499C1}"/>
                </a:ext>
              </a:extLst>
            </p:cNvPr>
            <p:cNvGrpSpPr>
              <a:grpSpLocks/>
            </p:cNvGrpSpPr>
            <p:nvPr/>
          </p:nvGrpSpPr>
          <p:grpSpPr bwMode="auto">
            <a:xfrm>
              <a:off x="360" y="3481"/>
              <a:ext cx="1230" cy="866"/>
              <a:chOff x="360" y="3481"/>
              <a:chExt cx="1230" cy="866"/>
            </a:xfrm>
          </p:grpSpPr>
          <p:sp>
            <p:nvSpPr>
              <p:cNvPr id="443444" name="Line 52">
                <a:extLst>
                  <a:ext uri="{FF2B5EF4-FFF2-40B4-BE49-F238E27FC236}">
                    <a16:creationId xmlns:a16="http://schemas.microsoft.com/office/drawing/2014/main" id="{A2036B44-95D5-446E-8A42-8527FADBF342}"/>
                  </a:ext>
                </a:extLst>
              </p:cNvPr>
              <p:cNvSpPr>
                <a:spLocks noChangeShapeType="1"/>
              </p:cNvSpPr>
              <p:nvPr/>
            </p:nvSpPr>
            <p:spPr bwMode="auto">
              <a:xfrm flipH="1">
                <a:off x="1534" y="4210"/>
                <a:ext cx="56" cy="9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5" name="Line 53">
                <a:extLst>
                  <a:ext uri="{FF2B5EF4-FFF2-40B4-BE49-F238E27FC236}">
                    <a16:creationId xmlns:a16="http://schemas.microsoft.com/office/drawing/2014/main" id="{10F19EBC-702A-49CA-8442-B0900EB4E3AB}"/>
                  </a:ext>
                </a:extLst>
              </p:cNvPr>
              <p:cNvSpPr>
                <a:spLocks noChangeShapeType="1"/>
              </p:cNvSpPr>
              <p:nvPr/>
            </p:nvSpPr>
            <p:spPr bwMode="auto">
              <a:xfrm flipH="1">
                <a:off x="1380" y="4307"/>
                <a:ext cx="154" cy="4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6" name="Line 54">
                <a:extLst>
                  <a:ext uri="{FF2B5EF4-FFF2-40B4-BE49-F238E27FC236}">
                    <a16:creationId xmlns:a16="http://schemas.microsoft.com/office/drawing/2014/main" id="{3662D14B-5E70-48C8-93FB-E250CB4EBDFC}"/>
                  </a:ext>
                </a:extLst>
              </p:cNvPr>
              <p:cNvSpPr>
                <a:spLocks noChangeShapeType="1"/>
              </p:cNvSpPr>
              <p:nvPr/>
            </p:nvSpPr>
            <p:spPr bwMode="auto">
              <a:xfrm flipH="1" flipV="1">
                <a:off x="1550" y="4056"/>
                <a:ext cx="40"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7" name="Line 55">
                <a:extLst>
                  <a:ext uri="{FF2B5EF4-FFF2-40B4-BE49-F238E27FC236}">
                    <a16:creationId xmlns:a16="http://schemas.microsoft.com/office/drawing/2014/main" id="{76D61BC0-DFA0-4340-AA02-9137285BB97B}"/>
                  </a:ext>
                </a:extLst>
              </p:cNvPr>
              <p:cNvSpPr>
                <a:spLocks noChangeShapeType="1"/>
              </p:cNvSpPr>
              <p:nvPr/>
            </p:nvSpPr>
            <p:spPr bwMode="auto">
              <a:xfrm flipH="1">
                <a:off x="360" y="3522"/>
                <a:ext cx="57" cy="97"/>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8" name="Line 56">
                <a:extLst>
                  <a:ext uri="{FF2B5EF4-FFF2-40B4-BE49-F238E27FC236}">
                    <a16:creationId xmlns:a16="http://schemas.microsoft.com/office/drawing/2014/main" id="{0C151649-0C0E-4D84-A417-0176CF183A45}"/>
                  </a:ext>
                </a:extLst>
              </p:cNvPr>
              <p:cNvSpPr>
                <a:spLocks noChangeShapeType="1"/>
              </p:cNvSpPr>
              <p:nvPr/>
            </p:nvSpPr>
            <p:spPr bwMode="auto">
              <a:xfrm>
                <a:off x="360" y="3619"/>
                <a:ext cx="41" cy="15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49" name="Line 57">
                <a:extLst>
                  <a:ext uri="{FF2B5EF4-FFF2-40B4-BE49-F238E27FC236}">
                    <a16:creationId xmlns:a16="http://schemas.microsoft.com/office/drawing/2014/main" id="{39067814-F663-4FA3-96D0-B5040D33E25B}"/>
                  </a:ext>
                </a:extLst>
              </p:cNvPr>
              <p:cNvSpPr>
                <a:spLocks noChangeShapeType="1"/>
              </p:cNvSpPr>
              <p:nvPr/>
            </p:nvSpPr>
            <p:spPr bwMode="auto">
              <a:xfrm flipV="1">
                <a:off x="417" y="3481"/>
                <a:ext cx="153" cy="4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3450" name="Group 58">
              <a:extLst>
                <a:ext uri="{FF2B5EF4-FFF2-40B4-BE49-F238E27FC236}">
                  <a16:creationId xmlns:a16="http://schemas.microsoft.com/office/drawing/2014/main" id="{DB0D6829-64BE-4A2D-A152-21874C24BDC2}"/>
                </a:ext>
              </a:extLst>
            </p:cNvPr>
            <p:cNvGrpSpPr>
              <a:grpSpLocks/>
            </p:cNvGrpSpPr>
            <p:nvPr/>
          </p:nvGrpSpPr>
          <p:grpSpPr bwMode="auto">
            <a:xfrm>
              <a:off x="528" y="3314"/>
              <a:ext cx="894" cy="1208"/>
              <a:chOff x="528" y="3314"/>
              <a:chExt cx="894" cy="1208"/>
            </a:xfrm>
          </p:grpSpPr>
          <p:sp>
            <p:nvSpPr>
              <p:cNvPr id="443451" name="Line 59">
                <a:extLst>
                  <a:ext uri="{FF2B5EF4-FFF2-40B4-BE49-F238E27FC236}">
                    <a16:creationId xmlns:a16="http://schemas.microsoft.com/office/drawing/2014/main" id="{6348015E-5209-40D5-9B6E-BABB5EC509CB}"/>
                  </a:ext>
                </a:extLst>
              </p:cNvPr>
              <p:cNvSpPr>
                <a:spLocks noChangeShapeType="1"/>
              </p:cNvSpPr>
              <p:nvPr/>
            </p:nvSpPr>
            <p:spPr bwMode="auto">
              <a:xfrm flipH="1">
                <a:off x="1294" y="4461"/>
                <a:ext cx="94" cy="6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2" name="Line 60">
                <a:extLst>
                  <a:ext uri="{FF2B5EF4-FFF2-40B4-BE49-F238E27FC236}">
                    <a16:creationId xmlns:a16="http://schemas.microsoft.com/office/drawing/2014/main" id="{BD7D3B24-75B7-49C4-8C61-56256D582495}"/>
                  </a:ext>
                </a:extLst>
              </p:cNvPr>
              <p:cNvSpPr>
                <a:spLocks noChangeShapeType="1"/>
              </p:cNvSpPr>
              <p:nvPr/>
            </p:nvSpPr>
            <p:spPr bwMode="auto">
              <a:xfrm flipH="1" flipV="1">
                <a:off x="1139" y="4488"/>
                <a:ext cx="155" cy="3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3" name="Line 61">
                <a:extLst>
                  <a:ext uri="{FF2B5EF4-FFF2-40B4-BE49-F238E27FC236}">
                    <a16:creationId xmlns:a16="http://schemas.microsoft.com/office/drawing/2014/main" id="{DC697538-3464-41E5-AFD7-A2B6A1EBDD43}"/>
                  </a:ext>
                </a:extLst>
              </p:cNvPr>
              <p:cNvSpPr>
                <a:spLocks noChangeShapeType="1"/>
              </p:cNvSpPr>
              <p:nvPr/>
            </p:nvSpPr>
            <p:spPr bwMode="auto">
              <a:xfrm flipV="1">
                <a:off x="1388" y="4306"/>
                <a:ext cx="34" cy="15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4" name="Line 62">
                <a:extLst>
                  <a:ext uri="{FF2B5EF4-FFF2-40B4-BE49-F238E27FC236}">
                    <a16:creationId xmlns:a16="http://schemas.microsoft.com/office/drawing/2014/main" id="{9497D093-CD42-4FE0-A9A8-4E2C70A0C88E}"/>
                  </a:ext>
                </a:extLst>
              </p:cNvPr>
              <p:cNvSpPr>
                <a:spLocks noChangeShapeType="1"/>
              </p:cNvSpPr>
              <p:nvPr/>
            </p:nvSpPr>
            <p:spPr bwMode="auto">
              <a:xfrm flipH="1">
                <a:off x="562" y="3314"/>
                <a:ext cx="95" cy="61"/>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5" name="Line 63">
                <a:extLst>
                  <a:ext uri="{FF2B5EF4-FFF2-40B4-BE49-F238E27FC236}">
                    <a16:creationId xmlns:a16="http://schemas.microsoft.com/office/drawing/2014/main" id="{7C401494-8CF1-41E8-9E5F-634604AAAAA8}"/>
                  </a:ext>
                </a:extLst>
              </p:cNvPr>
              <p:cNvSpPr>
                <a:spLocks noChangeShapeType="1"/>
              </p:cNvSpPr>
              <p:nvPr/>
            </p:nvSpPr>
            <p:spPr bwMode="auto">
              <a:xfrm flipH="1">
                <a:off x="528" y="3375"/>
                <a:ext cx="34" cy="155"/>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6" name="Line 64">
                <a:extLst>
                  <a:ext uri="{FF2B5EF4-FFF2-40B4-BE49-F238E27FC236}">
                    <a16:creationId xmlns:a16="http://schemas.microsoft.com/office/drawing/2014/main" id="{CEFB3EFB-C4E9-457E-ADAB-DAA2F15F853C}"/>
                  </a:ext>
                </a:extLst>
              </p:cNvPr>
              <p:cNvSpPr>
                <a:spLocks noChangeShapeType="1"/>
              </p:cNvSpPr>
              <p:nvPr/>
            </p:nvSpPr>
            <p:spPr bwMode="auto">
              <a:xfrm>
                <a:off x="657" y="3314"/>
                <a:ext cx="155" cy="34"/>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3457" name="Line 65">
            <a:extLst>
              <a:ext uri="{FF2B5EF4-FFF2-40B4-BE49-F238E27FC236}">
                <a16:creationId xmlns:a16="http://schemas.microsoft.com/office/drawing/2014/main" id="{45DD6C89-687B-4CD0-B534-B726EF713580}"/>
              </a:ext>
            </a:extLst>
          </p:cNvPr>
          <p:cNvSpPr>
            <a:spLocks noChangeShapeType="1"/>
          </p:cNvSpPr>
          <p:nvPr/>
        </p:nvSpPr>
        <p:spPr bwMode="auto">
          <a:xfrm>
            <a:off x="4052888" y="1201738"/>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58" name="Line 66">
            <a:extLst>
              <a:ext uri="{FF2B5EF4-FFF2-40B4-BE49-F238E27FC236}">
                <a16:creationId xmlns:a16="http://schemas.microsoft.com/office/drawing/2014/main" id="{E7B6E54F-480E-45A9-BDC5-2F2EB134C28E}"/>
              </a:ext>
            </a:extLst>
          </p:cNvPr>
          <p:cNvSpPr>
            <a:spLocks noChangeShapeType="1"/>
          </p:cNvSpPr>
          <p:nvPr/>
        </p:nvSpPr>
        <p:spPr bwMode="auto">
          <a:xfrm>
            <a:off x="4052888" y="517525"/>
            <a:ext cx="0" cy="13652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3459" name="Group 67">
            <a:extLst>
              <a:ext uri="{FF2B5EF4-FFF2-40B4-BE49-F238E27FC236}">
                <a16:creationId xmlns:a16="http://schemas.microsoft.com/office/drawing/2014/main" id="{1A0076EF-078C-43A9-8D02-8BA29DB5D853}"/>
              </a:ext>
            </a:extLst>
          </p:cNvPr>
          <p:cNvGrpSpPr>
            <a:grpSpLocks/>
          </p:cNvGrpSpPr>
          <p:nvPr/>
        </p:nvGrpSpPr>
        <p:grpSpPr bwMode="auto">
          <a:xfrm>
            <a:off x="4049713" y="611188"/>
            <a:ext cx="2592387" cy="1181100"/>
            <a:chOff x="2806" y="436"/>
            <a:chExt cx="1796" cy="844"/>
          </a:xfrm>
        </p:grpSpPr>
        <p:sp>
          <p:nvSpPr>
            <p:cNvPr id="443460" name="Freeform 68">
              <a:extLst>
                <a:ext uri="{FF2B5EF4-FFF2-40B4-BE49-F238E27FC236}">
                  <a16:creationId xmlns:a16="http://schemas.microsoft.com/office/drawing/2014/main" id="{6EC2F20A-A3AA-4F03-8427-F113C1C4475D}"/>
                </a:ext>
              </a:extLst>
            </p:cNvPr>
            <p:cNvSpPr>
              <a:spLocks/>
            </p:cNvSpPr>
            <p:nvPr/>
          </p:nvSpPr>
          <p:spPr bwMode="auto">
            <a:xfrm>
              <a:off x="2806" y="436"/>
              <a:ext cx="896" cy="419"/>
            </a:xfrm>
            <a:custGeom>
              <a:avLst/>
              <a:gdLst>
                <a:gd name="T0" fmla="*/ 895 w 896"/>
                <a:gd name="T1" fmla="*/ 418 h 419"/>
                <a:gd name="T2" fmla="*/ 852 w 896"/>
                <a:gd name="T3" fmla="*/ 321 h 419"/>
                <a:gd name="T4" fmla="*/ 804 w 896"/>
                <a:gd name="T5" fmla="*/ 235 h 419"/>
                <a:gd name="T6" fmla="*/ 751 w 896"/>
                <a:gd name="T7" fmla="*/ 164 h 419"/>
                <a:gd name="T8" fmla="*/ 695 w 896"/>
                <a:gd name="T9" fmla="*/ 104 h 419"/>
                <a:gd name="T10" fmla="*/ 635 w 896"/>
                <a:gd name="T11" fmla="*/ 59 h 419"/>
                <a:gd name="T12" fmla="*/ 574 w 896"/>
                <a:gd name="T13" fmla="*/ 26 h 419"/>
                <a:gd name="T14" fmla="*/ 510 w 896"/>
                <a:gd name="T15" fmla="*/ 6 h 419"/>
                <a:gd name="T16" fmla="*/ 447 w 896"/>
                <a:gd name="T17" fmla="*/ 0 h 419"/>
                <a:gd name="T18" fmla="*/ 382 w 896"/>
                <a:gd name="T19" fmla="*/ 6 h 419"/>
                <a:gd name="T20" fmla="*/ 320 w 896"/>
                <a:gd name="T21" fmla="*/ 26 h 419"/>
                <a:gd name="T22" fmla="*/ 258 w 896"/>
                <a:gd name="T23" fmla="*/ 59 h 419"/>
                <a:gd name="T24" fmla="*/ 199 w 896"/>
                <a:gd name="T25" fmla="*/ 104 h 419"/>
                <a:gd name="T26" fmla="*/ 143 w 896"/>
                <a:gd name="T27" fmla="*/ 164 h 419"/>
                <a:gd name="T28" fmla="*/ 90 w 896"/>
                <a:gd name="T29" fmla="*/ 235 h 419"/>
                <a:gd name="T30" fmla="*/ 42 w 896"/>
                <a:gd name="T31" fmla="*/ 321 h 419"/>
                <a:gd name="T32" fmla="*/ 0 w 896"/>
                <a:gd name="T33" fmla="*/ 41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419">
                  <a:moveTo>
                    <a:pt x="895" y="418"/>
                  </a:moveTo>
                  <a:lnTo>
                    <a:pt x="852" y="321"/>
                  </a:lnTo>
                  <a:lnTo>
                    <a:pt x="804" y="235"/>
                  </a:lnTo>
                  <a:lnTo>
                    <a:pt x="751" y="164"/>
                  </a:lnTo>
                  <a:lnTo>
                    <a:pt x="695" y="104"/>
                  </a:lnTo>
                  <a:lnTo>
                    <a:pt x="635" y="59"/>
                  </a:lnTo>
                  <a:lnTo>
                    <a:pt x="574" y="26"/>
                  </a:lnTo>
                  <a:lnTo>
                    <a:pt x="510" y="6"/>
                  </a:lnTo>
                  <a:lnTo>
                    <a:pt x="447" y="0"/>
                  </a:lnTo>
                  <a:lnTo>
                    <a:pt x="382" y="6"/>
                  </a:lnTo>
                  <a:lnTo>
                    <a:pt x="320" y="26"/>
                  </a:lnTo>
                  <a:lnTo>
                    <a:pt x="258" y="59"/>
                  </a:lnTo>
                  <a:lnTo>
                    <a:pt x="199" y="104"/>
                  </a:lnTo>
                  <a:lnTo>
                    <a:pt x="143" y="164"/>
                  </a:lnTo>
                  <a:lnTo>
                    <a:pt x="90" y="235"/>
                  </a:lnTo>
                  <a:lnTo>
                    <a:pt x="42" y="321"/>
                  </a:lnTo>
                  <a:lnTo>
                    <a:pt x="0" y="418"/>
                  </a:lnTo>
                </a:path>
              </a:pathLst>
            </a:custGeom>
            <a:noFill/>
            <a:ln w="3175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61" name="Freeform 69">
              <a:extLst>
                <a:ext uri="{FF2B5EF4-FFF2-40B4-BE49-F238E27FC236}">
                  <a16:creationId xmlns:a16="http://schemas.microsoft.com/office/drawing/2014/main" id="{A924ABF1-9208-4D78-A7B6-DF00F8430ABE}"/>
                </a:ext>
              </a:extLst>
            </p:cNvPr>
            <p:cNvSpPr>
              <a:spLocks/>
            </p:cNvSpPr>
            <p:nvPr/>
          </p:nvSpPr>
          <p:spPr bwMode="auto">
            <a:xfrm>
              <a:off x="3706" y="860"/>
              <a:ext cx="896" cy="420"/>
            </a:xfrm>
            <a:custGeom>
              <a:avLst/>
              <a:gdLst>
                <a:gd name="T0" fmla="*/ 895 w 896"/>
                <a:gd name="T1" fmla="*/ 0 h 420"/>
                <a:gd name="T2" fmla="*/ 852 w 896"/>
                <a:gd name="T3" fmla="*/ 98 h 420"/>
                <a:gd name="T4" fmla="*/ 804 w 896"/>
                <a:gd name="T5" fmla="*/ 183 h 420"/>
                <a:gd name="T6" fmla="*/ 751 w 896"/>
                <a:gd name="T7" fmla="*/ 256 h 420"/>
                <a:gd name="T8" fmla="*/ 695 w 896"/>
                <a:gd name="T9" fmla="*/ 314 h 420"/>
                <a:gd name="T10" fmla="*/ 635 w 896"/>
                <a:gd name="T11" fmla="*/ 360 h 420"/>
                <a:gd name="T12" fmla="*/ 574 w 896"/>
                <a:gd name="T13" fmla="*/ 393 h 420"/>
                <a:gd name="T14" fmla="*/ 510 w 896"/>
                <a:gd name="T15" fmla="*/ 413 h 420"/>
                <a:gd name="T16" fmla="*/ 447 w 896"/>
                <a:gd name="T17" fmla="*/ 419 h 420"/>
                <a:gd name="T18" fmla="*/ 382 w 896"/>
                <a:gd name="T19" fmla="*/ 413 h 420"/>
                <a:gd name="T20" fmla="*/ 319 w 896"/>
                <a:gd name="T21" fmla="*/ 393 h 420"/>
                <a:gd name="T22" fmla="*/ 258 w 896"/>
                <a:gd name="T23" fmla="*/ 360 h 420"/>
                <a:gd name="T24" fmla="*/ 199 w 896"/>
                <a:gd name="T25" fmla="*/ 314 h 420"/>
                <a:gd name="T26" fmla="*/ 143 w 896"/>
                <a:gd name="T27" fmla="*/ 256 h 420"/>
                <a:gd name="T28" fmla="*/ 90 w 896"/>
                <a:gd name="T29" fmla="*/ 183 h 420"/>
                <a:gd name="T30" fmla="*/ 42 w 896"/>
                <a:gd name="T31" fmla="*/ 98 h 420"/>
                <a:gd name="T32" fmla="*/ 0 w 896"/>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420">
                  <a:moveTo>
                    <a:pt x="895" y="0"/>
                  </a:moveTo>
                  <a:lnTo>
                    <a:pt x="852" y="98"/>
                  </a:lnTo>
                  <a:lnTo>
                    <a:pt x="804" y="183"/>
                  </a:lnTo>
                  <a:lnTo>
                    <a:pt x="751" y="256"/>
                  </a:lnTo>
                  <a:lnTo>
                    <a:pt x="695" y="314"/>
                  </a:lnTo>
                  <a:lnTo>
                    <a:pt x="635" y="360"/>
                  </a:lnTo>
                  <a:lnTo>
                    <a:pt x="574" y="393"/>
                  </a:lnTo>
                  <a:lnTo>
                    <a:pt x="510" y="413"/>
                  </a:lnTo>
                  <a:lnTo>
                    <a:pt x="447" y="419"/>
                  </a:lnTo>
                  <a:lnTo>
                    <a:pt x="382" y="413"/>
                  </a:lnTo>
                  <a:lnTo>
                    <a:pt x="319" y="393"/>
                  </a:lnTo>
                  <a:lnTo>
                    <a:pt x="258" y="360"/>
                  </a:lnTo>
                  <a:lnTo>
                    <a:pt x="199" y="314"/>
                  </a:lnTo>
                  <a:lnTo>
                    <a:pt x="143" y="256"/>
                  </a:lnTo>
                  <a:lnTo>
                    <a:pt x="90" y="183"/>
                  </a:lnTo>
                  <a:lnTo>
                    <a:pt x="42" y="98"/>
                  </a:lnTo>
                  <a:lnTo>
                    <a:pt x="0" y="0"/>
                  </a:lnTo>
                </a:path>
              </a:pathLst>
            </a:custGeom>
            <a:noFill/>
            <a:ln w="31750" cap="flat" cmpd="sng">
              <a:solidFill>
                <a:srgbClr val="008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3462" name="Rectangle 70">
            <a:extLst>
              <a:ext uri="{FF2B5EF4-FFF2-40B4-BE49-F238E27FC236}">
                <a16:creationId xmlns:a16="http://schemas.microsoft.com/office/drawing/2014/main" id="{F7160F19-A5FF-4A23-AB23-45B115FE2BDE}"/>
              </a:ext>
            </a:extLst>
          </p:cNvPr>
          <p:cNvSpPr>
            <a:spLocks noGrp="1" noChangeArrowheads="1"/>
          </p:cNvSpPr>
          <p:nvPr>
            <p:ph type="body" idx="1"/>
          </p:nvPr>
        </p:nvSpPr>
        <p:spPr>
          <a:xfrm>
            <a:off x="7961313" y="1101725"/>
            <a:ext cx="666750" cy="309563"/>
          </a:xfrm>
          <a:noFill/>
          <a:ln/>
        </p:spPr>
        <p:txBody>
          <a:bodyPr lIns="0" tIns="0" rIns="0" bIns="0"/>
          <a:lstStyle/>
          <a:p>
            <a:pPr marL="0" indent="0" algn="ctr" defTabSz="457200">
              <a:spcBef>
                <a:spcPct val="0"/>
              </a:spcBef>
              <a:buClr>
                <a:srgbClr val="008280"/>
              </a:buClr>
              <a:buSzPct val="90000"/>
              <a:buFont typeface="Monotype Sorts" pitchFamily="2" charset="2"/>
              <a:buNone/>
            </a:pPr>
            <a:r>
              <a:rPr lang="en-US" altLang="en-US" sz="2000"/>
              <a:t>Time</a:t>
            </a:r>
            <a:endParaRPr lang="en-US" altLang="en-US"/>
          </a:p>
        </p:txBody>
      </p:sp>
      <p:sp>
        <p:nvSpPr>
          <p:cNvPr id="443463" name="Text Box 71">
            <a:extLst>
              <a:ext uri="{FF2B5EF4-FFF2-40B4-BE49-F238E27FC236}">
                <a16:creationId xmlns:a16="http://schemas.microsoft.com/office/drawing/2014/main" id="{04D4C217-7A4D-4E60-9C4A-071B77ADBD2B}"/>
              </a:ext>
            </a:extLst>
          </p:cNvPr>
          <p:cNvSpPr txBox="1">
            <a:spLocks noChangeArrowheads="1"/>
          </p:cNvSpPr>
          <p:nvPr/>
        </p:nvSpPr>
        <p:spPr bwMode="auto">
          <a:xfrm>
            <a:off x="3722688" y="1098550"/>
            <a:ext cx="184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3464" name="Text Box 72">
            <a:extLst>
              <a:ext uri="{FF2B5EF4-FFF2-40B4-BE49-F238E27FC236}">
                <a16:creationId xmlns:a16="http://schemas.microsoft.com/office/drawing/2014/main" id="{98DE345A-858E-4A73-AF51-99B275E25D6E}"/>
              </a:ext>
            </a:extLst>
          </p:cNvPr>
          <p:cNvSpPr txBox="1">
            <a:spLocks noChangeArrowheads="1"/>
          </p:cNvSpPr>
          <p:nvPr/>
        </p:nvSpPr>
        <p:spPr bwMode="auto">
          <a:xfrm>
            <a:off x="3722688" y="411163"/>
            <a:ext cx="19050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3465" name="Text Box 73">
            <a:extLst>
              <a:ext uri="{FF2B5EF4-FFF2-40B4-BE49-F238E27FC236}">
                <a16:creationId xmlns:a16="http://schemas.microsoft.com/office/drawing/2014/main" id="{85FE14AD-27F7-442B-83E6-D88FB2A26E6F}"/>
              </a:ext>
            </a:extLst>
          </p:cNvPr>
          <p:cNvSpPr txBox="1">
            <a:spLocks noChangeArrowheads="1"/>
          </p:cNvSpPr>
          <p:nvPr/>
        </p:nvSpPr>
        <p:spPr bwMode="auto">
          <a:xfrm>
            <a:off x="3759200" y="1687513"/>
            <a:ext cx="168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43466" name="Line 74">
            <a:extLst>
              <a:ext uri="{FF2B5EF4-FFF2-40B4-BE49-F238E27FC236}">
                <a16:creationId xmlns:a16="http://schemas.microsoft.com/office/drawing/2014/main" id="{EEC4D83B-7AA9-4346-B2DD-F8F93416B425}"/>
              </a:ext>
            </a:extLst>
          </p:cNvPr>
          <p:cNvSpPr>
            <a:spLocks noChangeShapeType="1"/>
          </p:cNvSpPr>
          <p:nvPr/>
        </p:nvSpPr>
        <p:spPr bwMode="auto">
          <a:xfrm>
            <a:off x="4068763" y="3282950"/>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67" name="Line 75">
            <a:extLst>
              <a:ext uri="{FF2B5EF4-FFF2-40B4-BE49-F238E27FC236}">
                <a16:creationId xmlns:a16="http://schemas.microsoft.com/office/drawing/2014/main" id="{CFCDDB4E-E80D-4097-8EC9-79AADF69329B}"/>
              </a:ext>
            </a:extLst>
          </p:cNvPr>
          <p:cNvSpPr>
            <a:spLocks noChangeShapeType="1"/>
          </p:cNvSpPr>
          <p:nvPr/>
        </p:nvSpPr>
        <p:spPr bwMode="auto">
          <a:xfrm>
            <a:off x="4068763" y="2705100"/>
            <a:ext cx="0" cy="11493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3468" name="Group 76">
            <a:extLst>
              <a:ext uri="{FF2B5EF4-FFF2-40B4-BE49-F238E27FC236}">
                <a16:creationId xmlns:a16="http://schemas.microsoft.com/office/drawing/2014/main" id="{655001FE-2E9C-4E13-9CE2-EDF7CC06C200}"/>
              </a:ext>
            </a:extLst>
          </p:cNvPr>
          <p:cNvGrpSpPr>
            <a:grpSpLocks/>
          </p:cNvGrpSpPr>
          <p:nvPr/>
        </p:nvGrpSpPr>
        <p:grpSpPr bwMode="auto">
          <a:xfrm>
            <a:off x="4030663" y="2781300"/>
            <a:ext cx="660400" cy="998538"/>
            <a:chOff x="2793" y="1986"/>
            <a:chExt cx="457" cy="713"/>
          </a:xfrm>
        </p:grpSpPr>
        <p:sp>
          <p:nvSpPr>
            <p:cNvPr id="443469" name="Freeform 77">
              <a:extLst>
                <a:ext uri="{FF2B5EF4-FFF2-40B4-BE49-F238E27FC236}">
                  <a16:creationId xmlns:a16="http://schemas.microsoft.com/office/drawing/2014/main" id="{8BD1DC44-AF78-445E-821C-2FDAA416A3C0}"/>
                </a:ext>
              </a:extLst>
            </p:cNvPr>
            <p:cNvSpPr>
              <a:spLocks/>
            </p:cNvSpPr>
            <p:nvPr/>
          </p:nvSpPr>
          <p:spPr bwMode="auto">
            <a:xfrm>
              <a:off x="2793" y="1986"/>
              <a:ext cx="228" cy="354"/>
            </a:xfrm>
            <a:custGeom>
              <a:avLst/>
              <a:gdLst>
                <a:gd name="T0" fmla="*/ 227 w 228"/>
                <a:gd name="T1" fmla="*/ 353 h 354"/>
                <a:gd name="T2" fmla="*/ 215 w 228"/>
                <a:gd name="T3" fmla="*/ 271 h 354"/>
                <a:gd name="T4" fmla="*/ 203 w 228"/>
                <a:gd name="T5" fmla="*/ 199 h 354"/>
                <a:gd name="T6" fmla="*/ 189 w 228"/>
                <a:gd name="T7" fmla="*/ 139 h 354"/>
                <a:gd name="T8" fmla="*/ 176 w 228"/>
                <a:gd name="T9" fmla="*/ 89 h 354"/>
                <a:gd name="T10" fmla="*/ 159 w 228"/>
                <a:gd name="T11" fmla="*/ 50 h 354"/>
                <a:gd name="T12" fmla="*/ 145 w 228"/>
                <a:gd name="T13" fmla="*/ 22 h 354"/>
                <a:gd name="T14" fmla="*/ 128 w 228"/>
                <a:gd name="T15" fmla="*/ 5 h 354"/>
                <a:gd name="T16" fmla="*/ 113 w 228"/>
                <a:gd name="T17" fmla="*/ 0 h 354"/>
                <a:gd name="T18" fmla="*/ 96 w 228"/>
                <a:gd name="T19" fmla="*/ 5 h 354"/>
                <a:gd name="T20" fmla="*/ 80 w 228"/>
                <a:gd name="T21" fmla="*/ 22 h 354"/>
                <a:gd name="T22" fmla="*/ 64 w 228"/>
                <a:gd name="T23" fmla="*/ 50 h 354"/>
                <a:gd name="T24" fmla="*/ 50 w 228"/>
                <a:gd name="T25" fmla="*/ 89 h 354"/>
                <a:gd name="T26" fmla="*/ 35 w 228"/>
                <a:gd name="T27" fmla="*/ 139 h 354"/>
                <a:gd name="T28" fmla="*/ 22 w 228"/>
                <a:gd name="T29" fmla="*/ 199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3" y="199"/>
                  </a:lnTo>
                  <a:lnTo>
                    <a:pt x="189" y="139"/>
                  </a:lnTo>
                  <a:lnTo>
                    <a:pt x="176" y="89"/>
                  </a:lnTo>
                  <a:lnTo>
                    <a:pt x="159" y="50"/>
                  </a:lnTo>
                  <a:lnTo>
                    <a:pt x="145" y="22"/>
                  </a:lnTo>
                  <a:lnTo>
                    <a:pt x="128" y="5"/>
                  </a:lnTo>
                  <a:lnTo>
                    <a:pt x="113" y="0"/>
                  </a:lnTo>
                  <a:lnTo>
                    <a:pt x="96" y="5"/>
                  </a:lnTo>
                  <a:lnTo>
                    <a:pt x="80" y="22"/>
                  </a:lnTo>
                  <a:lnTo>
                    <a:pt x="64" y="50"/>
                  </a:lnTo>
                  <a:lnTo>
                    <a:pt x="50" y="89"/>
                  </a:lnTo>
                  <a:lnTo>
                    <a:pt x="35" y="139"/>
                  </a:lnTo>
                  <a:lnTo>
                    <a:pt x="22" y="199"/>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70" name="Freeform 78">
              <a:extLst>
                <a:ext uri="{FF2B5EF4-FFF2-40B4-BE49-F238E27FC236}">
                  <a16:creationId xmlns:a16="http://schemas.microsoft.com/office/drawing/2014/main" id="{FE7B2A07-1A2F-4B72-BFE8-C037A8ED33C4}"/>
                </a:ext>
              </a:extLst>
            </p:cNvPr>
            <p:cNvSpPr>
              <a:spLocks/>
            </p:cNvSpPr>
            <p:nvPr/>
          </p:nvSpPr>
          <p:spPr bwMode="auto">
            <a:xfrm>
              <a:off x="3021" y="2344"/>
              <a:ext cx="229" cy="355"/>
            </a:xfrm>
            <a:custGeom>
              <a:avLst/>
              <a:gdLst>
                <a:gd name="T0" fmla="*/ 228 w 229"/>
                <a:gd name="T1" fmla="*/ 0 h 355"/>
                <a:gd name="T2" fmla="*/ 216 w 229"/>
                <a:gd name="T3" fmla="*/ 84 h 355"/>
                <a:gd name="T4" fmla="*/ 204 w 229"/>
                <a:gd name="T5" fmla="*/ 156 h 355"/>
                <a:gd name="T6" fmla="*/ 190 w 229"/>
                <a:gd name="T7" fmla="*/ 217 h 355"/>
                <a:gd name="T8" fmla="*/ 176 w 229"/>
                <a:gd name="T9" fmla="*/ 266 h 355"/>
                <a:gd name="T10" fmla="*/ 160 w 229"/>
                <a:gd name="T11" fmla="*/ 305 h 355"/>
                <a:gd name="T12" fmla="*/ 145 w 229"/>
                <a:gd name="T13" fmla="*/ 332 h 355"/>
                <a:gd name="T14" fmla="*/ 128 w 229"/>
                <a:gd name="T15" fmla="*/ 349 h 355"/>
                <a:gd name="T16" fmla="*/ 113 w 229"/>
                <a:gd name="T17" fmla="*/ 354 h 355"/>
                <a:gd name="T18" fmla="*/ 96 w 229"/>
                <a:gd name="T19" fmla="*/ 349 h 355"/>
                <a:gd name="T20" fmla="*/ 80 w 229"/>
                <a:gd name="T21" fmla="*/ 332 h 355"/>
                <a:gd name="T22" fmla="*/ 65 w 229"/>
                <a:gd name="T23" fmla="*/ 305 h 355"/>
                <a:gd name="T24" fmla="*/ 50 w 229"/>
                <a:gd name="T25" fmla="*/ 266 h 355"/>
                <a:gd name="T26" fmla="*/ 35 w 229"/>
                <a:gd name="T27" fmla="*/ 217 h 355"/>
                <a:gd name="T28" fmla="*/ 22 w 229"/>
                <a:gd name="T29" fmla="*/ 156 h 355"/>
                <a:gd name="T30" fmla="*/ 10 w 229"/>
                <a:gd name="T31" fmla="*/ 84 h 355"/>
                <a:gd name="T32" fmla="*/ 0 w 229"/>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5">
                  <a:moveTo>
                    <a:pt x="228" y="0"/>
                  </a:moveTo>
                  <a:lnTo>
                    <a:pt x="216" y="84"/>
                  </a:lnTo>
                  <a:lnTo>
                    <a:pt x="204" y="156"/>
                  </a:lnTo>
                  <a:lnTo>
                    <a:pt x="190" y="217"/>
                  </a:lnTo>
                  <a:lnTo>
                    <a:pt x="176" y="266"/>
                  </a:lnTo>
                  <a:lnTo>
                    <a:pt x="160" y="305"/>
                  </a:lnTo>
                  <a:lnTo>
                    <a:pt x="145" y="332"/>
                  </a:lnTo>
                  <a:lnTo>
                    <a:pt x="128" y="349"/>
                  </a:lnTo>
                  <a:lnTo>
                    <a:pt x="113" y="354"/>
                  </a:lnTo>
                  <a:lnTo>
                    <a:pt x="96" y="349"/>
                  </a:lnTo>
                  <a:lnTo>
                    <a:pt x="80" y="332"/>
                  </a:lnTo>
                  <a:lnTo>
                    <a:pt x="65" y="305"/>
                  </a:lnTo>
                  <a:lnTo>
                    <a:pt x="50" y="266"/>
                  </a:lnTo>
                  <a:lnTo>
                    <a:pt x="35" y="217"/>
                  </a:lnTo>
                  <a:lnTo>
                    <a:pt x="22" y="156"/>
                  </a:lnTo>
                  <a:lnTo>
                    <a:pt x="10" y="84"/>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3471" name="Text Box 79">
            <a:extLst>
              <a:ext uri="{FF2B5EF4-FFF2-40B4-BE49-F238E27FC236}">
                <a16:creationId xmlns:a16="http://schemas.microsoft.com/office/drawing/2014/main" id="{5EDC240E-A1CE-4773-A1EE-53390228102D}"/>
              </a:ext>
            </a:extLst>
          </p:cNvPr>
          <p:cNvSpPr txBox="1">
            <a:spLocks noChangeArrowheads="1"/>
          </p:cNvSpPr>
          <p:nvPr/>
        </p:nvSpPr>
        <p:spPr bwMode="auto">
          <a:xfrm>
            <a:off x="7956550" y="3181350"/>
            <a:ext cx="7112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43472" name="Text Box 80">
            <a:extLst>
              <a:ext uri="{FF2B5EF4-FFF2-40B4-BE49-F238E27FC236}">
                <a16:creationId xmlns:a16="http://schemas.microsoft.com/office/drawing/2014/main" id="{D14640A2-C057-4F41-818B-0B6338D1BDC5}"/>
              </a:ext>
            </a:extLst>
          </p:cNvPr>
          <p:cNvSpPr txBox="1">
            <a:spLocks noChangeArrowheads="1"/>
          </p:cNvSpPr>
          <p:nvPr/>
        </p:nvSpPr>
        <p:spPr bwMode="auto">
          <a:xfrm>
            <a:off x="3717925" y="3178175"/>
            <a:ext cx="2270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3473" name="Text Box 81">
            <a:extLst>
              <a:ext uri="{FF2B5EF4-FFF2-40B4-BE49-F238E27FC236}">
                <a16:creationId xmlns:a16="http://schemas.microsoft.com/office/drawing/2014/main" id="{55B31ABC-ADDF-4967-8EE1-FD79F4017AEC}"/>
              </a:ext>
            </a:extLst>
          </p:cNvPr>
          <p:cNvSpPr txBox="1">
            <a:spLocks noChangeArrowheads="1"/>
          </p:cNvSpPr>
          <p:nvPr/>
        </p:nvSpPr>
        <p:spPr bwMode="auto">
          <a:xfrm>
            <a:off x="3717925" y="2598738"/>
            <a:ext cx="2365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grpSp>
        <p:nvGrpSpPr>
          <p:cNvPr id="443474" name="Group 82">
            <a:extLst>
              <a:ext uri="{FF2B5EF4-FFF2-40B4-BE49-F238E27FC236}">
                <a16:creationId xmlns:a16="http://schemas.microsoft.com/office/drawing/2014/main" id="{B925834E-46EB-4D5C-A04D-F64F01745D11}"/>
              </a:ext>
            </a:extLst>
          </p:cNvPr>
          <p:cNvGrpSpPr>
            <a:grpSpLocks/>
          </p:cNvGrpSpPr>
          <p:nvPr/>
        </p:nvGrpSpPr>
        <p:grpSpPr bwMode="auto">
          <a:xfrm>
            <a:off x="4735513" y="2792413"/>
            <a:ext cx="658812" cy="1000125"/>
            <a:chOff x="3281" y="1994"/>
            <a:chExt cx="457" cy="713"/>
          </a:xfrm>
        </p:grpSpPr>
        <p:sp>
          <p:nvSpPr>
            <p:cNvPr id="443475" name="Freeform 83">
              <a:extLst>
                <a:ext uri="{FF2B5EF4-FFF2-40B4-BE49-F238E27FC236}">
                  <a16:creationId xmlns:a16="http://schemas.microsoft.com/office/drawing/2014/main" id="{4E24DF17-EE6A-42D8-AE9A-1D722524B2AD}"/>
                </a:ext>
              </a:extLst>
            </p:cNvPr>
            <p:cNvSpPr>
              <a:spLocks/>
            </p:cNvSpPr>
            <p:nvPr/>
          </p:nvSpPr>
          <p:spPr bwMode="auto">
            <a:xfrm>
              <a:off x="3281" y="1994"/>
              <a:ext cx="228" cy="354"/>
            </a:xfrm>
            <a:custGeom>
              <a:avLst/>
              <a:gdLst>
                <a:gd name="T0" fmla="*/ 227 w 228"/>
                <a:gd name="T1" fmla="*/ 353 h 354"/>
                <a:gd name="T2" fmla="*/ 215 w 228"/>
                <a:gd name="T3" fmla="*/ 271 h 354"/>
                <a:gd name="T4" fmla="*/ 203 w 228"/>
                <a:gd name="T5" fmla="*/ 200 h 354"/>
                <a:gd name="T6" fmla="*/ 189 w 228"/>
                <a:gd name="T7" fmla="*/ 140 h 354"/>
                <a:gd name="T8" fmla="*/ 176 w 228"/>
                <a:gd name="T9" fmla="*/ 90 h 354"/>
                <a:gd name="T10" fmla="*/ 159 w 228"/>
                <a:gd name="T11" fmla="*/ 51 h 354"/>
                <a:gd name="T12" fmla="*/ 145 w 228"/>
                <a:gd name="T13" fmla="*/ 23 h 354"/>
                <a:gd name="T14" fmla="*/ 128 w 228"/>
                <a:gd name="T15" fmla="*/ 6 h 354"/>
                <a:gd name="T16" fmla="*/ 113 w 228"/>
                <a:gd name="T17" fmla="*/ 0 h 354"/>
                <a:gd name="T18" fmla="*/ 96 w 228"/>
                <a:gd name="T19" fmla="*/ 6 h 354"/>
                <a:gd name="T20" fmla="*/ 80 w 228"/>
                <a:gd name="T21" fmla="*/ 23 h 354"/>
                <a:gd name="T22" fmla="*/ 64 w 228"/>
                <a:gd name="T23" fmla="*/ 51 h 354"/>
                <a:gd name="T24" fmla="*/ 50 w 228"/>
                <a:gd name="T25" fmla="*/ 90 h 354"/>
                <a:gd name="T26" fmla="*/ 35 w 228"/>
                <a:gd name="T27" fmla="*/ 140 h 354"/>
                <a:gd name="T28" fmla="*/ 22 w 228"/>
                <a:gd name="T29" fmla="*/ 200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3" y="200"/>
                  </a:lnTo>
                  <a:lnTo>
                    <a:pt x="189" y="140"/>
                  </a:lnTo>
                  <a:lnTo>
                    <a:pt x="176" y="90"/>
                  </a:lnTo>
                  <a:lnTo>
                    <a:pt x="159" y="51"/>
                  </a:lnTo>
                  <a:lnTo>
                    <a:pt x="145" y="23"/>
                  </a:lnTo>
                  <a:lnTo>
                    <a:pt x="128" y="6"/>
                  </a:lnTo>
                  <a:lnTo>
                    <a:pt x="113" y="0"/>
                  </a:lnTo>
                  <a:lnTo>
                    <a:pt x="96" y="6"/>
                  </a:lnTo>
                  <a:lnTo>
                    <a:pt x="80" y="23"/>
                  </a:lnTo>
                  <a:lnTo>
                    <a:pt x="64" y="51"/>
                  </a:lnTo>
                  <a:lnTo>
                    <a:pt x="50" y="90"/>
                  </a:lnTo>
                  <a:lnTo>
                    <a:pt x="35" y="140"/>
                  </a:lnTo>
                  <a:lnTo>
                    <a:pt x="22" y="200"/>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76" name="Freeform 84">
              <a:extLst>
                <a:ext uri="{FF2B5EF4-FFF2-40B4-BE49-F238E27FC236}">
                  <a16:creationId xmlns:a16="http://schemas.microsoft.com/office/drawing/2014/main" id="{877DBF0F-87C0-4271-AA16-0B2AC7F80A97}"/>
                </a:ext>
              </a:extLst>
            </p:cNvPr>
            <p:cNvSpPr>
              <a:spLocks/>
            </p:cNvSpPr>
            <p:nvPr/>
          </p:nvSpPr>
          <p:spPr bwMode="auto">
            <a:xfrm>
              <a:off x="3509" y="2352"/>
              <a:ext cx="229" cy="355"/>
            </a:xfrm>
            <a:custGeom>
              <a:avLst/>
              <a:gdLst>
                <a:gd name="T0" fmla="*/ 228 w 229"/>
                <a:gd name="T1" fmla="*/ 0 h 355"/>
                <a:gd name="T2" fmla="*/ 216 w 229"/>
                <a:gd name="T3" fmla="*/ 85 h 355"/>
                <a:gd name="T4" fmla="*/ 204 w 229"/>
                <a:gd name="T5" fmla="*/ 156 h 355"/>
                <a:gd name="T6" fmla="*/ 190 w 229"/>
                <a:gd name="T7" fmla="*/ 218 h 355"/>
                <a:gd name="T8" fmla="*/ 176 w 229"/>
                <a:gd name="T9" fmla="*/ 266 h 355"/>
                <a:gd name="T10" fmla="*/ 160 w 229"/>
                <a:gd name="T11" fmla="*/ 306 h 355"/>
                <a:gd name="T12" fmla="*/ 145 w 229"/>
                <a:gd name="T13" fmla="*/ 333 h 355"/>
                <a:gd name="T14" fmla="*/ 128 w 229"/>
                <a:gd name="T15" fmla="*/ 350 h 355"/>
                <a:gd name="T16" fmla="*/ 113 w 229"/>
                <a:gd name="T17" fmla="*/ 354 h 355"/>
                <a:gd name="T18" fmla="*/ 96 w 229"/>
                <a:gd name="T19" fmla="*/ 350 h 355"/>
                <a:gd name="T20" fmla="*/ 80 w 229"/>
                <a:gd name="T21" fmla="*/ 333 h 355"/>
                <a:gd name="T22" fmla="*/ 65 w 229"/>
                <a:gd name="T23" fmla="*/ 306 h 355"/>
                <a:gd name="T24" fmla="*/ 50 w 229"/>
                <a:gd name="T25" fmla="*/ 266 h 355"/>
                <a:gd name="T26" fmla="*/ 35 w 229"/>
                <a:gd name="T27" fmla="*/ 218 h 355"/>
                <a:gd name="T28" fmla="*/ 22 w 229"/>
                <a:gd name="T29" fmla="*/ 156 h 355"/>
                <a:gd name="T30" fmla="*/ 10 w 229"/>
                <a:gd name="T31" fmla="*/ 85 h 355"/>
                <a:gd name="T32" fmla="*/ 0 w 229"/>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5">
                  <a:moveTo>
                    <a:pt x="228" y="0"/>
                  </a:moveTo>
                  <a:lnTo>
                    <a:pt x="216" y="85"/>
                  </a:lnTo>
                  <a:lnTo>
                    <a:pt x="204" y="156"/>
                  </a:lnTo>
                  <a:lnTo>
                    <a:pt x="190" y="218"/>
                  </a:lnTo>
                  <a:lnTo>
                    <a:pt x="176" y="266"/>
                  </a:lnTo>
                  <a:lnTo>
                    <a:pt x="160" y="306"/>
                  </a:lnTo>
                  <a:lnTo>
                    <a:pt x="145" y="333"/>
                  </a:lnTo>
                  <a:lnTo>
                    <a:pt x="128" y="350"/>
                  </a:lnTo>
                  <a:lnTo>
                    <a:pt x="113" y="354"/>
                  </a:lnTo>
                  <a:lnTo>
                    <a:pt x="96" y="350"/>
                  </a:lnTo>
                  <a:lnTo>
                    <a:pt x="80" y="333"/>
                  </a:lnTo>
                  <a:lnTo>
                    <a:pt x="65" y="306"/>
                  </a:lnTo>
                  <a:lnTo>
                    <a:pt x="50" y="266"/>
                  </a:lnTo>
                  <a:lnTo>
                    <a:pt x="35" y="218"/>
                  </a:lnTo>
                  <a:lnTo>
                    <a:pt x="22" y="156"/>
                  </a:lnTo>
                  <a:lnTo>
                    <a:pt x="10" y="85"/>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3477" name="Group 85">
            <a:extLst>
              <a:ext uri="{FF2B5EF4-FFF2-40B4-BE49-F238E27FC236}">
                <a16:creationId xmlns:a16="http://schemas.microsoft.com/office/drawing/2014/main" id="{38540E8D-ACA5-4E5C-B19E-B4600D8109F9}"/>
              </a:ext>
            </a:extLst>
          </p:cNvPr>
          <p:cNvGrpSpPr>
            <a:grpSpLocks/>
          </p:cNvGrpSpPr>
          <p:nvPr/>
        </p:nvGrpSpPr>
        <p:grpSpPr bwMode="auto">
          <a:xfrm>
            <a:off x="5435600" y="2795588"/>
            <a:ext cx="658813" cy="998537"/>
            <a:chOff x="3766" y="1996"/>
            <a:chExt cx="457" cy="713"/>
          </a:xfrm>
        </p:grpSpPr>
        <p:sp>
          <p:nvSpPr>
            <p:cNvPr id="443478" name="Freeform 86">
              <a:extLst>
                <a:ext uri="{FF2B5EF4-FFF2-40B4-BE49-F238E27FC236}">
                  <a16:creationId xmlns:a16="http://schemas.microsoft.com/office/drawing/2014/main" id="{95AA0D7E-F05C-449F-8DE2-59FECE67FFAC}"/>
                </a:ext>
              </a:extLst>
            </p:cNvPr>
            <p:cNvSpPr>
              <a:spLocks/>
            </p:cNvSpPr>
            <p:nvPr/>
          </p:nvSpPr>
          <p:spPr bwMode="auto">
            <a:xfrm>
              <a:off x="3766" y="1996"/>
              <a:ext cx="229" cy="354"/>
            </a:xfrm>
            <a:custGeom>
              <a:avLst/>
              <a:gdLst>
                <a:gd name="T0" fmla="*/ 228 w 229"/>
                <a:gd name="T1" fmla="*/ 353 h 354"/>
                <a:gd name="T2" fmla="*/ 216 w 229"/>
                <a:gd name="T3" fmla="*/ 271 h 354"/>
                <a:gd name="T4" fmla="*/ 204 w 229"/>
                <a:gd name="T5" fmla="*/ 199 h 354"/>
                <a:gd name="T6" fmla="*/ 190 w 229"/>
                <a:gd name="T7" fmla="*/ 139 h 354"/>
                <a:gd name="T8" fmla="*/ 176 w 229"/>
                <a:gd name="T9" fmla="*/ 89 h 354"/>
                <a:gd name="T10" fmla="*/ 160 w 229"/>
                <a:gd name="T11" fmla="*/ 50 h 354"/>
                <a:gd name="T12" fmla="*/ 145 w 229"/>
                <a:gd name="T13" fmla="*/ 22 h 354"/>
                <a:gd name="T14" fmla="*/ 128 w 229"/>
                <a:gd name="T15" fmla="*/ 5 h 354"/>
                <a:gd name="T16" fmla="*/ 113 w 229"/>
                <a:gd name="T17" fmla="*/ 0 h 354"/>
                <a:gd name="T18" fmla="*/ 96 w 229"/>
                <a:gd name="T19" fmla="*/ 5 h 354"/>
                <a:gd name="T20" fmla="*/ 80 w 229"/>
                <a:gd name="T21" fmla="*/ 22 h 354"/>
                <a:gd name="T22" fmla="*/ 64 w 229"/>
                <a:gd name="T23" fmla="*/ 50 h 354"/>
                <a:gd name="T24" fmla="*/ 50 w 229"/>
                <a:gd name="T25" fmla="*/ 89 h 354"/>
                <a:gd name="T26" fmla="*/ 35 w 229"/>
                <a:gd name="T27" fmla="*/ 139 h 354"/>
                <a:gd name="T28" fmla="*/ 22 w 229"/>
                <a:gd name="T29" fmla="*/ 199 h 354"/>
                <a:gd name="T30" fmla="*/ 10 w 229"/>
                <a:gd name="T31" fmla="*/ 271 h 354"/>
                <a:gd name="T32" fmla="*/ 0 w 229"/>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4">
                  <a:moveTo>
                    <a:pt x="228" y="353"/>
                  </a:moveTo>
                  <a:lnTo>
                    <a:pt x="216" y="271"/>
                  </a:lnTo>
                  <a:lnTo>
                    <a:pt x="204" y="199"/>
                  </a:lnTo>
                  <a:lnTo>
                    <a:pt x="190" y="139"/>
                  </a:lnTo>
                  <a:lnTo>
                    <a:pt x="176" y="89"/>
                  </a:lnTo>
                  <a:lnTo>
                    <a:pt x="160" y="50"/>
                  </a:lnTo>
                  <a:lnTo>
                    <a:pt x="145" y="22"/>
                  </a:lnTo>
                  <a:lnTo>
                    <a:pt x="128" y="5"/>
                  </a:lnTo>
                  <a:lnTo>
                    <a:pt x="113" y="0"/>
                  </a:lnTo>
                  <a:lnTo>
                    <a:pt x="96" y="5"/>
                  </a:lnTo>
                  <a:lnTo>
                    <a:pt x="80" y="22"/>
                  </a:lnTo>
                  <a:lnTo>
                    <a:pt x="64" y="50"/>
                  </a:lnTo>
                  <a:lnTo>
                    <a:pt x="50" y="89"/>
                  </a:lnTo>
                  <a:lnTo>
                    <a:pt x="35" y="139"/>
                  </a:lnTo>
                  <a:lnTo>
                    <a:pt x="22" y="199"/>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79" name="Freeform 87">
              <a:extLst>
                <a:ext uri="{FF2B5EF4-FFF2-40B4-BE49-F238E27FC236}">
                  <a16:creationId xmlns:a16="http://schemas.microsoft.com/office/drawing/2014/main" id="{374084E4-2A78-4B34-8431-1B0DB2417713}"/>
                </a:ext>
              </a:extLst>
            </p:cNvPr>
            <p:cNvSpPr>
              <a:spLocks/>
            </p:cNvSpPr>
            <p:nvPr/>
          </p:nvSpPr>
          <p:spPr bwMode="auto">
            <a:xfrm>
              <a:off x="3995" y="2354"/>
              <a:ext cx="228" cy="355"/>
            </a:xfrm>
            <a:custGeom>
              <a:avLst/>
              <a:gdLst>
                <a:gd name="T0" fmla="*/ 227 w 228"/>
                <a:gd name="T1" fmla="*/ 0 h 355"/>
                <a:gd name="T2" fmla="*/ 215 w 228"/>
                <a:gd name="T3" fmla="*/ 84 h 355"/>
                <a:gd name="T4" fmla="*/ 204 w 228"/>
                <a:gd name="T5" fmla="*/ 156 h 355"/>
                <a:gd name="T6" fmla="*/ 189 w 228"/>
                <a:gd name="T7" fmla="*/ 217 h 355"/>
                <a:gd name="T8" fmla="*/ 176 w 228"/>
                <a:gd name="T9" fmla="*/ 266 h 355"/>
                <a:gd name="T10" fmla="*/ 159 w 228"/>
                <a:gd name="T11" fmla="*/ 305 h 355"/>
                <a:gd name="T12" fmla="*/ 145 w 228"/>
                <a:gd name="T13" fmla="*/ 332 h 355"/>
                <a:gd name="T14" fmla="*/ 127 w 228"/>
                <a:gd name="T15" fmla="*/ 349 h 355"/>
                <a:gd name="T16" fmla="*/ 113 w 228"/>
                <a:gd name="T17" fmla="*/ 354 h 355"/>
                <a:gd name="T18" fmla="*/ 96 w 228"/>
                <a:gd name="T19" fmla="*/ 349 h 355"/>
                <a:gd name="T20" fmla="*/ 79 w 228"/>
                <a:gd name="T21" fmla="*/ 332 h 355"/>
                <a:gd name="T22" fmla="*/ 64 w 228"/>
                <a:gd name="T23" fmla="*/ 305 h 355"/>
                <a:gd name="T24" fmla="*/ 49 w 228"/>
                <a:gd name="T25" fmla="*/ 266 h 355"/>
                <a:gd name="T26" fmla="*/ 35 w 228"/>
                <a:gd name="T27" fmla="*/ 217 h 355"/>
                <a:gd name="T28" fmla="*/ 21 w 228"/>
                <a:gd name="T29" fmla="*/ 156 h 355"/>
                <a:gd name="T30" fmla="*/ 10 w 228"/>
                <a:gd name="T31" fmla="*/ 84 h 355"/>
                <a:gd name="T32" fmla="*/ 0 w 228"/>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5">
                  <a:moveTo>
                    <a:pt x="227" y="0"/>
                  </a:moveTo>
                  <a:lnTo>
                    <a:pt x="215" y="84"/>
                  </a:lnTo>
                  <a:lnTo>
                    <a:pt x="204" y="156"/>
                  </a:lnTo>
                  <a:lnTo>
                    <a:pt x="189" y="217"/>
                  </a:lnTo>
                  <a:lnTo>
                    <a:pt x="176" y="266"/>
                  </a:lnTo>
                  <a:lnTo>
                    <a:pt x="159" y="305"/>
                  </a:lnTo>
                  <a:lnTo>
                    <a:pt x="145" y="332"/>
                  </a:lnTo>
                  <a:lnTo>
                    <a:pt x="127" y="349"/>
                  </a:lnTo>
                  <a:lnTo>
                    <a:pt x="113" y="354"/>
                  </a:lnTo>
                  <a:lnTo>
                    <a:pt x="96" y="349"/>
                  </a:lnTo>
                  <a:lnTo>
                    <a:pt x="79" y="332"/>
                  </a:lnTo>
                  <a:lnTo>
                    <a:pt x="64" y="305"/>
                  </a:lnTo>
                  <a:lnTo>
                    <a:pt x="49" y="266"/>
                  </a:lnTo>
                  <a:lnTo>
                    <a:pt x="35" y="217"/>
                  </a:lnTo>
                  <a:lnTo>
                    <a:pt x="21" y="156"/>
                  </a:lnTo>
                  <a:lnTo>
                    <a:pt x="10" y="84"/>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3480" name="Group 88">
            <a:extLst>
              <a:ext uri="{FF2B5EF4-FFF2-40B4-BE49-F238E27FC236}">
                <a16:creationId xmlns:a16="http://schemas.microsoft.com/office/drawing/2014/main" id="{25C7E665-D6A7-44D7-B86A-E2B0B72F88D4}"/>
              </a:ext>
            </a:extLst>
          </p:cNvPr>
          <p:cNvGrpSpPr>
            <a:grpSpLocks/>
          </p:cNvGrpSpPr>
          <p:nvPr/>
        </p:nvGrpSpPr>
        <p:grpSpPr bwMode="auto">
          <a:xfrm>
            <a:off x="6100763" y="2792413"/>
            <a:ext cx="658812" cy="1000125"/>
            <a:chOff x="4227" y="1994"/>
            <a:chExt cx="457" cy="713"/>
          </a:xfrm>
        </p:grpSpPr>
        <p:sp>
          <p:nvSpPr>
            <p:cNvPr id="443481" name="Freeform 89">
              <a:extLst>
                <a:ext uri="{FF2B5EF4-FFF2-40B4-BE49-F238E27FC236}">
                  <a16:creationId xmlns:a16="http://schemas.microsoft.com/office/drawing/2014/main" id="{F4F16C1C-F607-4286-B3F5-F63799ADD9E8}"/>
                </a:ext>
              </a:extLst>
            </p:cNvPr>
            <p:cNvSpPr>
              <a:spLocks/>
            </p:cNvSpPr>
            <p:nvPr/>
          </p:nvSpPr>
          <p:spPr bwMode="auto">
            <a:xfrm>
              <a:off x="4227" y="1994"/>
              <a:ext cx="228" cy="354"/>
            </a:xfrm>
            <a:custGeom>
              <a:avLst/>
              <a:gdLst>
                <a:gd name="T0" fmla="*/ 227 w 228"/>
                <a:gd name="T1" fmla="*/ 353 h 354"/>
                <a:gd name="T2" fmla="*/ 215 w 228"/>
                <a:gd name="T3" fmla="*/ 271 h 354"/>
                <a:gd name="T4" fmla="*/ 203 w 228"/>
                <a:gd name="T5" fmla="*/ 200 h 354"/>
                <a:gd name="T6" fmla="*/ 189 w 228"/>
                <a:gd name="T7" fmla="*/ 140 h 354"/>
                <a:gd name="T8" fmla="*/ 176 w 228"/>
                <a:gd name="T9" fmla="*/ 90 h 354"/>
                <a:gd name="T10" fmla="*/ 159 w 228"/>
                <a:gd name="T11" fmla="*/ 51 h 354"/>
                <a:gd name="T12" fmla="*/ 145 w 228"/>
                <a:gd name="T13" fmla="*/ 23 h 354"/>
                <a:gd name="T14" fmla="*/ 128 w 228"/>
                <a:gd name="T15" fmla="*/ 6 h 354"/>
                <a:gd name="T16" fmla="*/ 113 w 228"/>
                <a:gd name="T17" fmla="*/ 0 h 354"/>
                <a:gd name="T18" fmla="*/ 96 w 228"/>
                <a:gd name="T19" fmla="*/ 6 h 354"/>
                <a:gd name="T20" fmla="*/ 80 w 228"/>
                <a:gd name="T21" fmla="*/ 23 h 354"/>
                <a:gd name="T22" fmla="*/ 64 w 228"/>
                <a:gd name="T23" fmla="*/ 51 h 354"/>
                <a:gd name="T24" fmla="*/ 50 w 228"/>
                <a:gd name="T25" fmla="*/ 90 h 354"/>
                <a:gd name="T26" fmla="*/ 35 w 228"/>
                <a:gd name="T27" fmla="*/ 140 h 354"/>
                <a:gd name="T28" fmla="*/ 22 w 228"/>
                <a:gd name="T29" fmla="*/ 200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3" y="200"/>
                  </a:lnTo>
                  <a:lnTo>
                    <a:pt x="189" y="140"/>
                  </a:lnTo>
                  <a:lnTo>
                    <a:pt x="176" y="90"/>
                  </a:lnTo>
                  <a:lnTo>
                    <a:pt x="159" y="51"/>
                  </a:lnTo>
                  <a:lnTo>
                    <a:pt x="145" y="23"/>
                  </a:lnTo>
                  <a:lnTo>
                    <a:pt x="128" y="6"/>
                  </a:lnTo>
                  <a:lnTo>
                    <a:pt x="113" y="0"/>
                  </a:lnTo>
                  <a:lnTo>
                    <a:pt x="96" y="6"/>
                  </a:lnTo>
                  <a:lnTo>
                    <a:pt x="80" y="23"/>
                  </a:lnTo>
                  <a:lnTo>
                    <a:pt x="64" y="51"/>
                  </a:lnTo>
                  <a:lnTo>
                    <a:pt x="50" y="90"/>
                  </a:lnTo>
                  <a:lnTo>
                    <a:pt x="35" y="140"/>
                  </a:lnTo>
                  <a:lnTo>
                    <a:pt x="22" y="200"/>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82" name="Freeform 90">
              <a:extLst>
                <a:ext uri="{FF2B5EF4-FFF2-40B4-BE49-F238E27FC236}">
                  <a16:creationId xmlns:a16="http://schemas.microsoft.com/office/drawing/2014/main" id="{8C6D9C24-C362-4557-87D2-F9E3ED746A4E}"/>
                </a:ext>
              </a:extLst>
            </p:cNvPr>
            <p:cNvSpPr>
              <a:spLocks/>
            </p:cNvSpPr>
            <p:nvPr/>
          </p:nvSpPr>
          <p:spPr bwMode="auto">
            <a:xfrm>
              <a:off x="4455" y="2352"/>
              <a:ext cx="229" cy="355"/>
            </a:xfrm>
            <a:custGeom>
              <a:avLst/>
              <a:gdLst>
                <a:gd name="T0" fmla="*/ 228 w 229"/>
                <a:gd name="T1" fmla="*/ 0 h 355"/>
                <a:gd name="T2" fmla="*/ 216 w 229"/>
                <a:gd name="T3" fmla="*/ 85 h 355"/>
                <a:gd name="T4" fmla="*/ 204 w 229"/>
                <a:gd name="T5" fmla="*/ 156 h 355"/>
                <a:gd name="T6" fmla="*/ 190 w 229"/>
                <a:gd name="T7" fmla="*/ 218 h 355"/>
                <a:gd name="T8" fmla="*/ 176 w 229"/>
                <a:gd name="T9" fmla="*/ 266 h 355"/>
                <a:gd name="T10" fmla="*/ 160 w 229"/>
                <a:gd name="T11" fmla="*/ 306 h 355"/>
                <a:gd name="T12" fmla="*/ 145 w 229"/>
                <a:gd name="T13" fmla="*/ 333 h 355"/>
                <a:gd name="T14" fmla="*/ 128 w 229"/>
                <a:gd name="T15" fmla="*/ 350 h 355"/>
                <a:gd name="T16" fmla="*/ 113 w 229"/>
                <a:gd name="T17" fmla="*/ 354 h 355"/>
                <a:gd name="T18" fmla="*/ 96 w 229"/>
                <a:gd name="T19" fmla="*/ 350 h 355"/>
                <a:gd name="T20" fmla="*/ 80 w 229"/>
                <a:gd name="T21" fmla="*/ 333 h 355"/>
                <a:gd name="T22" fmla="*/ 65 w 229"/>
                <a:gd name="T23" fmla="*/ 306 h 355"/>
                <a:gd name="T24" fmla="*/ 50 w 229"/>
                <a:gd name="T25" fmla="*/ 266 h 355"/>
                <a:gd name="T26" fmla="*/ 35 w 229"/>
                <a:gd name="T27" fmla="*/ 218 h 355"/>
                <a:gd name="T28" fmla="*/ 22 w 229"/>
                <a:gd name="T29" fmla="*/ 156 h 355"/>
                <a:gd name="T30" fmla="*/ 10 w 229"/>
                <a:gd name="T31" fmla="*/ 85 h 355"/>
                <a:gd name="T32" fmla="*/ 0 w 229"/>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5">
                  <a:moveTo>
                    <a:pt x="228" y="0"/>
                  </a:moveTo>
                  <a:lnTo>
                    <a:pt x="216" y="85"/>
                  </a:lnTo>
                  <a:lnTo>
                    <a:pt x="204" y="156"/>
                  </a:lnTo>
                  <a:lnTo>
                    <a:pt x="190" y="218"/>
                  </a:lnTo>
                  <a:lnTo>
                    <a:pt x="176" y="266"/>
                  </a:lnTo>
                  <a:lnTo>
                    <a:pt x="160" y="306"/>
                  </a:lnTo>
                  <a:lnTo>
                    <a:pt x="145" y="333"/>
                  </a:lnTo>
                  <a:lnTo>
                    <a:pt x="128" y="350"/>
                  </a:lnTo>
                  <a:lnTo>
                    <a:pt x="113" y="354"/>
                  </a:lnTo>
                  <a:lnTo>
                    <a:pt x="96" y="350"/>
                  </a:lnTo>
                  <a:lnTo>
                    <a:pt x="80" y="333"/>
                  </a:lnTo>
                  <a:lnTo>
                    <a:pt x="65" y="306"/>
                  </a:lnTo>
                  <a:lnTo>
                    <a:pt x="50" y="266"/>
                  </a:lnTo>
                  <a:lnTo>
                    <a:pt x="35" y="218"/>
                  </a:lnTo>
                  <a:lnTo>
                    <a:pt x="22" y="156"/>
                  </a:lnTo>
                  <a:lnTo>
                    <a:pt x="10" y="85"/>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3483" name="Line 91">
            <a:extLst>
              <a:ext uri="{FF2B5EF4-FFF2-40B4-BE49-F238E27FC236}">
                <a16:creationId xmlns:a16="http://schemas.microsoft.com/office/drawing/2014/main" id="{CA67B89F-758D-408F-8F37-2053DD6F0958}"/>
              </a:ext>
            </a:extLst>
          </p:cNvPr>
          <p:cNvSpPr>
            <a:spLocks noChangeShapeType="1"/>
          </p:cNvSpPr>
          <p:nvPr/>
        </p:nvSpPr>
        <p:spPr bwMode="auto">
          <a:xfrm>
            <a:off x="4068763" y="5422900"/>
            <a:ext cx="3727450"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84" name="Line 92">
            <a:extLst>
              <a:ext uri="{FF2B5EF4-FFF2-40B4-BE49-F238E27FC236}">
                <a16:creationId xmlns:a16="http://schemas.microsoft.com/office/drawing/2014/main" id="{1FECF444-EFD0-4AB4-A1AD-831C87DF637D}"/>
              </a:ext>
            </a:extLst>
          </p:cNvPr>
          <p:cNvSpPr>
            <a:spLocks noChangeShapeType="1"/>
          </p:cNvSpPr>
          <p:nvPr/>
        </p:nvSpPr>
        <p:spPr bwMode="auto">
          <a:xfrm>
            <a:off x="4068763" y="5145088"/>
            <a:ext cx="0" cy="5524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85" name="Text Box 93">
            <a:extLst>
              <a:ext uri="{FF2B5EF4-FFF2-40B4-BE49-F238E27FC236}">
                <a16:creationId xmlns:a16="http://schemas.microsoft.com/office/drawing/2014/main" id="{B5B3B4E3-B941-42DA-8C8B-81914C66E14F}"/>
              </a:ext>
            </a:extLst>
          </p:cNvPr>
          <p:cNvSpPr txBox="1">
            <a:spLocks noChangeArrowheads="1"/>
          </p:cNvSpPr>
          <p:nvPr/>
        </p:nvSpPr>
        <p:spPr bwMode="auto">
          <a:xfrm>
            <a:off x="7966075" y="5373688"/>
            <a:ext cx="688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43486" name="Text Box 94">
            <a:extLst>
              <a:ext uri="{FF2B5EF4-FFF2-40B4-BE49-F238E27FC236}">
                <a16:creationId xmlns:a16="http://schemas.microsoft.com/office/drawing/2014/main" id="{E61C1F02-62B6-4E15-BD97-702A12D3A786}"/>
              </a:ext>
            </a:extLst>
          </p:cNvPr>
          <p:cNvSpPr txBox="1">
            <a:spLocks noChangeArrowheads="1"/>
          </p:cNvSpPr>
          <p:nvPr/>
        </p:nvSpPr>
        <p:spPr bwMode="auto">
          <a:xfrm>
            <a:off x="3727450" y="5373688"/>
            <a:ext cx="2063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3487" name="Text Box 95">
            <a:extLst>
              <a:ext uri="{FF2B5EF4-FFF2-40B4-BE49-F238E27FC236}">
                <a16:creationId xmlns:a16="http://schemas.microsoft.com/office/drawing/2014/main" id="{536E6FF2-0C0A-4E76-A075-386B28AFAC62}"/>
              </a:ext>
            </a:extLst>
          </p:cNvPr>
          <p:cNvSpPr txBox="1">
            <a:spLocks noChangeArrowheads="1"/>
          </p:cNvSpPr>
          <p:nvPr/>
        </p:nvSpPr>
        <p:spPr bwMode="auto">
          <a:xfrm>
            <a:off x="3727450" y="5092700"/>
            <a:ext cx="2143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3488" name="Text Box 96">
            <a:extLst>
              <a:ext uri="{FF2B5EF4-FFF2-40B4-BE49-F238E27FC236}">
                <a16:creationId xmlns:a16="http://schemas.microsoft.com/office/drawing/2014/main" id="{9A4E5CE7-DBD5-4F17-8BFE-C33A4669ADCB}"/>
              </a:ext>
            </a:extLst>
          </p:cNvPr>
          <p:cNvSpPr txBox="1">
            <a:spLocks noChangeArrowheads="1"/>
          </p:cNvSpPr>
          <p:nvPr/>
        </p:nvSpPr>
        <p:spPr bwMode="auto">
          <a:xfrm>
            <a:off x="3765550" y="5611813"/>
            <a:ext cx="18891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grpSp>
        <p:nvGrpSpPr>
          <p:cNvPr id="443489" name="Group 97">
            <a:extLst>
              <a:ext uri="{FF2B5EF4-FFF2-40B4-BE49-F238E27FC236}">
                <a16:creationId xmlns:a16="http://schemas.microsoft.com/office/drawing/2014/main" id="{2829FEDE-A1B0-4EA1-AF0B-D018D23EF3C1}"/>
              </a:ext>
            </a:extLst>
          </p:cNvPr>
          <p:cNvGrpSpPr>
            <a:grpSpLocks/>
          </p:cNvGrpSpPr>
          <p:nvPr/>
        </p:nvGrpSpPr>
        <p:grpSpPr bwMode="auto">
          <a:xfrm>
            <a:off x="4059238" y="5183188"/>
            <a:ext cx="2571750" cy="488950"/>
            <a:chOff x="2813" y="3700"/>
            <a:chExt cx="1782" cy="349"/>
          </a:xfrm>
        </p:grpSpPr>
        <p:grpSp>
          <p:nvGrpSpPr>
            <p:cNvPr id="443490" name="Group 98">
              <a:extLst>
                <a:ext uri="{FF2B5EF4-FFF2-40B4-BE49-F238E27FC236}">
                  <a16:creationId xmlns:a16="http://schemas.microsoft.com/office/drawing/2014/main" id="{C0DFD50B-FE65-4EC8-A283-0B8842C72125}"/>
                </a:ext>
              </a:extLst>
            </p:cNvPr>
            <p:cNvGrpSpPr>
              <a:grpSpLocks/>
            </p:cNvGrpSpPr>
            <p:nvPr/>
          </p:nvGrpSpPr>
          <p:grpSpPr bwMode="auto">
            <a:xfrm>
              <a:off x="2813" y="3700"/>
              <a:ext cx="888" cy="346"/>
              <a:chOff x="2813" y="3700"/>
              <a:chExt cx="888" cy="346"/>
            </a:xfrm>
          </p:grpSpPr>
          <p:sp>
            <p:nvSpPr>
              <p:cNvPr id="443491" name="Freeform 99">
                <a:extLst>
                  <a:ext uri="{FF2B5EF4-FFF2-40B4-BE49-F238E27FC236}">
                    <a16:creationId xmlns:a16="http://schemas.microsoft.com/office/drawing/2014/main" id="{ABC88F65-07C1-4F16-8034-D7D5B5AD6819}"/>
                  </a:ext>
                </a:extLst>
              </p:cNvPr>
              <p:cNvSpPr>
                <a:spLocks/>
              </p:cNvSpPr>
              <p:nvPr/>
            </p:nvSpPr>
            <p:spPr bwMode="auto">
              <a:xfrm>
                <a:off x="2813" y="3700"/>
                <a:ext cx="78" cy="170"/>
              </a:xfrm>
              <a:custGeom>
                <a:avLst/>
                <a:gdLst>
                  <a:gd name="T0" fmla="*/ 77 w 78"/>
                  <a:gd name="T1" fmla="*/ 169 h 170"/>
                  <a:gd name="T2" fmla="*/ 71 w 78"/>
                  <a:gd name="T3" fmla="*/ 131 h 170"/>
                  <a:gd name="T4" fmla="*/ 68 w 78"/>
                  <a:gd name="T5" fmla="*/ 96 h 170"/>
                  <a:gd name="T6" fmla="*/ 62 w 78"/>
                  <a:gd name="T7" fmla="*/ 67 h 170"/>
                  <a:gd name="T8" fmla="*/ 59 w 78"/>
                  <a:gd name="T9" fmla="*/ 43 h 170"/>
                  <a:gd name="T10" fmla="*/ 53 w 78"/>
                  <a:gd name="T11" fmla="*/ 25 h 170"/>
                  <a:gd name="T12" fmla="*/ 48 w 78"/>
                  <a:gd name="T13" fmla="*/ 12 h 170"/>
                  <a:gd name="T14" fmla="*/ 42 w 78"/>
                  <a:gd name="T15" fmla="*/ 3 h 170"/>
                  <a:gd name="T16" fmla="*/ 38 w 78"/>
                  <a:gd name="T17" fmla="*/ 0 h 170"/>
                  <a:gd name="T18" fmla="*/ 32 w 78"/>
                  <a:gd name="T19" fmla="*/ 3 h 170"/>
                  <a:gd name="T20" fmla="*/ 27 w 78"/>
                  <a:gd name="T21" fmla="*/ 12 h 170"/>
                  <a:gd name="T22" fmla="*/ 21 w 78"/>
                  <a:gd name="T23" fmla="*/ 25 h 170"/>
                  <a:gd name="T24" fmla="*/ 16 w 78"/>
                  <a:gd name="T25" fmla="*/ 43 h 170"/>
                  <a:gd name="T26" fmla="*/ 11 w 78"/>
                  <a:gd name="T27" fmla="*/ 67 h 170"/>
                  <a:gd name="T28" fmla="*/ 7 w 78"/>
                  <a:gd name="T29" fmla="*/ 96 h 170"/>
                  <a:gd name="T30" fmla="*/ 3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1" y="131"/>
                    </a:lnTo>
                    <a:lnTo>
                      <a:pt x="68" y="96"/>
                    </a:lnTo>
                    <a:lnTo>
                      <a:pt x="62" y="67"/>
                    </a:lnTo>
                    <a:lnTo>
                      <a:pt x="59" y="43"/>
                    </a:lnTo>
                    <a:lnTo>
                      <a:pt x="53" y="25"/>
                    </a:lnTo>
                    <a:lnTo>
                      <a:pt x="48" y="12"/>
                    </a:lnTo>
                    <a:lnTo>
                      <a:pt x="42" y="3"/>
                    </a:lnTo>
                    <a:lnTo>
                      <a:pt x="38" y="0"/>
                    </a:lnTo>
                    <a:lnTo>
                      <a:pt x="32" y="3"/>
                    </a:lnTo>
                    <a:lnTo>
                      <a:pt x="27" y="12"/>
                    </a:lnTo>
                    <a:lnTo>
                      <a:pt x="21" y="25"/>
                    </a:lnTo>
                    <a:lnTo>
                      <a:pt x="16" y="43"/>
                    </a:lnTo>
                    <a:lnTo>
                      <a:pt x="11"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2" name="Freeform 100">
                <a:extLst>
                  <a:ext uri="{FF2B5EF4-FFF2-40B4-BE49-F238E27FC236}">
                    <a16:creationId xmlns:a16="http://schemas.microsoft.com/office/drawing/2014/main" id="{B14A7627-2BDF-4481-BEB6-2873E46A1CC1}"/>
                  </a:ext>
                </a:extLst>
              </p:cNvPr>
              <p:cNvSpPr>
                <a:spLocks/>
              </p:cNvSpPr>
              <p:nvPr/>
            </p:nvSpPr>
            <p:spPr bwMode="auto">
              <a:xfrm>
                <a:off x="2890" y="3872"/>
                <a:ext cx="76" cy="171"/>
              </a:xfrm>
              <a:custGeom>
                <a:avLst/>
                <a:gdLst>
                  <a:gd name="T0" fmla="*/ 75 w 76"/>
                  <a:gd name="T1" fmla="*/ 0 h 171"/>
                  <a:gd name="T2" fmla="*/ 71 w 76"/>
                  <a:gd name="T3" fmla="*/ 41 h 171"/>
                  <a:gd name="T4" fmla="*/ 67 w 76"/>
                  <a:gd name="T5" fmla="*/ 75 h 171"/>
                  <a:gd name="T6" fmla="*/ 61 w 76"/>
                  <a:gd name="T7" fmla="*/ 105 h 171"/>
                  <a:gd name="T8" fmla="*/ 58 w 76"/>
                  <a:gd name="T9" fmla="*/ 128 h 171"/>
                  <a:gd name="T10" fmla="*/ 52 w 76"/>
                  <a:gd name="T11" fmla="*/ 148 h 171"/>
                  <a:gd name="T12" fmla="*/ 47 w 76"/>
                  <a:gd name="T13" fmla="*/ 160 h 171"/>
                  <a:gd name="T14" fmla="*/ 41 w 76"/>
                  <a:gd name="T15" fmla="*/ 168 h 171"/>
                  <a:gd name="T16" fmla="*/ 37 w 76"/>
                  <a:gd name="T17" fmla="*/ 170 h 171"/>
                  <a:gd name="T18" fmla="*/ 31 w 76"/>
                  <a:gd name="T19" fmla="*/ 168 h 171"/>
                  <a:gd name="T20" fmla="*/ 26 w 76"/>
                  <a:gd name="T21" fmla="*/ 160 h 171"/>
                  <a:gd name="T22" fmla="*/ 20 w 76"/>
                  <a:gd name="T23" fmla="*/ 148 h 171"/>
                  <a:gd name="T24" fmla="*/ 16 w 76"/>
                  <a:gd name="T25" fmla="*/ 128 h 171"/>
                  <a:gd name="T26" fmla="*/ 10 w 76"/>
                  <a:gd name="T27" fmla="*/ 105 h 171"/>
                  <a:gd name="T28" fmla="*/ 6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1" y="105"/>
                    </a:lnTo>
                    <a:lnTo>
                      <a:pt x="58" y="128"/>
                    </a:lnTo>
                    <a:lnTo>
                      <a:pt x="52" y="148"/>
                    </a:lnTo>
                    <a:lnTo>
                      <a:pt x="47" y="160"/>
                    </a:lnTo>
                    <a:lnTo>
                      <a:pt x="41" y="168"/>
                    </a:lnTo>
                    <a:lnTo>
                      <a:pt x="37" y="170"/>
                    </a:lnTo>
                    <a:lnTo>
                      <a:pt x="31" y="168"/>
                    </a:lnTo>
                    <a:lnTo>
                      <a:pt x="26" y="160"/>
                    </a:lnTo>
                    <a:lnTo>
                      <a:pt x="20" y="148"/>
                    </a:lnTo>
                    <a:lnTo>
                      <a:pt x="16" y="128"/>
                    </a:lnTo>
                    <a:lnTo>
                      <a:pt x="10" y="105"/>
                    </a:lnTo>
                    <a:lnTo>
                      <a:pt x="6"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3" name="Freeform 101">
                <a:extLst>
                  <a:ext uri="{FF2B5EF4-FFF2-40B4-BE49-F238E27FC236}">
                    <a16:creationId xmlns:a16="http://schemas.microsoft.com/office/drawing/2014/main" id="{6BB0D707-D017-4991-B437-201C0A42A84E}"/>
                  </a:ext>
                </a:extLst>
              </p:cNvPr>
              <p:cNvSpPr>
                <a:spLocks/>
              </p:cNvSpPr>
              <p:nvPr/>
            </p:nvSpPr>
            <p:spPr bwMode="auto">
              <a:xfrm>
                <a:off x="2975" y="3701"/>
                <a:ext cx="78" cy="170"/>
              </a:xfrm>
              <a:custGeom>
                <a:avLst/>
                <a:gdLst>
                  <a:gd name="T0" fmla="*/ 77 w 78"/>
                  <a:gd name="T1" fmla="*/ 169 h 170"/>
                  <a:gd name="T2" fmla="*/ 72 w 78"/>
                  <a:gd name="T3" fmla="*/ 131 h 170"/>
                  <a:gd name="T4" fmla="*/ 68 w 78"/>
                  <a:gd name="T5" fmla="*/ 96 h 170"/>
                  <a:gd name="T6" fmla="*/ 63 w 78"/>
                  <a:gd name="T7" fmla="*/ 67 h 170"/>
                  <a:gd name="T8" fmla="*/ 59 w 78"/>
                  <a:gd name="T9" fmla="*/ 43 h 170"/>
                  <a:gd name="T10" fmla="*/ 53 w 78"/>
                  <a:gd name="T11" fmla="*/ 25 h 170"/>
                  <a:gd name="T12" fmla="*/ 48 w 78"/>
                  <a:gd name="T13" fmla="*/ 11 h 170"/>
                  <a:gd name="T14" fmla="*/ 43 w 78"/>
                  <a:gd name="T15" fmla="*/ 3 h 170"/>
                  <a:gd name="T16" fmla="*/ 38 w 78"/>
                  <a:gd name="T17" fmla="*/ 0 h 170"/>
                  <a:gd name="T18" fmla="*/ 33 w 78"/>
                  <a:gd name="T19" fmla="*/ 3 h 170"/>
                  <a:gd name="T20" fmla="*/ 27 w 78"/>
                  <a:gd name="T21" fmla="*/ 11 h 170"/>
                  <a:gd name="T22" fmla="*/ 21 w 78"/>
                  <a:gd name="T23" fmla="*/ 25 h 170"/>
                  <a:gd name="T24" fmla="*/ 16 w 78"/>
                  <a:gd name="T25" fmla="*/ 43 h 170"/>
                  <a:gd name="T26" fmla="*/ 11 w 78"/>
                  <a:gd name="T27" fmla="*/ 67 h 170"/>
                  <a:gd name="T28" fmla="*/ 7 w 78"/>
                  <a:gd name="T29" fmla="*/ 96 h 170"/>
                  <a:gd name="T30" fmla="*/ 3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3" y="67"/>
                    </a:lnTo>
                    <a:lnTo>
                      <a:pt x="59" y="43"/>
                    </a:lnTo>
                    <a:lnTo>
                      <a:pt x="53" y="25"/>
                    </a:lnTo>
                    <a:lnTo>
                      <a:pt x="48" y="11"/>
                    </a:lnTo>
                    <a:lnTo>
                      <a:pt x="43" y="3"/>
                    </a:lnTo>
                    <a:lnTo>
                      <a:pt x="38" y="0"/>
                    </a:lnTo>
                    <a:lnTo>
                      <a:pt x="33" y="3"/>
                    </a:lnTo>
                    <a:lnTo>
                      <a:pt x="27" y="11"/>
                    </a:lnTo>
                    <a:lnTo>
                      <a:pt x="21" y="25"/>
                    </a:lnTo>
                    <a:lnTo>
                      <a:pt x="16" y="43"/>
                    </a:lnTo>
                    <a:lnTo>
                      <a:pt x="11"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4" name="Freeform 102">
                <a:extLst>
                  <a:ext uri="{FF2B5EF4-FFF2-40B4-BE49-F238E27FC236}">
                    <a16:creationId xmlns:a16="http://schemas.microsoft.com/office/drawing/2014/main" id="{B42C6E79-7BDE-4F08-A1B6-5F5967ED72AA}"/>
                  </a:ext>
                </a:extLst>
              </p:cNvPr>
              <p:cNvSpPr>
                <a:spLocks/>
              </p:cNvSpPr>
              <p:nvPr/>
            </p:nvSpPr>
            <p:spPr bwMode="auto">
              <a:xfrm>
                <a:off x="3052" y="3873"/>
                <a:ext cx="76" cy="171"/>
              </a:xfrm>
              <a:custGeom>
                <a:avLst/>
                <a:gdLst>
                  <a:gd name="T0" fmla="*/ 75 w 76"/>
                  <a:gd name="T1" fmla="*/ 0 h 171"/>
                  <a:gd name="T2" fmla="*/ 71 w 76"/>
                  <a:gd name="T3" fmla="*/ 41 h 171"/>
                  <a:gd name="T4" fmla="*/ 67 w 76"/>
                  <a:gd name="T5" fmla="*/ 75 h 171"/>
                  <a:gd name="T6" fmla="*/ 62 w 76"/>
                  <a:gd name="T7" fmla="*/ 104 h 171"/>
                  <a:gd name="T8" fmla="*/ 58 w 76"/>
                  <a:gd name="T9" fmla="*/ 128 h 171"/>
                  <a:gd name="T10" fmla="*/ 52 w 76"/>
                  <a:gd name="T11" fmla="*/ 147 h 171"/>
                  <a:gd name="T12" fmla="*/ 47 w 76"/>
                  <a:gd name="T13" fmla="*/ 160 h 171"/>
                  <a:gd name="T14" fmla="*/ 42 w 76"/>
                  <a:gd name="T15" fmla="*/ 168 h 171"/>
                  <a:gd name="T16" fmla="*/ 37 w 76"/>
                  <a:gd name="T17" fmla="*/ 170 h 171"/>
                  <a:gd name="T18" fmla="*/ 32 w 76"/>
                  <a:gd name="T19" fmla="*/ 168 h 171"/>
                  <a:gd name="T20" fmla="*/ 26 w 76"/>
                  <a:gd name="T21" fmla="*/ 160 h 171"/>
                  <a:gd name="T22" fmla="*/ 20 w 76"/>
                  <a:gd name="T23" fmla="*/ 147 h 171"/>
                  <a:gd name="T24" fmla="*/ 16 w 76"/>
                  <a:gd name="T25" fmla="*/ 128 h 171"/>
                  <a:gd name="T26" fmla="*/ 10 w 76"/>
                  <a:gd name="T27" fmla="*/ 104 h 171"/>
                  <a:gd name="T28" fmla="*/ 7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2" y="104"/>
                    </a:lnTo>
                    <a:lnTo>
                      <a:pt x="58" y="128"/>
                    </a:lnTo>
                    <a:lnTo>
                      <a:pt x="52" y="147"/>
                    </a:lnTo>
                    <a:lnTo>
                      <a:pt x="47" y="160"/>
                    </a:lnTo>
                    <a:lnTo>
                      <a:pt x="42" y="168"/>
                    </a:lnTo>
                    <a:lnTo>
                      <a:pt x="37" y="170"/>
                    </a:lnTo>
                    <a:lnTo>
                      <a:pt x="32" y="168"/>
                    </a:lnTo>
                    <a:lnTo>
                      <a:pt x="26" y="160"/>
                    </a:lnTo>
                    <a:lnTo>
                      <a:pt x="20" y="147"/>
                    </a:lnTo>
                    <a:lnTo>
                      <a:pt x="16" y="128"/>
                    </a:lnTo>
                    <a:lnTo>
                      <a:pt x="10"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5" name="Freeform 103">
                <a:extLst>
                  <a:ext uri="{FF2B5EF4-FFF2-40B4-BE49-F238E27FC236}">
                    <a16:creationId xmlns:a16="http://schemas.microsoft.com/office/drawing/2014/main" id="{C7B2AD1F-5AE8-4D90-9926-50996F706FF9}"/>
                  </a:ext>
                </a:extLst>
              </p:cNvPr>
              <p:cNvSpPr>
                <a:spLocks/>
              </p:cNvSpPr>
              <p:nvPr/>
            </p:nvSpPr>
            <p:spPr bwMode="auto">
              <a:xfrm>
                <a:off x="3127" y="3703"/>
                <a:ext cx="77" cy="170"/>
              </a:xfrm>
              <a:custGeom>
                <a:avLst/>
                <a:gdLst>
                  <a:gd name="T0" fmla="*/ 76 w 77"/>
                  <a:gd name="T1" fmla="*/ 169 h 170"/>
                  <a:gd name="T2" fmla="*/ 71 w 77"/>
                  <a:gd name="T3" fmla="*/ 131 h 170"/>
                  <a:gd name="T4" fmla="*/ 67 w 77"/>
                  <a:gd name="T5" fmla="*/ 96 h 170"/>
                  <a:gd name="T6" fmla="*/ 61 w 77"/>
                  <a:gd name="T7" fmla="*/ 67 h 170"/>
                  <a:gd name="T8" fmla="*/ 58 w 77"/>
                  <a:gd name="T9" fmla="*/ 43 h 170"/>
                  <a:gd name="T10" fmla="*/ 52 w 77"/>
                  <a:gd name="T11" fmla="*/ 25 h 170"/>
                  <a:gd name="T12" fmla="*/ 47 w 77"/>
                  <a:gd name="T13" fmla="*/ 11 h 170"/>
                  <a:gd name="T14" fmla="*/ 41 w 77"/>
                  <a:gd name="T15" fmla="*/ 3 h 170"/>
                  <a:gd name="T16" fmla="*/ 37 w 77"/>
                  <a:gd name="T17" fmla="*/ 0 h 170"/>
                  <a:gd name="T18" fmla="*/ 31 w 77"/>
                  <a:gd name="T19" fmla="*/ 3 h 170"/>
                  <a:gd name="T20" fmla="*/ 26 w 77"/>
                  <a:gd name="T21" fmla="*/ 11 h 170"/>
                  <a:gd name="T22" fmla="*/ 20 w 77"/>
                  <a:gd name="T23" fmla="*/ 25 h 170"/>
                  <a:gd name="T24" fmla="*/ 16 w 77"/>
                  <a:gd name="T25" fmla="*/ 43 h 170"/>
                  <a:gd name="T26" fmla="*/ 10 w 77"/>
                  <a:gd name="T27" fmla="*/ 67 h 170"/>
                  <a:gd name="T28" fmla="*/ 7 w 77"/>
                  <a:gd name="T29" fmla="*/ 96 h 170"/>
                  <a:gd name="T30" fmla="*/ 3 w 77"/>
                  <a:gd name="T31" fmla="*/ 131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1"/>
                    </a:lnTo>
                    <a:lnTo>
                      <a:pt x="67" y="96"/>
                    </a:lnTo>
                    <a:lnTo>
                      <a:pt x="61" y="67"/>
                    </a:lnTo>
                    <a:lnTo>
                      <a:pt x="58" y="43"/>
                    </a:lnTo>
                    <a:lnTo>
                      <a:pt x="52" y="25"/>
                    </a:lnTo>
                    <a:lnTo>
                      <a:pt x="47" y="11"/>
                    </a:lnTo>
                    <a:lnTo>
                      <a:pt x="41" y="3"/>
                    </a:lnTo>
                    <a:lnTo>
                      <a:pt x="37" y="0"/>
                    </a:lnTo>
                    <a:lnTo>
                      <a:pt x="31" y="3"/>
                    </a:lnTo>
                    <a:lnTo>
                      <a:pt x="26" y="11"/>
                    </a:lnTo>
                    <a:lnTo>
                      <a:pt x="20" y="25"/>
                    </a:lnTo>
                    <a:lnTo>
                      <a:pt x="16" y="43"/>
                    </a:lnTo>
                    <a:lnTo>
                      <a:pt x="10"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6" name="Freeform 104">
                <a:extLst>
                  <a:ext uri="{FF2B5EF4-FFF2-40B4-BE49-F238E27FC236}">
                    <a16:creationId xmlns:a16="http://schemas.microsoft.com/office/drawing/2014/main" id="{1442B136-8F1C-44D7-BB07-B0097BBD1BC8}"/>
                  </a:ext>
                </a:extLst>
              </p:cNvPr>
              <p:cNvSpPr>
                <a:spLocks/>
              </p:cNvSpPr>
              <p:nvPr/>
            </p:nvSpPr>
            <p:spPr bwMode="auto">
              <a:xfrm>
                <a:off x="3203" y="3876"/>
                <a:ext cx="76" cy="170"/>
              </a:xfrm>
              <a:custGeom>
                <a:avLst/>
                <a:gdLst>
                  <a:gd name="T0" fmla="*/ 75 w 76"/>
                  <a:gd name="T1" fmla="*/ 0 h 170"/>
                  <a:gd name="T2" fmla="*/ 71 w 76"/>
                  <a:gd name="T3" fmla="*/ 40 h 170"/>
                  <a:gd name="T4" fmla="*/ 67 w 76"/>
                  <a:gd name="T5" fmla="*/ 74 h 170"/>
                  <a:gd name="T6" fmla="*/ 61 w 76"/>
                  <a:gd name="T7" fmla="*/ 104 h 170"/>
                  <a:gd name="T8" fmla="*/ 58 w 76"/>
                  <a:gd name="T9" fmla="*/ 127 h 170"/>
                  <a:gd name="T10" fmla="*/ 52 w 76"/>
                  <a:gd name="T11" fmla="*/ 146 h 170"/>
                  <a:gd name="T12" fmla="*/ 47 w 76"/>
                  <a:gd name="T13" fmla="*/ 159 h 170"/>
                  <a:gd name="T14" fmla="*/ 42 w 76"/>
                  <a:gd name="T15" fmla="*/ 167 h 170"/>
                  <a:gd name="T16" fmla="*/ 37 w 76"/>
                  <a:gd name="T17" fmla="*/ 169 h 170"/>
                  <a:gd name="T18" fmla="*/ 32 w 76"/>
                  <a:gd name="T19" fmla="*/ 167 h 170"/>
                  <a:gd name="T20" fmla="*/ 26 w 76"/>
                  <a:gd name="T21" fmla="*/ 159 h 170"/>
                  <a:gd name="T22" fmla="*/ 20 w 76"/>
                  <a:gd name="T23" fmla="*/ 146 h 170"/>
                  <a:gd name="T24" fmla="*/ 16 w 76"/>
                  <a:gd name="T25" fmla="*/ 127 h 170"/>
                  <a:gd name="T26" fmla="*/ 11 w 76"/>
                  <a:gd name="T27" fmla="*/ 104 h 170"/>
                  <a:gd name="T28" fmla="*/ 7 w 76"/>
                  <a:gd name="T29" fmla="*/ 74 h 170"/>
                  <a:gd name="T30" fmla="*/ 3 w 76"/>
                  <a:gd name="T31" fmla="*/ 40 h 170"/>
                  <a:gd name="T32" fmla="*/ 0 w 76"/>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0">
                    <a:moveTo>
                      <a:pt x="75" y="0"/>
                    </a:moveTo>
                    <a:lnTo>
                      <a:pt x="71" y="40"/>
                    </a:lnTo>
                    <a:lnTo>
                      <a:pt x="67" y="74"/>
                    </a:lnTo>
                    <a:lnTo>
                      <a:pt x="61" y="104"/>
                    </a:lnTo>
                    <a:lnTo>
                      <a:pt x="58" y="127"/>
                    </a:lnTo>
                    <a:lnTo>
                      <a:pt x="52" y="146"/>
                    </a:lnTo>
                    <a:lnTo>
                      <a:pt x="47" y="159"/>
                    </a:lnTo>
                    <a:lnTo>
                      <a:pt x="42" y="167"/>
                    </a:lnTo>
                    <a:lnTo>
                      <a:pt x="37" y="169"/>
                    </a:lnTo>
                    <a:lnTo>
                      <a:pt x="32" y="167"/>
                    </a:lnTo>
                    <a:lnTo>
                      <a:pt x="26" y="159"/>
                    </a:lnTo>
                    <a:lnTo>
                      <a:pt x="20" y="146"/>
                    </a:lnTo>
                    <a:lnTo>
                      <a:pt x="16" y="127"/>
                    </a:lnTo>
                    <a:lnTo>
                      <a:pt x="11" y="104"/>
                    </a:lnTo>
                    <a:lnTo>
                      <a:pt x="7"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7" name="Freeform 105">
                <a:extLst>
                  <a:ext uri="{FF2B5EF4-FFF2-40B4-BE49-F238E27FC236}">
                    <a16:creationId xmlns:a16="http://schemas.microsoft.com/office/drawing/2014/main" id="{0D549090-B8B7-40DE-A9A0-010F65862B46}"/>
                  </a:ext>
                </a:extLst>
              </p:cNvPr>
              <p:cNvSpPr>
                <a:spLocks/>
              </p:cNvSpPr>
              <p:nvPr/>
            </p:nvSpPr>
            <p:spPr bwMode="auto">
              <a:xfrm>
                <a:off x="3264" y="3703"/>
                <a:ext cx="78" cy="170"/>
              </a:xfrm>
              <a:custGeom>
                <a:avLst/>
                <a:gdLst>
                  <a:gd name="T0" fmla="*/ 77 w 78"/>
                  <a:gd name="T1" fmla="*/ 169 h 170"/>
                  <a:gd name="T2" fmla="*/ 72 w 78"/>
                  <a:gd name="T3" fmla="*/ 131 h 170"/>
                  <a:gd name="T4" fmla="*/ 68 w 78"/>
                  <a:gd name="T5" fmla="*/ 96 h 170"/>
                  <a:gd name="T6" fmla="*/ 62 w 78"/>
                  <a:gd name="T7" fmla="*/ 67 h 170"/>
                  <a:gd name="T8" fmla="*/ 59 w 78"/>
                  <a:gd name="T9" fmla="*/ 43 h 170"/>
                  <a:gd name="T10" fmla="*/ 53 w 78"/>
                  <a:gd name="T11" fmla="*/ 25 h 170"/>
                  <a:gd name="T12" fmla="*/ 48 w 78"/>
                  <a:gd name="T13" fmla="*/ 11 h 170"/>
                  <a:gd name="T14" fmla="*/ 42 w 78"/>
                  <a:gd name="T15" fmla="*/ 3 h 170"/>
                  <a:gd name="T16" fmla="*/ 37 w 78"/>
                  <a:gd name="T17" fmla="*/ 0 h 170"/>
                  <a:gd name="T18" fmla="*/ 32 w 78"/>
                  <a:gd name="T19" fmla="*/ 3 h 170"/>
                  <a:gd name="T20" fmla="*/ 26 w 78"/>
                  <a:gd name="T21" fmla="*/ 11 h 170"/>
                  <a:gd name="T22" fmla="*/ 20 w 78"/>
                  <a:gd name="T23" fmla="*/ 25 h 170"/>
                  <a:gd name="T24" fmla="*/ 16 w 78"/>
                  <a:gd name="T25" fmla="*/ 43 h 170"/>
                  <a:gd name="T26" fmla="*/ 10 w 78"/>
                  <a:gd name="T27" fmla="*/ 67 h 170"/>
                  <a:gd name="T28" fmla="*/ 7 w 78"/>
                  <a:gd name="T29" fmla="*/ 96 h 170"/>
                  <a:gd name="T30" fmla="*/ 3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2" y="67"/>
                    </a:lnTo>
                    <a:lnTo>
                      <a:pt x="59" y="43"/>
                    </a:lnTo>
                    <a:lnTo>
                      <a:pt x="53" y="25"/>
                    </a:lnTo>
                    <a:lnTo>
                      <a:pt x="48" y="11"/>
                    </a:lnTo>
                    <a:lnTo>
                      <a:pt x="42" y="3"/>
                    </a:lnTo>
                    <a:lnTo>
                      <a:pt x="37" y="0"/>
                    </a:lnTo>
                    <a:lnTo>
                      <a:pt x="32" y="3"/>
                    </a:lnTo>
                    <a:lnTo>
                      <a:pt x="26" y="11"/>
                    </a:lnTo>
                    <a:lnTo>
                      <a:pt x="20" y="25"/>
                    </a:lnTo>
                    <a:lnTo>
                      <a:pt x="16" y="43"/>
                    </a:lnTo>
                    <a:lnTo>
                      <a:pt x="10"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8" name="Freeform 106">
                <a:extLst>
                  <a:ext uri="{FF2B5EF4-FFF2-40B4-BE49-F238E27FC236}">
                    <a16:creationId xmlns:a16="http://schemas.microsoft.com/office/drawing/2014/main" id="{0795B3FA-A727-405F-9239-F1F4766ED161}"/>
                  </a:ext>
                </a:extLst>
              </p:cNvPr>
              <p:cNvSpPr>
                <a:spLocks/>
              </p:cNvSpPr>
              <p:nvPr/>
            </p:nvSpPr>
            <p:spPr bwMode="auto">
              <a:xfrm>
                <a:off x="3341" y="3875"/>
                <a:ext cx="76" cy="171"/>
              </a:xfrm>
              <a:custGeom>
                <a:avLst/>
                <a:gdLst>
                  <a:gd name="T0" fmla="*/ 75 w 76"/>
                  <a:gd name="T1" fmla="*/ 0 h 171"/>
                  <a:gd name="T2" fmla="*/ 71 w 76"/>
                  <a:gd name="T3" fmla="*/ 41 h 171"/>
                  <a:gd name="T4" fmla="*/ 67 w 76"/>
                  <a:gd name="T5" fmla="*/ 75 h 171"/>
                  <a:gd name="T6" fmla="*/ 61 w 76"/>
                  <a:gd name="T7" fmla="*/ 104 h 171"/>
                  <a:gd name="T8" fmla="*/ 58 w 76"/>
                  <a:gd name="T9" fmla="*/ 128 h 171"/>
                  <a:gd name="T10" fmla="*/ 52 w 76"/>
                  <a:gd name="T11" fmla="*/ 147 h 171"/>
                  <a:gd name="T12" fmla="*/ 47 w 76"/>
                  <a:gd name="T13" fmla="*/ 160 h 171"/>
                  <a:gd name="T14" fmla="*/ 41 w 76"/>
                  <a:gd name="T15" fmla="*/ 168 h 171"/>
                  <a:gd name="T16" fmla="*/ 37 w 76"/>
                  <a:gd name="T17" fmla="*/ 170 h 171"/>
                  <a:gd name="T18" fmla="*/ 31 w 76"/>
                  <a:gd name="T19" fmla="*/ 168 h 171"/>
                  <a:gd name="T20" fmla="*/ 26 w 76"/>
                  <a:gd name="T21" fmla="*/ 160 h 171"/>
                  <a:gd name="T22" fmla="*/ 20 w 76"/>
                  <a:gd name="T23" fmla="*/ 147 h 171"/>
                  <a:gd name="T24" fmla="*/ 16 w 76"/>
                  <a:gd name="T25" fmla="*/ 128 h 171"/>
                  <a:gd name="T26" fmla="*/ 10 w 76"/>
                  <a:gd name="T27" fmla="*/ 104 h 171"/>
                  <a:gd name="T28" fmla="*/ 7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1" y="104"/>
                    </a:lnTo>
                    <a:lnTo>
                      <a:pt x="58" y="128"/>
                    </a:lnTo>
                    <a:lnTo>
                      <a:pt x="52" y="147"/>
                    </a:lnTo>
                    <a:lnTo>
                      <a:pt x="47" y="160"/>
                    </a:lnTo>
                    <a:lnTo>
                      <a:pt x="41" y="168"/>
                    </a:lnTo>
                    <a:lnTo>
                      <a:pt x="37" y="170"/>
                    </a:lnTo>
                    <a:lnTo>
                      <a:pt x="31" y="168"/>
                    </a:lnTo>
                    <a:lnTo>
                      <a:pt x="26" y="160"/>
                    </a:lnTo>
                    <a:lnTo>
                      <a:pt x="20" y="147"/>
                    </a:lnTo>
                    <a:lnTo>
                      <a:pt x="16" y="128"/>
                    </a:lnTo>
                    <a:lnTo>
                      <a:pt x="10"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499" name="Freeform 107">
                <a:extLst>
                  <a:ext uri="{FF2B5EF4-FFF2-40B4-BE49-F238E27FC236}">
                    <a16:creationId xmlns:a16="http://schemas.microsoft.com/office/drawing/2014/main" id="{94F58D33-1C68-4F96-81A1-87B7E974F4AB}"/>
                  </a:ext>
                </a:extLst>
              </p:cNvPr>
              <p:cNvSpPr>
                <a:spLocks/>
              </p:cNvSpPr>
              <p:nvPr/>
            </p:nvSpPr>
            <p:spPr bwMode="auto">
              <a:xfrm>
                <a:off x="3402" y="3701"/>
                <a:ext cx="77" cy="170"/>
              </a:xfrm>
              <a:custGeom>
                <a:avLst/>
                <a:gdLst>
                  <a:gd name="T0" fmla="*/ 76 w 77"/>
                  <a:gd name="T1" fmla="*/ 169 h 170"/>
                  <a:gd name="T2" fmla="*/ 71 w 77"/>
                  <a:gd name="T3" fmla="*/ 130 h 170"/>
                  <a:gd name="T4" fmla="*/ 67 w 77"/>
                  <a:gd name="T5" fmla="*/ 95 h 170"/>
                  <a:gd name="T6" fmla="*/ 62 w 77"/>
                  <a:gd name="T7" fmla="*/ 67 h 170"/>
                  <a:gd name="T8" fmla="*/ 58 w 77"/>
                  <a:gd name="T9" fmla="*/ 42 h 170"/>
                  <a:gd name="T10" fmla="*/ 52 w 77"/>
                  <a:gd name="T11" fmla="*/ 25 h 170"/>
                  <a:gd name="T12" fmla="*/ 47 w 77"/>
                  <a:gd name="T13" fmla="*/ 11 h 170"/>
                  <a:gd name="T14" fmla="*/ 42 w 77"/>
                  <a:gd name="T15" fmla="*/ 3 h 170"/>
                  <a:gd name="T16" fmla="*/ 37 w 77"/>
                  <a:gd name="T17" fmla="*/ 0 h 170"/>
                  <a:gd name="T18" fmla="*/ 32 w 77"/>
                  <a:gd name="T19" fmla="*/ 3 h 170"/>
                  <a:gd name="T20" fmla="*/ 26 w 77"/>
                  <a:gd name="T21" fmla="*/ 11 h 170"/>
                  <a:gd name="T22" fmla="*/ 20 w 77"/>
                  <a:gd name="T23" fmla="*/ 25 h 170"/>
                  <a:gd name="T24" fmla="*/ 16 w 77"/>
                  <a:gd name="T25" fmla="*/ 42 h 170"/>
                  <a:gd name="T26" fmla="*/ 10 w 77"/>
                  <a:gd name="T27" fmla="*/ 67 h 170"/>
                  <a:gd name="T28" fmla="*/ 7 w 77"/>
                  <a:gd name="T29" fmla="*/ 95 h 170"/>
                  <a:gd name="T30" fmla="*/ 3 w 77"/>
                  <a:gd name="T31" fmla="*/ 130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0"/>
                    </a:lnTo>
                    <a:lnTo>
                      <a:pt x="67" y="95"/>
                    </a:lnTo>
                    <a:lnTo>
                      <a:pt x="62" y="67"/>
                    </a:lnTo>
                    <a:lnTo>
                      <a:pt x="58" y="42"/>
                    </a:lnTo>
                    <a:lnTo>
                      <a:pt x="52" y="25"/>
                    </a:lnTo>
                    <a:lnTo>
                      <a:pt x="47" y="11"/>
                    </a:lnTo>
                    <a:lnTo>
                      <a:pt x="42" y="3"/>
                    </a:lnTo>
                    <a:lnTo>
                      <a:pt x="37" y="0"/>
                    </a:lnTo>
                    <a:lnTo>
                      <a:pt x="32" y="3"/>
                    </a:lnTo>
                    <a:lnTo>
                      <a:pt x="26" y="11"/>
                    </a:lnTo>
                    <a:lnTo>
                      <a:pt x="20" y="25"/>
                    </a:lnTo>
                    <a:lnTo>
                      <a:pt x="16" y="42"/>
                    </a:lnTo>
                    <a:lnTo>
                      <a:pt x="10" y="67"/>
                    </a:lnTo>
                    <a:lnTo>
                      <a:pt x="7" y="95"/>
                    </a:lnTo>
                    <a:lnTo>
                      <a:pt x="3"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0" name="Freeform 108">
                <a:extLst>
                  <a:ext uri="{FF2B5EF4-FFF2-40B4-BE49-F238E27FC236}">
                    <a16:creationId xmlns:a16="http://schemas.microsoft.com/office/drawing/2014/main" id="{9F5ACC21-AD82-419B-9119-D7288AA2D60F}"/>
                  </a:ext>
                </a:extLst>
              </p:cNvPr>
              <p:cNvSpPr>
                <a:spLocks/>
              </p:cNvSpPr>
              <p:nvPr/>
            </p:nvSpPr>
            <p:spPr bwMode="auto">
              <a:xfrm>
                <a:off x="3478" y="3872"/>
                <a:ext cx="77" cy="171"/>
              </a:xfrm>
              <a:custGeom>
                <a:avLst/>
                <a:gdLst>
                  <a:gd name="T0" fmla="*/ 76 w 77"/>
                  <a:gd name="T1" fmla="*/ 0 h 171"/>
                  <a:gd name="T2" fmla="*/ 71 w 77"/>
                  <a:gd name="T3" fmla="*/ 41 h 171"/>
                  <a:gd name="T4" fmla="*/ 67 w 77"/>
                  <a:gd name="T5" fmla="*/ 75 h 171"/>
                  <a:gd name="T6" fmla="*/ 62 w 77"/>
                  <a:gd name="T7" fmla="*/ 105 h 171"/>
                  <a:gd name="T8" fmla="*/ 58 w 77"/>
                  <a:gd name="T9" fmla="*/ 128 h 171"/>
                  <a:gd name="T10" fmla="*/ 52 w 77"/>
                  <a:gd name="T11" fmla="*/ 148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0 w 77"/>
                  <a:gd name="T23" fmla="*/ 148 h 171"/>
                  <a:gd name="T24" fmla="*/ 16 w 77"/>
                  <a:gd name="T25" fmla="*/ 128 h 171"/>
                  <a:gd name="T26" fmla="*/ 10 w 77"/>
                  <a:gd name="T27" fmla="*/ 105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7" y="75"/>
                    </a:lnTo>
                    <a:lnTo>
                      <a:pt x="62" y="105"/>
                    </a:lnTo>
                    <a:lnTo>
                      <a:pt x="58" y="128"/>
                    </a:lnTo>
                    <a:lnTo>
                      <a:pt x="52" y="148"/>
                    </a:lnTo>
                    <a:lnTo>
                      <a:pt x="48" y="160"/>
                    </a:lnTo>
                    <a:lnTo>
                      <a:pt x="42" y="168"/>
                    </a:lnTo>
                    <a:lnTo>
                      <a:pt x="38" y="170"/>
                    </a:lnTo>
                    <a:lnTo>
                      <a:pt x="32" y="168"/>
                    </a:lnTo>
                    <a:lnTo>
                      <a:pt x="26" y="160"/>
                    </a:lnTo>
                    <a:lnTo>
                      <a:pt x="20" y="148"/>
                    </a:lnTo>
                    <a:lnTo>
                      <a:pt x="16" y="128"/>
                    </a:lnTo>
                    <a:lnTo>
                      <a:pt x="10" y="105"/>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1" name="Freeform 109">
                <a:extLst>
                  <a:ext uri="{FF2B5EF4-FFF2-40B4-BE49-F238E27FC236}">
                    <a16:creationId xmlns:a16="http://schemas.microsoft.com/office/drawing/2014/main" id="{88D99D0C-B9E9-4B2E-A445-078904CDFDA6}"/>
                  </a:ext>
                </a:extLst>
              </p:cNvPr>
              <p:cNvSpPr>
                <a:spLocks/>
              </p:cNvSpPr>
              <p:nvPr/>
            </p:nvSpPr>
            <p:spPr bwMode="auto">
              <a:xfrm>
                <a:off x="3548" y="3703"/>
                <a:ext cx="78" cy="170"/>
              </a:xfrm>
              <a:custGeom>
                <a:avLst/>
                <a:gdLst>
                  <a:gd name="T0" fmla="*/ 77 w 78"/>
                  <a:gd name="T1" fmla="*/ 169 h 170"/>
                  <a:gd name="T2" fmla="*/ 72 w 78"/>
                  <a:gd name="T3" fmla="*/ 131 h 170"/>
                  <a:gd name="T4" fmla="*/ 68 w 78"/>
                  <a:gd name="T5" fmla="*/ 96 h 170"/>
                  <a:gd name="T6" fmla="*/ 62 w 78"/>
                  <a:gd name="T7" fmla="*/ 67 h 170"/>
                  <a:gd name="T8" fmla="*/ 58 w 78"/>
                  <a:gd name="T9" fmla="*/ 43 h 170"/>
                  <a:gd name="T10" fmla="*/ 53 w 78"/>
                  <a:gd name="T11" fmla="*/ 25 h 170"/>
                  <a:gd name="T12" fmla="*/ 48 w 78"/>
                  <a:gd name="T13" fmla="*/ 11 h 170"/>
                  <a:gd name="T14" fmla="*/ 42 w 78"/>
                  <a:gd name="T15" fmla="*/ 3 h 170"/>
                  <a:gd name="T16" fmla="*/ 38 w 78"/>
                  <a:gd name="T17" fmla="*/ 0 h 170"/>
                  <a:gd name="T18" fmla="*/ 32 w 78"/>
                  <a:gd name="T19" fmla="*/ 3 h 170"/>
                  <a:gd name="T20" fmla="*/ 27 w 78"/>
                  <a:gd name="T21" fmla="*/ 11 h 170"/>
                  <a:gd name="T22" fmla="*/ 21 w 78"/>
                  <a:gd name="T23" fmla="*/ 25 h 170"/>
                  <a:gd name="T24" fmla="*/ 16 w 78"/>
                  <a:gd name="T25" fmla="*/ 43 h 170"/>
                  <a:gd name="T26" fmla="*/ 10 w 78"/>
                  <a:gd name="T27" fmla="*/ 67 h 170"/>
                  <a:gd name="T28" fmla="*/ 7 w 78"/>
                  <a:gd name="T29" fmla="*/ 96 h 170"/>
                  <a:gd name="T30" fmla="*/ 3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2" y="67"/>
                    </a:lnTo>
                    <a:lnTo>
                      <a:pt x="58" y="43"/>
                    </a:lnTo>
                    <a:lnTo>
                      <a:pt x="53" y="25"/>
                    </a:lnTo>
                    <a:lnTo>
                      <a:pt x="48" y="11"/>
                    </a:lnTo>
                    <a:lnTo>
                      <a:pt x="42" y="3"/>
                    </a:lnTo>
                    <a:lnTo>
                      <a:pt x="38" y="0"/>
                    </a:lnTo>
                    <a:lnTo>
                      <a:pt x="32" y="3"/>
                    </a:lnTo>
                    <a:lnTo>
                      <a:pt x="27" y="11"/>
                    </a:lnTo>
                    <a:lnTo>
                      <a:pt x="21" y="25"/>
                    </a:lnTo>
                    <a:lnTo>
                      <a:pt x="16" y="43"/>
                    </a:lnTo>
                    <a:lnTo>
                      <a:pt x="10"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2" name="Freeform 110">
                <a:extLst>
                  <a:ext uri="{FF2B5EF4-FFF2-40B4-BE49-F238E27FC236}">
                    <a16:creationId xmlns:a16="http://schemas.microsoft.com/office/drawing/2014/main" id="{B70C5C72-94FC-4340-A466-74696E6F08AD}"/>
                  </a:ext>
                </a:extLst>
              </p:cNvPr>
              <p:cNvSpPr>
                <a:spLocks/>
              </p:cNvSpPr>
              <p:nvPr/>
            </p:nvSpPr>
            <p:spPr bwMode="auto">
              <a:xfrm>
                <a:off x="3625" y="3876"/>
                <a:ext cx="76" cy="170"/>
              </a:xfrm>
              <a:custGeom>
                <a:avLst/>
                <a:gdLst>
                  <a:gd name="T0" fmla="*/ 75 w 76"/>
                  <a:gd name="T1" fmla="*/ 0 h 170"/>
                  <a:gd name="T2" fmla="*/ 71 w 76"/>
                  <a:gd name="T3" fmla="*/ 40 h 170"/>
                  <a:gd name="T4" fmla="*/ 67 w 76"/>
                  <a:gd name="T5" fmla="*/ 74 h 170"/>
                  <a:gd name="T6" fmla="*/ 61 w 76"/>
                  <a:gd name="T7" fmla="*/ 104 h 170"/>
                  <a:gd name="T8" fmla="*/ 58 w 76"/>
                  <a:gd name="T9" fmla="*/ 127 h 170"/>
                  <a:gd name="T10" fmla="*/ 52 w 76"/>
                  <a:gd name="T11" fmla="*/ 146 h 170"/>
                  <a:gd name="T12" fmla="*/ 47 w 76"/>
                  <a:gd name="T13" fmla="*/ 159 h 170"/>
                  <a:gd name="T14" fmla="*/ 41 w 76"/>
                  <a:gd name="T15" fmla="*/ 167 h 170"/>
                  <a:gd name="T16" fmla="*/ 37 w 76"/>
                  <a:gd name="T17" fmla="*/ 169 h 170"/>
                  <a:gd name="T18" fmla="*/ 31 w 76"/>
                  <a:gd name="T19" fmla="*/ 167 h 170"/>
                  <a:gd name="T20" fmla="*/ 26 w 76"/>
                  <a:gd name="T21" fmla="*/ 159 h 170"/>
                  <a:gd name="T22" fmla="*/ 20 w 76"/>
                  <a:gd name="T23" fmla="*/ 146 h 170"/>
                  <a:gd name="T24" fmla="*/ 16 w 76"/>
                  <a:gd name="T25" fmla="*/ 127 h 170"/>
                  <a:gd name="T26" fmla="*/ 10 w 76"/>
                  <a:gd name="T27" fmla="*/ 104 h 170"/>
                  <a:gd name="T28" fmla="*/ 7 w 76"/>
                  <a:gd name="T29" fmla="*/ 74 h 170"/>
                  <a:gd name="T30" fmla="*/ 3 w 76"/>
                  <a:gd name="T31" fmla="*/ 40 h 170"/>
                  <a:gd name="T32" fmla="*/ 0 w 76"/>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0">
                    <a:moveTo>
                      <a:pt x="75" y="0"/>
                    </a:moveTo>
                    <a:lnTo>
                      <a:pt x="71" y="40"/>
                    </a:lnTo>
                    <a:lnTo>
                      <a:pt x="67" y="74"/>
                    </a:lnTo>
                    <a:lnTo>
                      <a:pt x="61" y="104"/>
                    </a:lnTo>
                    <a:lnTo>
                      <a:pt x="58" y="127"/>
                    </a:lnTo>
                    <a:lnTo>
                      <a:pt x="52" y="146"/>
                    </a:lnTo>
                    <a:lnTo>
                      <a:pt x="47" y="159"/>
                    </a:lnTo>
                    <a:lnTo>
                      <a:pt x="41" y="167"/>
                    </a:lnTo>
                    <a:lnTo>
                      <a:pt x="37" y="169"/>
                    </a:lnTo>
                    <a:lnTo>
                      <a:pt x="31" y="167"/>
                    </a:lnTo>
                    <a:lnTo>
                      <a:pt x="26" y="159"/>
                    </a:lnTo>
                    <a:lnTo>
                      <a:pt x="20" y="146"/>
                    </a:lnTo>
                    <a:lnTo>
                      <a:pt x="16" y="127"/>
                    </a:lnTo>
                    <a:lnTo>
                      <a:pt x="10" y="104"/>
                    </a:lnTo>
                    <a:lnTo>
                      <a:pt x="7"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3503" name="Group 111">
              <a:extLst>
                <a:ext uri="{FF2B5EF4-FFF2-40B4-BE49-F238E27FC236}">
                  <a16:creationId xmlns:a16="http://schemas.microsoft.com/office/drawing/2014/main" id="{69B07DE9-7192-4640-BCC6-E0644903648B}"/>
                </a:ext>
              </a:extLst>
            </p:cNvPr>
            <p:cNvGrpSpPr>
              <a:grpSpLocks/>
            </p:cNvGrpSpPr>
            <p:nvPr/>
          </p:nvGrpSpPr>
          <p:grpSpPr bwMode="auto">
            <a:xfrm>
              <a:off x="3706" y="3703"/>
              <a:ext cx="889" cy="346"/>
              <a:chOff x="3706" y="3703"/>
              <a:chExt cx="889" cy="346"/>
            </a:xfrm>
          </p:grpSpPr>
          <p:sp>
            <p:nvSpPr>
              <p:cNvPr id="443504" name="Freeform 112">
                <a:extLst>
                  <a:ext uri="{FF2B5EF4-FFF2-40B4-BE49-F238E27FC236}">
                    <a16:creationId xmlns:a16="http://schemas.microsoft.com/office/drawing/2014/main" id="{FDEEF2F2-5336-4521-ADD6-01113430AF56}"/>
                  </a:ext>
                </a:extLst>
              </p:cNvPr>
              <p:cNvSpPr>
                <a:spLocks/>
              </p:cNvSpPr>
              <p:nvPr/>
            </p:nvSpPr>
            <p:spPr bwMode="auto">
              <a:xfrm>
                <a:off x="3706" y="3703"/>
                <a:ext cx="77" cy="170"/>
              </a:xfrm>
              <a:custGeom>
                <a:avLst/>
                <a:gdLst>
                  <a:gd name="T0" fmla="*/ 76 w 77"/>
                  <a:gd name="T1" fmla="*/ 169 h 170"/>
                  <a:gd name="T2" fmla="*/ 72 w 77"/>
                  <a:gd name="T3" fmla="*/ 131 h 170"/>
                  <a:gd name="T4" fmla="*/ 68 w 77"/>
                  <a:gd name="T5" fmla="*/ 96 h 170"/>
                  <a:gd name="T6" fmla="*/ 62 w 77"/>
                  <a:gd name="T7" fmla="*/ 67 h 170"/>
                  <a:gd name="T8" fmla="*/ 58 w 77"/>
                  <a:gd name="T9" fmla="*/ 43 h 170"/>
                  <a:gd name="T10" fmla="*/ 53 w 77"/>
                  <a:gd name="T11" fmla="*/ 25 h 170"/>
                  <a:gd name="T12" fmla="*/ 48 w 77"/>
                  <a:gd name="T13" fmla="*/ 11 h 170"/>
                  <a:gd name="T14" fmla="*/ 42 w 77"/>
                  <a:gd name="T15" fmla="*/ 3 h 170"/>
                  <a:gd name="T16" fmla="*/ 38 w 77"/>
                  <a:gd name="T17" fmla="*/ 0 h 170"/>
                  <a:gd name="T18" fmla="*/ 32 w 77"/>
                  <a:gd name="T19" fmla="*/ 3 h 170"/>
                  <a:gd name="T20" fmla="*/ 26 w 77"/>
                  <a:gd name="T21" fmla="*/ 11 h 170"/>
                  <a:gd name="T22" fmla="*/ 21 w 77"/>
                  <a:gd name="T23" fmla="*/ 25 h 170"/>
                  <a:gd name="T24" fmla="*/ 16 w 77"/>
                  <a:gd name="T25" fmla="*/ 43 h 170"/>
                  <a:gd name="T26" fmla="*/ 11 w 77"/>
                  <a:gd name="T27" fmla="*/ 67 h 170"/>
                  <a:gd name="T28" fmla="*/ 7 w 77"/>
                  <a:gd name="T29" fmla="*/ 96 h 170"/>
                  <a:gd name="T30" fmla="*/ 4 w 77"/>
                  <a:gd name="T31" fmla="*/ 131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2" y="131"/>
                    </a:lnTo>
                    <a:lnTo>
                      <a:pt x="68" y="96"/>
                    </a:lnTo>
                    <a:lnTo>
                      <a:pt x="62" y="67"/>
                    </a:lnTo>
                    <a:lnTo>
                      <a:pt x="58" y="43"/>
                    </a:lnTo>
                    <a:lnTo>
                      <a:pt x="53" y="25"/>
                    </a:lnTo>
                    <a:lnTo>
                      <a:pt x="48" y="11"/>
                    </a:lnTo>
                    <a:lnTo>
                      <a:pt x="42" y="3"/>
                    </a:lnTo>
                    <a:lnTo>
                      <a:pt x="38" y="0"/>
                    </a:lnTo>
                    <a:lnTo>
                      <a:pt x="32" y="3"/>
                    </a:lnTo>
                    <a:lnTo>
                      <a:pt x="26" y="11"/>
                    </a:lnTo>
                    <a:lnTo>
                      <a:pt x="21" y="25"/>
                    </a:lnTo>
                    <a:lnTo>
                      <a:pt x="16" y="43"/>
                    </a:lnTo>
                    <a:lnTo>
                      <a:pt x="11" y="67"/>
                    </a:lnTo>
                    <a:lnTo>
                      <a:pt x="7" y="96"/>
                    </a:lnTo>
                    <a:lnTo>
                      <a:pt x="4"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5" name="Freeform 113">
                <a:extLst>
                  <a:ext uri="{FF2B5EF4-FFF2-40B4-BE49-F238E27FC236}">
                    <a16:creationId xmlns:a16="http://schemas.microsoft.com/office/drawing/2014/main" id="{BE110418-3E5E-4FD0-9989-DFC48BFE69AE}"/>
                  </a:ext>
                </a:extLst>
              </p:cNvPr>
              <p:cNvSpPr>
                <a:spLocks/>
              </p:cNvSpPr>
              <p:nvPr/>
            </p:nvSpPr>
            <p:spPr bwMode="auto">
              <a:xfrm>
                <a:off x="3782" y="3875"/>
                <a:ext cx="78" cy="171"/>
              </a:xfrm>
              <a:custGeom>
                <a:avLst/>
                <a:gdLst>
                  <a:gd name="T0" fmla="*/ 77 w 78"/>
                  <a:gd name="T1" fmla="*/ 0 h 171"/>
                  <a:gd name="T2" fmla="*/ 72 w 78"/>
                  <a:gd name="T3" fmla="*/ 41 h 171"/>
                  <a:gd name="T4" fmla="*/ 68 w 78"/>
                  <a:gd name="T5" fmla="*/ 75 h 171"/>
                  <a:gd name="T6" fmla="*/ 63 w 78"/>
                  <a:gd name="T7" fmla="*/ 104 h 171"/>
                  <a:gd name="T8" fmla="*/ 59 w 78"/>
                  <a:gd name="T9" fmla="*/ 128 h 171"/>
                  <a:gd name="T10" fmla="*/ 54 w 78"/>
                  <a:gd name="T11" fmla="*/ 147 h 171"/>
                  <a:gd name="T12" fmla="*/ 48 w 78"/>
                  <a:gd name="T13" fmla="*/ 160 h 171"/>
                  <a:gd name="T14" fmla="*/ 43 w 78"/>
                  <a:gd name="T15" fmla="*/ 168 h 171"/>
                  <a:gd name="T16" fmla="*/ 38 w 78"/>
                  <a:gd name="T17" fmla="*/ 170 h 171"/>
                  <a:gd name="T18" fmla="*/ 33 w 78"/>
                  <a:gd name="T19" fmla="*/ 168 h 171"/>
                  <a:gd name="T20" fmla="*/ 27 w 78"/>
                  <a:gd name="T21" fmla="*/ 160 h 171"/>
                  <a:gd name="T22" fmla="*/ 22 w 78"/>
                  <a:gd name="T23" fmla="*/ 147 h 171"/>
                  <a:gd name="T24" fmla="*/ 17 w 78"/>
                  <a:gd name="T25" fmla="*/ 128 h 171"/>
                  <a:gd name="T26" fmla="*/ 11 w 78"/>
                  <a:gd name="T27" fmla="*/ 104 h 171"/>
                  <a:gd name="T28" fmla="*/ 7 w 78"/>
                  <a:gd name="T29" fmla="*/ 75 h 171"/>
                  <a:gd name="T30" fmla="*/ 4 w 78"/>
                  <a:gd name="T31" fmla="*/ 41 h 171"/>
                  <a:gd name="T32" fmla="*/ 0 w 78"/>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1">
                    <a:moveTo>
                      <a:pt x="77" y="0"/>
                    </a:moveTo>
                    <a:lnTo>
                      <a:pt x="72" y="41"/>
                    </a:lnTo>
                    <a:lnTo>
                      <a:pt x="68" y="75"/>
                    </a:lnTo>
                    <a:lnTo>
                      <a:pt x="63" y="104"/>
                    </a:lnTo>
                    <a:lnTo>
                      <a:pt x="59" y="128"/>
                    </a:lnTo>
                    <a:lnTo>
                      <a:pt x="54" y="147"/>
                    </a:lnTo>
                    <a:lnTo>
                      <a:pt x="48" y="160"/>
                    </a:lnTo>
                    <a:lnTo>
                      <a:pt x="43" y="168"/>
                    </a:lnTo>
                    <a:lnTo>
                      <a:pt x="38" y="170"/>
                    </a:lnTo>
                    <a:lnTo>
                      <a:pt x="33" y="168"/>
                    </a:lnTo>
                    <a:lnTo>
                      <a:pt x="27" y="160"/>
                    </a:lnTo>
                    <a:lnTo>
                      <a:pt x="22" y="147"/>
                    </a:lnTo>
                    <a:lnTo>
                      <a:pt x="17" y="128"/>
                    </a:lnTo>
                    <a:lnTo>
                      <a:pt x="11" y="104"/>
                    </a:lnTo>
                    <a:lnTo>
                      <a:pt x="7" y="75"/>
                    </a:lnTo>
                    <a:lnTo>
                      <a:pt x="4"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6" name="Freeform 114">
                <a:extLst>
                  <a:ext uri="{FF2B5EF4-FFF2-40B4-BE49-F238E27FC236}">
                    <a16:creationId xmlns:a16="http://schemas.microsoft.com/office/drawing/2014/main" id="{63D41FB6-835A-4C59-84A5-B29844584CE4}"/>
                  </a:ext>
                </a:extLst>
              </p:cNvPr>
              <p:cNvSpPr>
                <a:spLocks/>
              </p:cNvSpPr>
              <p:nvPr/>
            </p:nvSpPr>
            <p:spPr bwMode="auto">
              <a:xfrm>
                <a:off x="3869" y="3704"/>
                <a:ext cx="77" cy="170"/>
              </a:xfrm>
              <a:custGeom>
                <a:avLst/>
                <a:gdLst>
                  <a:gd name="T0" fmla="*/ 76 w 77"/>
                  <a:gd name="T1" fmla="*/ 169 h 170"/>
                  <a:gd name="T2" fmla="*/ 71 w 77"/>
                  <a:gd name="T3" fmla="*/ 130 h 170"/>
                  <a:gd name="T4" fmla="*/ 68 w 77"/>
                  <a:gd name="T5" fmla="*/ 96 h 170"/>
                  <a:gd name="T6" fmla="*/ 62 w 77"/>
                  <a:gd name="T7" fmla="*/ 67 h 170"/>
                  <a:gd name="T8" fmla="*/ 58 w 77"/>
                  <a:gd name="T9" fmla="*/ 42 h 170"/>
                  <a:gd name="T10" fmla="*/ 53 w 77"/>
                  <a:gd name="T11" fmla="*/ 25 h 170"/>
                  <a:gd name="T12" fmla="*/ 48 w 77"/>
                  <a:gd name="T13" fmla="*/ 11 h 170"/>
                  <a:gd name="T14" fmla="*/ 42 w 77"/>
                  <a:gd name="T15" fmla="*/ 3 h 170"/>
                  <a:gd name="T16" fmla="*/ 38 w 77"/>
                  <a:gd name="T17" fmla="*/ 0 h 170"/>
                  <a:gd name="T18" fmla="*/ 32 w 77"/>
                  <a:gd name="T19" fmla="*/ 3 h 170"/>
                  <a:gd name="T20" fmla="*/ 27 w 77"/>
                  <a:gd name="T21" fmla="*/ 11 h 170"/>
                  <a:gd name="T22" fmla="*/ 21 w 77"/>
                  <a:gd name="T23" fmla="*/ 25 h 170"/>
                  <a:gd name="T24" fmla="*/ 16 w 77"/>
                  <a:gd name="T25" fmla="*/ 42 h 170"/>
                  <a:gd name="T26" fmla="*/ 10 w 77"/>
                  <a:gd name="T27" fmla="*/ 67 h 170"/>
                  <a:gd name="T28" fmla="*/ 7 w 77"/>
                  <a:gd name="T29" fmla="*/ 96 h 170"/>
                  <a:gd name="T30" fmla="*/ 3 w 77"/>
                  <a:gd name="T31" fmla="*/ 130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0"/>
                    </a:lnTo>
                    <a:lnTo>
                      <a:pt x="68" y="96"/>
                    </a:lnTo>
                    <a:lnTo>
                      <a:pt x="62" y="67"/>
                    </a:lnTo>
                    <a:lnTo>
                      <a:pt x="58" y="42"/>
                    </a:lnTo>
                    <a:lnTo>
                      <a:pt x="53" y="25"/>
                    </a:lnTo>
                    <a:lnTo>
                      <a:pt x="48" y="11"/>
                    </a:lnTo>
                    <a:lnTo>
                      <a:pt x="42" y="3"/>
                    </a:lnTo>
                    <a:lnTo>
                      <a:pt x="38" y="0"/>
                    </a:lnTo>
                    <a:lnTo>
                      <a:pt x="32" y="3"/>
                    </a:lnTo>
                    <a:lnTo>
                      <a:pt x="27" y="11"/>
                    </a:lnTo>
                    <a:lnTo>
                      <a:pt x="21" y="25"/>
                    </a:lnTo>
                    <a:lnTo>
                      <a:pt x="16" y="42"/>
                    </a:lnTo>
                    <a:lnTo>
                      <a:pt x="10" y="67"/>
                    </a:lnTo>
                    <a:lnTo>
                      <a:pt x="7" y="96"/>
                    </a:lnTo>
                    <a:lnTo>
                      <a:pt x="3"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7" name="Freeform 115">
                <a:extLst>
                  <a:ext uri="{FF2B5EF4-FFF2-40B4-BE49-F238E27FC236}">
                    <a16:creationId xmlns:a16="http://schemas.microsoft.com/office/drawing/2014/main" id="{BEDA5413-32F9-48B2-A798-EE20900A8997}"/>
                  </a:ext>
                </a:extLst>
              </p:cNvPr>
              <p:cNvSpPr>
                <a:spLocks/>
              </p:cNvSpPr>
              <p:nvPr/>
            </p:nvSpPr>
            <p:spPr bwMode="auto">
              <a:xfrm>
                <a:off x="3945" y="3876"/>
                <a:ext cx="77" cy="171"/>
              </a:xfrm>
              <a:custGeom>
                <a:avLst/>
                <a:gdLst>
                  <a:gd name="T0" fmla="*/ 76 w 77"/>
                  <a:gd name="T1" fmla="*/ 0 h 171"/>
                  <a:gd name="T2" fmla="*/ 71 w 77"/>
                  <a:gd name="T3" fmla="*/ 41 h 171"/>
                  <a:gd name="T4" fmla="*/ 68 w 77"/>
                  <a:gd name="T5" fmla="*/ 75 h 171"/>
                  <a:gd name="T6" fmla="*/ 62 w 77"/>
                  <a:gd name="T7" fmla="*/ 104 h 171"/>
                  <a:gd name="T8" fmla="*/ 58 w 77"/>
                  <a:gd name="T9" fmla="*/ 128 h 171"/>
                  <a:gd name="T10" fmla="*/ 53 w 77"/>
                  <a:gd name="T11" fmla="*/ 148 h 171"/>
                  <a:gd name="T12" fmla="*/ 48 w 77"/>
                  <a:gd name="T13" fmla="*/ 160 h 171"/>
                  <a:gd name="T14" fmla="*/ 42 w 77"/>
                  <a:gd name="T15" fmla="*/ 168 h 171"/>
                  <a:gd name="T16" fmla="*/ 38 w 77"/>
                  <a:gd name="T17" fmla="*/ 170 h 171"/>
                  <a:gd name="T18" fmla="*/ 32 w 77"/>
                  <a:gd name="T19" fmla="*/ 168 h 171"/>
                  <a:gd name="T20" fmla="*/ 27 w 77"/>
                  <a:gd name="T21" fmla="*/ 160 h 171"/>
                  <a:gd name="T22" fmla="*/ 21 w 77"/>
                  <a:gd name="T23" fmla="*/ 148 h 171"/>
                  <a:gd name="T24" fmla="*/ 17 w 77"/>
                  <a:gd name="T25" fmla="*/ 128 h 171"/>
                  <a:gd name="T26" fmla="*/ 11 w 77"/>
                  <a:gd name="T27" fmla="*/ 104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8" y="75"/>
                    </a:lnTo>
                    <a:lnTo>
                      <a:pt x="62" y="104"/>
                    </a:lnTo>
                    <a:lnTo>
                      <a:pt x="58" y="128"/>
                    </a:lnTo>
                    <a:lnTo>
                      <a:pt x="53" y="148"/>
                    </a:lnTo>
                    <a:lnTo>
                      <a:pt x="48" y="160"/>
                    </a:lnTo>
                    <a:lnTo>
                      <a:pt x="42" y="168"/>
                    </a:lnTo>
                    <a:lnTo>
                      <a:pt x="38" y="170"/>
                    </a:lnTo>
                    <a:lnTo>
                      <a:pt x="32" y="168"/>
                    </a:lnTo>
                    <a:lnTo>
                      <a:pt x="27" y="160"/>
                    </a:lnTo>
                    <a:lnTo>
                      <a:pt x="21" y="148"/>
                    </a:lnTo>
                    <a:lnTo>
                      <a:pt x="17"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8" name="Freeform 116">
                <a:extLst>
                  <a:ext uri="{FF2B5EF4-FFF2-40B4-BE49-F238E27FC236}">
                    <a16:creationId xmlns:a16="http://schemas.microsoft.com/office/drawing/2014/main" id="{7303CECC-7DD5-44AF-8A77-D192594E5D2F}"/>
                  </a:ext>
                </a:extLst>
              </p:cNvPr>
              <p:cNvSpPr>
                <a:spLocks/>
              </p:cNvSpPr>
              <p:nvPr/>
            </p:nvSpPr>
            <p:spPr bwMode="auto">
              <a:xfrm>
                <a:off x="4020" y="3706"/>
                <a:ext cx="77" cy="171"/>
              </a:xfrm>
              <a:custGeom>
                <a:avLst/>
                <a:gdLst>
                  <a:gd name="T0" fmla="*/ 76 w 77"/>
                  <a:gd name="T1" fmla="*/ 170 h 171"/>
                  <a:gd name="T2" fmla="*/ 71 w 77"/>
                  <a:gd name="T3" fmla="*/ 131 h 171"/>
                  <a:gd name="T4" fmla="*/ 68 w 77"/>
                  <a:gd name="T5" fmla="*/ 96 h 171"/>
                  <a:gd name="T6" fmla="*/ 62 w 77"/>
                  <a:gd name="T7" fmla="*/ 67 h 171"/>
                  <a:gd name="T8" fmla="*/ 58 w 77"/>
                  <a:gd name="T9" fmla="*/ 43 h 171"/>
                  <a:gd name="T10" fmla="*/ 53 w 77"/>
                  <a:gd name="T11" fmla="*/ 25 h 171"/>
                  <a:gd name="T12" fmla="*/ 48 w 77"/>
                  <a:gd name="T13" fmla="*/ 11 h 171"/>
                  <a:gd name="T14" fmla="*/ 42 w 77"/>
                  <a:gd name="T15" fmla="*/ 3 h 171"/>
                  <a:gd name="T16" fmla="*/ 38 w 77"/>
                  <a:gd name="T17" fmla="*/ 0 h 171"/>
                  <a:gd name="T18" fmla="*/ 32 w 77"/>
                  <a:gd name="T19" fmla="*/ 3 h 171"/>
                  <a:gd name="T20" fmla="*/ 26 w 77"/>
                  <a:gd name="T21" fmla="*/ 11 h 171"/>
                  <a:gd name="T22" fmla="*/ 21 w 77"/>
                  <a:gd name="T23" fmla="*/ 25 h 171"/>
                  <a:gd name="T24" fmla="*/ 16 w 77"/>
                  <a:gd name="T25" fmla="*/ 43 h 171"/>
                  <a:gd name="T26" fmla="*/ 10 w 77"/>
                  <a:gd name="T27" fmla="*/ 67 h 171"/>
                  <a:gd name="T28" fmla="*/ 6 w 77"/>
                  <a:gd name="T29" fmla="*/ 96 h 171"/>
                  <a:gd name="T30" fmla="*/ 3 w 77"/>
                  <a:gd name="T31" fmla="*/ 131 h 171"/>
                  <a:gd name="T32" fmla="*/ 0 w 77"/>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170"/>
                    </a:moveTo>
                    <a:lnTo>
                      <a:pt x="71" y="131"/>
                    </a:lnTo>
                    <a:lnTo>
                      <a:pt x="68" y="96"/>
                    </a:lnTo>
                    <a:lnTo>
                      <a:pt x="62" y="67"/>
                    </a:lnTo>
                    <a:lnTo>
                      <a:pt x="58" y="43"/>
                    </a:lnTo>
                    <a:lnTo>
                      <a:pt x="53" y="25"/>
                    </a:lnTo>
                    <a:lnTo>
                      <a:pt x="48" y="11"/>
                    </a:lnTo>
                    <a:lnTo>
                      <a:pt x="42" y="3"/>
                    </a:lnTo>
                    <a:lnTo>
                      <a:pt x="38" y="0"/>
                    </a:lnTo>
                    <a:lnTo>
                      <a:pt x="32" y="3"/>
                    </a:lnTo>
                    <a:lnTo>
                      <a:pt x="26" y="11"/>
                    </a:lnTo>
                    <a:lnTo>
                      <a:pt x="21" y="25"/>
                    </a:lnTo>
                    <a:lnTo>
                      <a:pt x="16" y="43"/>
                    </a:lnTo>
                    <a:lnTo>
                      <a:pt x="10" y="67"/>
                    </a:lnTo>
                    <a:lnTo>
                      <a:pt x="6" y="96"/>
                    </a:lnTo>
                    <a:lnTo>
                      <a:pt x="3"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09" name="Freeform 117">
                <a:extLst>
                  <a:ext uri="{FF2B5EF4-FFF2-40B4-BE49-F238E27FC236}">
                    <a16:creationId xmlns:a16="http://schemas.microsoft.com/office/drawing/2014/main" id="{94204430-88EC-4356-AD61-270F8945D141}"/>
                  </a:ext>
                </a:extLst>
              </p:cNvPr>
              <p:cNvSpPr>
                <a:spLocks/>
              </p:cNvSpPr>
              <p:nvPr/>
            </p:nvSpPr>
            <p:spPr bwMode="auto">
              <a:xfrm>
                <a:off x="4096" y="3878"/>
                <a:ext cx="77" cy="171"/>
              </a:xfrm>
              <a:custGeom>
                <a:avLst/>
                <a:gdLst>
                  <a:gd name="T0" fmla="*/ 76 w 77"/>
                  <a:gd name="T1" fmla="*/ 0 h 171"/>
                  <a:gd name="T2" fmla="*/ 72 w 77"/>
                  <a:gd name="T3" fmla="*/ 41 h 171"/>
                  <a:gd name="T4" fmla="*/ 68 w 77"/>
                  <a:gd name="T5" fmla="*/ 75 h 171"/>
                  <a:gd name="T6" fmla="*/ 62 w 77"/>
                  <a:gd name="T7" fmla="*/ 104 h 171"/>
                  <a:gd name="T8" fmla="*/ 58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1 w 77"/>
                  <a:gd name="T23" fmla="*/ 147 h 171"/>
                  <a:gd name="T24" fmla="*/ 16 w 77"/>
                  <a:gd name="T25" fmla="*/ 128 h 171"/>
                  <a:gd name="T26" fmla="*/ 11 w 77"/>
                  <a:gd name="T27" fmla="*/ 104 h 171"/>
                  <a:gd name="T28" fmla="*/ 7 w 77"/>
                  <a:gd name="T29" fmla="*/ 75 h 171"/>
                  <a:gd name="T30" fmla="*/ 4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2" y="41"/>
                    </a:lnTo>
                    <a:lnTo>
                      <a:pt x="68" y="75"/>
                    </a:lnTo>
                    <a:lnTo>
                      <a:pt x="62" y="104"/>
                    </a:lnTo>
                    <a:lnTo>
                      <a:pt x="58" y="128"/>
                    </a:lnTo>
                    <a:lnTo>
                      <a:pt x="53" y="147"/>
                    </a:lnTo>
                    <a:lnTo>
                      <a:pt x="48" y="160"/>
                    </a:lnTo>
                    <a:lnTo>
                      <a:pt x="42" y="168"/>
                    </a:lnTo>
                    <a:lnTo>
                      <a:pt x="38" y="170"/>
                    </a:lnTo>
                    <a:lnTo>
                      <a:pt x="32" y="168"/>
                    </a:lnTo>
                    <a:lnTo>
                      <a:pt x="26" y="160"/>
                    </a:lnTo>
                    <a:lnTo>
                      <a:pt x="21" y="147"/>
                    </a:lnTo>
                    <a:lnTo>
                      <a:pt x="16" y="128"/>
                    </a:lnTo>
                    <a:lnTo>
                      <a:pt x="11" y="104"/>
                    </a:lnTo>
                    <a:lnTo>
                      <a:pt x="7" y="75"/>
                    </a:lnTo>
                    <a:lnTo>
                      <a:pt x="4"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0" name="Freeform 118">
                <a:extLst>
                  <a:ext uri="{FF2B5EF4-FFF2-40B4-BE49-F238E27FC236}">
                    <a16:creationId xmlns:a16="http://schemas.microsoft.com/office/drawing/2014/main" id="{0B981FAC-DBB0-475E-BEC6-BC55E3F1BDCD}"/>
                  </a:ext>
                </a:extLst>
              </p:cNvPr>
              <p:cNvSpPr>
                <a:spLocks/>
              </p:cNvSpPr>
              <p:nvPr/>
            </p:nvSpPr>
            <p:spPr bwMode="auto">
              <a:xfrm>
                <a:off x="4158" y="3706"/>
                <a:ext cx="77" cy="171"/>
              </a:xfrm>
              <a:custGeom>
                <a:avLst/>
                <a:gdLst>
                  <a:gd name="T0" fmla="*/ 76 w 77"/>
                  <a:gd name="T1" fmla="*/ 170 h 171"/>
                  <a:gd name="T2" fmla="*/ 71 w 77"/>
                  <a:gd name="T3" fmla="*/ 131 h 171"/>
                  <a:gd name="T4" fmla="*/ 67 w 77"/>
                  <a:gd name="T5" fmla="*/ 96 h 171"/>
                  <a:gd name="T6" fmla="*/ 61 w 77"/>
                  <a:gd name="T7" fmla="*/ 67 h 171"/>
                  <a:gd name="T8" fmla="*/ 58 w 77"/>
                  <a:gd name="T9" fmla="*/ 43 h 171"/>
                  <a:gd name="T10" fmla="*/ 52 w 77"/>
                  <a:gd name="T11" fmla="*/ 25 h 171"/>
                  <a:gd name="T12" fmla="*/ 47 w 77"/>
                  <a:gd name="T13" fmla="*/ 11 h 171"/>
                  <a:gd name="T14" fmla="*/ 41 w 77"/>
                  <a:gd name="T15" fmla="*/ 3 h 171"/>
                  <a:gd name="T16" fmla="*/ 37 w 77"/>
                  <a:gd name="T17" fmla="*/ 0 h 171"/>
                  <a:gd name="T18" fmla="*/ 31 w 77"/>
                  <a:gd name="T19" fmla="*/ 3 h 171"/>
                  <a:gd name="T20" fmla="*/ 26 w 77"/>
                  <a:gd name="T21" fmla="*/ 11 h 171"/>
                  <a:gd name="T22" fmla="*/ 20 w 77"/>
                  <a:gd name="T23" fmla="*/ 25 h 171"/>
                  <a:gd name="T24" fmla="*/ 16 w 77"/>
                  <a:gd name="T25" fmla="*/ 43 h 171"/>
                  <a:gd name="T26" fmla="*/ 10 w 77"/>
                  <a:gd name="T27" fmla="*/ 67 h 171"/>
                  <a:gd name="T28" fmla="*/ 6 w 77"/>
                  <a:gd name="T29" fmla="*/ 96 h 171"/>
                  <a:gd name="T30" fmla="*/ 3 w 77"/>
                  <a:gd name="T31" fmla="*/ 131 h 171"/>
                  <a:gd name="T32" fmla="*/ 0 w 77"/>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170"/>
                    </a:moveTo>
                    <a:lnTo>
                      <a:pt x="71" y="131"/>
                    </a:lnTo>
                    <a:lnTo>
                      <a:pt x="67" y="96"/>
                    </a:lnTo>
                    <a:lnTo>
                      <a:pt x="61" y="67"/>
                    </a:lnTo>
                    <a:lnTo>
                      <a:pt x="58" y="43"/>
                    </a:lnTo>
                    <a:lnTo>
                      <a:pt x="52" y="25"/>
                    </a:lnTo>
                    <a:lnTo>
                      <a:pt x="47" y="11"/>
                    </a:lnTo>
                    <a:lnTo>
                      <a:pt x="41" y="3"/>
                    </a:lnTo>
                    <a:lnTo>
                      <a:pt x="37" y="0"/>
                    </a:lnTo>
                    <a:lnTo>
                      <a:pt x="31" y="3"/>
                    </a:lnTo>
                    <a:lnTo>
                      <a:pt x="26" y="11"/>
                    </a:lnTo>
                    <a:lnTo>
                      <a:pt x="20" y="25"/>
                    </a:lnTo>
                    <a:lnTo>
                      <a:pt x="16" y="43"/>
                    </a:lnTo>
                    <a:lnTo>
                      <a:pt x="10" y="67"/>
                    </a:lnTo>
                    <a:lnTo>
                      <a:pt x="6" y="96"/>
                    </a:lnTo>
                    <a:lnTo>
                      <a:pt x="3"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1" name="Freeform 119">
                <a:extLst>
                  <a:ext uri="{FF2B5EF4-FFF2-40B4-BE49-F238E27FC236}">
                    <a16:creationId xmlns:a16="http://schemas.microsoft.com/office/drawing/2014/main" id="{C92E007C-EE54-4622-9068-B6609AFCB581}"/>
                  </a:ext>
                </a:extLst>
              </p:cNvPr>
              <p:cNvSpPr>
                <a:spLocks/>
              </p:cNvSpPr>
              <p:nvPr/>
            </p:nvSpPr>
            <p:spPr bwMode="auto">
              <a:xfrm>
                <a:off x="4234" y="3878"/>
                <a:ext cx="77" cy="171"/>
              </a:xfrm>
              <a:custGeom>
                <a:avLst/>
                <a:gdLst>
                  <a:gd name="T0" fmla="*/ 76 w 77"/>
                  <a:gd name="T1" fmla="*/ 0 h 171"/>
                  <a:gd name="T2" fmla="*/ 72 w 77"/>
                  <a:gd name="T3" fmla="*/ 40 h 171"/>
                  <a:gd name="T4" fmla="*/ 68 w 77"/>
                  <a:gd name="T5" fmla="*/ 75 h 171"/>
                  <a:gd name="T6" fmla="*/ 62 w 77"/>
                  <a:gd name="T7" fmla="*/ 104 h 171"/>
                  <a:gd name="T8" fmla="*/ 58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1 w 77"/>
                  <a:gd name="T23" fmla="*/ 147 h 171"/>
                  <a:gd name="T24" fmla="*/ 16 w 77"/>
                  <a:gd name="T25" fmla="*/ 128 h 171"/>
                  <a:gd name="T26" fmla="*/ 10 w 77"/>
                  <a:gd name="T27" fmla="*/ 104 h 171"/>
                  <a:gd name="T28" fmla="*/ 6 w 77"/>
                  <a:gd name="T29" fmla="*/ 75 h 171"/>
                  <a:gd name="T30" fmla="*/ 3 w 77"/>
                  <a:gd name="T31" fmla="*/ 40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2" y="40"/>
                    </a:lnTo>
                    <a:lnTo>
                      <a:pt x="68" y="75"/>
                    </a:lnTo>
                    <a:lnTo>
                      <a:pt x="62" y="104"/>
                    </a:lnTo>
                    <a:lnTo>
                      <a:pt x="58" y="128"/>
                    </a:lnTo>
                    <a:lnTo>
                      <a:pt x="53" y="147"/>
                    </a:lnTo>
                    <a:lnTo>
                      <a:pt x="48" y="160"/>
                    </a:lnTo>
                    <a:lnTo>
                      <a:pt x="42" y="168"/>
                    </a:lnTo>
                    <a:lnTo>
                      <a:pt x="38" y="170"/>
                    </a:lnTo>
                    <a:lnTo>
                      <a:pt x="32" y="168"/>
                    </a:lnTo>
                    <a:lnTo>
                      <a:pt x="26" y="160"/>
                    </a:lnTo>
                    <a:lnTo>
                      <a:pt x="21" y="147"/>
                    </a:lnTo>
                    <a:lnTo>
                      <a:pt x="16" y="128"/>
                    </a:lnTo>
                    <a:lnTo>
                      <a:pt x="10" y="104"/>
                    </a:lnTo>
                    <a:lnTo>
                      <a:pt x="6" y="75"/>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2" name="Freeform 120">
                <a:extLst>
                  <a:ext uri="{FF2B5EF4-FFF2-40B4-BE49-F238E27FC236}">
                    <a16:creationId xmlns:a16="http://schemas.microsoft.com/office/drawing/2014/main" id="{9D769E0C-19C7-498B-B2C1-82438DA626CD}"/>
                  </a:ext>
                </a:extLst>
              </p:cNvPr>
              <p:cNvSpPr>
                <a:spLocks/>
              </p:cNvSpPr>
              <p:nvPr/>
            </p:nvSpPr>
            <p:spPr bwMode="auto">
              <a:xfrm>
                <a:off x="4296" y="3704"/>
                <a:ext cx="77" cy="170"/>
              </a:xfrm>
              <a:custGeom>
                <a:avLst/>
                <a:gdLst>
                  <a:gd name="T0" fmla="*/ 76 w 77"/>
                  <a:gd name="T1" fmla="*/ 169 h 170"/>
                  <a:gd name="T2" fmla="*/ 70 w 77"/>
                  <a:gd name="T3" fmla="*/ 130 h 170"/>
                  <a:gd name="T4" fmla="*/ 67 w 77"/>
                  <a:gd name="T5" fmla="*/ 96 h 170"/>
                  <a:gd name="T6" fmla="*/ 61 w 77"/>
                  <a:gd name="T7" fmla="*/ 67 h 170"/>
                  <a:gd name="T8" fmla="*/ 58 w 77"/>
                  <a:gd name="T9" fmla="*/ 42 h 170"/>
                  <a:gd name="T10" fmla="*/ 52 w 77"/>
                  <a:gd name="T11" fmla="*/ 25 h 170"/>
                  <a:gd name="T12" fmla="*/ 47 w 77"/>
                  <a:gd name="T13" fmla="*/ 11 h 170"/>
                  <a:gd name="T14" fmla="*/ 41 w 77"/>
                  <a:gd name="T15" fmla="*/ 3 h 170"/>
                  <a:gd name="T16" fmla="*/ 37 w 77"/>
                  <a:gd name="T17" fmla="*/ 0 h 170"/>
                  <a:gd name="T18" fmla="*/ 31 w 77"/>
                  <a:gd name="T19" fmla="*/ 3 h 170"/>
                  <a:gd name="T20" fmla="*/ 26 w 77"/>
                  <a:gd name="T21" fmla="*/ 11 h 170"/>
                  <a:gd name="T22" fmla="*/ 20 w 77"/>
                  <a:gd name="T23" fmla="*/ 25 h 170"/>
                  <a:gd name="T24" fmla="*/ 16 w 77"/>
                  <a:gd name="T25" fmla="*/ 42 h 170"/>
                  <a:gd name="T26" fmla="*/ 10 w 77"/>
                  <a:gd name="T27" fmla="*/ 67 h 170"/>
                  <a:gd name="T28" fmla="*/ 6 w 77"/>
                  <a:gd name="T29" fmla="*/ 96 h 170"/>
                  <a:gd name="T30" fmla="*/ 2 w 77"/>
                  <a:gd name="T31" fmla="*/ 130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0" y="130"/>
                    </a:lnTo>
                    <a:lnTo>
                      <a:pt x="67" y="96"/>
                    </a:lnTo>
                    <a:lnTo>
                      <a:pt x="61" y="67"/>
                    </a:lnTo>
                    <a:lnTo>
                      <a:pt x="58" y="42"/>
                    </a:lnTo>
                    <a:lnTo>
                      <a:pt x="52" y="25"/>
                    </a:lnTo>
                    <a:lnTo>
                      <a:pt x="47" y="11"/>
                    </a:lnTo>
                    <a:lnTo>
                      <a:pt x="41" y="3"/>
                    </a:lnTo>
                    <a:lnTo>
                      <a:pt x="37" y="0"/>
                    </a:lnTo>
                    <a:lnTo>
                      <a:pt x="31" y="3"/>
                    </a:lnTo>
                    <a:lnTo>
                      <a:pt x="26" y="11"/>
                    </a:lnTo>
                    <a:lnTo>
                      <a:pt x="20" y="25"/>
                    </a:lnTo>
                    <a:lnTo>
                      <a:pt x="16" y="42"/>
                    </a:lnTo>
                    <a:lnTo>
                      <a:pt x="10" y="67"/>
                    </a:lnTo>
                    <a:lnTo>
                      <a:pt x="6" y="96"/>
                    </a:lnTo>
                    <a:lnTo>
                      <a:pt x="2"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3" name="Freeform 121">
                <a:extLst>
                  <a:ext uri="{FF2B5EF4-FFF2-40B4-BE49-F238E27FC236}">
                    <a16:creationId xmlns:a16="http://schemas.microsoft.com/office/drawing/2014/main" id="{6C99C9C9-82A8-4346-BDD4-3702FCD15DE0}"/>
                  </a:ext>
                </a:extLst>
              </p:cNvPr>
              <p:cNvSpPr>
                <a:spLocks/>
              </p:cNvSpPr>
              <p:nvPr/>
            </p:nvSpPr>
            <p:spPr bwMode="auto">
              <a:xfrm>
                <a:off x="4372" y="3876"/>
                <a:ext cx="76" cy="170"/>
              </a:xfrm>
              <a:custGeom>
                <a:avLst/>
                <a:gdLst>
                  <a:gd name="T0" fmla="*/ 75 w 76"/>
                  <a:gd name="T1" fmla="*/ 0 h 170"/>
                  <a:gd name="T2" fmla="*/ 71 w 76"/>
                  <a:gd name="T3" fmla="*/ 40 h 170"/>
                  <a:gd name="T4" fmla="*/ 67 w 76"/>
                  <a:gd name="T5" fmla="*/ 74 h 170"/>
                  <a:gd name="T6" fmla="*/ 61 w 76"/>
                  <a:gd name="T7" fmla="*/ 104 h 170"/>
                  <a:gd name="T8" fmla="*/ 58 w 76"/>
                  <a:gd name="T9" fmla="*/ 128 h 170"/>
                  <a:gd name="T10" fmla="*/ 52 w 76"/>
                  <a:gd name="T11" fmla="*/ 147 h 170"/>
                  <a:gd name="T12" fmla="*/ 47 w 76"/>
                  <a:gd name="T13" fmla="*/ 159 h 170"/>
                  <a:gd name="T14" fmla="*/ 41 w 76"/>
                  <a:gd name="T15" fmla="*/ 168 h 170"/>
                  <a:gd name="T16" fmla="*/ 37 w 76"/>
                  <a:gd name="T17" fmla="*/ 169 h 170"/>
                  <a:gd name="T18" fmla="*/ 31 w 76"/>
                  <a:gd name="T19" fmla="*/ 168 h 170"/>
                  <a:gd name="T20" fmla="*/ 26 w 76"/>
                  <a:gd name="T21" fmla="*/ 159 h 170"/>
                  <a:gd name="T22" fmla="*/ 20 w 76"/>
                  <a:gd name="T23" fmla="*/ 147 h 170"/>
                  <a:gd name="T24" fmla="*/ 16 w 76"/>
                  <a:gd name="T25" fmla="*/ 128 h 170"/>
                  <a:gd name="T26" fmla="*/ 10 w 76"/>
                  <a:gd name="T27" fmla="*/ 104 h 170"/>
                  <a:gd name="T28" fmla="*/ 6 w 76"/>
                  <a:gd name="T29" fmla="*/ 74 h 170"/>
                  <a:gd name="T30" fmla="*/ 3 w 76"/>
                  <a:gd name="T31" fmla="*/ 40 h 170"/>
                  <a:gd name="T32" fmla="*/ 0 w 76"/>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0">
                    <a:moveTo>
                      <a:pt x="75" y="0"/>
                    </a:moveTo>
                    <a:lnTo>
                      <a:pt x="71" y="40"/>
                    </a:lnTo>
                    <a:lnTo>
                      <a:pt x="67" y="74"/>
                    </a:lnTo>
                    <a:lnTo>
                      <a:pt x="61" y="104"/>
                    </a:lnTo>
                    <a:lnTo>
                      <a:pt x="58" y="128"/>
                    </a:lnTo>
                    <a:lnTo>
                      <a:pt x="52" y="147"/>
                    </a:lnTo>
                    <a:lnTo>
                      <a:pt x="47" y="159"/>
                    </a:lnTo>
                    <a:lnTo>
                      <a:pt x="41" y="168"/>
                    </a:lnTo>
                    <a:lnTo>
                      <a:pt x="37" y="169"/>
                    </a:lnTo>
                    <a:lnTo>
                      <a:pt x="31" y="168"/>
                    </a:lnTo>
                    <a:lnTo>
                      <a:pt x="26" y="159"/>
                    </a:lnTo>
                    <a:lnTo>
                      <a:pt x="20" y="147"/>
                    </a:lnTo>
                    <a:lnTo>
                      <a:pt x="16" y="128"/>
                    </a:lnTo>
                    <a:lnTo>
                      <a:pt x="10" y="104"/>
                    </a:lnTo>
                    <a:lnTo>
                      <a:pt x="6"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4" name="Freeform 122">
                <a:extLst>
                  <a:ext uri="{FF2B5EF4-FFF2-40B4-BE49-F238E27FC236}">
                    <a16:creationId xmlns:a16="http://schemas.microsoft.com/office/drawing/2014/main" id="{CAF853DD-C9F4-4D3D-8D00-0B36977D400F}"/>
                  </a:ext>
                </a:extLst>
              </p:cNvPr>
              <p:cNvSpPr>
                <a:spLocks/>
              </p:cNvSpPr>
              <p:nvPr/>
            </p:nvSpPr>
            <p:spPr bwMode="auto">
              <a:xfrm>
                <a:off x="4442" y="3706"/>
                <a:ext cx="77" cy="171"/>
              </a:xfrm>
              <a:custGeom>
                <a:avLst/>
                <a:gdLst>
                  <a:gd name="T0" fmla="*/ 76 w 77"/>
                  <a:gd name="T1" fmla="*/ 170 h 171"/>
                  <a:gd name="T2" fmla="*/ 71 w 77"/>
                  <a:gd name="T3" fmla="*/ 131 h 171"/>
                  <a:gd name="T4" fmla="*/ 68 w 77"/>
                  <a:gd name="T5" fmla="*/ 96 h 171"/>
                  <a:gd name="T6" fmla="*/ 62 w 77"/>
                  <a:gd name="T7" fmla="*/ 67 h 171"/>
                  <a:gd name="T8" fmla="*/ 58 w 77"/>
                  <a:gd name="T9" fmla="*/ 43 h 171"/>
                  <a:gd name="T10" fmla="*/ 52 w 77"/>
                  <a:gd name="T11" fmla="*/ 25 h 171"/>
                  <a:gd name="T12" fmla="*/ 48 w 77"/>
                  <a:gd name="T13" fmla="*/ 11 h 171"/>
                  <a:gd name="T14" fmla="*/ 42 w 77"/>
                  <a:gd name="T15" fmla="*/ 3 h 171"/>
                  <a:gd name="T16" fmla="*/ 38 w 77"/>
                  <a:gd name="T17" fmla="*/ 0 h 171"/>
                  <a:gd name="T18" fmla="*/ 32 w 77"/>
                  <a:gd name="T19" fmla="*/ 3 h 171"/>
                  <a:gd name="T20" fmla="*/ 26 w 77"/>
                  <a:gd name="T21" fmla="*/ 11 h 171"/>
                  <a:gd name="T22" fmla="*/ 21 w 77"/>
                  <a:gd name="T23" fmla="*/ 25 h 171"/>
                  <a:gd name="T24" fmla="*/ 16 w 77"/>
                  <a:gd name="T25" fmla="*/ 43 h 171"/>
                  <a:gd name="T26" fmla="*/ 10 w 77"/>
                  <a:gd name="T27" fmla="*/ 67 h 171"/>
                  <a:gd name="T28" fmla="*/ 6 w 77"/>
                  <a:gd name="T29" fmla="*/ 96 h 171"/>
                  <a:gd name="T30" fmla="*/ 2 w 77"/>
                  <a:gd name="T31" fmla="*/ 131 h 171"/>
                  <a:gd name="T32" fmla="*/ 0 w 77"/>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170"/>
                    </a:moveTo>
                    <a:lnTo>
                      <a:pt x="71" y="131"/>
                    </a:lnTo>
                    <a:lnTo>
                      <a:pt x="68" y="96"/>
                    </a:lnTo>
                    <a:lnTo>
                      <a:pt x="62" y="67"/>
                    </a:lnTo>
                    <a:lnTo>
                      <a:pt x="58" y="43"/>
                    </a:lnTo>
                    <a:lnTo>
                      <a:pt x="52" y="25"/>
                    </a:lnTo>
                    <a:lnTo>
                      <a:pt x="48" y="11"/>
                    </a:lnTo>
                    <a:lnTo>
                      <a:pt x="42" y="3"/>
                    </a:lnTo>
                    <a:lnTo>
                      <a:pt x="38" y="0"/>
                    </a:lnTo>
                    <a:lnTo>
                      <a:pt x="32" y="3"/>
                    </a:lnTo>
                    <a:lnTo>
                      <a:pt x="26" y="11"/>
                    </a:lnTo>
                    <a:lnTo>
                      <a:pt x="21" y="25"/>
                    </a:lnTo>
                    <a:lnTo>
                      <a:pt x="16" y="43"/>
                    </a:lnTo>
                    <a:lnTo>
                      <a:pt x="10" y="67"/>
                    </a:lnTo>
                    <a:lnTo>
                      <a:pt x="6" y="96"/>
                    </a:lnTo>
                    <a:lnTo>
                      <a:pt x="2"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3515" name="Freeform 123">
                <a:extLst>
                  <a:ext uri="{FF2B5EF4-FFF2-40B4-BE49-F238E27FC236}">
                    <a16:creationId xmlns:a16="http://schemas.microsoft.com/office/drawing/2014/main" id="{4485E413-C0A4-441F-892E-823F3506F23C}"/>
                  </a:ext>
                </a:extLst>
              </p:cNvPr>
              <p:cNvSpPr>
                <a:spLocks/>
              </p:cNvSpPr>
              <p:nvPr/>
            </p:nvSpPr>
            <p:spPr bwMode="auto">
              <a:xfrm>
                <a:off x="4518" y="3878"/>
                <a:ext cx="77" cy="171"/>
              </a:xfrm>
              <a:custGeom>
                <a:avLst/>
                <a:gdLst>
                  <a:gd name="T0" fmla="*/ 76 w 77"/>
                  <a:gd name="T1" fmla="*/ 0 h 171"/>
                  <a:gd name="T2" fmla="*/ 71 w 77"/>
                  <a:gd name="T3" fmla="*/ 41 h 171"/>
                  <a:gd name="T4" fmla="*/ 68 w 77"/>
                  <a:gd name="T5" fmla="*/ 75 h 171"/>
                  <a:gd name="T6" fmla="*/ 62 w 77"/>
                  <a:gd name="T7" fmla="*/ 104 h 171"/>
                  <a:gd name="T8" fmla="*/ 58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1 w 77"/>
                  <a:gd name="T23" fmla="*/ 147 h 171"/>
                  <a:gd name="T24" fmla="*/ 16 w 77"/>
                  <a:gd name="T25" fmla="*/ 128 h 171"/>
                  <a:gd name="T26" fmla="*/ 11 w 77"/>
                  <a:gd name="T27" fmla="*/ 104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8" y="75"/>
                    </a:lnTo>
                    <a:lnTo>
                      <a:pt x="62" y="104"/>
                    </a:lnTo>
                    <a:lnTo>
                      <a:pt x="58" y="128"/>
                    </a:lnTo>
                    <a:lnTo>
                      <a:pt x="53" y="147"/>
                    </a:lnTo>
                    <a:lnTo>
                      <a:pt x="48" y="160"/>
                    </a:lnTo>
                    <a:lnTo>
                      <a:pt x="42" y="168"/>
                    </a:lnTo>
                    <a:lnTo>
                      <a:pt x="38" y="170"/>
                    </a:lnTo>
                    <a:lnTo>
                      <a:pt x="32" y="168"/>
                    </a:lnTo>
                    <a:lnTo>
                      <a:pt x="26" y="160"/>
                    </a:lnTo>
                    <a:lnTo>
                      <a:pt x="21" y="147"/>
                    </a:lnTo>
                    <a:lnTo>
                      <a:pt x="16"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43516" name="Text Box 124">
            <a:extLst>
              <a:ext uri="{FF2B5EF4-FFF2-40B4-BE49-F238E27FC236}">
                <a16:creationId xmlns:a16="http://schemas.microsoft.com/office/drawing/2014/main" id="{00442B11-9967-49A2-B236-FB9AEFA17B98}"/>
              </a:ext>
            </a:extLst>
          </p:cNvPr>
          <p:cNvSpPr txBox="1">
            <a:spLocks noChangeArrowheads="1"/>
          </p:cNvSpPr>
          <p:nvPr/>
        </p:nvSpPr>
        <p:spPr bwMode="auto">
          <a:xfrm>
            <a:off x="3727450" y="3711575"/>
            <a:ext cx="168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Line 2">
            <a:extLst>
              <a:ext uri="{FF2B5EF4-FFF2-40B4-BE49-F238E27FC236}">
                <a16:creationId xmlns:a16="http://schemas.microsoft.com/office/drawing/2014/main" id="{8DA818BD-F855-4D3A-9C1B-6CFD2B5A1ECE}"/>
              </a:ext>
            </a:extLst>
          </p:cNvPr>
          <p:cNvSpPr>
            <a:spLocks noChangeShapeType="1"/>
          </p:cNvSpPr>
          <p:nvPr/>
        </p:nvSpPr>
        <p:spPr bwMode="auto">
          <a:xfrm>
            <a:off x="1820863" y="4268788"/>
            <a:ext cx="5091112"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19" name="Line 3">
            <a:extLst>
              <a:ext uri="{FF2B5EF4-FFF2-40B4-BE49-F238E27FC236}">
                <a16:creationId xmlns:a16="http://schemas.microsoft.com/office/drawing/2014/main" id="{9D2416CE-D64D-4CB3-998E-E91F2D335A5C}"/>
              </a:ext>
            </a:extLst>
          </p:cNvPr>
          <p:cNvSpPr>
            <a:spLocks noChangeShapeType="1"/>
          </p:cNvSpPr>
          <p:nvPr/>
        </p:nvSpPr>
        <p:spPr bwMode="auto">
          <a:xfrm>
            <a:off x="1820863" y="3013075"/>
            <a:ext cx="0" cy="2503488"/>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20" name="Group 4">
            <a:extLst>
              <a:ext uri="{FF2B5EF4-FFF2-40B4-BE49-F238E27FC236}">
                <a16:creationId xmlns:a16="http://schemas.microsoft.com/office/drawing/2014/main" id="{EC1AB541-2ED1-413D-9F96-1BB4A4980AEC}"/>
              </a:ext>
            </a:extLst>
          </p:cNvPr>
          <p:cNvGrpSpPr>
            <a:grpSpLocks/>
          </p:cNvGrpSpPr>
          <p:nvPr/>
        </p:nvGrpSpPr>
        <p:grpSpPr bwMode="auto">
          <a:xfrm>
            <a:off x="1819275" y="3181350"/>
            <a:ext cx="3538538" cy="2168525"/>
            <a:chOff x="1539" y="1759"/>
            <a:chExt cx="2452" cy="1548"/>
          </a:xfrm>
        </p:grpSpPr>
        <p:sp>
          <p:nvSpPr>
            <p:cNvPr id="444421" name="Freeform 5">
              <a:extLst>
                <a:ext uri="{FF2B5EF4-FFF2-40B4-BE49-F238E27FC236}">
                  <a16:creationId xmlns:a16="http://schemas.microsoft.com/office/drawing/2014/main" id="{A3AF1E4B-EDB7-449A-9672-7C0040B85FA9}"/>
                </a:ext>
              </a:extLst>
            </p:cNvPr>
            <p:cNvSpPr>
              <a:spLocks/>
            </p:cNvSpPr>
            <p:nvPr/>
          </p:nvSpPr>
          <p:spPr bwMode="auto">
            <a:xfrm>
              <a:off x="1539" y="1759"/>
              <a:ext cx="1223" cy="768"/>
            </a:xfrm>
            <a:custGeom>
              <a:avLst/>
              <a:gdLst>
                <a:gd name="T0" fmla="*/ 1222 w 1223"/>
                <a:gd name="T1" fmla="*/ 767 h 768"/>
                <a:gd name="T2" fmla="*/ 1163 w 1223"/>
                <a:gd name="T3" fmla="*/ 588 h 768"/>
                <a:gd name="T4" fmla="*/ 1097 w 1223"/>
                <a:gd name="T5" fmla="*/ 432 h 768"/>
                <a:gd name="T6" fmla="*/ 1025 w 1223"/>
                <a:gd name="T7" fmla="*/ 301 h 768"/>
                <a:gd name="T8" fmla="*/ 949 w 1223"/>
                <a:gd name="T9" fmla="*/ 192 h 768"/>
                <a:gd name="T10" fmla="*/ 867 w 1223"/>
                <a:gd name="T11" fmla="*/ 109 h 768"/>
                <a:gd name="T12" fmla="*/ 783 w 1223"/>
                <a:gd name="T13" fmla="*/ 49 h 768"/>
                <a:gd name="T14" fmla="*/ 697 w 1223"/>
                <a:gd name="T15" fmla="*/ 13 h 768"/>
                <a:gd name="T16" fmla="*/ 611 w 1223"/>
                <a:gd name="T17" fmla="*/ 0 h 768"/>
                <a:gd name="T18" fmla="*/ 523 w 1223"/>
                <a:gd name="T19" fmla="*/ 13 h 768"/>
                <a:gd name="T20" fmla="*/ 436 w 1223"/>
                <a:gd name="T21" fmla="*/ 49 h 768"/>
                <a:gd name="T22" fmla="*/ 352 w 1223"/>
                <a:gd name="T23" fmla="*/ 109 h 768"/>
                <a:gd name="T24" fmla="*/ 272 w 1223"/>
                <a:gd name="T25" fmla="*/ 192 h 768"/>
                <a:gd name="T26" fmla="*/ 195 w 1223"/>
                <a:gd name="T27" fmla="*/ 301 h 768"/>
                <a:gd name="T28" fmla="*/ 123 w 1223"/>
                <a:gd name="T29" fmla="*/ 432 h 768"/>
                <a:gd name="T30" fmla="*/ 58 w 1223"/>
                <a:gd name="T31" fmla="*/ 588 h 768"/>
                <a:gd name="T32" fmla="*/ 0 w 1223"/>
                <a:gd name="T33" fmla="*/ 76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3" h="768">
                  <a:moveTo>
                    <a:pt x="1222" y="767"/>
                  </a:moveTo>
                  <a:lnTo>
                    <a:pt x="1163" y="588"/>
                  </a:lnTo>
                  <a:lnTo>
                    <a:pt x="1097" y="432"/>
                  </a:lnTo>
                  <a:lnTo>
                    <a:pt x="1025" y="301"/>
                  </a:lnTo>
                  <a:lnTo>
                    <a:pt x="949" y="192"/>
                  </a:lnTo>
                  <a:lnTo>
                    <a:pt x="867" y="109"/>
                  </a:lnTo>
                  <a:lnTo>
                    <a:pt x="783" y="49"/>
                  </a:lnTo>
                  <a:lnTo>
                    <a:pt x="697" y="13"/>
                  </a:lnTo>
                  <a:lnTo>
                    <a:pt x="611" y="0"/>
                  </a:lnTo>
                  <a:lnTo>
                    <a:pt x="523" y="13"/>
                  </a:lnTo>
                  <a:lnTo>
                    <a:pt x="436" y="49"/>
                  </a:lnTo>
                  <a:lnTo>
                    <a:pt x="352" y="109"/>
                  </a:lnTo>
                  <a:lnTo>
                    <a:pt x="272" y="192"/>
                  </a:lnTo>
                  <a:lnTo>
                    <a:pt x="195" y="301"/>
                  </a:lnTo>
                  <a:lnTo>
                    <a:pt x="123" y="432"/>
                  </a:lnTo>
                  <a:lnTo>
                    <a:pt x="58" y="588"/>
                  </a:lnTo>
                  <a:lnTo>
                    <a:pt x="0" y="767"/>
                  </a:lnTo>
                </a:path>
              </a:pathLst>
            </a:custGeom>
            <a:noFill/>
            <a:ln w="3175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2" name="Freeform 6">
              <a:extLst>
                <a:ext uri="{FF2B5EF4-FFF2-40B4-BE49-F238E27FC236}">
                  <a16:creationId xmlns:a16="http://schemas.microsoft.com/office/drawing/2014/main" id="{EAD69D14-723D-437B-842A-5C3C2536055D}"/>
                </a:ext>
              </a:extLst>
            </p:cNvPr>
            <p:cNvSpPr>
              <a:spLocks/>
            </p:cNvSpPr>
            <p:nvPr/>
          </p:nvSpPr>
          <p:spPr bwMode="auto">
            <a:xfrm>
              <a:off x="2768" y="2538"/>
              <a:ext cx="1223" cy="769"/>
            </a:xfrm>
            <a:custGeom>
              <a:avLst/>
              <a:gdLst>
                <a:gd name="T0" fmla="*/ 1222 w 1223"/>
                <a:gd name="T1" fmla="*/ 0 h 769"/>
                <a:gd name="T2" fmla="*/ 1162 w 1223"/>
                <a:gd name="T3" fmla="*/ 181 h 769"/>
                <a:gd name="T4" fmla="*/ 1097 w 1223"/>
                <a:gd name="T5" fmla="*/ 337 h 769"/>
                <a:gd name="T6" fmla="*/ 1024 w 1223"/>
                <a:gd name="T7" fmla="*/ 469 h 769"/>
                <a:gd name="T8" fmla="*/ 948 w 1223"/>
                <a:gd name="T9" fmla="*/ 576 h 769"/>
                <a:gd name="T10" fmla="*/ 867 w 1223"/>
                <a:gd name="T11" fmla="*/ 661 h 769"/>
                <a:gd name="T12" fmla="*/ 783 w 1223"/>
                <a:gd name="T13" fmla="*/ 720 h 769"/>
                <a:gd name="T14" fmla="*/ 696 w 1223"/>
                <a:gd name="T15" fmla="*/ 757 h 769"/>
                <a:gd name="T16" fmla="*/ 610 w 1223"/>
                <a:gd name="T17" fmla="*/ 768 h 769"/>
                <a:gd name="T18" fmla="*/ 522 w 1223"/>
                <a:gd name="T19" fmla="*/ 757 h 769"/>
                <a:gd name="T20" fmla="*/ 436 w 1223"/>
                <a:gd name="T21" fmla="*/ 720 h 769"/>
                <a:gd name="T22" fmla="*/ 352 w 1223"/>
                <a:gd name="T23" fmla="*/ 661 h 769"/>
                <a:gd name="T24" fmla="*/ 271 w 1223"/>
                <a:gd name="T25" fmla="*/ 576 h 769"/>
                <a:gd name="T26" fmla="*/ 194 w 1223"/>
                <a:gd name="T27" fmla="*/ 469 h 769"/>
                <a:gd name="T28" fmla="*/ 123 w 1223"/>
                <a:gd name="T29" fmla="*/ 337 h 769"/>
                <a:gd name="T30" fmla="*/ 57 w 1223"/>
                <a:gd name="T31" fmla="*/ 181 h 769"/>
                <a:gd name="T32" fmla="*/ 0 w 1223"/>
                <a:gd name="T33"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3" h="769">
                  <a:moveTo>
                    <a:pt x="1222" y="0"/>
                  </a:moveTo>
                  <a:lnTo>
                    <a:pt x="1162" y="181"/>
                  </a:lnTo>
                  <a:lnTo>
                    <a:pt x="1097" y="337"/>
                  </a:lnTo>
                  <a:lnTo>
                    <a:pt x="1024" y="469"/>
                  </a:lnTo>
                  <a:lnTo>
                    <a:pt x="948" y="576"/>
                  </a:lnTo>
                  <a:lnTo>
                    <a:pt x="867" y="661"/>
                  </a:lnTo>
                  <a:lnTo>
                    <a:pt x="783" y="720"/>
                  </a:lnTo>
                  <a:lnTo>
                    <a:pt x="696" y="757"/>
                  </a:lnTo>
                  <a:lnTo>
                    <a:pt x="610" y="768"/>
                  </a:lnTo>
                  <a:lnTo>
                    <a:pt x="522" y="757"/>
                  </a:lnTo>
                  <a:lnTo>
                    <a:pt x="436" y="720"/>
                  </a:lnTo>
                  <a:lnTo>
                    <a:pt x="352" y="661"/>
                  </a:lnTo>
                  <a:lnTo>
                    <a:pt x="271" y="576"/>
                  </a:lnTo>
                  <a:lnTo>
                    <a:pt x="194" y="469"/>
                  </a:lnTo>
                  <a:lnTo>
                    <a:pt x="123" y="337"/>
                  </a:lnTo>
                  <a:lnTo>
                    <a:pt x="57" y="181"/>
                  </a:lnTo>
                  <a:lnTo>
                    <a:pt x="0" y="0"/>
                  </a:lnTo>
                </a:path>
              </a:pathLst>
            </a:custGeom>
            <a:noFill/>
            <a:ln w="31750" cap="flat" cmpd="sng">
              <a:solidFill>
                <a:srgbClr val="008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4423" name="Rectangle 7">
            <a:extLst>
              <a:ext uri="{FF2B5EF4-FFF2-40B4-BE49-F238E27FC236}">
                <a16:creationId xmlns:a16="http://schemas.microsoft.com/office/drawing/2014/main" id="{01BD094A-C693-4783-B0CC-8DACA6DB5354}"/>
              </a:ext>
            </a:extLst>
          </p:cNvPr>
          <p:cNvSpPr>
            <a:spLocks noGrp="1" noChangeArrowheads="1"/>
          </p:cNvSpPr>
          <p:nvPr>
            <p:ph type="body" sz="half" idx="1"/>
          </p:nvPr>
        </p:nvSpPr>
        <p:spPr>
          <a:xfrm>
            <a:off x="6943725" y="4140200"/>
            <a:ext cx="1190625" cy="355600"/>
          </a:xfrm>
          <a:noFill/>
          <a:ln/>
        </p:spPr>
        <p:txBody>
          <a:bodyPr lIns="0" tIns="0" rIns="0" bIns="0"/>
          <a:lstStyle/>
          <a:p>
            <a:pPr marL="0" indent="0" algn="ctr" defTabSz="457200">
              <a:spcBef>
                <a:spcPct val="0"/>
              </a:spcBef>
              <a:buClr>
                <a:srgbClr val="008280"/>
              </a:buClr>
              <a:buSzPct val="90000"/>
              <a:buFont typeface="Monotype Sorts" pitchFamily="2" charset="2"/>
              <a:buNone/>
            </a:pPr>
            <a:r>
              <a:rPr lang="en-US" altLang="en-US" sz="1800"/>
              <a:t>Time</a:t>
            </a:r>
            <a:endParaRPr lang="en-US" altLang="en-US" sz="2400"/>
          </a:p>
        </p:txBody>
      </p:sp>
      <p:sp>
        <p:nvSpPr>
          <p:cNvPr id="444424" name="Text Box 8">
            <a:extLst>
              <a:ext uri="{FF2B5EF4-FFF2-40B4-BE49-F238E27FC236}">
                <a16:creationId xmlns:a16="http://schemas.microsoft.com/office/drawing/2014/main" id="{24724823-FB14-45C6-A7AA-E932E7956F9C}"/>
              </a:ext>
            </a:extLst>
          </p:cNvPr>
          <p:cNvSpPr txBox="1">
            <a:spLocks noChangeArrowheads="1"/>
          </p:cNvSpPr>
          <p:nvPr/>
        </p:nvSpPr>
        <p:spPr bwMode="auto">
          <a:xfrm>
            <a:off x="1371600" y="4078288"/>
            <a:ext cx="2508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44425" name="Text Box 9">
            <a:extLst>
              <a:ext uri="{FF2B5EF4-FFF2-40B4-BE49-F238E27FC236}">
                <a16:creationId xmlns:a16="http://schemas.microsoft.com/office/drawing/2014/main" id="{27D0D67A-4B09-4832-8FE8-2BD569B0A282}"/>
              </a:ext>
            </a:extLst>
          </p:cNvPr>
          <p:cNvSpPr txBox="1">
            <a:spLocks noChangeArrowheads="1"/>
          </p:cNvSpPr>
          <p:nvPr/>
        </p:nvSpPr>
        <p:spPr bwMode="auto">
          <a:xfrm>
            <a:off x="1824038" y="5157788"/>
            <a:ext cx="228600"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grpSp>
        <p:nvGrpSpPr>
          <p:cNvPr id="444426" name="Group 10">
            <a:extLst>
              <a:ext uri="{FF2B5EF4-FFF2-40B4-BE49-F238E27FC236}">
                <a16:creationId xmlns:a16="http://schemas.microsoft.com/office/drawing/2014/main" id="{C1284323-3843-412F-A61E-44E885FDF629}"/>
              </a:ext>
            </a:extLst>
          </p:cNvPr>
          <p:cNvGrpSpPr>
            <a:grpSpLocks/>
          </p:cNvGrpSpPr>
          <p:nvPr/>
        </p:nvGrpSpPr>
        <p:grpSpPr bwMode="auto">
          <a:xfrm>
            <a:off x="1858963" y="3424238"/>
            <a:ext cx="3725862" cy="1855787"/>
            <a:chOff x="1566" y="1932"/>
            <a:chExt cx="2582" cy="1325"/>
          </a:xfrm>
        </p:grpSpPr>
        <p:grpSp>
          <p:nvGrpSpPr>
            <p:cNvPr id="444427" name="Group 11">
              <a:extLst>
                <a:ext uri="{FF2B5EF4-FFF2-40B4-BE49-F238E27FC236}">
                  <a16:creationId xmlns:a16="http://schemas.microsoft.com/office/drawing/2014/main" id="{82AAED55-B8ED-4A18-9291-8B56B0D5A62E}"/>
                </a:ext>
              </a:extLst>
            </p:cNvPr>
            <p:cNvGrpSpPr>
              <a:grpSpLocks/>
            </p:cNvGrpSpPr>
            <p:nvPr/>
          </p:nvGrpSpPr>
          <p:grpSpPr bwMode="auto">
            <a:xfrm>
              <a:off x="1566" y="1932"/>
              <a:ext cx="625" cy="1307"/>
              <a:chOff x="1566" y="1932"/>
              <a:chExt cx="625" cy="1307"/>
            </a:xfrm>
          </p:grpSpPr>
          <p:sp>
            <p:nvSpPr>
              <p:cNvPr id="444428" name="Freeform 12">
                <a:extLst>
                  <a:ext uri="{FF2B5EF4-FFF2-40B4-BE49-F238E27FC236}">
                    <a16:creationId xmlns:a16="http://schemas.microsoft.com/office/drawing/2014/main" id="{E565F7B1-4370-48C7-A95C-E1B25D03B177}"/>
                  </a:ext>
                </a:extLst>
              </p:cNvPr>
              <p:cNvSpPr>
                <a:spLocks/>
              </p:cNvSpPr>
              <p:nvPr/>
            </p:nvSpPr>
            <p:spPr bwMode="auto">
              <a:xfrm>
                <a:off x="1566" y="1932"/>
                <a:ext cx="311" cy="650"/>
              </a:xfrm>
              <a:custGeom>
                <a:avLst/>
                <a:gdLst>
                  <a:gd name="T0" fmla="*/ 310 w 311"/>
                  <a:gd name="T1" fmla="*/ 649 h 650"/>
                  <a:gd name="T2" fmla="*/ 294 w 311"/>
                  <a:gd name="T3" fmla="*/ 498 h 650"/>
                  <a:gd name="T4" fmla="*/ 278 w 311"/>
                  <a:gd name="T5" fmla="*/ 366 h 650"/>
                  <a:gd name="T6" fmla="*/ 259 w 311"/>
                  <a:gd name="T7" fmla="*/ 255 h 650"/>
                  <a:gd name="T8" fmla="*/ 240 w 311"/>
                  <a:gd name="T9" fmla="*/ 163 h 650"/>
                  <a:gd name="T10" fmla="*/ 218 w 311"/>
                  <a:gd name="T11" fmla="*/ 93 h 650"/>
                  <a:gd name="T12" fmla="*/ 198 w 311"/>
                  <a:gd name="T13" fmla="*/ 42 h 650"/>
                  <a:gd name="T14" fmla="*/ 175 w 311"/>
                  <a:gd name="T15" fmla="*/ 11 h 650"/>
                  <a:gd name="T16" fmla="*/ 155 w 311"/>
                  <a:gd name="T17" fmla="*/ 0 h 650"/>
                  <a:gd name="T18" fmla="*/ 132 w 311"/>
                  <a:gd name="T19" fmla="*/ 11 h 650"/>
                  <a:gd name="T20" fmla="*/ 110 w 311"/>
                  <a:gd name="T21" fmla="*/ 42 h 650"/>
                  <a:gd name="T22" fmla="*/ 89 w 311"/>
                  <a:gd name="T23" fmla="*/ 93 h 650"/>
                  <a:gd name="T24" fmla="*/ 69 w 311"/>
                  <a:gd name="T25" fmla="*/ 163 h 650"/>
                  <a:gd name="T26" fmla="*/ 49 w 311"/>
                  <a:gd name="T27" fmla="*/ 255 h 650"/>
                  <a:gd name="T28" fmla="*/ 31 w 311"/>
                  <a:gd name="T29" fmla="*/ 366 h 650"/>
                  <a:gd name="T30" fmla="*/ 14 w 311"/>
                  <a:gd name="T31" fmla="*/ 498 h 650"/>
                  <a:gd name="T32" fmla="*/ 0 w 311"/>
                  <a:gd name="T33"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1" h="650">
                    <a:moveTo>
                      <a:pt x="310" y="649"/>
                    </a:moveTo>
                    <a:lnTo>
                      <a:pt x="294" y="498"/>
                    </a:lnTo>
                    <a:lnTo>
                      <a:pt x="278" y="366"/>
                    </a:lnTo>
                    <a:lnTo>
                      <a:pt x="259" y="255"/>
                    </a:lnTo>
                    <a:lnTo>
                      <a:pt x="240" y="163"/>
                    </a:lnTo>
                    <a:lnTo>
                      <a:pt x="218" y="93"/>
                    </a:lnTo>
                    <a:lnTo>
                      <a:pt x="198" y="42"/>
                    </a:lnTo>
                    <a:lnTo>
                      <a:pt x="175" y="11"/>
                    </a:lnTo>
                    <a:lnTo>
                      <a:pt x="155" y="0"/>
                    </a:lnTo>
                    <a:lnTo>
                      <a:pt x="132" y="11"/>
                    </a:lnTo>
                    <a:lnTo>
                      <a:pt x="110" y="42"/>
                    </a:lnTo>
                    <a:lnTo>
                      <a:pt x="89" y="93"/>
                    </a:lnTo>
                    <a:lnTo>
                      <a:pt x="69" y="163"/>
                    </a:lnTo>
                    <a:lnTo>
                      <a:pt x="49" y="255"/>
                    </a:lnTo>
                    <a:lnTo>
                      <a:pt x="31" y="366"/>
                    </a:lnTo>
                    <a:lnTo>
                      <a:pt x="14" y="498"/>
                    </a:lnTo>
                    <a:lnTo>
                      <a:pt x="0" y="649"/>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9" name="Freeform 13">
                <a:extLst>
                  <a:ext uri="{FF2B5EF4-FFF2-40B4-BE49-F238E27FC236}">
                    <a16:creationId xmlns:a16="http://schemas.microsoft.com/office/drawing/2014/main" id="{F9129199-08D3-48C0-A521-FD8AD0C9AFF4}"/>
                  </a:ext>
                </a:extLst>
              </p:cNvPr>
              <p:cNvSpPr>
                <a:spLocks/>
              </p:cNvSpPr>
              <p:nvPr/>
            </p:nvSpPr>
            <p:spPr bwMode="auto">
              <a:xfrm>
                <a:off x="1878" y="2590"/>
                <a:ext cx="313" cy="649"/>
              </a:xfrm>
              <a:custGeom>
                <a:avLst/>
                <a:gdLst>
                  <a:gd name="T0" fmla="*/ 312 w 313"/>
                  <a:gd name="T1" fmla="*/ 0 h 649"/>
                  <a:gd name="T2" fmla="*/ 296 w 313"/>
                  <a:gd name="T3" fmla="*/ 152 h 649"/>
                  <a:gd name="T4" fmla="*/ 279 w 313"/>
                  <a:gd name="T5" fmla="*/ 284 h 649"/>
                  <a:gd name="T6" fmla="*/ 260 w 313"/>
                  <a:gd name="T7" fmla="*/ 396 h 649"/>
                  <a:gd name="T8" fmla="*/ 241 w 313"/>
                  <a:gd name="T9" fmla="*/ 486 h 649"/>
                  <a:gd name="T10" fmla="*/ 219 w 313"/>
                  <a:gd name="T11" fmla="*/ 558 h 649"/>
                  <a:gd name="T12" fmla="*/ 198 w 313"/>
                  <a:gd name="T13" fmla="*/ 608 h 649"/>
                  <a:gd name="T14" fmla="*/ 176 w 313"/>
                  <a:gd name="T15" fmla="*/ 638 h 649"/>
                  <a:gd name="T16" fmla="*/ 156 w 313"/>
                  <a:gd name="T17" fmla="*/ 648 h 649"/>
                  <a:gd name="T18" fmla="*/ 133 w 313"/>
                  <a:gd name="T19" fmla="*/ 638 h 649"/>
                  <a:gd name="T20" fmla="*/ 110 w 313"/>
                  <a:gd name="T21" fmla="*/ 608 h 649"/>
                  <a:gd name="T22" fmla="*/ 89 w 313"/>
                  <a:gd name="T23" fmla="*/ 558 h 649"/>
                  <a:gd name="T24" fmla="*/ 69 w 313"/>
                  <a:gd name="T25" fmla="*/ 486 h 649"/>
                  <a:gd name="T26" fmla="*/ 49 w 313"/>
                  <a:gd name="T27" fmla="*/ 396 h 649"/>
                  <a:gd name="T28" fmla="*/ 31 w 313"/>
                  <a:gd name="T29" fmla="*/ 284 h 649"/>
                  <a:gd name="T30" fmla="*/ 14 w 313"/>
                  <a:gd name="T31" fmla="*/ 152 h 649"/>
                  <a:gd name="T32" fmla="*/ 0 w 313"/>
                  <a:gd name="T3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 h="649">
                    <a:moveTo>
                      <a:pt x="312" y="0"/>
                    </a:moveTo>
                    <a:lnTo>
                      <a:pt x="296" y="152"/>
                    </a:lnTo>
                    <a:lnTo>
                      <a:pt x="279" y="284"/>
                    </a:lnTo>
                    <a:lnTo>
                      <a:pt x="260" y="396"/>
                    </a:lnTo>
                    <a:lnTo>
                      <a:pt x="241" y="486"/>
                    </a:lnTo>
                    <a:lnTo>
                      <a:pt x="219" y="558"/>
                    </a:lnTo>
                    <a:lnTo>
                      <a:pt x="198" y="608"/>
                    </a:lnTo>
                    <a:lnTo>
                      <a:pt x="176" y="638"/>
                    </a:lnTo>
                    <a:lnTo>
                      <a:pt x="156" y="648"/>
                    </a:lnTo>
                    <a:lnTo>
                      <a:pt x="133" y="638"/>
                    </a:lnTo>
                    <a:lnTo>
                      <a:pt x="110" y="608"/>
                    </a:lnTo>
                    <a:lnTo>
                      <a:pt x="89" y="558"/>
                    </a:lnTo>
                    <a:lnTo>
                      <a:pt x="69" y="486"/>
                    </a:lnTo>
                    <a:lnTo>
                      <a:pt x="49" y="396"/>
                    </a:lnTo>
                    <a:lnTo>
                      <a:pt x="31" y="284"/>
                    </a:lnTo>
                    <a:lnTo>
                      <a:pt x="14" y="152"/>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4430" name="Group 14">
              <a:extLst>
                <a:ext uri="{FF2B5EF4-FFF2-40B4-BE49-F238E27FC236}">
                  <a16:creationId xmlns:a16="http://schemas.microsoft.com/office/drawing/2014/main" id="{739A9B5F-CEC8-4EBE-9A03-E8BF3D763271}"/>
                </a:ext>
              </a:extLst>
            </p:cNvPr>
            <p:cNvGrpSpPr>
              <a:grpSpLocks/>
            </p:cNvGrpSpPr>
            <p:nvPr/>
          </p:nvGrpSpPr>
          <p:grpSpPr bwMode="auto">
            <a:xfrm>
              <a:off x="2232" y="1948"/>
              <a:ext cx="624" cy="1307"/>
              <a:chOff x="2232" y="1948"/>
              <a:chExt cx="624" cy="1307"/>
            </a:xfrm>
          </p:grpSpPr>
          <p:sp>
            <p:nvSpPr>
              <p:cNvPr id="444431" name="Freeform 15">
                <a:extLst>
                  <a:ext uri="{FF2B5EF4-FFF2-40B4-BE49-F238E27FC236}">
                    <a16:creationId xmlns:a16="http://schemas.microsoft.com/office/drawing/2014/main" id="{FCAA9097-2066-49EE-B996-130DEB59A52D}"/>
                  </a:ext>
                </a:extLst>
              </p:cNvPr>
              <p:cNvSpPr>
                <a:spLocks/>
              </p:cNvSpPr>
              <p:nvPr/>
            </p:nvSpPr>
            <p:spPr bwMode="auto">
              <a:xfrm>
                <a:off x="2232" y="1948"/>
                <a:ext cx="312" cy="649"/>
              </a:xfrm>
              <a:custGeom>
                <a:avLst/>
                <a:gdLst>
                  <a:gd name="T0" fmla="*/ 311 w 312"/>
                  <a:gd name="T1" fmla="*/ 648 h 649"/>
                  <a:gd name="T2" fmla="*/ 295 w 312"/>
                  <a:gd name="T3" fmla="*/ 497 h 649"/>
                  <a:gd name="T4" fmla="*/ 278 w 312"/>
                  <a:gd name="T5" fmla="*/ 365 h 649"/>
                  <a:gd name="T6" fmla="*/ 260 w 312"/>
                  <a:gd name="T7" fmla="*/ 254 h 649"/>
                  <a:gd name="T8" fmla="*/ 241 w 312"/>
                  <a:gd name="T9" fmla="*/ 162 h 649"/>
                  <a:gd name="T10" fmla="*/ 219 w 312"/>
                  <a:gd name="T11" fmla="*/ 92 h 649"/>
                  <a:gd name="T12" fmla="*/ 198 w 312"/>
                  <a:gd name="T13" fmla="*/ 41 h 649"/>
                  <a:gd name="T14" fmla="*/ 176 w 312"/>
                  <a:gd name="T15" fmla="*/ 11 h 649"/>
                  <a:gd name="T16" fmla="*/ 155 w 312"/>
                  <a:gd name="T17" fmla="*/ 0 h 649"/>
                  <a:gd name="T18" fmla="*/ 133 w 312"/>
                  <a:gd name="T19" fmla="*/ 11 h 649"/>
                  <a:gd name="T20" fmla="*/ 111 w 312"/>
                  <a:gd name="T21" fmla="*/ 41 h 649"/>
                  <a:gd name="T22" fmla="*/ 89 w 312"/>
                  <a:gd name="T23" fmla="*/ 92 h 649"/>
                  <a:gd name="T24" fmla="*/ 69 w 312"/>
                  <a:gd name="T25" fmla="*/ 162 h 649"/>
                  <a:gd name="T26" fmla="*/ 49 w 312"/>
                  <a:gd name="T27" fmla="*/ 254 h 649"/>
                  <a:gd name="T28" fmla="*/ 31 w 312"/>
                  <a:gd name="T29" fmla="*/ 365 h 649"/>
                  <a:gd name="T30" fmla="*/ 14 w 312"/>
                  <a:gd name="T31" fmla="*/ 497 h 649"/>
                  <a:gd name="T32" fmla="*/ 0 w 312"/>
                  <a:gd name="T33" fmla="*/ 648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649">
                    <a:moveTo>
                      <a:pt x="311" y="648"/>
                    </a:moveTo>
                    <a:lnTo>
                      <a:pt x="295" y="497"/>
                    </a:lnTo>
                    <a:lnTo>
                      <a:pt x="278" y="365"/>
                    </a:lnTo>
                    <a:lnTo>
                      <a:pt x="260" y="254"/>
                    </a:lnTo>
                    <a:lnTo>
                      <a:pt x="241" y="162"/>
                    </a:lnTo>
                    <a:lnTo>
                      <a:pt x="219" y="92"/>
                    </a:lnTo>
                    <a:lnTo>
                      <a:pt x="198" y="41"/>
                    </a:lnTo>
                    <a:lnTo>
                      <a:pt x="176" y="11"/>
                    </a:lnTo>
                    <a:lnTo>
                      <a:pt x="155" y="0"/>
                    </a:lnTo>
                    <a:lnTo>
                      <a:pt x="133" y="11"/>
                    </a:lnTo>
                    <a:lnTo>
                      <a:pt x="111" y="41"/>
                    </a:lnTo>
                    <a:lnTo>
                      <a:pt x="89" y="92"/>
                    </a:lnTo>
                    <a:lnTo>
                      <a:pt x="69" y="162"/>
                    </a:lnTo>
                    <a:lnTo>
                      <a:pt x="49" y="254"/>
                    </a:lnTo>
                    <a:lnTo>
                      <a:pt x="31" y="365"/>
                    </a:lnTo>
                    <a:lnTo>
                      <a:pt x="14" y="497"/>
                    </a:lnTo>
                    <a:lnTo>
                      <a:pt x="0" y="648"/>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32" name="Freeform 16">
                <a:extLst>
                  <a:ext uri="{FF2B5EF4-FFF2-40B4-BE49-F238E27FC236}">
                    <a16:creationId xmlns:a16="http://schemas.microsoft.com/office/drawing/2014/main" id="{B4F2E352-F619-4CFA-9F56-A871616C1FB3}"/>
                  </a:ext>
                </a:extLst>
              </p:cNvPr>
              <p:cNvSpPr>
                <a:spLocks/>
              </p:cNvSpPr>
              <p:nvPr/>
            </p:nvSpPr>
            <p:spPr bwMode="auto">
              <a:xfrm>
                <a:off x="2544" y="2605"/>
                <a:ext cx="312" cy="650"/>
              </a:xfrm>
              <a:custGeom>
                <a:avLst/>
                <a:gdLst>
                  <a:gd name="T0" fmla="*/ 311 w 312"/>
                  <a:gd name="T1" fmla="*/ 0 h 650"/>
                  <a:gd name="T2" fmla="*/ 296 w 312"/>
                  <a:gd name="T3" fmla="*/ 153 h 650"/>
                  <a:gd name="T4" fmla="*/ 279 w 312"/>
                  <a:gd name="T5" fmla="*/ 285 h 650"/>
                  <a:gd name="T6" fmla="*/ 260 w 312"/>
                  <a:gd name="T7" fmla="*/ 396 h 650"/>
                  <a:gd name="T8" fmla="*/ 241 w 312"/>
                  <a:gd name="T9" fmla="*/ 487 h 650"/>
                  <a:gd name="T10" fmla="*/ 220 w 312"/>
                  <a:gd name="T11" fmla="*/ 559 h 650"/>
                  <a:gd name="T12" fmla="*/ 199 w 312"/>
                  <a:gd name="T13" fmla="*/ 609 h 650"/>
                  <a:gd name="T14" fmla="*/ 176 w 312"/>
                  <a:gd name="T15" fmla="*/ 639 h 650"/>
                  <a:gd name="T16" fmla="*/ 156 w 312"/>
                  <a:gd name="T17" fmla="*/ 649 h 650"/>
                  <a:gd name="T18" fmla="*/ 133 w 312"/>
                  <a:gd name="T19" fmla="*/ 639 h 650"/>
                  <a:gd name="T20" fmla="*/ 111 w 312"/>
                  <a:gd name="T21" fmla="*/ 609 h 650"/>
                  <a:gd name="T22" fmla="*/ 89 w 312"/>
                  <a:gd name="T23" fmla="*/ 559 h 650"/>
                  <a:gd name="T24" fmla="*/ 69 w 312"/>
                  <a:gd name="T25" fmla="*/ 487 h 650"/>
                  <a:gd name="T26" fmla="*/ 49 w 312"/>
                  <a:gd name="T27" fmla="*/ 396 h 650"/>
                  <a:gd name="T28" fmla="*/ 31 w 312"/>
                  <a:gd name="T29" fmla="*/ 285 h 650"/>
                  <a:gd name="T30" fmla="*/ 14 w 312"/>
                  <a:gd name="T31" fmla="*/ 153 h 650"/>
                  <a:gd name="T32" fmla="*/ 0 w 312"/>
                  <a:gd name="T33"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650">
                    <a:moveTo>
                      <a:pt x="311" y="0"/>
                    </a:moveTo>
                    <a:lnTo>
                      <a:pt x="296" y="153"/>
                    </a:lnTo>
                    <a:lnTo>
                      <a:pt x="279" y="285"/>
                    </a:lnTo>
                    <a:lnTo>
                      <a:pt x="260" y="396"/>
                    </a:lnTo>
                    <a:lnTo>
                      <a:pt x="241" y="487"/>
                    </a:lnTo>
                    <a:lnTo>
                      <a:pt x="220" y="559"/>
                    </a:lnTo>
                    <a:lnTo>
                      <a:pt x="199" y="609"/>
                    </a:lnTo>
                    <a:lnTo>
                      <a:pt x="176" y="639"/>
                    </a:lnTo>
                    <a:lnTo>
                      <a:pt x="156" y="649"/>
                    </a:lnTo>
                    <a:lnTo>
                      <a:pt x="133" y="639"/>
                    </a:lnTo>
                    <a:lnTo>
                      <a:pt x="111" y="609"/>
                    </a:lnTo>
                    <a:lnTo>
                      <a:pt x="89" y="559"/>
                    </a:lnTo>
                    <a:lnTo>
                      <a:pt x="69" y="487"/>
                    </a:lnTo>
                    <a:lnTo>
                      <a:pt x="49" y="396"/>
                    </a:lnTo>
                    <a:lnTo>
                      <a:pt x="31" y="285"/>
                    </a:lnTo>
                    <a:lnTo>
                      <a:pt x="14" y="153"/>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4433" name="Group 17">
              <a:extLst>
                <a:ext uri="{FF2B5EF4-FFF2-40B4-BE49-F238E27FC236}">
                  <a16:creationId xmlns:a16="http://schemas.microsoft.com/office/drawing/2014/main" id="{9048B72D-EA7E-4156-B5B7-025D9AD90D19}"/>
                </a:ext>
              </a:extLst>
            </p:cNvPr>
            <p:cNvGrpSpPr>
              <a:grpSpLocks/>
            </p:cNvGrpSpPr>
            <p:nvPr/>
          </p:nvGrpSpPr>
          <p:grpSpPr bwMode="auto">
            <a:xfrm>
              <a:off x="2896" y="1951"/>
              <a:ext cx="623" cy="1306"/>
              <a:chOff x="2896" y="1951"/>
              <a:chExt cx="623" cy="1306"/>
            </a:xfrm>
          </p:grpSpPr>
          <p:sp>
            <p:nvSpPr>
              <p:cNvPr id="444434" name="Freeform 18">
                <a:extLst>
                  <a:ext uri="{FF2B5EF4-FFF2-40B4-BE49-F238E27FC236}">
                    <a16:creationId xmlns:a16="http://schemas.microsoft.com/office/drawing/2014/main" id="{428EBB4F-5F2A-4E8B-9AE9-9F4FA78B78A4}"/>
                  </a:ext>
                </a:extLst>
              </p:cNvPr>
              <p:cNvSpPr>
                <a:spLocks/>
              </p:cNvSpPr>
              <p:nvPr/>
            </p:nvSpPr>
            <p:spPr bwMode="auto">
              <a:xfrm>
                <a:off x="2896" y="1951"/>
                <a:ext cx="311" cy="650"/>
              </a:xfrm>
              <a:custGeom>
                <a:avLst/>
                <a:gdLst>
                  <a:gd name="T0" fmla="*/ 310 w 311"/>
                  <a:gd name="T1" fmla="*/ 649 h 650"/>
                  <a:gd name="T2" fmla="*/ 294 w 311"/>
                  <a:gd name="T3" fmla="*/ 497 h 650"/>
                  <a:gd name="T4" fmla="*/ 278 w 311"/>
                  <a:gd name="T5" fmla="*/ 365 h 650"/>
                  <a:gd name="T6" fmla="*/ 259 w 311"/>
                  <a:gd name="T7" fmla="*/ 254 h 650"/>
                  <a:gd name="T8" fmla="*/ 240 w 311"/>
                  <a:gd name="T9" fmla="*/ 162 h 650"/>
                  <a:gd name="T10" fmla="*/ 218 w 311"/>
                  <a:gd name="T11" fmla="*/ 93 h 650"/>
                  <a:gd name="T12" fmla="*/ 198 w 311"/>
                  <a:gd name="T13" fmla="*/ 41 h 650"/>
                  <a:gd name="T14" fmla="*/ 175 w 311"/>
                  <a:gd name="T15" fmla="*/ 11 h 650"/>
                  <a:gd name="T16" fmla="*/ 154 w 311"/>
                  <a:gd name="T17" fmla="*/ 0 h 650"/>
                  <a:gd name="T18" fmla="*/ 132 w 311"/>
                  <a:gd name="T19" fmla="*/ 11 h 650"/>
                  <a:gd name="T20" fmla="*/ 110 w 311"/>
                  <a:gd name="T21" fmla="*/ 41 h 650"/>
                  <a:gd name="T22" fmla="*/ 88 w 311"/>
                  <a:gd name="T23" fmla="*/ 93 h 650"/>
                  <a:gd name="T24" fmla="*/ 68 w 311"/>
                  <a:gd name="T25" fmla="*/ 162 h 650"/>
                  <a:gd name="T26" fmla="*/ 48 w 311"/>
                  <a:gd name="T27" fmla="*/ 254 h 650"/>
                  <a:gd name="T28" fmla="*/ 30 w 311"/>
                  <a:gd name="T29" fmla="*/ 365 h 650"/>
                  <a:gd name="T30" fmla="*/ 14 w 311"/>
                  <a:gd name="T31" fmla="*/ 497 h 650"/>
                  <a:gd name="T32" fmla="*/ 0 w 311"/>
                  <a:gd name="T33"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1" h="650">
                    <a:moveTo>
                      <a:pt x="310" y="649"/>
                    </a:moveTo>
                    <a:lnTo>
                      <a:pt x="294" y="497"/>
                    </a:lnTo>
                    <a:lnTo>
                      <a:pt x="278" y="365"/>
                    </a:lnTo>
                    <a:lnTo>
                      <a:pt x="259" y="254"/>
                    </a:lnTo>
                    <a:lnTo>
                      <a:pt x="240" y="162"/>
                    </a:lnTo>
                    <a:lnTo>
                      <a:pt x="218" y="93"/>
                    </a:lnTo>
                    <a:lnTo>
                      <a:pt x="198" y="41"/>
                    </a:lnTo>
                    <a:lnTo>
                      <a:pt x="175" y="11"/>
                    </a:lnTo>
                    <a:lnTo>
                      <a:pt x="154" y="0"/>
                    </a:lnTo>
                    <a:lnTo>
                      <a:pt x="132" y="11"/>
                    </a:lnTo>
                    <a:lnTo>
                      <a:pt x="110" y="41"/>
                    </a:lnTo>
                    <a:lnTo>
                      <a:pt x="88" y="93"/>
                    </a:lnTo>
                    <a:lnTo>
                      <a:pt x="68" y="162"/>
                    </a:lnTo>
                    <a:lnTo>
                      <a:pt x="48" y="254"/>
                    </a:lnTo>
                    <a:lnTo>
                      <a:pt x="30" y="365"/>
                    </a:lnTo>
                    <a:lnTo>
                      <a:pt x="14" y="497"/>
                    </a:lnTo>
                    <a:lnTo>
                      <a:pt x="0" y="649"/>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35" name="Freeform 19">
                <a:extLst>
                  <a:ext uri="{FF2B5EF4-FFF2-40B4-BE49-F238E27FC236}">
                    <a16:creationId xmlns:a16="http://schemas.microsoft.com/office/drawing/2014/main" id="{3EFA1256-6824-4BE9-8810-05403CE32692}"/>
                  </a:ext>
                </a:extLst>
              </p:cNvPr>
              <p:cNvSpPr>
                <a:spLocks/>
              </p:cNvSpPr>
              <p:nvPr/>
            </p:nvSpPr>
            <p:spPr bwMode="auto">
              <a:xfrm>
                <a:off x="3207" y="2609"/>
                <a:ext cx="312" cy="648"/>
              </a:xfrm>
              <a:custGeom>
                <a:avLst/>
                <a:gdLst>
                  <a:gd name="T0" fmla="*/ 311 w 312"/>
                  <a:gd name="T1" fmla="*/ 0 h 648"/>
                  <a:gd name="T2" fmla="*/ 296 w 312"/>
                  <a:gd name="T3" fmla="*/ 152 h 648"/>
                  <a:gd name="T4" fmla="*/ 279 w 312"/>
                  <a:gd name="T5" fmla="*/ 284 h 648"/>
                  <a:gd name="T6" fmla="*/ 260 w 312"/>
                  <a:gd name="T7" fmla="*/ 395 h 648"/>
                  <a:gd name="T8" fmla="*/ 241 w 312"/>
                  <a:gd name="T9" fmla="*/ 485 h 648"/>
                  <a:gd name="T10" fmla="*/ 219 w 312"/>
                  <a:gd name="T11" fmla="*/ 557 h 648"/>
                  <a:gd name="T12" fmla="*/ 199 w 312"/>
                  <a:gd name="T13" fmla="*/ 607 h 648"/>
                  <a:gd name="T14" fmla="*/ 176 w 312"/>
                  <a:gd name="T15" fmla="*/ 637 h 648"/>
                  <a:gd name="T16" fmla="*/ 155 w 312"/>
                  <a:gd name="T17" fmla="*/ 647 h 648"/>
                  <a:gd name="T18" fmla="*/ 133 w 312"/>
                  <a:gd name="T19" fmla="*/ 637 h 648"/>
                  <a:gd name="T20" fmla="*/ 111 w 312"/>
                  <a:gd name="T21" fmla="*/ 607 h 648"/>
                  <a:gd name="T22" fmla="*/ 89 w 312"/>
                  <a:gd name="T23" fmla="*/ 557 h 648"/>
                  <a:gd name="T24" fmla="*/ 69 w 312"/>
                  <a:gd name="T25" fmla="*/ 485 h 648"/>
                  <a:gd name="T26" fmla="*/ 49 w 312"/>
                  <a:gd name="T27" fmla="*/ 395 h 648"/>
                  <a:gd name="T28" fmla="*/ 31 w 312"/>
                  <a:gd name="T29" fmla="*/ 284 h 648"/>
                  <a:gd name="T30" fmla="*/ 14 w 312"/>
                  <a:gd name="T31" fmla="*/ 152 h 648"/>
                  <a:gd name="T32" fmla="*/ 0 w 312"/>
                  <a:gd name="T33"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648">
                    <a:moveTo>
                      <a:pt x="311" y="0"/>
                    </a:moveTo>
                    <a:lnTo>
                      <a:pt x="296" y="152"/>
                    </a:lnTo>
                    <a:lnTo>
                      <a:pt x="279" y="284"/>
                    </a:lnTo>
                    <a:lnTo>
                      <a:pt x="260" y="395"/>
                    </a:lnTo>
                    <a:lnTo>
                      <a:pt x="241" y="485"/>
                    </a:lnTo>
                    <a:lnTo>
                      <a:pt x="219" y="557"/>
                    </a:lnTo>
                    <a:lnTo>
                      <a:pt x="199" y="607"/>
                    </a:lnTo>
                    <a:lnTo>
                      <a:pt x="176" y="637"/>
                    </a:lnTo>
                    <a:lnTo>
                      <a:pt x="155" y="647"/>
                    </a:lnTo>
                    <a:lnTo>
                      <a:pt x="133" y="637"/>
                    </a:lnTo>
                    <a:lnTo>
                      <a:pt x="111" y="607"/>
                    </a:lnTo>
                    <a:lnTo>
                      <a:pt x="89" y="557"/>
                    </a:lnTo>
                    <a:lnTo>
                      <a:pt x="69" y="485"/>
                    </a:lnTo>
                    <a:lnTo>
                      <a:pt x="49" y="395"/>
                    </a:lnTo>
                    <a:lnTo>
                      <a:pt x="31" y="284"/>
                    </a:lnTo>
                    <a:lnTo>
                      <a:pt x="14" y="152"/>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4436" name="Group 20">
              <a:extLst>
                <a:ext uri="{FF2B5EF4-FFF2-40B4-BE49-F238E27FC236}">
                  <a16:creationId xmlns:a16="http://schemas.microsoft.com/office/drawing/2014/main" id="{46BDE05D-2690-4E8A-B58C-BC492AC08480}"/>
                </a:ext>
              </a:extLst>
            </p:cNvPr>
            <p:cNvGrpSpPr>
              <a:grpSpLocks/>
            </p:cNvGrpSpPr>
            <p:nvPr/>
          </p:nvGrpSpPr>
          <p:grpSpPr bwMode="auto">
            <a:xfrm>
              <a:off x="3524" y="1948"/>
              <a:ext cx="624" cy="1307"/>
              <a:chOff x="3524" y="1948"/>
              <a:chExt cx="624" cy="1307"/>
            </a:xfrm>
          </p:grpSpPr>
          <p:sp>
            <p:nvSpPr>
              <p:cNvPr id="444437" name="Freeform 21">
                <a:extLst>
                  <a:ext uri="{FF2B5EF4-FFF2-40B4-BE49-F238E27FC236}">
                    <a16:creationId xmlns:a16="http://schemas.microsoft.com/office/drawing/2014/main" id="{3D3F596A-481C-4788-B4FA-CCA930913D7C}"/>
                  </a:ext>
                </a:extLst>
              </p:cNvPr>
              <p:cNvSpPr>
                <a:spLocks/>
              </p:cNvSpPr>
              <p:nvPr/>
            </p:nvSpPr>
            <p:spPr bwMode="auto">
              <a:xfrm>
                <a:off x="3524" y="1948"/>
                <a:ext cx="311" cy="649"/>
              </a:xfrm>
              <a:custGeom>
                <a:avLst/>
                <a:gdLst>
                  <a:gd name="T0" fmla="*/ 310 w 311"/>
                  <a:gd name="T1" fmla="*/ 648 h 649"/>
                  <a:gd name="T2" fmla="*/ 295 w 311"/>
                  <a:gd name="T3" fmla="*/ 497 h 649"/>
                  <a:gd name="T4" fmla="*/ 278 w 311"/>
                  <a:gd name="T5" fmla="*/ 365 h 649"/>
                  <a:gd name="T6" fmla="*/ 259 w 311"/>
                  <a:gd name="T7" fmla="*/ 254 h 649"/>
                  <a:gd name="T8" fmla="*/ 240 w 311"/>
                  <a:gd name="T9" fmla="*/ 162 h 649"/>
                  <a:gd name="T10" fmla="*/ 218 w 311"/>
                  <a:gd name="T11" fmla="*/ 92 h 649"/>
                  <a:gd name="T12" fmla="*/ 198 w 311"/>
                  <a:gd name="T13" fmla="*/ 41 h 649"/>
                  <a:gd name="T14" fmla="*/ 176 w 311"/>
                  <a:gd name="T15" fmla="*/ 11 h 649"/>
                  <a:gd name="T16" fmla="*/ 155 w 311"/>
                  <a:gd name="T17" fmla="*/ 0 h 649"/>
                  <a:gd name="T18" fmla="*/ 132 w 311"/>
                  <a:gd name="T19" fmla="*/ 11 h 649"/>
                  <a:gd name="T20" fmla="*/ 111 w 311"/>
                  <a:gd name="T21" fmla="*/ 41 h 649"/>
                  <a:gd name="T22" fmla="*/ 89 w 311"/>
                  <a:gd name="T23" fmla="*/ 92 h 649"/>
                  <a:gd name="T24" fmla="*/ 69 w 311"/>
                  <a:gd name="T25" fmla="*/ 162 h 649"/>
                  <a:gd name="T26" fmla="*/ 49 w 311"/>
                  <a:gd name="T27" fmla="*/ 254 h 649"/>
                  <a:gd name="T28" fmla="*/ 31 w 311"/>
                  <a:gd name="T29" fmla="*/ 365 h 649"/>
                  <a:gd name="T30" fmla="*/ 14 w 311"/>
                  <a:gd name="T31" fmla="*/ 497 h 649"/>
                  <a:gd name="T32" fmla="*/ 0 w 311"/>
                  <a:gd name="T33" fmla="*/ 648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1" h="649">
                    <a:moveTo>
                      <a:pt x="310" y="648"/>
                    </a:moveTo>
                    <a:lnTo>
                      <a:pt x="295" y="497"/>
                    </a:lnTo>
                    <a:lnTo>
                      <a:pt x="278" y="365"/>
                    </a:lnTo>
                    <a:lnTo>
                      <a:pt x="259" y="254"/>
                    </a:lnTo>
                    <a:lnTo>
                      <a:pt x="240" y="162"/>
                    </a:lnTo>
                    <a:lnTo>
                      <a:pt x="218" y="92"/>
                    </a:lnTo>
                    <a:lnTo>
                      <a:pt x="198" y="41"/>
                    </a:lnTo>
                    <a:lnTo>
                      <a:pt x="176" y="11"/>
                    </a:lnTo>
                    <a:lnTo>
                      <a:pt x="155" y="0"/>
                    </a:lnTo>
                    <a:lnTo>
                      <a:pt x="132" y="11"/>
                    </a:lnTo>
                    <a:lnTo>
                      <a:pt x="111" y="41"/>
                    </a:lnTo>
                    <a:lnTo>
                      <a:pt x="89" y="92"/>
                    </a:lnTo>
                    <a:lnTo>
                      <a:pt x="69" y="162"/>
                    </a:lnTo>
                    <a:lnTo>
                      <a:pt x="49" y="254"/>
                    </a:lnTo>
                    <a:lnTo>
                      <a:pt x="31" y="365"/>
                    </a:lnTo>
                    <a:lnTo>
                      <a:pt x="14" y="497"/>
                    </a:lnTo>
                    <a:lnTo>
                      <a:pt x="0" y="648"/>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38" name="Freeform 22">
                <a:extLst>
                  <a:ext uri="{FF2B5EF4-FFF2-40B4-BE49-F238E27FC236}">
                    <a16:creationId xmlns:a16="http://schemas.microsoft.com/office/drawing/2014/main" id="{335899E3-EEE4-43CE-95D8-9C1FFD76FE93}"/>
                  </a:ext>
                </a:extLst>
              </p:cNvPr>
              <p:cNvSpPr>
                <a:spLocks/>
              </p:cNvSpPr>
              <p:nvPr/>
            </p:nvSpPr>
            <p:spPr bwMode="auto">
              <a:xfrm>
                <a:off x="3836" y="2605"/>
                <a:ext cx="312" cy="650"/>
              </a:xfrm>
              <a:custGeom>
                <a:avLst/>
                <a:gdLst>
                  <a:gd name="T0" fmla="*/ 311 w 312"/>
                  <a:gd name="T1" fmla="*/ 0 h 650"/>
                  <a:gd name="T2" fmla="*/ 295 w 312"/>
                  <a:gd name="T3" fmla="*/ 153 h 650"/>
                  <a:gd name="T4" fmla="*/ 278 w 312"/>
                  <a:gd name="T5" fmla="*/ 285 h 650"/>
                  <a:gd name="T6" fmla="*/ 260 w 312"/>
                  <a:gd name="T7" fmla="*/ 396 h 650"/>
                  <a:gd name="T8" fmla="*/ 241 w 312"/>
                  <a:gd name="T9" fmla="*/ 487 h 650"/>
                  <a:gd name="T10" fmla="*/ 219 w 312"/>
                  <a:gd name="T11" fmla="*/ 559 h 650"/>
                  <a:gd name="T12" fmla="*/ 198 w 312"/>
                  <a:gd name="T13" fmla="*/ 609 h 650"/>
                  <a:gd name="T14" fmla="*/ 176 w 312"/>
                  <a:gd name="T15" fmla="*/ 639 h 650"/>
                  <a:gd name="T16" fmla="*/ 156 w 312"/>
                  <a:gd name="T17" fmla="*/ 649 h 650"/>
                  <a:gd name="T18" fmla="*/ 133 w 312"/>
                  <a:gd name="T19" fmla="*/ 639 h 650"/>
                  <a:gd name="T20" fmla="*/ 111 w 312"/>
                  <a:gd name="T21" fmla="*/ 609 h 650"/>
                  <a:gd name="T22" fmla="*/ 89 w 312"/>
                  <a:gd name="T23" fmla="*/ 559 h 650"/>
                  <a:gd name="T24" fmla="*/ 69 w 312"/>
                  <a:gd name="T25" fmla="*/ 487 h 650"/>
                  <a:gd name="T26" fmla="*/ 49 w 312"/>
                  <a:gd name="T27" fmla="*/ 396 h 650"/>
                  <a:gd name="T28" fmla="*/ 31 w 312"/>
                  <a:gd name="T29" fmla="*/ 285 h 650"/>
                  <a:gd name="T30" fmla="*/ 14 w 312"/>
                  <a:gd name="T31" fmla="*/ 153 h 650"/>
                  <a:gd name="T32" fmla="*/ 0 w 312"/>
                  <a:gd name="T33"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650">
                    <a:moveTo>
                      <a:pt x="311" y="0"/>
                    </a:moveTo>
                    <a:lnTo>
                      <a:pt x="295" y="153"/>
                    </a:lnTo>
                    <a:lnTo>
                      <a:pt x="278" y="285"/>
                    </a:lnTo>
                    <a:lnTo>
                      <a:pt x="260" y="396"/>
                    </a:lnTo>
                    <a:lnTo>
                      <a:pt x="241" y="487"/>
                    </a:lnTo>
                    <a:lnTo>
                      <a:pt x="219" y="559"/>
                    </a:lnTo>
                    <a:lnTo>
                      <a:pt x="198" y="609"/>
                    </a:lnTo>
                    <a:lnTo>
                      <a:pt x="176" y="639"/>
                    </a:lnTo>
                    <a:lnTo>
                      <a:pt x="156" y="649"/>
                    </a:lnTo>
                    <a:lnTo>
                      <a:pt x="133" y="639"/>
                    </a:lnTo>
                    <a:lnTo>
                      <a:pt x="111" y="609"/>
                    </a:lnTo>
                    <a:lnTo>
                      <a:pt x="89" y="559"/>
                    </a:lnTo>
                    <a:lnTo>
                      <a:pt x="69" y="487"/>
                    </a:lnTo>
                    <a:lnTo>
                      <a:pt x="49" y="396"/>
                    </a:lnTo>
                    <a:lnTo>
                      <a:pt x="31" y="285"/>
                    </a:lnTo>
                    <a:lnTo>
                      <a:pt x="14" y="153"/>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44439" name="Group 23">
            <a:extLst>
              <a:ext uri="{FF2B5EF4-FFF2-40B4-BE49-F238E27FC236}">
                <a16:creationId xmlns:a16="http://schemas.microsoft.com/office/drawing/2014/main" id="{3D489B8D-A981-4A10-8074-7013A572D19D}"/>
              </a:ext>
            </a:extLst>
          </p:cNvPr>
          <p:cNvGrpSpPr>
            <a:grpSpLocks/>
          </p:cNvGrpSpPr>
          <p:nvPr/>
        </p:nvGrpSpPr>
        <p:grpSpPr bwMode="auto">
          <a:xfrm>
            <a:off x="1844675" y="3703638"/>
            <a:ext cx="3509963" cy="893762"/>
            <a:chOff x="1556" y="2132"/>
            <a:chExt cx="2433" cy="638"/>
          </a:xfrm>
        </p:grpSpPr>
        <p:grpSp>
          <p:nvGrpSpPr>
            <p:cNvPr id="444440" name="Group 24">
              <a:extLst>
                <a:ext uri="{FF2B5EF4-FFF2-40B4-BE49-F238E27FC236}">
                  <a16:creationId xmlns:a16="http://schemas.microsoft.com/office/drawing/2014/main" id="{F533B304-A193-4A50-9DC6-6A421A28B7A9}"/>
                </a:ext>
              </a:extLst>
            </p:cNvPr>
            <p:cNvGrpSpPr>
              <a:grpSpLocks/>
            </p:cNvGrpSpPr>
            <p:nvPr/>
          </p:nvGrpSpPr>
          <p:grpSpPr bwMode="auto">
            <a:xfrm>
              <a:off x="1556" y="2132"/>
              <a:ext cx="1213" cy="633"/>
              <a:chOff x="1556" y="2132"/>
              <a:chExt cx="1213" cy="633"/>
            </a:xfrm>
          </p:grpSpPr>
          <p:sp>
            <p:nvSpPr>
              <p:cNvPr id="444441" name="Freeform 25">
                <a:extLst>
                  <a:ext uri="{FF2B5EF4-FFF2-40B4-BE49-F238E27FC236}">
                    <a16:creationId xmlns:a16="http://schemas.microsoft.com/office/drawing/2014/main" id="{3A7FF067-16E8-4468-AC43-B286968EDD97}"/>
                  </a:ext>
                </a:extLst>
              </p:cNvPr>
              <p:cNvSpPr>
                <a:spLocks/>
              </p:cNvSpPr>
              <p:nvPr/>
            </p:nvSpPr>
            <p:spPr bwMode="auto">
              <a:xfrm>
                <a:off x="1556" y="2132"/>
                <a:ext cx="106" cy="312"/>
              </a:xfrm>
              <a:custGeom>
                <a:avLst/>
                <a:gdLst>
                  <a:gd name="T0" fmla="*/ 105 w 106"/>
                  <a:gd name="T1" fmla="*/ 311 h 312"/>
                  <a:gd name="T2" fmla="*/ 99 w 106"/>
                  <a:gd name="T3" fmla="*/ 238 h 312"/>
                  <a:gd name="T4" fmla="*/ 93 w 106"/>
                  <a:gd name="T5" fmla="*/ 176 h 312"/>
                  <a:gd name="T6" fmla="*/ 86 w 106"/>
                  <a:gd name="T7" fmla="*/ 122 h 312"/>
                  <a:gd name="T8" fmla="*/ 80 w 106"/>
                  <a:gd name="T9" fmla="*/ 78 h 312"/>
                  <a:gd name="T10" fmla="*/ 73 w 106"/>
                  <a:gd name="T11" fmla="*/ 45 h 312"/>
                  <a:gd name="T12" fmla="*/ 66 w 106"/>
                  <a:gd name="T13" fmla="*/ 20 h 312"/>
                  <a:gd name="T14" fmla="*/ 59 w 106"/>
                  <a:gd name="T15" fmla="*/ 6 h 312"/>
                  <a:gd name="T16" fmla="*/ 52 w 106"/>
                  <a:gd name="T17" fmla="*/ 0 h 312"/>
                  <a:gd name="T18" fmla="*/ 44 w 106"/>
                  <a:gd name="T19" fmla="*/ 6 h 312"/>
                  <a:gd name="T20" fmla="*/ 37 w 106"/>
                  <a:gd name="T21" fmla="*/ 20 h 312"/>
                  <a:gd name="T22" fmla="*/ 29 w 106"/>
                  <a:gd name="T23" fmla="*/ 45 h 312"/>
                  <a:gd name="T24" fmla="*/ 23 w 106"/>
                  <a:gd name="T25" fmla="*/ 78 h 312"/>
                  <a:gd name="T26" fmla="*/ 16 w 106"/>
                  <a:gd name="T27" fmla="*/ 122 h 312"/>
                  <a:gd name="T28" fmla="*/ 10 w 106"/>
                  <a:gd name="T29" fmla="*/ 176 h 312"/>
                  <a:gd name="T30" fmla="*/ 4 w 106"/>
                  <a:gd name="T31" fmla="*/ 238 h 312"/>
                  <a:gd name="T32" fmla="*/ 0 w 106"/>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312">
                    <a:moveTo>
                      <a:pt x="105" y="311"/>
                    </a:moveTo>
                    <a:lnTo>
                      <a:pt x="99" y="238"/>
                    </a:lnTo>
                    <a:lnTo>
                      <a:pt x="93" y="176"/>
                    </a:lnTo>
                    <a:lnTo>
                      <a:pt x="86" y="122"/>
                    </a:lnTo>
                    <a:lnTo>
                      <a:pt x="80" y="78"/>
                    </a:lnTo>
                    <a:lnTo>
                      <a:pt x="73" y="45"/>
                    </a:lnTo>
                    <a:lnTo>
                      <a:pt x="66" y="20"/>
                    </a:lnTo>
                    <a:lnTo>
                      <a:pt x="59" y="6"/>
                    </a:lnTo>
                    <a:lnTo>
                      <a:pt x="52" y="0"/>
                    </a:lnTo>
                    <a:lnTo>
                      <a:pt x="44" y="6"/>
                    </a:lnTo>
                    <a:lnTo>
                      <a:pt x="37" y="20"/>
                    </a:lnTo>
                    <a:lnTo>
                      <a:pt x="29" y="45"/>
                    </a:lnTo>
                    <a:lnTo>
                      <a:pt x="23" y="78"/>
                    </a:lnTo>
                    <a:lnTo>
                      <a:pt x="16" y="122"/>
                    </a:lnTo>
                    <a:lnTo>
                      <a:pt x="10" y="176"/>
                    </a:lnTo>
                    <a:lnTo>
                      <a:pt x="4" y="238"/>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2" name="Freeform 26">
                <a:extLst>
                  <a:ext uri="{FF2B5EF4-FFF2-40B4-BE49-F238E27FC236}">
                    <a16:creationId xmlns:a16="http://schemas.microsoft.com/office/drawing/2014/main" id="{EB48699F-8BBB-487F-B83C-82B0A7069D1B}"/>
                  </a:ext>
                </a:extLst>
              </p:cNvPr>
              <p:cNvSpPr>
                <a:spLocks/>
              </p:cNvSpPr>
              <p:nvPr/>
            </p:nvSpPr>
            <p:spPr bwMode="auto">
              <a:xfrm>
                <a:off x="1661" y="2448"/>
                <a:ext cx="104" cy="312"/>
              </a:xfrm>
              <a:custGeom>
                <a:avLst/>
                <a:gdLst>
                  <a:gd name="T0" fmla="*/ 103 w 104"/>
                  <a:gd name="T1" fmla="*/ 0 h 312"/>
                  <a:gd name="T2" fmla="*/ 97 w 104"/>
                  <a:gd name="T3" fmla="*/ 74 h 312"/>
                  <a:gd name="T4" fmla="*/ 92 w 104"/>
                  <a:gd name="T5" fmla="*/ 137 h 312"/>
                  <a:gd name="T6" fmla="*/ 85 w 104"/>
                  <a:gd name="T7" fmla="*/ 191 h 312"/>
                  <a:gd name="T8" fmla="*/ 80 w 104"/>
                  <a:gd name="T9" fmla="*/ 234 h 312"/>
                  <a:gd name="T10" fmla="*/ 72 w 104"/>
                  <a:gd name="T11" fmla="*/ 269 h 312"/>
                  <a:gd name="T12" fmla="*/ 65 w 104"/>
                  <a:gd name="T13" fmla="*/ 292 h 312"/>
                  <a:gd name="T14" fmla="*/ 58 w 104"/>
                  <a:gd name="T15" fmla="*/ 307 h 312"/>
                  <a:gd name="T16" fmla="*/ 51 w 104"/>
                  <a:gd name="T17" fmla="*/ 311 h 312"/>
                  <a:gd name="T18" fmla="*/ 43 w 104"/>
                  <a:gd name="T19" fmla="*/ 307 h 312"/>
                  <a:gd name="T20" fmla="*/ 36 w 104"/>
                  <a:gd name="T21" fmla="*/ 292 h 312"/>
                  <a:gd name="T22" fmla="*/ 29 w 104"/>
                  <a:gd name="T23" fmla="*/ 269 h 312"/>
                  <a:gd name="T24" fmla="*/ 22 w 104"/>
                  <a:gd name="T25" fmla="*/ 234 h 312"/>
                  <a:gd name="T26" fmla="*/ 15 w 104"/>
                  <a:gd name="T27" fmla="*/ 191 h 312"/>
                  <a:gd name="T28" fmla="*/ 10 w 104"/>
                  <a:gd name="T29" fmla="*/ 137 h 312"/>
                  <a:gd name="T30" fmla="*/ 4 w 104"/>
                  <a:gd name="T31" fmla="*/ 74 h 312"/>
                  <a:gd name="T32" fmla="*/ 0 w 10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2">
                    <a:moveTo>
                      <a:pt x="103" y="0"/>
                    </a:moveTo>
                    <a:lnTo>
                      <a:pt x="97" y="74"/>
                    </a:lnTo>
                    <a:lnTo>
                      <a:pt x="92" y="137"/>
                    </a:lnTo>
                    <a:lnTo>
                      <a:pt x="85" y="191"/>
                    </a:lnTo>
                    <a:lnTo>
                      <a:pt x="80" y="234"/>
                    </a:lnTo>
                    <a:lnTo>
                      <a:pt x="72" y="269"/>
                    </a:lnTo>
                    <a:lnTo>
                      <a:pt x="65" y="292"/>
                    </a:lnTo>
                    <a:lnTo>
                      <a:pt x="58" y="307"/>
                    </a:lnTo>
                    <a:lnTo>
                      <a:pt x="51" y="311"/>
                    </a:lnTo>
                    <a:lnTo>
                      <a:pt x="43" y="307"/>
                    </a:lnTo>
                    <a:lnTo>
                      <a:pt x="36" y="292"/>
                    </a:lnTo>
                    <a:lnTo>
                      <a:pt x="29" y="269"/>
                    </a:lnTo>
                    <a:lnTo>
                      <a:pt x="22" y="234"/>
                    </a:lnTo>
                    <a:lnTo>
                      <a:pt x="15" y="191"/>
                    </a:lnTo>
                    <a:lnTo>
                      <a:pt x="10" y="137"/>
                    </a:lnTo>
                    <a:lnTo>
                      <a:pt x="4"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3" name="Freeform 27">
                <a:extLst>
                  <a:ext uri="{FF2B5EF4-FFF2-40B4-BE49-F238E27FC236}">
                    <a16:creationId xmlns:a16="http://schemas.microsoft.com/office/drawing/2014/main" id="{59FC0E7F-82C5-4F5C-9615-FE3180841D9F}"/>
                  </a:ext>
                </a:extLst>
              </p:cNvPr>
              <p:cNvSpPr>
                <a:spLocks/>
              </p:cNvSpPr>
              <p:nvPr/>
            </p:nvSpPr>
            <p:spPr bwMode="auto">
              <a:xfrm>
                <a:off x="1778" y="2134"/>
                <a:ext cx="105" cy="312"/>
              </a:xfrm>
              <a:custGeom>
                <a:avLst/>
                <a:gdLst>
                  <a:gd name="T0" fmla="*/ 104 w 105"/>
                  <a:gd name="T1" fmla="*/ 311 h 312"/>
                  <a:gd name="T2" fmla="*/ 98 w 105"/>
                  <a:gd name="T3" fmla="*/ 238 h 312"/>
                  <a:gd name="T4" fmla="*/ 92 w 105"/>
                  <a:gd name="T5" fmla="*/ 175 h 312"/>
                  <a:gd name="T6" fmla="*/ 86 w 105"/>
                  <a:gd name="T7" fmla="*/ 122 h 312"/>
                  <a:gd name="T8" fmla="*/ 80 w 105"/>
                  <a:gd name="T9" fmla="*/ 78 h 312"/>
                  <a:gd name="T10" fmla="*/ 72 w 105"/>
                  <a:gd name="T11" fmla="*/ 45 h 312"/>
                  <a:gd name="T12" fmla="*/ 66 w 105"/>
                  <a:gd name="T13" fmla="*/ 20 h 312"/>
                  <a:gd name="T14" fmla="*/ 58 w 105"/>
                  <a:gd name="T15" fmla="*/ 6 h 312"/>
                  <a:gd name="T16" fmla="*/ 51 w 105"/>
                  <a:gd name="T17" fmla="*/ 0 h 312"/>
                  <a:gd name="T18" fmla="*/ 44 w 105"/>
                  <a:gd name="T19" fmla="*/ 6 h 312"/>
                  <a:gd name="T20" fmla="*/ 36 w 105"/>
                  <a:gd name="T21" fmla="*/ 20 h 312"/>
                  <a:gd name="T22" fmla="*/ 29 w 105"/>
                  <a:gd name="T23" fmla="*/ 45 h 312"/>
                  <a:gd name="T24" fmla="*/ 23 w 105"/>
                  <a:gd name="T25" fmla="*/ 78 h 312"/>
                  <a:gd name="T26" fmla="*/ 15 w 105"/>
                  <a:gd name="T27" fmla="*/ 122 h 312"/>
                  <a:gd name="T28" fmla="*/ 10 w 105"/>
                  <a:gd name="T29" fmla="*/ 175 h 312"/>
                  <a:gd name="T30" fmla="*/ 4 w 105"/>
                  <a:gd name="T31" fmla="*/ 238 h 312"/>
                  <a:gd name="T32" fmla="*/ 0 w 105"/>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311"/>
                    </a:moveTo>
                    <a:lnTo>
                      <a:pt x="98" y="238"/>
                    </a:lnTo>
                    <a:lnTo>
                      <a:pt x="92" y="175"/>
                    </a:lnTo>
                    <a:lnTo>
                      <a:pt x="86" y="122"/>
                    </a:lnTo>
                    <a:lnTo>
                      <a:pt x="80" y="78"/>
                    </a:lnTo>
                    <a:lnTo>
                      <a:pt x="72" y="45"/>
                    </a:lnTo>
                    <a:lnTo>
                      <a:pt x="66" y="20"/>
                    </a:lnTo>
                    <a:lnTo>
                      <a:pt x="58" y="6"/>
                    </a:lnTo>
                    <a:lnTo>
                      <a:pt x="51" y="0"/>
                    </a:lnTo>
                    <a:lnTo>
                      <a:pt x="44" y="6"/>
                    </a:lnTo>
                    <a:lnTo>
                      <a:pt x="36" y="20"/>
                    </a:lnTo>
                    <a:lnTo>
                      <a:pt x="29" y="45"/>
                    </a:lnTo>
                    <a:lnTo>
                      <a:pt x="23" y="78"/>
                    </a:lnTo>
                    <a:lnTo>
                      <a:pt x="15" y="122"/>
                    </a:lnTo>
                    <a:lnTo>
                      <a:pt x="10" y="175"/>
                    </a:lnTo>
                    <a:lnTo>
                      <a:pt x="4" y="238"/>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4" name="Freeform 28">
                <a:extLst>
                  <a:ext uri="{FF2B5EF4-FFF2-40B4-BE49-F238E27FC236}">
                    <a16:creationId xmlns:a16="http://schemas.microsoft.com/office/drawing/2014/main" id="{7ACE28BD-3635-40C5-AD09-477711A0791B}"/>
                  </a:ext>
                </a:extLst>
              </p:cNvPr>
              <p:cNvSpPr>
                <a:spLocks/>
              </p:cNvSpPr>
              <p:nvPr/>
            </p:nvSpPr>
            <p:spPr bwMode="auto">
              <a:xfrm>
                <a:off x="1882" y="2450"/>
                <a:ext cx="104" cy="311"/>
              </a:xfrm>
              <a:custGeom>
                <a:avLst/>
                <a:gdLst>
                  <a:gd name="T0" fmla="*/ 103 w 104"/>
                  <a:gd name="T1" fmla="*/ 0 h 311"/>
                  <a:gd name="T2" fmla="*/ 98 w 104"/>
                  <a:gd name="T3" fmla="*/ 73 h 311"/>
                  <a:gd name="T4" fmla="*/ 92 w 104"/>
                  <a:gd name="T5" fmla="*/ 136 h 311"/>
                  <a:gd name="T6" fmla="*/ 86 w 104"/>
                  <a:gd name="T7" fmla="*/ 190 h 311"/>
                  <a:gd name="T8" fmla="*/ 80 w 104"/>
                  <a:gd name="T9" fmla="*/ 233 h 311"/>
                  <a:gd name="T10" fmla="*/ 73 w 104"/>
                  <a:gd name="T11" fmla="*/ 268 h 311"/>
                  <a:gd name="T12" fmla="*/ 66 w 104"/>
                  <a:gd name="T13" fmla="*/ 292 h 311"/>
                  <a:gd name="T14" fmla="*/ 58 w 104"/>
                  <a:gd name="T15" fmla="*/ 306 h 311"/>
                  <a:gd name="T16" fmla="*/ 52 w 104"/>
                  <a:gd name="T17" fmla="*/ 310 h 311"/>
                  <a:gd name="T18" fmla="*/ 44 w 104"/>
                  <a:gd name="T19" fmla="*/ 306 h 311"/>
                  <a:gd name="T20" fmla="*/ 37 w 104"/>
                  <a:gd name="T21" fmla="*/ 292 h 311"/>
                  <a:gd name="T22" fmla="*/ 29 w 104"/>
                  <a:gd name="T23" fmla="*/ 268 h 311"/>
                  <a:gd name="T24" fmla="*/ 23 w 104"/>
                  <a:gd name="T25" fmla="*/ 233 h 311"/>
                  <a:gd name="T26" fmla="*/ 16 w 104"/>
                  <a:gd name="T27" fmla="*/ 190 h 311"/>
                  <a:gd name="T28" fmla="*/ 10 w 104"/>
                  <a:gd name="T29" fmla="*/ 136 h 311"/>
                  <a:gd name="T30" fmla="*/ 5 w 104"/>
                  <a:gd name="T31" fmla="*/ 73 h 311"/>
                  <a:gd name="T32" fmla="*/ 0 w 104"/>
                  <a:gd name="T3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1">
                    <a:moveTo>
                      <a:pt x="103" y="0"/>
                    </a:moveTo>
                    <a:lnTo>
                      <a:pt x="98" y="73"/>
                    </a:lnTo>
                    <a:lnTo>
                      <a:pt x="92" y="136"/>
                    </a:lnTo>
                    <a:lnTo>
                      <a:pt x="86" y="190"/>
                    </a:lnTo>
                    <a:lnTo>
                      <a:pt x="80" y="233"/>
                    </a:lnTo>
                    <a:lnTo>
                      <a:pt x="73" y="268"/>
                    </a:lnTo>
                    <a:lnTo>
                      <a:pt x="66" y="292"/>
                    </a:lnTo>
                    <a:lnTo>
                      <a:pt x="58" y="306"/>
                    </a:lnTo>
                    <a:lnTo>
                      <a:pt x="52" y="310"/>
                    </a:lnTo>
                    <a:lnTo>
                      <a:pt x="44" y="306"/>
                    </a:lnTo>
                    <a:lnTo>
                      <a:pt x="37" y="292"/>
                    </a:lnTo>
                    <a:lnTo>
                      <a:pt x="29" y="268"/>
                    </a:lnTo>
                    <a:lnTo>
                      <a:pt x="23" y="233"/>
                    </a:lnTo>
                    <a:lnTo>
                      <a:pt x="16" y="190"/>
                    </a:lnTo>
                    <a:lnTo>
                      <a:pt x="10" y="136"/>
                    </a:lnTo>
                    <a:lnTo>
                      <a:pt x="5" y="73"/>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5" name="Freeform 29">
                <a:extLst>
                  <a:ext uri="{FF2B5EF4-FFF2-40B4-BE49-F238E27FC236}">
                    <a16:creationId xmlns:a16="http://schemas.microsoft.com/office/drawing/2014/main" id="{45F42A36-F54C-4FBF-B5C3-71D227DD8D52}"/>
                  </a:ext>
                </a:extLst>
              </p:cNvPr>
              <p:cNvSpPr>
                <a:spLocks/>
              </p:cNvSpPr>
              <p:nvPr/>
            </p:nvSpPr>
            <p:spPr bwMode="auto">
              <a:xfrm>
                <a:off x="1985" y="2138"/>
                <a:ext cx="104" cy="311"/>
              </a:xfrm>
              <a:custGeom>
                <a:avLst/>
                <a:gdLst>
                  <a:gd name="T0" fmla="*/ 103 w 104"/>
                  <a:gd name="T1" fmla="*/ 310 h 311"/>
                  <a:gd name="T2" fmla="*/ 98 w 104"/>
                  <a:gd name="T3" fmla="*/ 238 h 311"/>
                  <a:gd name="T4" fmla="*/ 92 w 104"/>
                  <a:gd name="T5" fmla="*/ 175 h 311"/>
                  <a:gd name="T6" fmla="*/ 85 w 104"/>
                  <a:gd name="T7" fmla="*/ 122 h 311"/>
                  <a:gd name="T8" fmla="*/ 80 w 104"/>
                  <a:gd name="T9" fmla="*/ 78 h 311"/>
                  <a:gd name="T10" fmla="*/ 72 w 104"/>
                  <a:gd name="T11" fmla="*/ 45 h 311"/>
                  <a:gd name="T12" fmla="*/ 65 w 104"/>
                  <a:gd name="T13" fmla="*/ 20 h 311"/>
                  <a:gd name="T14" fmla="*/ 58 w 104"/>
                  <a:gd name="T15" fmla="*/ 5 h 311"/>
                  <a:gd name="T16" fmla="*/ 51 w 104"/>
                  <a:gd name="T17" fmla="*/ 0 h 311"/>
                  <a:gd name="T18" fmla="*/ 43 w 104"/>
                  <a:gd name="T19" fmla="*/ 5 h 311"/>
                  <a:gd name="T20" fmla="*/ 36 w 104"/>
                  <a:gd name="T21" fmla="*/ 20 h 311"/>
                  <a:gd name="T22" fmla="*/ 29 w 104"/>
                  <a:gd name="T23" fmla="*/ 45 h 311"/>
                  <a:gd name="T24" fmla="*/ 22 w 104"/>
                  <a:gd name="T25" fmla="*/ 78 h 311"/>
                  <a:gd name="T26" fmla="*/ 15 w 104"/>
                  <a:gd name="T27" fmla="*/ 122 h 311"/>
                  <a:gd name="T28" fmla="*/ 9 w 104"/>
                  <a:gd name="T29" fmla="*/ 175 h 311"/>
                  <a:gd name="T30" fmla="*/ 3 w 104"/>
                  <a:gd name="T31" fmla="*/ 238 h 311"/>
                  <a:gd name="T32" fmla="*/ 0 w 104"/>
                  <a:gd name="T33"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1">
                    <a:moveTo>
                      <a:pt x="103" y="310"/>
                    </a:moveTo>
                    <a:lnTo>
                      <a:pt x="98" y="238"/>
                    </a:lnTo>
                    <a:lnTo>
                      <a:pt x="92" y="175"/>
                    </a:lnTo>
                    <a:lnTo>
                      <a:pt x="85" y="122"/>
                    </a:lnTo>
                    <a:lnTo>
                      <a:pt x="80" y="78"/>
                    </a:lnTo>
                    <a:lnTo>
                      <a:pt x="72" y="45"/>
                    </a:lnTo>
                    <a:lnTo>
                      <a:pt x="65" y="20"/>
                    </a:lnTo>
                    <a:lnTo>
                      <a:pt x="58" y="5"/>
                    </a:lnTo>
                    <a:lnTo>
                      <a:pt x="51" y="0"/>
                    </a:lnTo>
                    <a:lnTo>
                      <a:pt x="43" y="5"/>
                    </a:lnTo>
                    <a:lnTo>
                      <a:pt x="36" y="20"/>
                    </a:lnTo>
                    <a:lnTo>
                      <a:pt x="29" y="45"/>
                    </a:lnTo>
                    <a:lnTo>
                      <a:pt x="22" y="78"/>
                    </a:lnTo>
                    <a:lnTo>
                      <a:pt x="15" y="122"/>
                    </a:lnTo>
                    <a:lnTo>
                      <a:pt x="9" y="175"/>
                    </a:lnTo>
                    <a:lnTo>
                      <a:pt x="3" y="238"/>
                    </a:lnTo>
                    <a:lnTo>
                      <a:pt x="0" y="31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6" name="Freeform 30">
                <a:extLst>
                  <a:ext uri="{FF2B5EF4-FFF2-40B4-BE49-F238E27FC236}">
                    <a16:creationId xmlns:a16="http://schemas.microsoft.com/office/drawing/2014/main" id="{99D3682B-8F7C-4A21-8B12-D8ED40481792}"/>
                  </a:ext>
                </a:extLst>
              </p:cNvPr>
              <p:cNvSpPr>
                <a:spLocks/>
              </p:cNvSpPr>
              <p:nvPr/>
            </p:nvSpPr>
            <p:spPr bwMode="auto">
              <a:xfrm>
                <a:off x="2088" y="2454"/>
                <a:ext cx="105" cy="311"/>
              </a:xfrm>
              <a:custGeom>
                <a:avLst/>
                <a:gdLst>
                  <a:gd name="T0" fmla="*/ 104 w 105"/>
                  <a:gd name="T1" fmla="*/ 0 h 311"/>
                  <a:gd name="T2" fmla="*/ 98 w 105"/>
                  <a:gd name="T3" fmla="*/ 74 h 311"/>
                  <a:gd name="T4" fmla="*/ 93 w 105"/>
                  <a:gd name="T5" fmla="*/ 136 h 311"/>
                  <a:gd name="T6" fmla="*/ 86 w 105"/>
                  <a:gd name="T7" fmla="*/ 190 h 311"/>
                  <a:gd name="T8" fmla="*/ 80 w 105"/>
                  <a:gd name="T9" fmla="*/ 233 h 311"/>
                  <a:gd name="T10" fmla="*/ 73 w 105"/>
                  <a:gd name="T11" fmla="*/ 268 h 311"/>
                  <a:gd name="T12" fmla="*/ 66 w 105"/>
                  <a:gd name="T13" fmla="*/ 292 h 311"/>
                  <a:gd name="T14" fmla="*/ 58 w 105"/>
                  <a:gd name="T15" fmla="*/ 306 h 311"/>
                  <a:gd name="T16" fmla="*/ 52 w 105"/>
                  <a:gd name="T17" fmla="*/ 310 h 311"/>
                  <a:gd name="T18" fmla="*/ 44 w 105"/>
                  <a:gd name="T19" fmla="*/ 306 h 311"/>
                  <a:gd name="T20" fmla="*/ 36 w 105"/>
                  <a:gd name="T21" fmla="*/ 292 h 311"/>
                  <a:gd name="T22" fmla="*/ 29 w 105"/>
                  <a:gd name="T23" fmla="*/ 268 h 311"/>
                  <a:gd name="T24" fmla="*/ 23 w 105"/>
                  <a:gd name="T25" fmla="*/ 233 h 311"/>
                  <a:gd name="T26" fmla="*/ 16 w 105"/>
                  <a:gd name="T27" fmla="*/ 190 h 311"/>
                  <a:gd name="T28" fmla="*/ 10 w 105"/>
                  <a:gd name="T29" fmla="*/ 136 h 311"/>
                  <a:gd name="T30" fmla="*/ 5 w 105"/>
                  <a:gd name="T31" fmla="*/ 74 h 311"/>
                  <a:gd name="T32" fmla="*/ 0 w 105"/>
                  <a:gd name="T3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1">
                    <a:moveTo>
                      <a:pt x="104" y="0"/>
                    </a:moveTo>
                    <a:lnTo>
                      <a:pt x="98" y="74"/>
                    </a:lnTo>
                    <a:lnTo>
                      <a:pt x="93" y="136"/>
                    </a:lnTo>
                    <a:lnTo>
                      <a:pt x="86" y="190"/>
                    </a:lnTo>
                    <a:lnTo>
                      <a:pt x="80" y="233"/>
                    </a:lnTo>
                    <a:lnTo>
                      <a:pt x="73" y="268"/>
                    </a:lnTo>
                    <a:lnTo>
                      <a:pt x="66" y="292"/>
                    </a:lnTo>
                    <a:lnTo>
                      <a:pt x="58" y="306"/>
                    </a:lnTo>
                    <a:lnTo>
                      <a:pt x="52" y="310"/>
                    </a:lnTo>
                    <a:lnTo>
                      <a:pt x="44" y="306"/>
                    </a:lnTo>
                    <a:lnTo>
                      <a:pt x="36" y="292"/>
                    </a:lnTo>
                    <a:lnTo>
                      <a:pt x="29" y="268"/>
                    </a:lnTo>
                    <a:lnTo>
                      <a:pt x="23" y="233"/>
                    </a:lnTo>
                    <a:lnTo>
                      <a:pt x="16" y="190"/>
                    </a:lnTo>
                    <a:lnTo>
                      <a:pt x="10" y="136"/>
                    </a:lnTo>
                    <a:lnTo>
                      <a:pt x="5"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7" name="Freeform 31">
                <a:extLst>
                  <a:ext uri="{FF2B5EF4-FFF2-40B4-BE49-F238E27FC236}">
                    <a16:creationId xmlns:a16="http://schemas.microsoft.com/office/drawing/2014/main" id="{6F11575C-E189-4F09-9C69-85D4A5E14133}"/>
                  </a:ext>
                </a:extLst>
              </p:cNvPr>
              <p:cNvSpPr>
                <a:spLocks/>
              </p:cNvSpPr>
              <p:nvPr/>
            </p:nvSpPr>
            <p:spPr bwMode="auto">
              <a:xfrm>
                <a:off x="2172" y="2137"/>
                <a:ext cx="106" cy="312"/>
              </a:xfrm>
              <a:custGeom>
                <a:avLst/>
                <a:gdLst>
                  <a:gd name="T0" fmla="*/ 105 w 106"/>
                  <a:gd name="T1" fmla="*/ 311 h 312"/>
                  <a:gd name="T2" fmla="*/ 98 w 106"/>
                  <a:gd name="T3" fmla="*/ 239 h 312"/>
                  <a:gd name="T4" fmla="*/ 93 w 106"/>
                  <a:gd name="T5" fmla="*/ 176 h 312"/>
                  <a:gd name="T6" fmla="*/ 86 w 106"/>
                  <a:gd name="T7" fmla="*/ 123 h 312"/>
                  <a:gd name="T8" fmla="*/ 80 w 106"/>
                  <a:gd name="T9" fmla="*/ 78 h 312"/>
                  <a:gd name="T10" fmla="*/ 73 w 106"/>
                  <a:gd name="T11" fmla="*/ 45 h 312"/>
                  <a:gd name="T12" fmla="*/ 66 w 106"/>
                  <a:gd name="T13" fmla="*/ 20 h 312"/>
                  <a:gd name="T14" fmla="*/ 59 w 106"/>
                  <a:gd name="T15" fmla="*/ 6 h 312"/>
                  <a:gd name="T16" fmla="*/ 52 w 106"/>
                  <a:gd name="T17" fmla="*/ 0 h 312"/>
                  <a:gd name="T18" fmla="*/ 44 w 106"/>
                  <a:gd name="T19" fmla="*/ 6 h 312"/>
                  <a:gd name="T20" fmla="*/ 37 w 106"/>
                  <a:gd name="T21" fmla="*/ 20 h 312"/>
                  <a:gd name="T22" fmla="*/ 29 w 106"/>
                  <a:gd name="T23" fmla="*/ 45 h 312"/>
                  <a:gd name="T24" fmla="*/ 22 w 106"/>
                  <a:gd name="T25" fmla="*/ 78 h 312"/>
                  <a:gd name="T26" fmla="*/ 16 w 106"/>
                  <a:gd name="T27" fmla="*/ 123 h 312"/>
                  <a:gd name="T28" fmla="*/ 10 w 106"/>
                  <a:gd name="T29" fmla="*/ 176 h 312"/>
                  <a:gd name="T30" fmla="*/ 4 w 106"/>
                  <a:gd name="T31" fmla="*/ 239 h 312"/>
                  <a:gd name="T32" fmla="*/ 0 w 106"/>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312">
                    <a:moveTo>
                      <a:pt x="105" y="311"/>
                    </a:moveTo>
                    <a:lnTo>
                      <a:pt x="98" y="239"/>
                    </a:lnTo>
                    <a:lnTo>
                      <a:pt x="93" y="176"/>
                    </a:lnTo>
                    <a:lnTo>
                      <a:pt x="86" y="123"/>
                    </a:lnTo>
                    <a:lnTo>
                      <a:pt x="80" y="78"/>
                    </a:lnTo>
                    <a:lnTo>
                      <a:pt x="73" y="45"/>
                    </a:lnTo>
                    <a:lnTo>
                      <a:pt x="66" y="20"/>
                    </a:lnTo>
                    <a:lnTo>
                      <a:pt x="59" y="6"/>
                    </a:lnTo>
                    <a:lnTo>
                      <a:pt x="52" y="0"/>
                    </a:lnTo>
                    <a:lnTo>
                      <a:pt x="44" y="6"/>
                    </a:lnTo>
                    <a:lnTo>
                      <a:pt x="37" y="20"/>
                    </a:lnTo>
                    <a:lnTo>
                      <a:pt x="29" y="45"/>
                    </a:lnTo>
                    <a:lnTo>
                      <a:pt x="22" y="78"/>
                    </a:lnTo>
                    <a:lnTo>
                      <a:pt x="16" y="123"/>
                    </a:lnTo>
                    <a:lnTo>
                      <a:pt x="10" y="176"/>
                    </a:lnTo>
                    <a:lnTo>
                      <a:pt x="4"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8" name="Freeform 32">
                <a:extLst>
                  <a:ext uri="{FF2B5EF4-FFF2-40B4-BE49-F238E27FC236}">
                    <a16:creationId xmlns:a16="http://schemas.microsoft.com/office/drawing/2014/main" id="{FF7A6742-8A61-4500-A2D3-BE8101CAC264}"/>
                  </a:ext>
                </a:extLst>
              </p:cNvPr>
              <p:cNvSpPr>
                <a:spLocks/>
              </p:cNvSpPr>
              <p:nvPr/>
            </p:nvSpPr>
            <p:spPr bwMode="auto">
              <a:xfrm>
                <a:off x="2277" y="2453"/>
                <a:ext cx="104" cy="312"/>
              </a:xfrm>
              <a:custGeom>
                <a:avLst/>
                <a:gdLst>
                  <a:gd name="T0" fmla="*/ 103 w 104"/>
                  <a:gd name="T1" fmla="*/ 0 h 312"/>
                  <a:gd name="T2" fmla="*/ 97 w 104"/>
                  <a:gd name="T3" fmla="*/ 73 h 312"/>
                  <a:gd name="T4" fmla="*/ 91 w 104"/>
                  <a:gd name="T5" fmla="*/ 137 h 312"/>
                  <a:gd name="T6" fmla="*/ 85 w 104"/>
                  <a:gd name="T7" fmla="*/ 190 h 312"/>
                  <a:gd name="T8" fmla="*/ 80 w 104"/>
                  <a:gd name="T9" fmla="*/ 233 h 312"/>
                  <a:gd name="T10" fmla="*/ 72 w 104"/>
                  <a:gd name="T11" fmla="*/ 268 h 312"/>
                  <a:gd name="T12" fmla="*/ 65 w 104"/>
                  <a:gd name="T13" fmla="*/ 292 h 312"/>
                  <a:gd name="T14" fmla="*/ 58 w 104"/>
                  <a:gd name="T15" fmla="*/ 306 h 312"/>
                  <a:gd name="T16" fmla="*/ 51 w 104"/>
                  <a:gd name="T17" fmla="*/ 311 h 312"/>
                  <a:gd name="T18" fmla="*/ 43 w 104"/>
                  <a:gd name="T19" fmla="*/ 306 h 312"/>
                  <a:gd name="T20" fmla="*/ 36 w 104"/>
                  <a:gd name="T21" fmla="*/ 292 h 312"/>
                  <a:gd name="T22" fmla="*/ 29 w 104"/>
                  <a:gd name="T23" fmla="*/ 268 h 312"/>
                  <a:gd name="T24" fmla="*/ 22 w 104"/>
                  <a:gd name="T25" fmla="*/ 233 h 312"/>
                  <a:gd name="T26" fmla="*/ 15 w 104"/>
                  <a:gd name="T27" fmla="*/ 190 h 312"/>
                  <a:gd name="T28" fmla="*/ 10 w 104"/>
                  <a:gd name="T29" fmla="*/ 137 h 312"/>
                  <a:gd name="T30" fmla="*/ 4 w 104"/>
                  <a:gd name="T31" fmla="*/ 73 h 312"/>
                  <a:gd name="T32" fmla="*/ 0 w 10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2">
                    <a:moveTo>
                      <a:pt x="103" y="0"/>
                    </a:moveTo>
                    <a:lnTo>
                      <a:pt x="97" y="73"/>
                    </a:lnTo>
                    <a:lnTo>
                      <a:pt x="91" y="137"/>
                    </a:lnTo>
                    <a:lnTo>
                      <a:pt x="85" y="190"/>
                    </a:lnTo>
                    <a:lnTo>
                      <a:pt x="80" y="233"/>
                    </a:lnTo>
                    <a:lnTo>
                      <a:pt x="72" y="268"/>
                    </a:lnTo>
                    <a:lnTo>
                      <a:pt x="65" y="292"/>
                    </a:lnTo>
                    <a:lnTo>
                      <a:pt x="58" y="306"/>
                    </a:lnTo>
                    <a:lnTo>
                      <a:pt x="51" y="311"/>
                    </a:lnTo>
                    <a:lnTo>
                      <a:pt x="43" y="306"/>
                    </a:lnTo>
                    <a:lnTo>
                      <a:pt x="36" y="292"/>
                    </a:lnTo>
                    <a:lnTo>
                      <a:pt x="29" y="268"/>
                    </a:lnTo>
                    <a:lnTo>
                      <a:pt x="22" y="233"/>
                    </a:lnTo>
                    <a:lnTo>
                      <a:pt x="15" y="190"/>
                    </a:lnTo>
                    <a:lnTo>
                      <a:pt x="10" y="137"/>
                    </a:lnTo>
                    <a:lnTo>
                      <a:pt x="4" y="73"/>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49" name="Freeform 33">
                <a:extLst>
                  <a:ext uri="{FF2B5EF4-FFF2-40B4-BE49-F238E27FC236}">
                    <a16:creationId xmlns:a16="http://schemas.microsoft.com/office/drawing/2014/main" id="{8D2A74DB-D0A3-42F6-9BA9-9285A6B84ADE}"/>
                  </a:ext>
                </a:extLst>
              </p:cNvPr>
              <p:cNvSpPr>
                <a:spLocks/>
              </p:cNvSpPr>
              <p:nvPr/>
            </p:nvSpPr>
            <p:spPr bwMode="auto">
              <a:xfrm>
                <a:off x="2360" y="2133"/>
                <a:ext cx="106" cy="312"/>
              </a:xfrm>
              <a:custGeom>
                <a:avLst/>
                <a:gdLst>
                  <a:gd name="T0" fmla="*/ 105 w 106"/>
                  <a:gd name="T1" fmla="*/ 311 h 312"/>
                  <a:gd name="T2" fmla="*/ 99 w 106"/>
                  <a:gd name="T3" fmla="*/ 239 h 312"/>
                  <a:gd name="T4" fmla="*/ 93 w 106"/>
                  <a:gd name="T5" fmla="*/ 176 h 312"/>
                  <a:gd name="T6" fmla="*/ 86 w 106"/>
                  <a:gd name="T7" fmla="*/ 123 h 312"/>
                  <a:gd name="T8" fmla="*/ 81 w 106"/>
                  <a:gd name="T9" fmla="*/ 78 h 312"/>
                  <a:gd name="T10" fmla="*/ 74 w 106"/>
                  <a:gd name="T11" fmla="*/ 45 h 312"/>
                  <a:gd name="T12" fmla="*/ 66 w 106"/>
                  <a:gd name="T13" fmla="*/ 20 h 312"/>
                  <a:gd name="T14" fmla="*/ 59 w 106"/>
                  <a:gd name="T15" fmla="*/ 6 h 312"/>
                  <a:gd name="T16" fmla="*/ 52 w 106"/>
                  <a:gd name="T17" fmla="*/ 0 h 312"/>
                  <a:gd name="T18" fmla="*/ 45 w 106"/>
                  <a:gd name="T19" fmla="*/ 6 h 312"/>
                  <a:gd name="T20" fmla="*/ 37 w 106"/>
                  <a:gd name="T21" fmla="*/ 20 h 312"/>
                  <a:gd name="T22" fmla="*/ 30 w 106"/>
                  <a:gd name="T23" fmla="*/ 45 h 312"/>
                  <a:gd name="T24" fmla="*/ 23 w 106"/>
                  <a:gd name="T25" fmla="*/ 78 h 312"/>
                  <a:gd name="T26" fmla="*/ 16 w 106"/>
                  <a:gd name="T27" fmla="*/ 123 h 312"/>
                  <a:gd name="T28" fmla="*/ 10 w 106"/>
                  <a:gd name="T29" fmla="*/ 176 h 312"/>
                  <a:gd name="T30" fmla="*/ 5 w 106"/>
                  <a:gd name="T31" fmla="*/ 239 h 312"/>
                  <a:gd name="T32" fmla="*/ 0 w 106"/>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312">
                    <a:moveTo>
                      <a:pt x="105" y="311"/>
                    </a:moveTo>
                    <a:lnTo>
                      <a:pt x="99" y="239"/>
                    </a:lnTo>
                    <a:lnTo>
                      <a:pt x="93" y="176"/>
                    </a:lnTo>
                    <a:lnTo>
                      <a:pt x="86" y="123"/>
                    </a:lnTo>
                    <a:lnTo>
                      <a:pt x="81" y="78"/>
                    </a:lnTo>
                    <a:lnTo>
                      <a:pt x="74" y="45"/>
                    </a:lnTo>
                    <a:lnTo>
                      <a:pt x="66" y="20"/>
                    </a:lnTo>
                    <a:lnTo>
                      <a:pt x="59" y="6"/>
                    </a:lnTo>
                    <a:lnTo>
                      <a:pt x="52" y="0"/>
                    </a:lnTo>
                    <a:lnTo>
                      <a:pt x="45" y="6"/>
                    </a:lnTo>
                    <a:lnTo>
                      <a:pt x="37" y="20"/>
                    </a:lnTo>
                    <a:lnTo>
                      <a:pt x="30" y="45"/>
                    </a:lnTo>
                    <a:lnTo>
                      <a:pt x="23" y="78"/>
                    </a:lnTo>
                    <a:lnTo>
                      <a:pt x="16" y="123"/>
                    </a:lnTo>
                    <a:lnTo>
                      <a:pt x="10" y="176"/>
                    </a:lnTo>
                    <a:lnTo>
                      <a:pt x="5"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0" name="Freeform 34">
                <a:extLst>
                  <a:ext uri="{FF2B5EF4-FFF2-40B4-BE49-F238E27FC236}">
                    <a16:creationId xmlns:a16="http://schemas.microsoft.com/office/drawing/2014/main" id="{82367A3C-8CE2-4DF4-9328-256778331159}"/>
                  </a:ext>
                </a:extLst>
              </p:cNvPr>
              <p:cNvSpPr>
                <a:spLocks/>
              </p:cNvSpPr>
              <p:nvPr/>
            </p:nvSpPr>
            <p:spPr bwMode="auto">
              <a:xfrm>
                <a:off x="2465" y="2448"/>
                <a:ext cx="104" cy="312"/>
              </a:xfrm>
              <a:custGeom>
                <a:avLst/>
                <a:gdLst>
                  <a:gd name="T0" fmla="*/ 103 w 104"/>
                  <a:gd name="T1" fmla="*/ 0 h 312"/>
                  <a:gd name="T2" fmla="*/ 97 w 104"/>
                  <a:gd name="T3" fmla="*/ 74 h 312"/>
                  <a:gd name="T4" fmla="*/ 91 w 104"/>
                  <a:gd name="T5" fmla="*/ 137 h 312"/>
                  <a:gd name="T6" fmla="*/ 85 w 104"/>
                  <a:gd name="T7" fmla="*/ 191 h 312"/>
                  <a:gd name="T8" fmla="*/ 79 w 104"/>
                  <a:gd name="T9" fmla="*/ 234 h 312"/>
                  <a:gd name="T10" fmla="*/ 72 w 104"/>
                  <a:gd name="T11" fmla="*/ 269 h 312"/>
                  <a:gd name="T12" fmla="*/ 65 w 104"/>
                  <a:gd name="T13" fmla="*/ 292 h 312"/>
                  <a:gd name="T14" fmla="*/ 58 w 104"/>
                  <a:gd name="T15" fmla="*/ 307 h 312"/>
                  <a:gd name="T16" fmla="*/ 51 w 104"/>
                  <a:gd name="T17" fmla="*/ 311 h 312"/>
                  <a:gd name="T18" fmla="*/ 43 w 104"/>
                  <a:gd name="T19" fmla="*/ 307 h 312"/>
                  <a:gd name="T20" fmla="*/ 36 w 104"/>
                  <a:gd name="T21" fmla="*/ 292 h 312"/>
                  <a:gd name="T22" fmla="*/ 28 w 104"/>
                  <a:gd name="T23" fmla="*/ 269 h 312"/>
                  <a:gd name="T24" fmla="*/ 22 w 104"/>
                  <a:gd name="T25" fmla="*/ 234 h 312"/>
                  <a:gd name="T26" fmla="*/ 15 w 104"/>
                  <a:gd name="T27" fmla="*/ 191 h 312"/>
                  <a:gd name="T28" fmla="*/ 9 w 104"/>
                  <a:gd name="T29" fmla="*/ 137 h 312"/>
                  <a:gd name="T30" fmla="*/ 3 w 104"/>
                  <a:gd name="T31" fmla="*/ 74 h 312"/>
                  <a:gd name="T32" fmla="*/ 0 w 10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2">
                    <a:moveTo>
                      <a:pt x="103" y="0"/>
                    </a:moveTo>
                    <a:lnTo>
                      <a:pt x="97" y="74"/>
                    </a:lnTo>
                    <a:lnTo>
                      <a:pt x="91" y="137"/>
                    </a:lnTo>
                    <a:lnTo>
                      <a:pt x="85" y="191"/>
                    </a:lnTo>
                    <a:lnTo>
                      <a:pt x="79" y="234"/>
                    </a:lnTo>
                    <a:lnTo>
                      <a:pt x="72" y="269"/>
                    </a:lnTo>
                    <a:lnTo>
                      <a:pt x="65" y="292"/>
                    </a:lnTo>
                    <a:lnTo>
                      <a:pt x="58" y="307"/>
                    </a:lnTo>
                    <a:lnTo>
                      <a:pt x="51" y="311"/>
                    </a:lnTo>
                    <a:lnTo>
                      <a:pt x="43" y="307"/>
                    </a:lnTo>
                    <a:lnTo>
                      <a:pt x="36" y="292"/>
                    </a:lnTo>
                    <a:lnTo>
                      <a:pt x="28" y="269"/>
                    </a:lnTo>
                    <a:lnTo>
                      <a:pt x="22" y="234"/>
                    </a:lnTo>
                    <a:lnTo>
                      <a:pt x="15" y="191"/>
                    </a:lnTo>
                    <a:lnTo>
                      <a:pt x="9" y="137"/>
                    </a:lnTo>
                    <a:lnTo>
                      <a:pt x="3"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1" name="Freeform 35">
                <a:extLst>
                  <a:ext uri="{FF2B5EF4-FFF2-40B4-BE49-F238E27FC236}">
                    <a16:creationId xmlns:a16="http://schemas.microsoft.com/office/drawing/2014/main" id="{14A362B3-8CE0-4068-ABC1-FDDE61A99FB3}"/>
                  </a:ext>
                </a:extLst>
              </p:cNvPr>
              <p:cNvSpPr>
                <a:spLocks/>
              </p:cNvSpPr>
              <p:nvPr/>
            </p:nvSpPr>
            <p:spPr bwMode="auto">
              <a:xfrm>
                <a:off x="2560" y="2138"/>
                <a:ext cx="105" cy="311"/>
              </a:xfrm>
              <a:custGeom>
                <a:avLst/>
                <a:gdLst>
                  <a:gd name="T0" fmla="*/ 104 w 105"/>
                  <a:gd name="T1" fmla="*/ 310 h 311"/>
                  <a:gd name="T2" fmla="*/ 99 w 105"/>
                  <a:gd name="T3" fmla="*/ 238 h 311"/>
                  <a:gd name="T4" fmla="*/ 93 w 105"/>
                  <a:gd name="T5" fmla="*/ 175 h 311"/>
                  <a:gd name="T6" fmla="*/ 86 w 105"/>
                  <a:gd name="T7" fmla="*/ 122 h 311"/>
                  <a:gd name="T8" fmla="*/ 80 w 105"/>
                  <a:gd name="T9" fmla="*/ 78 h 311"/>
                  <a:gd name="T10" fmla="*/ 73 w 105"/>
                  <a:gd name="T11" fmla="*/ 45 h 311"/>
                  <a:gd name="T12" fmla="*/ 66 w 105"/>
                  <a:gd name="T13" fmla="*/ 20 h 311"/>
                  <a:gd name="T14" fmla="*/ 59 w 105"/>
                  <a:gd name="T15" fmla="*/ 5 h 311"/>
                  <a:gd name="T16" fmla="*/ 52 w 105"/>
                  <a:gd name="T17" fmla="*/ 0 h 311"/>
                  <a:gd name="T18" fmla="*/ 44 w 105"/>
                  <a:gd name="T19" fmla="*/ 5 h 311"/>
                  <a:gd name="T20" fmla="*/ 37 w 105"/>
                  <a:gd name="T21" fmla="*/ 20 h 311"/>
                  <a:gd name="T22" fmla="*/ 30 w 105"/>
                  <a:gd name="T23" fmla="*/ 45 h 311"/>
                  <a:gd name="T24" fmla="*/ 22 w 105"/>
                  <a:gd name="T25" fmla="*/ 78 h 311"/>
                  <a:gd name="T26" fmla="*/ 16 w 105"/>
                  <a:gd name="T27" fmla="*/ 122 h 311"/>
                  <a:gd name="T28" fmla="*/ 10 w 105"/>
                  <a:gd name="T29" fmla="*/ 175 h 311"/>
                  <a:gd name="T30" fmla="*/ 4 w 105"/>
                  <a:gd name="T31" fmla="*/ 238 h 311"/>
                  <a:gd name="T32" fmla="*/ 0 w 105"/>
                  <a:gd name="T33"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1">
                    <a:moveTo>
                      <a:pt x="104" y="310"/>
                    </a:moveTo>
                    <a:lnTo>
                      <a:pt x="99" y="238"/>
                    </a:lnTo>
                    <a:lnTo>
                      <a:pt x="93" y="175"/>
                    </a:lnTo>
                    <a:lnTo>
                      <a:pt x="86" y="122"/>
                    </a:lnTo>
                    <a:lnTo>
                      <a:pt x="80" y="78"/>
                    </a:lnTo>
                    <a:lnTo>
                      <a:pt x="73" y="45"/>
                    </a:lnTo>
                    <a:lnTo>
                      <a:pt x="66" y="20"/>
                    </a:lnTo>
                    <a:lnTo>
                      <a:pt x="59" y="5"/>
                    </a:lnTo>
                    <a:lnTo>
                      <a:pt x="52" y="0"/>
                    </a:lnTo>
                    <a:lnTo>
                      <a:pt x="44" y="5"/>
                    </a:lnTo>
                    <a:lnTo>
                      <a:pt x="37" y="20"/>
                    </a:lnTo>
                    <a:lnTo>
                      <a:pt x="30" y="45"/>
                    </a:lnTo>
                    <a:lnTo>
                      <a:pt x="22" y="78"/>
                    </a:lnTo>
                    <a:lnTo>
                      <a:pt x="16" y="122"/>
                    </a:lnTo>
                    <a:lnTo>
                      <a:pt x="10" y="175"/>
                    </a:lnTo>
                    <a:lnTo>
                      <a:pt x="4" y="238"/>
                    </a:lnTo>
                    <a:lnTo>
                      <a:pt x="0" y="31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2" name="Freeform 36">
                <a:extLst>
                  <a:ext uri="{FF2B5EF4-FFF2-40B4-BE49-F238E27FC236}">
                    <a16:creationId xmlns:a16="http://schemas.microsoft.com/office/drawing/2014/main" id="{6264D3B4-3552-498A-9195-5174FAE661A9}"/>
                  </a:ext>
                </a:extLst>
              </p:cNvPr>
              <p:cNvSpPr>
                <a:spLocks/>
              </p:cNvSpPr>
              <p:nvPr/>
            </p:nvSpPr>
            <p:spPr bwMode="auto">
              <a:xfrm>
                <a:off x="2664" y="2454"/>
                <a:ext cx="105" cy="311"/>
              </a:xfrm>
              <a:custGeom>
                <a:avLst/>
                <a:gdLst>
                  <a:gd name="T0" fmla="*/ 104 w 105"/>
                  <a:gd name="T1" fmla="*/ 0 h 311"/>
                  <a:gd name="T2" fmla="*/ 98 w 105"/>
                  <a:gd name="T3" fmla="*/ 74 h 311"/>
                  <a:gd name="T4" fmla="*/ 93 w 105"/>
                  <a:gd name="T5" fmla="*/ 136 h 311"/>
                  <a:gd name="T6" fmla="*/ 86 w 105"/>
                  <a:gd name="T7" fmla="*/ 190 h 311"/>
                  <a:gd name="T8" fmla="*/ 80 w 105"/>
                  <a:gd name="T9" fmla="*/ 233 h 311"/>
                  <a:gd name="T10" fmla="*/ 73 w 105"/>
                  <a:gd name="T11" fmla="*/ 268 h 311"/>
                  <a:gd name="T12" fmla="*/ 66 w 105"/>
                  <a:gd name="T13" fmla="*/ 292 h 311"/>
                  <a:gd name="T14" fmla="*/ 58 w 105"/>
                  <a:gd name="T15" fmla="*/ 306 h 311"/>
                  <a:gd name="T16" fmla="*/ 52 w 105"/>
                  <a:gd name="T17" fmla="*/ 310 h 311"/>
                  <a:gd name="T18" fmla="*/ 44 w 105"/>
                  <a:gd name="T19" fmla="*/ 306 h 311"/>
                  <a:gd name="T20" fmla="*/ 36 w 105"/>
                  <a:gd name="T21" fmla="*/ 292 h 311"/>
                  <a:gd name="T22" fmla="*/ 29 w 105"/>
                  <a:gd name="T23" fmla="*/ 268 h 311"/>
                  <a:gd name="T24" fmla="*/ 23 w 105"/>
                  <a:gd name="T25" fmla="*/ 233 h 311"/>
                  <a:gd name="T26" fmla="*/ 16 w 105"/>
                  <a:gd name="T27" fmla="*/ 190 h 311"/>
                  <a:gd name="T28" fmla="*/ 10 w 105"/>
                  <a:gd name="T29" fmla="*/ 136 h 311"/>
                  <a:gd name="T30" fmla="*/ 5 w 105"/>
                  <a:gd name="T31" fmla="*/ 74 h 311"/>
                  <a:gd name="T32" fmla="*/ 0 w 105"/>
                  <a:gd name="T3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1">
                    <a:moveTo>
                      <a:pt x="104" y="0"/>
                    </a:moveTo>
                    <a:lnTo>
                      <a:pt x="98" y="74"/>
                    </a:lnTo>
                    <a:lnTo>
                      <a:pt x="93" y="136"/>
                    </a:lnTo>
                    <a:lnTo>
                      <a:pt x="86" y="190"/>
                    </a:lnTo>
                    <a:lnTo>
                      <a:pt x="80" y="233"/>
                    </a:lnTo>
                    <a:lnTo>
                      <a:pt x="73" y="268"/>
                    </a:lnTo>
                    <a:lnTo>
                      <a:pt x="66" y="292"/>
                    </a:lnTo>
                    <a:lnTo>
                      <a:pt x="58" y="306"/>
                    </a:lnTo>
                    <a:lnTo>
                      <a:pt x="52" y="310"/>
                    </a:lnTo>
                    <a:lnTo>
                      <a:pt x="44" y="306"/>
                    </a:lnTo>
                    <a:lnTo>
                      <a:pt x="36" y="292"/>
                    </a:lnTo>
                    <a:lnTo>
                      <a:pt x="29" y="268"/>
                    </a:lnTo>
                    <a:lnTo>
                      <a:pt x="23" y="233"/>
                    </a:lnTo>
                    <a:lnTo>
                      <a:pt x="16" y="190"/>
                    </a:lnTo>
                    <a:lnTo>
                      <a:pt x="10" y="136"/>
                    </a:lnTo>
                    <a:lnTo>
                      <a:pt x="5"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4453" name="Group 37">
              <a:extLst>
                <a:ext uri="{FF2B5EF4-FFF2-40B4-BE49-F238E27FC236}">
                  <a16:creationId xmlns:a16="http://schemas.microsoft.com/office/drawing/2014/main" id="{D1BE6D5E-3E31-4ADF-8DD4-BFE487CA2EDD}"/>
                </a:ext>
              </a:extLst>
            </p:cNvPr>
            <p:cNvGrpSpPr>
              <a:grpSpLocks/>
            </p:cNvGrpSpPr>
            <p:nvPr/>
          </p:nvGrpSpPr>
          <p:grpSpPr bwMode="auto">
            <a:xfrm>
              <a:off x="2776" y="2137"/>
              <a:ext cx="1213" cy="633"/>
              <a:chOff x="2776" y="2137"/>
              <a:chExt cx="1213" cy="633"/>
            </a:xfrm>
          </p:grpSpPr>
          <p:sp>
            <p:nvSpPr>
              <p:cNvPr id="444454" name="Freeform 38">
                <a:extLst>
                  <a:ext uri="{FF2B5EF4-FFF2-40B4-BE49-F238E27FC236}">
                    <a16:creationId xmlns:a16="http://schemas.microsoft.com/office/drawing/2014/main" id="{3D7D4DD9-C804-4667-BC6B-0803304C6AB0}"/>
                  </a:ext>
                </a:extLst>
              </p:cNvPr>
              <p:cNvSpPr>
                <a:spLocks/>
              </p:cNvSpPr>
              <p:nvPr/>
            </p:nvSpPr>
            <p:spPr bwMode="auto">
              <a:xfrm>
                <a:off x="2776" y="2137"/>
                <a:ext cx="105" cy="312"/>
              </a:xfrm>
              <a:custGeom>
                <a:avLst/>
                <a:gdLst>
                  <a:gd name="T0" fmla="*/ 104 w 105"/>
                  <a:gd name="T1" fmla="*/ 311 h 312"/>
                  <a:gd name="T2" fmla="*/ 98 w 105"/>
                  <a:gd name="T3" fmla="*/ 239 h 312"/>
                  <a:gd name="T4" fmla="*/ 93 w 105"/>
                  <a:gd name="T5" fmla="*/ 176 h 312"/>
                  <a:gd name="T6" fmla="*/ 86 w 105"/>
                  <a:gd name="T7" fmla="*/ 123 h 312"/>
                  <a:gd name="T8" fmla="*/ 80 w 105"/>
                  <a:gd name="T9" fmla="*/ 78 h 312"/>
                  <a:gd name="T10" fmla="*/ 73 w 105"/>
                  <a:gd name="T11" fmla="*/ 45 h 312"/>
                  <a:gd name="T12" fmla="*/ 66 w 105"/>
                  <a:gd name="T13" fmla="*/ 20 h 312"/>
                  <a:gd name="T14" fmla="*/ 59 w 105"/>
                  <a:gd name="T15" fmla="*/ 6 h 312"/>
                  <a:gd name="T16" fmla="*/ 52 w 105"/>
                  <a:gd name="T17" fmla="*/ 0 h 312"/>
                  <a:gd name="T18" fmla="*/ 44 w 105"/>
                  <a:gd name="T19" fmla="*/ 6 h 312"/>
                  <a:gd name="T20" fmla="*/ 37 w 105"/>
                  <a:gd name="T21" fmla="*/ 20 h 312"/>
                  <a:gd name="T22" fmla="*/ 29 w 105"/>
                  <a:gd name="T23" fmla="*/ 45 h 312"/>
                  <a:gd name="T24" fmla="*/ 22 w 105"/>
                  <a:gd name="T25" fmla="*/ 78 h 312"/>
                  <a:gd name="T26" fmla="*/ 16 w 105"/>
                  <a:gd name="T27" fmla="*/ 123 h 312"/>
                  <a:gd name="T28" fmla="*/ 10 w 105"/>
                  <a:gd name="T29" fmla="*/ 176 h 312"/>
                  <a:gd name="T30" fmla="*/ 4 w 105"/>
                  <a:gd name="T31" fmla="*/ 239 h 312"/>
                  <a:gd name="T32" fmla="*/ 0 w 105"/>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311"/>
                    </a:moveTo>
                    <a:lnTo>
                      <a:pt x="98" y="239"/>
                    </a:lnTo>
                    <a:lnTo>
                      <a:pt x="93" y="176"/>
                    </a:lnTo>
                    <a:lnTo>
                      <a:pt x="86" y="123"/>
                    </a:lnTo>
                    <a:lnTo>
                      <a:pt x="80" y="78"/>
                    </a:lnTo>
                    <a:lnTo>
                      <a:pt x="73" y="45"/>
                    </a:lnTo>
                    <a:lnTo>
                      <a:pt x="66" y="20"/>
                    </a:lnTo>
                    <a:lnTo>
                      <a:pt x="59" y="6"/>
                    </a:lnTo>
                    <a:lnTo>
                      <a:pt x="52" y="0"/>
                    </a:lnTo>
                    <a:lnTo>
                      <a:pt x="44" y="6"/>
                    </a:lnTo>
                    <a:lnTo>
                      <a:pt x="37" y="20"/>
                    </a:lnTo>
                    <a:lnTo>
                      <a:pt x="29" y="45"/>
                    </a:lnTo>
                    <a:lnTo>
                      <a:pt x="22" y="78"/>
                    </a:lnTo>
                    <a:lnTo>
                      <a:pt x="16" y="123"/>
                    </a:lnTo>
                    <a:lnTo>
                      <a:pt x="10" y="176"/>
                    </a:lnTo>
                    <a:lnTo>
                      <a:pt x="4"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5" name="Freeform 39">
                <a:extLst>
                  <a:ext uri="{FF2B5EF4-FFF2-40B4-BE49-F238E27FC236}">
                    <a16:creationId xmlns:a16="http://schemas.microsoft.com/office/drawing/2014/main" id="{5DB54AB0-2D33-4364-A8D3-3D76F2E94190}"/>
                  </a:ext>
                </a:extLst>
              </p:cNvPr>
              <p:cNvSpPr>
                <a:spLocks/>
              </p:cNvSpPr>
              <p:nvPr/>
            </p:nvSpPr>
            <p:spPr bwMode="auto">
              <a:xfrm>
                <a:off x="2880" y="2453"/>
                <a:ext cx="105" cy="312"/>
              </a:xfrm>
              <a:custGeom>
                <a:avLst/>
                <a:gdLst>
                  <a:gd name="T0" fmla="*/ 104 w 105"/>
                  <a:gd name="T1" fmla="*/ 0 h 312"/>
                  <a:gd name="T2" fmla="*/ 99 w 105"/>
                  <a:gd name="T3" fmla="*/ 73 h 312"/>
                  <a:gd name="T4" fmla="*/ 93 w 105"/>
                  <a:gd name="T5" fmla="*/ 137 h 312"/>
                  <a:gd name="T6" fmla="*/ 86 w 105"/>
                  <a:gd name="T7" fmla="*/ 190 h 312"/>
                  <a:gd name="T8" fmla="*/ 81 w 105"/>
                  <a:gd name="T9" fmla="*/ 233 h 312"/>
                  <a:gd name="T10" fmla="*/ 73 w 105"/>
                  <a:gd name="T11" fmla="*/ 268 h 312"/>
                  <a:gd name="T12" fmla="*/ 66 w 105"/>
                  <a:gd name="T13" fmla="*/ 292 h 312"/>
                  <a:gd name="T14" fmla="*/ 59 w 105"/>
                  <a:gd name="T15" fmla="*/ 306 h 312"/>
                  <a:gd name="T16" fmla="*/ 52 w 105"/>
                  <a:gd name="T17" fmla="*/ 311 h 312"/>
                  <a:gd name="T18" fmla="*/ 44 w 105"/>
                  <a:gd name="T19" fmla="*/ 306 h 312"/>
                  <a:gd name="T20" fmla="*/ 37 w 105"/>
                  <a:gd name="T21" fmla="*/ 292 h 312"/>
                  <a:gd name="T22" fmla="*/ 30 w 105"/>
                  <a:gd name="T23" fmla="*/ 268 h 312"/>
                  <a:gd name="T24" fmla="*/ 23 w 105"/>
                  <a:gd name="T25" fmla="*/ 233 h 312"/>
                  <a:gd name="T26" fmla="*/ 16 w 105"/>
                  <a:gd name="T27" fmla="*/ 190 h 312"/>
                  <a:gd name="T28" fmla="*/ 10 w 105"/>
                  <a:gd name="T29" fmla="*/ 137 h 312"/>
                  <a:gd name="T30" fmla="*/ 4 w 105"/>
                  <a:gd name="T31" fmla="*/ 73 h 312"/>
                  <a:gd name="T32" fmla="*/ 0 w 105"/>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0"/>
                    </a:moveTo>
                    <a:lnTo>
                      <a:pt x="99" y="73"/>
                    </a:lnTo>
                    <a:lnTo>
                      <a:pt x="93" y="137"/>
                    </a:lnTo>
                    <a:lnTo>
                      <a:pt x="86" y="190"/>
                    </a:lnTo>
                    <a:lnTo>
                      <a:pt x="81" y="233"/>
                    </a:lnTo>
                    <a:lnTo>
                      <a:pt x="73" y="268"/>
                    </a:lnTo>
                    <a:lnTo>
                      <a:pt x="66" y="292"/>
                    </a:lnTo>
                    <a:lnTo>
                      <a:pt x="59" y="306"/>
                    </a:lnTo>
                    <a:lnTo>
                      <a:pt x="52" y="311"/>
                    </a:lnTo>
                    <a:lnTo>
                      <a:pt x="44" y="306"/>
                    </a:lnTo>
                    <a:lnTo>
                      <a:pt x="37" y="292"/>
                    </a:lnTo>
                    <a:lnTo>
                      <a:pt x="30" y="268"/>
                    </a:lnTo>
                    <a:lnTo>
                      <a:pt x="23" y="233"/>
                    </a:lnTo>
                    <a:lnTo>
                      <a:pt x="16" y="190"/>
                    </a:lnTo>
                    <a:lnTo>
                      <a:pt x="10" y="137"/>
                    </a:lnTo>
                    <a:lnTo>
                      <a:pt x="4" y="73"/>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6" name="Freeform 40">
                <a:extLst>
                  <a:ext uri="{FF2B5EF4-FFF2-40B4-BE49-F238E27FC236}">
                    <a16:creationId xmlns:a16="http://schemas.microsoft.com/office/drawing/2014/main" id="{5049977C-4B8F-4932-8EBB-3A3A0C956A16}"/>
                  </a:ext>
                </a:extLst>
              </p:cNvPr>
              <p:cNvSpPr>
                <a:spLocks/>
              </p:cNvSpPr>
              <p:nvPr/>
            </p:nvSpPr>
            <p:spPr bwMode="auto">
              <a:xfrm>
                <a:off x="2998" y="2139"/>
                <a:ext cx="105" cy="312"/>
              </a:xfrm>
              <a:custGeom>
                <a:avLst/>
                <a:gdLst>
                  <a:gd name="T0" fmla="*/ 104 w 105"/>
                  <a:gd name="T1" fmla="*/ 311 h 312"/>
                  <a:gd name="T2" fmla="*/ 98 w 105"/>
                  <a:gd name="T3" fmla="*/ 238 h 312"/>
                  <a:gd name="T4" fmla="*/ 92 w 105"/>
                  <a:gd name="T5" fmla="*/ 175 h 312"/>
                  <a:gd name="T6" fmla="*/ 86 w 105"/>
                  <a:gd name="T7" fmla="*/ 122 h 312"/>
                  <a:gd name="T8" fmla="*/ 80 w 105"/>
                  <a:gd name="T9" fmla="*/ 78 h 312"/>
                  <a:gd name="T10" fmla="*/ 72 w 105"/>
                  <a:gd name="T11" fmla="*/ 45 h 312"/>
                  <a:gd name="T12" fmla="*/ 66 w 105"/>
                  <a:gd name="T13" fmla="*/ 20 h 312"/>
                  <a:gd name="T14" fmla="*/ 58 w 105"/>
                  <a:gd name="T15" fmla="*/ 5 h 312"/>
                  <a:gd name="T16" fmla="*/ 51 w 105"/>
                  <a:gd name="T17" fmla="*/ 0 h 312"/>
                  <a:gd name="T18" fmla="*/ 44 w 105"/>
                  <a:gd name="T19" fmla="*/ 5 h 312"/>
                  <a:gd name="T20" fmla="*/ 36 w 105"/>
                  <a:gd name="T21" fmla="*/ 20 h 312"/>
                  <a:gd name="T22" fmla="*/ 29 w 105"/>
                  <a:gd name="T23" fmla="*/ 45 h 312"/>
                  <a:gd name="T24" fmla="*/ 22 w 105"/>
                  <a:gd name="T25" fmla="*/ 78 h 312"/>
                  <a:gd name="T26" fmla="*/ 15 w 105"/>
                  <a:gd name="T27" fmla="*/ 122 h 312"/>
                  <a:gd name="T28" fmla="*/ 10 w 105"/>
                  <a:gd name="T29" fmla="*/ 175 h 312"/>
                  <a:gd name="T30" fmla="*/ 4 w 105"/>
                  <a:gd name="T31" fmla="*/ 238 h 312"/>
                  <a:gd name="T32" fmla="*/ 0 w 105"/>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311"/>
                    </a:moveTo>
                    <a:lnTo>
                      <a:pt x="98" y="238"/>
                    </a:lnTo>
                    <a:lnTo>
                      <a:pt x="92" y="175"/>
                    </a:lnTo>
                    <a:lnTo>
                      <a:pt x="86" y="122"/>
                    </a:lnTo>
                    <a:lnTo>
                      <a:pt x="80" y="78"/>
                    </a:lnTo>
                    <a:lnTo>
                      <a:pt x="72" y="45"/>
                    </a:lnTo>
                    <a:lnTo>
                      <a:pt x="66" y="20"/>
                    </a:lnTo>
                    <a:lnTo>
                      <a:pt x="58" y="5"/>
                    </a:lnTo>
                    <a:lnTo>
                      <a:pt x="51" y="0"/>
                    </a:lnTo>
                    <a:lnTo>
                      <a:pt x="44" y="5"/>
                    </a:lnTo>
                    <a:lnTo>
                      <a:pt x="36" y="20"/>
                    </a:lnTo>
                    <a:lnTo>
                      <a:pt x="29" y="45"/>
                    </a:lnTo>
                    <a:lnTo>
                      <a:pt x="22" y="78"/>
                    </a:lnTo>
                    <a:lnTo>
                      <a:pt x="15" y="122"/>
                    </a:lnTo>
                    <a:lnTo>
                      <a:pt x="10" y="175"/>
                    </a:lnTo>
                    <a:lnTo>
                      <a:pt x="4" y="238"/>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7" name="Freeform 41">
                <a:extLst>
                  <a:ext uri="{FF2B5EF4-FFF2-40B4-BE49-F238E27FC236}">
                    <a16:creationId xmlns:a16="http://schemas.microsoft.com/office/drawing/2014/main" id="{0059D20E-5497-43B7-9B89-38064B6D65CE}"/>
                  </a:ext>
                </a:extLst>
              </p:cNvPr>
              <p:cNvSpPr>
                <a:spLocks/>
              </p:cNvSpPr>
              <p:nvPr/>
            </p:nvSpPr>
            <p:spPr bwMode="auto">
              <a:xfrm>
                <a:off x="3102" y="2455"/>
                <a:ext cx="105" cy="312"/>
              </a:xfrm>
              <a:custGeom>
                <a:avLst/>
                <a:gdLst>
                  <a:gd name="T0" fmla="*/ 104 w 105"/>
                  <a:gd name="T1" fmla="*/ 0 h 312"/>
                  <a:gd name="T2" fmla="*/ 98 w 105"/>
                  <a:gd name="T3" fmla="*/ 74 h 312"/>
                  <a:gd name="T4" fmla="*/ 93 w 105"/>
                  <a:gd name="T5" fmla="*/ 137 h 312"/>
                  <a:gd name="T6" fmla="*/ 86 w 105"/>
                  <a:gd name="T7" fmla="*/ 191 h 312"/>
                  <a:gd name="T8" fmla="*/ 80 w 105"/>
                  <a:gd name="T9" fmla="*/ 234 h 312"/>
                  <a:gd name="T10" fmla="*/ 73 w 105"/>
                  <a:gd name="T11" fmla="*/ 269 h 312"/>
                  <a:gd name="T12" fmla="*/ 66 w 105"/>
                  <a:gd name="T13" fmla="*/ 292 h 312"/>
                  <a:gd name="T14" fmla="*/ 58 w 105"/>
                  <a:gd name="T15" fmla="*/ 307 h 312"/>
                  <a:gd name="T16" fmla="*/ 52 w 105"/>
                  <a:gd name="T17" fmla="*/ 311 h 312"/>
                  <a:gd name="T18" fmla="*/ 44 w 105"/>
                  <a:gd name="T19" fmla="*/ 307 h 312"/>
                  <a:gd name="T20" fmla="*/ 36 w 105"/>
                  <a:gd name="T21" fmla="*/ 292 h 312"/>
                  <a:gd name="T22" fmla="*/ 29 w 105"/>
                  <a:gd name="T23" fmla="*/ 269 h 312"/>
                  <a:gd name="T24" fmla="*/ 23 w 105"/>
                  <a:gd name="T25" fmla="*/ 234 h 312"/>
                  <a:gd name="T26" fmla="*/ 16 w 105"/>
                  <a:gd name="T27" fmla="*/ 191 h 312"/>
                  <a:gd name="T28" fmla="*/ 10 w 105"/>
                  <a:gd name="T29" fmla="*/ 137 h 312"/>
                  <a:gd name="T30" fmla="*/ 5 w 105"/>
                  <a:gd name="T31" fmla="*/ 74 h 312"/>
                  <a:gd name="T32" fmla="*/ 0 w 105"/>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0"/>
                    </a:moveTo>
                    <a:lnTo>
                      <a:pt x="98" y="74"/>
                    </a:lnTo>
                    <a:lnTo>
                      <a:pt x="93" y="137"/>
                    </a:lnTo>
                    <a:lnTo>
                      <a:pt x="86" y="191"/>
                    </a:lnTo>
                    <a:lnTo>
                      <a:pt x="80" y="234"/>
                    </a:lnTo>
                    <a:lnTo>
                      <a:pt x="73" y="269"/>
                    </a:lnTo>
                    <a:lnTo>
                      <a:pt x="66" y="292"/>
                    </a:lnTo>
                    <a:lnTo>
                      <a:pt x="58" y="307"/>
                    </a:lnTo>
                    <a:lnTo>
                      <a:pt x="52" y="311"/>
                    </a:lnTo>
                    <a:lnTo>
                      <a:pt x="44" y="307"/>
                    </a:lnTo>
                    <a:lnTo>
                      <a:pt x="36" y="292"/>
                    </a:lnTo>
                    <a:lnTo>
                      <a:pt x="29" y="269"/>
                    </a:lnTo>
                    <a:lnTo>
                      <a:pt x="23" y="234"/>
                    </a:lnTo>
                    <a:lnTo>
                      <a:pt x="16" y="191"/>
                    </a:lnTo>
                    <a:lnTo>
                      <a:pt x="10" y="137"/>
                    </a:lnTo>
                    <a:lnTo>
                      <a:pt x="5"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8" name="Freeform 42">
                <a:extLst>
                  <a:ext uri="{FF2B5EF4-FFF2-40B4-BE49-F238E27FC236}">
                    <a16:creationId xmlns:a16="http://schemas.microsoft.com/office/drawing/2014/main" id="{3DCA8690-8B95-43D7-AE08-BD615C42367D}"/>
                  </a:ext>
                </a:extLst>
              </p:cNvPr>
              <p:cNvSpPr>
                <a:spLocks/>
              </p:cNvSpPr>
              <p:nvPr/>
            </p:nvSpPr>
            <p:spPr bwMode="auto">
              <a:xfrm>
                <a:off x="3204" y="2143"/>
                <a:ext cx="106" cy="312"/>
              </a:xfrm>
              <a:custGeom>
                <a:avLst/>
                <a:gdLst>
                  <a:gd name="T0" fmla="*/ 105 w 106"/>
                  <a:gd name="T1" fmla="*/ 311 h 312"/>
                  <a:gd name="T2" fmla="*/ 99 w 106"/>
                  <a:gd name="T3" fmla="*/ 239 h 312"/>
                  <a:gd name="T4" fmla="*/ 94 w 106"/>
                  <a:gd name="T5" fmla="*/ 176 h 312"/>
                  <a:gd name="T6" fmla="*/ 87 w 106"/>
                  <a:gd name="T7" fmla="*/ 122 h 312"/>
                  <a:gd name="T8" fmla="*/ 81 w 106"/>
                  <a:gd name="T9" fmla="*/ 78 h 312"/>
                  <a:gd name="T10" fmla="*/ 74 w 106"/>
                  <a:gd name="T11" fmla="*/ 45 h 312"/>
                  <a:gd name="T12" fmla="*/ 67 w 106"/>
                  <a:gd name="T13" fmla="*/ 20 h 312"/>
                  <a:gd name="T14" fmla="*/ 59 w 106"/>
                  <a:gd name="T15" fmla="*/ 5 h 312"/>
                  <a:gd name="T16" fmla="*/ 52 w 106"/>
                  <a:gd name="T17" fmla="*/ 0 h 312"/>
                  <a:gd name="T18" fmla="*/ 45 w 106"/>
                  <a:gd name="T19" fmla="*/ 5 h 312"/>
                  <a:gd name="T20" fmla="*/ 38 w 106"/>
                  <a:gd name="T21" fmla="*/ 20 h 312"/>
                  <a:gd name="T22" fmla="*/ 30 w 106"/>
                  <a:gd name="T23" fmla="*/ 45 h 312"/>
                  <a:gd name="T24" fmla="*/ 23 w 106"/>
                  <a:gd name="T25" fmla="*/ 78 h 312"/>
                  <a:gd name="T26" fmla="*/ 16 w 106"/>
                  <a:gd name="T27" fmla="*/ 122 h 312"/>
                  <a:gd name="T28" fmla="*/ 10 w 106"/>
                  <a:gd name="T29" fmla="*/ 176 h 312"/>
                  <a:gd name="T30" fmla="*/ 4 w 106"/>
                  <a:gd name="T31" fmla="*/ 239 h 312"/>
                  <a:gd name="T32" fmla="*/ 0 w 106"/>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312">
                    <a:moveTo>
                      <a:pt x="105" y="311"/>
                    </a:moveTo>
                    <a:lnTo>
                      <a:pt x="99" y="239"/>
                    </a:lnTo>
                    <a:lnTo>
                      <a:pt x="94" y="176"/>
                    </a:lnTo>
                    <a:lnTo>
                      <a:pt x="87" y="122"/>
                    </a:lnTo>
                    <a:lnTo>
                      <a:pt x="81" y="78"/>
                    </a:lnTo>
                    <a:lnTo>
                      <a:pt x="74" y="45"/>
                    </a:lnTo>
                    <a:lnTo>
                      <a:pt x="67" y="20"/>
                    </a:lnTo>
                    <a:lnTo>
                      <a:pt x="59" y="5"/>
                    </a:lnTo>
                    <a:lnTo>
                      <a:pt x="52" y="0"/>
                    </a:lnTo>
                    <a:lnTo>
                      <a:pt x="45" y="5"/>
                    </a:lnTo>
                    <a:lnTo>
                      <a:pt x="38" y="20"/>
                    </a:lnTo>
                    <a:lnTo>
                      <a:pt x="30" y="45"/>
                    </a:lnTo>
                    <a:lnTo>
                      <a:pt x="23" y="78"/>
                    </a:lnTo>
                    <a:lnTo>
                      <a:pt x="16" y="122"/>
                    </a:lnTo>
                    <a:lnTo>
                      <a:pt x="10" y="176"/>
                    </a:lnTo>
                    <a:lnTo>
                      <a:pt x="4"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59" name="Freeform 43">
                <a:extLst>
                  <a:ext uri="{FF2B5EF4-FFF2-40B4-BE49-F238E27FC236}">
                    <a16:creationId xmlns:a16="http://schemas.microsoft.com/office/drawing/2014/main" id="{08F475D7-D44B-408E-BAF8-E87093880111}"/>
                  </a:ext>
                </a:extLst>
              </p:cNvPr>
              <p:cNvSpPr>
                <a:spLocks/>
              </p:cNvSpPr>
              <p:nvPr/>
            </p:nvSpPr>
            <p:spPr bwMode="auto">
              <a:xfrm>
                <a:off x="3309" y="2458"/>
                <a:ext cx="104" cy="312"/>
              </a:xfrm>
              <a:custGeom>
                <a:avLst/>
                <a:gdLst>
                  <a:gd name="T0" fmla="*/ 103 w 104"/>
                  <a:gd name="T1" fmla="*/ 0 h 312"/>
                  <a:gd name="T2" fmla="*/ 97 w 104"/>
                  <a:gd name="T3" fmla="*/ 74 h 312"/>
                  <a:gd name="T4" fmla="*/ 92 w 104"/>
                  <a:gd name="T5" fmla="*/ 137 h 312"/>
                  <a:gd name="T6" fmla="*/ 85 w 104"/>
                  <a:gd name="T7" fmla="*/ 191 h 312"/>
                  <a:gd name="T8" fmla="*/ 80 w 104"/>
                  <a:gd name="T9" fmla="*/ 234 h 312"/>
                  <a:gd name="T10" fmla="*/ 72 w 104"/>
                  <a:gd name="T11" fmla="*/ 269 h 312"/>
                  <a:gd name="T12" fmla="*/ 65 w 104"/>
                  <a:gd name="T13" fmla="*/ 292 h 312"/>
                  <a:gd name="T14" fmla="*/ 58 w 104"/>
                  <a:gd name="T15" fmla="*/ 307 h 312"/>
                  <a:gd name="T16" fmla="*/ 51 w 104"/>
                  <a:gd name="T17" fmla="*/ 311 h 312"/>
                  <a:gd name="T18" fmla="*/ 43 w 104"/>
                  <a:gd name="T19" fmla="*/ 307 h 312"/>
                  <a:gd name="T20" fmla="*/ 36 w 104"/>
                  <a:gd name="T21" fmla="*/ 292 h 312"/>
                  <a:gd name="T22" fmla="*/ 29 w 104"/>
                  <a:gd name="T23" fmla="*/ 269 h 312"/>
                  <a:gd name="T24" fmla="*/ 22 w 104"/>
                  <a:gd name="T25" fmla="*/ 234 h 312"/>
                  <a:gd name="T26" fmla="*/ 15 w 104"/>
                  <a:gd name="T27" fmla="*/ 191 h 312"/>
                  <a:gd name="T28" fmla="*/ 9 w 104"/>
                  <a:gd name="T29" fmla="*/ 137 h 312"/>
                  <a:gd name="T30" fmla="*/ 4 w 104"/>
                  <a:gd name="T31" fmla="*/ 74 h 312"/>
                  <a:gd name="T32" fmla="*/ 0 w 10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2">
                    <a:moveTo>
                      <a:pt x="103" y="0"/>
                    </a:moveTo>
                    <a:lnTo>
                      <a:pt x="97" y="74"/>
                    </a:lnTo>
                    <a:lnTo>
                      <a:pt x="92" y="137"/>
                    </a:lnTo>
                    <a:lnTo>
                      <a:pt x="85" y="191"/>
                    </a:lnTo>
                    <a:lnTo>
                      <a:pt x="80" y="234"/>
                    </a:lnTo>
                    <a:lnTo>
                      <a:pt x="72" y="269"/>
                    </a:lnTo>
                    <a:lnTo>
                      <a:pt x="65" y="292"/>
                    </a:lnTo>
                    <a:lnTo>
                      <a:pt x="58" y="307"/>
                    </a:lnTo>
                    <a:lnTo>
                      <a:pt x="51" y="311"/>
                    </a:lnTo>
                    <a:lnTo>
                      <a:pt x="43" y="307"/>
                    </a:lnTo>
                    <a:lnTo>
                      <a:pt x="36" y="292"/>
                    </a:lnTo>
                    <a:lnTo>
                      <a:pt x="29" y="269"/>
                    </a:lnTo>
                    <a:lnTo>
                      <a:pt x="22" y="234"/>
                    </a:lnTo>
                    <a:lnTo>
                      <a:pt x="15" y="191"/>
                    </a:lnTo>
                    <a:lnTo>
                      <a:pt x="9" y="137"/>
                    </a:lnTo>
                    <a:lnTo>
                      <a:pt x="4"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0" name="Freeform 44">
                <a:extLst>
                  <a:ext uri="{FF2B5EF4-FFF2-40B4-BE49-F238E27FC236}">
                    <a16:creationId xmlns:a16="http://schemas.microsoft.com/office/drawing/2014/main" id="{BCD54431-F94E-455D-B7BF-61C2A9806026}"/>
                  </a:ext>
                </a:extLst>
              </p:cNvPr>
              <p:cNvSpPr>
                <a:spLocks/>
              </p:cNvSpPr>
              <p:nvPr/>
            </p:nvSpPr>
            <p:spPr bwMode="auto">
              <a:xfrm>
                <a:off x="3392" y="2143"/>
                <a:ext cx="105" cy="312"/>
              </a:xfrm>
              <a:custGeom>
                <a:avLst/>
                <a:gdLst>
                  <a:gd name="T0" fmla="*/ 104 w 105"/>
                  <a:gd name="T1" fmla="*/ 311 h 312"/>
                  <a:gd name="T2" fmla="*/ 98 w 105"/>
                  <a:gd name="T3" fmla="*/ 239 h 312"/>
                  <a:gd name="T4" fmla="*/ 93 w 105"/>
                  <a:gd name="T5" fmla="*/ 176 h 312"/>
                  <a:gd name="T6" fmla="*/ 86 w 105"/>
                  <a:gd name="T7" fmla="*/ 122 h 312"/>
                  <a:gd name="T8" fmla="*/ 80 w 105"/>
                  <a:gd name="T9" fmla="*/ 78 h 312"/>
                  <a:gd name="T10" fmla="*/ 73 w 105"/>
                  <a:gd name="T11" fmla="*/ 45 h 312"/>
                  <a:gd name="T12" fmla="*/ 66 w 105"/>
                  <a:gd name="T13" fmla="*/ 20 h 312"/>
                  <a:gd name="T14" fmla="*/ 58 w 105"/>
                  <a:gd name="T15" fmla="*/ 5 h 312"/>
                  <a:gd name="T16" fmla="*/ 52 w 105"/>
                  <a:gd name="T17" fmla="*/ 0 h 312"/>
                  <a:gd name="T18" fmla="*/ 44 w 105"/>
                  <a:gd name="T19" fmla="*/ 5 h 312"/>
                  <a:gd name="T20" fmla="*/ 37 w 105"/>
                  <a:gd name="T21" fmla="*/ 20 h 312"/>
                  <a:gd name="T22" fmla="*/ 29 w 105"/>
                  <a:gd name="T23" fmla="*/ 45 h 312"/>
                  <a:gd name="T24" fmla="*/ 23 w 105"/>
                  <a:gd name="T25" fmla="*/ 78 h 312"/>
                  <a:gd name="T26" fmla="*/ 16 w 105"/>
                  <a:gd name="T27" fmla="*/ 122 h 312"/>
                  <a:gd name="T28" fmla="*/ 10 w 105"/>
                  <a:gd name="T29" fmla="*/ 176 h 312"/>
                  <a:gd name="T30" fmla="*/ 4 w 105"/>
                  <a:gd name="T31" fmla="*/ 239 h 312"/>
                  <a:gd name="T32" fmla="*/ 0 w 105"/>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311"/>
                    </a:moveTo>
                    <a:lnTo>
                      <a:pt x="98" y="239"/>
                    </a:lnTo>
                    <a:lnTo>
                      <a:pt x="93" y="176"/>
                    </a:lnTo>
                    <a:lnTo>
                      <a:pt x="86" y="122"/>
                    </a:lnTo>
                    <a:lnTo>
                      <a:pt x="80" y="78"/>
                    </a:lnTo>
                    <a:lnTo>
                      <a:pt x="73" y="45"/>
                    </a:lnTo>
                    <a:lnTo>
                      <a:pt x="66" y="20"/>
                    </a:lnTo>
                    <a:lnTo>
                      <a:pt x="58" y="5"/>
                    </a:lnTo>
                    <a:lnTo>
                      <a:pt x="52" y="0"/>
                    </a:lnTo>
                    <a:lnTo>
                      <a:pt x="44" y="5"/>
                    </a:lnTo>
                    <a:lnTo>
                      <a:pt x="37" y="20"/>
                    </a:lnTo>
                    <a:lnTo>
                      <a:pt x="29" y="45"/>
                    </a:lnTo>
                    <a:lnTo>
                      <a:pt x="23" y="78"/>
                    </a:lnTo>
                    <a:lnTo>
                      <a:pt x="16" y="122"/>
                    </a:lnTo>
                    <a:lnTo>
                      <a:pt x="10" y="176"/>
                    </a:lnTo>
                    <a:lnTo>
                      <a:pt x="4"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1" name="Freeform 45">
                <a:extLst>
                  <a:ext uri="{FF2B5EF4-FFF2-40B4-BE49-F238E27FC236}">
                    <a16:creationId xmlns:a16="http://schemas.microsoft.com/office/drawing/2014/main" id="{4656C5E4-7580-4B94-8A3E-25FFF4CC8164}"/>
                  </a:ext>
                </a:extLst>
              </p:cNvPr>
              <p:cNvSpPr>
                <a:spLocks/>
              </p:cNvSpPr>
              <p:nvPr/>
            </p:nvSpPr>
            <p:spPr bwMode="auto">
              <a:xfrm>
                <a:off x="3496" y="2458"/>
                <a:ext cx="105" cy="312"/>
              </a:xfrm>
              <a:custGeom>
                <a:avLst/>
                <a:gdLst>
                  <a:gd name="T0" fmla="*/ 104 w 105"/>
                  <a:gd name="T1" fmla="*/ 0 h 312"/>
                  <a:gd name="T2" fmla="*/ 99 w 105"/>
                  <a:gd name="T3" fmla="*/ 74 h 312"/>
                  <a:gd name="T4" fmla="*/ 93 w 105"/>
                  <a:gd name="T5" fmla="*/ 137 h 312"/>
                  <a:gd name="T6" fmla="*/ 87 w 105"/>
                  <a:gd name="T7" fmla="*/ 191 h 312"/>
                  <a:gd name="T8" fmla="*/ 81 w 105"/>
                  <a:gd name="T9" fmla="*/ 234 h 312"/>
                  <a:gd name="T10" fmla="*/ 74 w 105"/>
                  <a:gd name="T11" fmla="*/ 269 h 312"/>
                  <a:gd name="T12" fmla="*/ 67 w 105"/>
                  <a:gd name="T13" fmla="*/ 292 h 312"/>
                  <a:gd name="T14" fmla="*/ 59 w 105"/>
                  <a:gd name="T15" fmla="*/ 307 h 312"/>
                  <a:gd name="T16" fmla="*/ 52 w 105"/>
                  <a:gd name="T17" fmla="*/ 311 h 312"/>
                  <a:gd name="T18" fmla="*/ 45 w 105"/>
                  <a:gd name="T19" fmla="*/ 307 h 312"/>
                  <a:gd name="T20" fmla="*/ 38 w 105"/>
                  <a:gd name="T21" fmla="*/ 292 h 312"/>
                  <a:gd name="T22" fmla="*/ 30 w 105"/>
                  <a:gd name="T23" fmla="*/ 269 h 312"/>
                  <a:gd name="T24" fmla="*/ 23 w 105"/>
                  <a:gd name="T25" fmla="*/ 234 h 312"/>
                  <a:gd name="T26" fmla="*/ 16 w 105"/>
                  <a:gd name="T27" fmla="*/ 191 h 312"/>
                  <a:gd name="T28" fmla="*/ 10 w 105"/>
                  <a:gd name="T29" fmla="*/ 137 h 312"/>
                  <a:gd name="T30" fmla="*/ 4 w 105"/>
                  <a:gd name="T31" fmla="*/ 74 h 312"/>
                  <a:gd name="T32" fmla="*/ 0 w 105"/>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0"/>
                    </a:moveTo>
                    <a:lnTo>
                      <a:pt x="99" y="74"/>
                    </a:lnTo>
                    <a:lnTo>
                      <a:pt x="93" y="137"/>
                    </a:lnTo>
                    <a:lnTo>
                      <a:pt x="87" y="191"/>
                    </a:lnTo>
                    <a:lnTo>
                      <a:pt x="81" y="234"/>
                    </a:lnTo>
                    <a:lnTo>
                      <a:pt x="74" y="269"/>
                    </a:lnTo>
                    <a:lnTo>
                      <a:pt x="67" y="292"/>
                    </a:lnTo>
                    <a:lnTo>
                      <a:pt x="59" y="307"/>
                    </a:lnTo>
                    <a:lnTo>
                      <a:pt x="52" y="311"/>
                    </a:lnTo>
                    <a:lnTo>
                      <a:pt x="45" y="307"/>
                    </a:lnTo>
                    <a:lnTo>
                      <a:pt x="38" y="292"/>
                    </a:lnTo>
                    <a:lnTo>
                      <a:pt x="30" y="269"/>
                    </a:lnTo>
                    <a:lnTo>
                      <a:pt x="23" y="234"/>
                    </a:lnTo>
                    <a:lnTo>
                      <a:pt x="16" y="191"/>
                    </a:lnTo>
                    <a:lnTo>
                      <a:pt x="10" y="137"/>
                    </a:lnTo>
                    <a:lnTo>
                      <a:pt x="4"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2" name="Freeform 46">
                <a:extLst>
                  <a:ext uri="{FF2B5EF4-FFF2-40B4-BE49-F238E27FC236}">
                    <a16:creationId xmlns:a16="http://schemas.microsoft.com/office/drawing/2014/main" id="{447AC50E-62C9-4738-ABF9-B4ABB92A2ED6}"/>
                  </a:ext>
                </a:extLst>
              </p:cNvPr>
              <p:cNvSpPr>
                <a:spLocks/>
              </p:cNvSpPr>
              <p:nvPr/>
            </p:nvSpPr>
            <p:spPr bwMode="auto">
              <a:xfrm>
                <a:off x="3580" y="2139"/>
                <a:ext cx="105" cy="312"/>
              </a:xfrm>
              <a:custGeom>
                <a:avLst/>
                <a:gdLst>
                  <a:gd name="T0" fmla="*/ 104 w 105"/>
                  <a:gd name="T1" fmla="*/ 311 h 312"/>
                  <a:gd name="T2" fmla="*/ 99 w 105"/>
                  <a:gd name="T3" fmla="*/ 238 h 312"/>
                  <a:gd name="T4" fmla="*/ 93 w 105"/>
                  <a:gd name="T5" fmla="*/ 175 h 312"/>
                  <a:gd name="T6" fmla="*/ 86 w 105"/>
                  <a:gd name="T7" fmla="*/ 122 h 312"/>
                  <a:gd name="T8" fmla="*/ 81 w 105"/>
                  <a:gd name="T9" fmla="*/ 78 h 312"/>
                  <a:gd name="T10" fmla="*/ 73 w 105"/>
                  <a:gd name="T11" fmla="*/ 45 h 312"/>
                  <a:gd name="T12" fmla="*/ 66 w 105"/>
                  <a:gd name="T13" fmla="*/ 20 h 312"/>
                  <a:gd name="T14" fmla="*/ 59 w 105"/>
                  <a:gd name="T15" fmla="*/ 5 h 312"/>
                  <a:gd name="T16" fmla="*/ 52 w 105"/>
                  <a:gd name="T17" fmla="*/ 0 h 312"/>
                  <a:gd name="T18" fmla="*/ 45 w 105"/>
                  <a:gd name="T19" fmla="*/ 5 h 312"/>
                  <a:gd name="T20" fmla="*/ 37 w 105"/>
                  <a:gd name="T21" fmla="*/ 20 h 312"/>
                  <a:gd name="T22" fmla="*/ 30 w 105"/>
                  <a:gd name="T23" fmla="*/ 45 h 312"/>
                  <a:gd name="T24" fmla="*/ 23 w 105"/>
                  <a:gd name="T25" fmla="*/ 78 h 312"/>
                  <a:gd name="T26" fmla="*/ 16 w 105"/>
                  <a:gd name="T27" fmla="*/ 122 h 312"/>
                  <a:gd name="T28" fmla="*/ 10 w 105"/>
                  <a:gd name="T29" fmla="*/ 175 h 312"/>
                  <a:gd name="T30" fmla="*/ 5 w 105"/>
                  <a:gd name="T31" fmla="*/ 238 h 312"/>
                  <a:gd name="T32" fmla="*/ 0 w 105"/>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311"/>
                    </a:moveTo>
                    <a:lnTo>
                      <a:pt x="99" y="238"/>
                    </a:lnTo>
                    <a:lnTo>
                      <a:pt x="93" y="175"/>
                    </a:lnTo>
                    <a:lnTo>
                      <a:pt x="86" y="122"/>
                    </a:lnTo>
                    <a:lnTo>
                      <a:pt x="81" y="78"/>
                    </a:lnTo>
                    <a:lnTo>
                      <a:pt x="73" y="45"/>
                    </a:lnTo>
                    <a:lnTo>
                      <a:pt x="66" y="20"/>
                    </a:lnTo>
                    <a:lnTo>
                      <a:pt x="59" y="5"/>
                    </a:lnTo>
                    <a:lnTo>
                      <a:pt x="52" y="0"/>
                    </a:lnTo>
                    <a:lnTo>
                      <a:pt x="45" y="5"/>
                    </a:lnTo>
                    <a:lnTo>
                      <a:pt x="37" y="20"/>
                    </a:lnTo>
                    <a:lnTo>
                      <a:pt x="30" y="45"/>
                    </a:lnTo>
                    <a:lnTo>
                      <a:pt x="23" y="78"/>
                    </a:lnTo>
                    <a:lnTo>
                      <a:pt x="16" y="122"/>
                    </a:lnTo>
                    <a:lnTo>
                      <a:pt x="10" y="175"/>
                    </a:lnTo>
                    <a:lnTo>
                      <a:pt x="5" y="238"/>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3" name="Freeform 47">
                <a:extLst>
                  <a:ext uri="{FF2B5EF4-FFF2-40B4-BE49-F238E27FC236}">
                    <a16:creationId xmlns:a16="http://schemas.microsoft.com/office/drawing/2014/main" id="{823CE368-1113-49FF-9BB8-59E21ACB8DDD}"/>
                  </a:ext>
                </a:extLst>
              </p:cNvPr>
              <p:cNvSpPr>
                <a:spLocks/>
              </p:cNvSpPr>
              <p:nvPr/>
            </p:nvSpPr>
            <p:spPr bwMode="auto">
              <a:xfrm>
                <a:off x="3684" y="2454"/>
                <a:ext cx="105" cy="312"/>
              </a:xfrm>
              <a:custGeom>
                <a:avLst/>
                <a:gdLst>
                  <a:gd name="T0" fmla="*/ 104 w 105"/>
                  <a:gd name="T1" fmla="*/ 0 h 312"/>
                  <a:gd name="T2" fmla="*/ 98 w 105"/>
                  <a:gd name="T3" fmla="*/ 74 h 312"/>
                  <a:gd name="T4" fmla="*/ 92 w 105"/>
                  <a:gd name="T5" fmla="*/ 137 h 312"/>
                  <a:gd name="T6" fmla="*/ 86 w 105"/>
                  <a:gd name="T7" fmla="*/ 190 h 312"/>
                  <a:gd name="T8" fmla="*/ 80 w 105"/>
                  <a:gd name="T9" fmla="*/ 234 h 312"/>
                  <a:gd name="T10" fmla="*/ 73 w 105"/>
                  <a:gd name="T11" fmla="*/ 268 h 312"/>
                  <a:gd name="T12" fmla="*/ 66 w 105"/>
                  <a:gd name="T13" fmla="*/ 292 h 312"/>
                  <a:gd name="T14" fmla="*/ 58 w 105"/>
                  <a:gd name="T15" fmla="*/ 306 h 312"/>
                  <a:gd name="T16" fmla="*/ 52 w 105"/>
                  <a:gd name="T17" fmla="*/ 311 h 312"/>
                  <a:gd name="T18" fmla="*/ 44 w 105"/>
                  <a:gd name="T19" fmla="*/ 306 h 312"/>
                  <a:gd name="T20" fmla="*/ 37 w 105"/>
                  <a:gd name="T21" fmla="*/ 292 h 312"/>
                  <a:gd name="T22" fmla="*/ 29 w 105"/>
                  <a:gd name="T23" fmla="*/ 268 h 312"/>
                  <a:gd name="T24" fmla="*/ 23 w 105"/>
                  <a:gd name="T25" fmla="*/ 234 h 312"/>
                  <a:gd name="T26" fmla="*/ 16 w 105"/>
                  <a:gd name="T27" fmla="*/ 190 h 312"/>
                  <a:gd name="T28" fmla="*/ 10 w 105"/>
                  <a:gd name="T29" fmla="*/ 137 h 312"/>
                  <a:gd name="T30" fmla="*/ 5 w 105"/>
                  <a:gd name="T31" fmla="*/ 74 h 312"/>
                  <a:gd name="T32" fmla="*/ 0 w 105"/>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312">
                    <a:moveTo>
                      <a:pt x="104" y="0"/>
                    </a:moveTo>
                    <a:lnTo>
                      <a:pt x="98" y="74"/>
                    </a:lnTo>
                    <a:lnTo>
                      <a:pt x="92" y="137"/>
                    </a:lnTo>
                    <a:lnTo>
                      <a:pt x="86" y="190"/>
                    </a:lnTo>
                    <a:lnTo>
                      <a:pt x="80" y="234"/>
                    </a:lnTo>
                    <a:lnTo>
                      <a:pt x="73" y="268"/>
                    </a:lnTo>
                    <a:lnTo>
                      <a:pt x="66" y="292"/>
                    </a:lnTo>
                    <a:lnTo>
                      <a:pt x="58" y="306"/>
                    </a:lnTo>
                    <a:lnTo>
                      <a:pt x="52" y="311"/>
                    </a:lnTo>
                    <a:lnTo>
                      <a:pt x="44" y="306"/>
                    </a:lnTo>
                    <a:lnTo>
                      <a:pt x="37" y="292"/>
                    </a:lnTo>
                    <a:lnTo>
                      <a:pt x="29" y="268"/>
                    </a:lnTo>
                    <a:lnTo>
                      <a:pt x="23" y="234"/>
                    </a:lnTo>
                    <a:lnTo>
                      <a:pt x="16" y="190"/>
                    </a:lnTo>
                    <a:lnTo>
                      <a:pt x="10" y="137"/>
                    </a:lnTo>
                    <a:lnTo>
                      <a:pt x="5"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4" name="Freeform 48">
                <a:extLst>
                  <a:ext uri="{FF2B5EF4-FFF2-40B4-BE49-F238E27FC236}">
                    <a16:creationId xmlns:a16="http://schemas.microsoft.com/office/drawing/2014/main" id="{CD946C0C-0D6D-49AA-9834-8F113DD80710}"/>
                  </a:ext>
                </a:extLst>
              </p:cNvPr>
              <p:cNvSpPr>
                <a:spLocks/>
              </p:cNvSpPr>
              <p:nvPr/>
            </p:nvSpPr>
            <p:spPr bwMode="auto">
              <a:xfrm>
                <a:off x="3780" y="2143"/>
                <a:ext cx="106" cy="312"/>
              </a:xfrm>
              <a:custGeom>
                <a:avLst/>
                <a:gdLst>
                  <a:gd name="T0" fmla="*/ 105 w 106"/>
                  <a:gd name="T1" fmla="*/ 311 h 312"/>
                  <a:gd name="T2" fmla="*/ 98 w 106"/>
                  <a:gd name="T3" fmla="*/ 239 h 312"/>
                  <a:gd name="T4" fmla="*/ 93 w 106"/>
                  <a:gd name="T5" fmla="*/ 176 h 312"/>
                  <a:gd name="T6" fmla="*/ 86 w 106"/>
                  <a:gd name="T7" fmla="*/ 122 h 312"/>
                  <a:gd name="T8" fmla="*/ 80 w 106"/>
                  <a:gd name="T9" fmla="*/ 78 h 312"/>
                  <a:gd name="T10" fmla="*/ 73 w 106"/>
                  <a:gd name="T11" fmla="*/ 45 h 312"/>
                  <a:gd name="T12" fmla="*/ 66 w 106"/>
                  <a:gd name="T13" fmla="*/ 20 h 312"/>
                  <a:gd name="T14" fmla="*/ 59 w 106"/>
                  <a:gd name="T15" fmla="*/ 5 h 312"/>
                  <a:gd name="T16" fmla="*/ 52 w 106"/>
                  <a:gd name="T17" fmla="*/ 0 h 312"/>
                  <a:gd name="T18" fmla="*/ 44 w 106"/>
                  <a:gd name="T19" fmla="*/ 5 h 312"/>
                  <a:gd name="T20" fmla="*/ 37 w 106"/>
                  <a:gd name="T21" fmla="*/ 20 h 312"/>
                  <a:gd name="T22" fmla="*/ 29 w 106"/>
                  <a:gd name="T23" fmla="*/ 45 h 312"/>
                  <a:gd name="T24" fmla="*/ 23 w 106"/>
                  <a:gd name="T25" fmla="*/ 78 h 312"/>
                  <a:gd name="T26" fmla="*/ 16 w 106"/>
                  <a:gd name="T27" fmla="*/ 122 h 312"/>
                  <a:gd name="T28" fmla="*/ 10 w 106"/>
                  <a:gd name="T29" fmla="*/ 176 h 312"/>
                  <a:gd name="T30" fmla="*/ 4 w 106"/>
                  <a:gd name="T31" fmla="*/ 239 h 312"/>
                  <a:gd name="T32" fmla="*/ 0 w 106"/>
                  <a:gd name="T33"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312">
                    <a:moveTo>
                      <a:pt x="105" y="311"/>
                    </a:moveTo>
                    <a:lnTo>
                      <a:pt x="98" y="239"/>
                    </a:lnTo>
                    <a:lnTo>
                      <a:pt x="93" y="176"/>
                    </a:lnTo>
                    <a:lnTo>
                      <a:pt x="86" y="122"/>
                    </a:lnTo>
                    <a:lnTo>
                      <a:pt x="80" y="78"/>
                    </a:lnTo>
                    <a:lnTo>
                      <a:pt x="73" y="45"/>
                    </a:lnTo>
                    <a:lnTo>
                      <a:pt x="66" y="20"/>
                    </a:lnTo>
                    <a:lnTo>
                      <a:pt x="59" y="5"/>
                    </a:lnTo>
                    <a:lnTo>
                      <a:pt x="52" y="0"/>
                    </a:lnTo>
                    <a:lnTo>
                      <a:pt x="44" y="5"/>
                    </a:lnTo>
                    <a:lnTo>
                      <a:pt x="37" y="20"/>
                    </a:lnTo>
                    <a:lnTo>
                      <a:pt x="29" y="45"/>
                    </a:lnTo>
                    <a:lnTo>
                      <a:pt x="23" y="78"/>
                    </a:lnTo>
                    <a:lnTo>
                      <a:pt x="16" y="122"/>
                    </a:lnTo>
                    <a:lnTo>
                      <a:pt x="10" y="176"/>
                    </a:lnTo>
                    <a:lnTo>
                      <a:pt x="4" y="239"/>
                    </a:lnTo>
                    <a:lnTo>
                      <a:pt x="0" y="311"/>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65" name="Freeform 49">
                <a:extLst>
                  <a:ext uri="{FF2B5EF4-FFF2-40B4-BE49-F238E27FC236}">
                    <a16:creationId xmlns:a16="http://schemas.microsoft.com/office/drawing/2014/main" id="{7411C816-D4B8-4E99-9C72-32E9D44B8C4E}"/>
                  </a:ext>
                </a:extLst>
              </p:cNvPr>
              <p:cNvSpPr>
                <a:spLocks/>
              </p:cNvSpPr>
              <p:nvPr/>
            </p:nvSpPr>
            <p:spPr bwMode="auto">
              <a:xfrm>
                <a:off x="3885" y="2458"/>
                <a:ext cx="104" cy="312"/>
              </a:xfrm>
              <a:custGeom>
                <a:avLst/>
                <a:gdLst>
                  <a:gd name="T0" fmla="*/ 103 w 104"/>
                  <a:gd name="T1" fmla="*/ 0 h 312"/>
                  <a:gd name="T2" fmla="*/ 97 w 104"/>
                  <a:gd name="T3" fmla="*/ 74 h 312"/>
                  <a:gd name="T4" fmla="*/ 91 w 104"/>
                  <a:gd name="T5" fmla="*/ 137 h 312"/>
                  <a:gd name="T6" fmla="*/ 85 w 104"/>
                  <a:gd name="T7" fmla="*/ 191 h 312"/>
                  <a:gd name="T8" fmla="*/ 80 w 104"/>
                  <a:gd name="T9" fmla="*/ 234 h 312"/>
                  <a:gd name="T10" fmla="*/ 72 w 104"/>
                  <a:gd name="T11" fmla="*/ 269 h 312"/>
                  <a:gd name="T12" fmla="*/ 65 w 104"/>
                  <a:gd name="T13" fmla="*/ 292 h 312"/>
                  <a:gd name="T14" fmla="*/ 58 w 104"/>
                  <a:gd name="T15" fmla="*/ 307 h 312"/>
                  <a:gd name="T16" fmla="*/ 51 w 104"/>
                  <a:gd name="T17" fmla="*/ 311 h 312"/>
                  <a:gd name="T18" fmla="*/ 43 w 104"/>
                  <a:gd name="T19" fmla="*/ 307 h 312"/>
                  <a:gd name="T20" fmla="*/ 36 w 104"/>
                  <a:gd name="T21" fmla="*/ 292 h 312"/>
                  <a:gd name="T22" fmla="*/ 29 w 104"/>
                  <a:gd name="T23" fmla="*/ 269 h 312"/>
                  <a:gd name="T24" fmla="*/ 22 w 104"/>
                  <a:gd name="T25" fmla="*/ 234 h 312"/>
                  <a:gd name="T26" fmla="*/ 15 w 104"/>
                  <a:gd name="T27" fmla="*/ 191 h 312"/>
                  <a:gd name="T28" fmla="*/ 9 w 104"/>
                  <a:gd name="T29" fmla="*/ 137 h 312"/>
                  <a:gd name="T30" fmla="*/ 3 w 104"/>
                  <a:gd name="T31" fmla="*/ 74 h 312"/>
                  <a:gd name="T32" fmla="*/ 0 w 10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312">
                    <a:moveTo>
                      <a:pt x="103" y="0"/>
                    </a:moveTo>
                    <a:lnTo>
                      <a:pt x="97" y="74"/>
                    </a:lnTo>
                    <a:lnTo>
                      <a:pt x="91" y="137"/>
                    </a:lnTo>
                    <a:lnTo>
                      <a:pt x="85" y="191"/>
                    </a:lnTo>
                    <a:lnTo>
                      <a:pt x="80" y="234"/>
                    </a:lnTo>
                    <a:lnTo>
                      <a:pt x="72" y="269"/>
                    </a:lnTo>
                    <a:lnTo>
                      <a:pt x="65" y="292"/>
                    </a:lnTo>
                    <a:lnTo>
                      <a:pt x="58" y="307"/>
                    </a:lnTo>
                    <a:lnTo>
                      <a:pt x="51" y="311"/>
                    </a:lnTo>
                    <a:lnTo>
                      <a:pt x="43" y="307"/>
                    </a:lnTo>
                    <a:lnTo>
                      <a:pt x="36" y="292"/>
                    </a:lnTo>
                    <a:lnTo>
                      <a:pt x="29" y="269"/>
                    </a:lnTo>
                    <a:lnTo>
                      <a:pt x="22" y="234"/>
                    </a:lnTo>
                    <a:lnTo>
                      <a:pt x="15" y="191"/>
                    </a:lnTo>
                    <a:lnTo>
                      <a:pt x="9" y="137"/>
                    </a:lnTo>
                    <a:lnTo>
                      <a:pt x="3" y="74"/>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44466" name="Text Box 50">
            <a:extLst>
              <a:ext uri="{FF2B5EF4-FFF2-40B4-BE49-F238E27FC236}">
                <a16:creationId xmlns:a16="http://schemas.microsoft.com/office/drawing/2014/main" id="{2A7F9AF6-B63A-4AAD-9BFC-E34A5D9F5D03}"/>
              </a:ext>
            </a:extLst>
          </p:cNvPr>
          <p:cNvSpPr txBox="1">
            <a:spLocks noChangeArrowheads="1"/>
          </p:cNvSpPr>
          <p:nvPr/>
        </p:nvSpPr>
        <p:spPr bwMode="auto">
          <a:xfrm>
            <a:off x="1385888" y="2551113"/>
            <a:ext cx="3238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44467" name="Text Box 51">
            <a:extLst>
              <a:ext uri="{FF2B5EF4-FFF2-40B4-BE49-F238E27FC236}">
                <a16:creationId xmlns:a16="http://schemas.microsoft.com/office/drawing/2014/main" id="{CC5B59D9-167E-488B-9C3E-3CC8FFA96533}"/>
              </a:ext>
            </a:extLst>
          </p:cNvPr>
          <p:cNvSpPr txBox="1">
            <a:spLocks noChangeArrowheads="1"/>
          </p:cNvSpPr>
          <p:nvPr/>
        </p:nvSpPr>
        <p:spPr bwMode="auto">
          <a:xfrm>
            <a:off x="1905000" y="1824038"/>
            <a:ext cx="723900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600">
                <a:solidFill>
                  <a:srgbClr val="000000"/>
                </a:solidFill>
                <a:latin typeface="Arial" panose="020B0604020202020204" pitchFamily="34" charset="0"/>
              </a:rPr>
              <a:t>Time Waveform contains all the different frequencies mixed together</a:t>
            </a:r>
            <a:endParaRPr lang="en-US" altLang="en-US" sz="2200"/>
          </a:p>
        </p:txBody>
      </p:sp>
      <p:sp>
        <p:nvSpPr>
          <p:cNvPr id="444468" name="Text Box 52">
            <a:extLst>
              <a:ext uri="{FF2B5EF4-FFF2-40B4-BE49-F238E27FC236}">
                <a16:creationId xmlns:a16="http://schemas.microsoft.com/office/drawing/2014/main" id="{7505F04B-F939-4F98-B6DA-7781AD91CD42}"/>
              </a:ext>
            </a:extLst>
          </p:cNvPr>
          <p:cNvSpPr txBox="1">
            <a:spLocks noChangeArrowheads="1"/>
          </p:cNvSpPr>
          <p:nvPr/>
        </p:nvSpPr>
        <p:spPr bwMode="auto">
          <a:xfrm>
            <a:off x="1219200" y="504825"/>
            <a:ext cx="68929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600" u="sng">
                <a:solidFill>
                  <a:srgbClr val="000000"/>
                </a:solidFill>
                <a:latin typeface="Arial" panose="020B0604020202020204" pitchFamily="34" charset="0"/>
              </a:rPr>
              <a:t>Complex Time Waveform</a:t>
            </a:r>
            <a:endParaRPr lang="en-US" altLang="en-US" sz="220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0B1C7C48-7401-4A3A-B87E-0246241E86E4}"/>
              </a:ext>
            </a:extLst>
          </p:cNvPr>
          <p:cNvSpPr>
            <a:spLocks noGrp="1" noChangeArrowheads="1"/>
          </p:cNvSpPr>
          <p:nvPr>
            <p:ph type="body" idx="1"/>
          </p:nvPr>
        </p:nvSpPr>
        <p:spPr>
          <a:xfrm>
            <a:off x="1110468" y="1447801"/>
            <a:ext cx="7600950" cy="4714875"/>
          </a:xfrm>
        </p:spPr>
        <p:txBody>
          <a:bodyPr/>
          <a:lstStyle/>
          <a:p>
            <a:r>
              <a:rPr lang="en-US" altLang="en-US" dirty="0"/>
              <a:t>Developed a Software UI for the Vibrational analysis </a:t>
            </a:r>
          </a:p>
          <a:p>
            <a:pPr lvl="1"/>
            <a:r>
              <a:rPr lang="en-US" altLang="en-US" dirty="0"/>
              <a:t>Application Specification (MATLAB / LabVIEW)</a:t>
            </a:r>
          </a:p>
          <a:p>
            <a:pPr lvl="1"/>
            <a:r>
              <a:rPr lang="en-US" altLang="en-US" dirty="0"/>
              <a:t>Target Platform Specification (Remote/ On-board)</a:t>
            </a:r>
          </a:p>
          <a:p>
            <a:pPr lvl="1"/>
            <a:r>
              <a:rPr lang="en-US" altLang="en-US" dirty="0"/>
              <a:t>Binding</a:t>
            </a:r>
          </a:p>
          <a:p>
            <a:pPr lvl="1"/>
            <a:r>
              <a:rPr lang="en-US" altLang="en-US" dirty="0"/>
              <a:t>HW and SW Estimation</a:t>
            </a:r>
          </a:p>
          <a:p>
            <a:pPr lvl="1"/>
            <a:r>
              <a:rPr lang="en-US" altLang="en-US" dirty="0"/>
              <a:t>Partitioning</a:t>
            </a:r>
          </a:p>
          <a:p>
            <a:endParaRPr lang="en-US" altLang="en-US" dirty="0"/>
          </a:p>
        </p:txBody>
      </p:sp>
      <p:sp>
        <p:nvSpPr>
          <p:cNvPr id="18436" name="Rectangle 4">
            <a:extLst>
              <a:ext uri="{FF2B5EF4-FFF2-40B4-BE49-F238E27FC236}">
                <a16:creationId xmlns:a16="http://schemas.microsoft.com/office/drawing/2014/main" id="{26B77713-BDD6-4A57-AFFC-21D2C3F3CFD7}"/>
              </a:ext>
            </a:extLst>
          </p:cNvPr>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en-US"/>
              <a:t>Progress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 calcmode="lin" valueType="num">
                                      <p:cBhvr additive="base">
                                        <p:cTn id="15"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additive="base">
                                        <p:cTn id="2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 calcmode="lin" valueType="num">
                                      <p:cBhvr additive="base">
                                        <p:cTn id="2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a:extLst>
              <a:ext uri="{FF2B5EF4-FFF2-40B4-BE49-F238E27FC236}">
                <a16:creationId xmlns:a16="http://schemas.microsoft.com/office/drawing/2014/main" id="{851B823E-4B33-4CB9-A206-0E767687DADD}"/>
              </a:ext>
            </a:extLst>
          </p:cNvPr>
          <p:cNvSpPr txBox="1">
            <a:spLocks noChangeArrowheads="1"/>
          </p:cNvSpPr>
          <p:nvPr/>
        </p:nvSpPr>
        <p:spPr bwMode="auto">
          <a:xfrm>
            <a:off x="1828800" y="1524000"/>
            <a:ext cx="72390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600">
                <a:solidFill>
                  <a:srgbClr val="000000"/>
                </a:solidFill>
                <a:latin typeface="Arial" panose="020B0604020202020204" pitchFamily="34" charset="0"/>
              </a:rPr>
              <a:t>Time Waveform contains all the different frequencies mixed together</a:t>
            </a:r>
            <a:endParaRPr lang="en-US" altLang="en-US" sz="2200"/>
          </a:p>
        </p:txBody>
      </p:sp>
      <p:sp>
        <p:nvSpPr>
          <p:cNvPr id="445443" name="Text Box 3">
            <a:extLst>
              <a:ext uri="{FF2B5EF4-FFF2-40B4-BE49-F238E27FC236}">
                <a16:creationId xmlns:a16="http://schemas.microsoft.com/office/drawing/2014/main" id="{E5102B78-9C5E-447F-85EE-141DC16265DC}"/>
              </a:ext>
            </a:extLst>
          </p:cNvPr>
          <p:cNvSpPr txBox="1">
            <a:spLocks noChangeArrowheads="1"/>
          </p:cNvSpPr>
          <p:nvPr/>
        </p:nvSpPr>
        <p:spPr bwMode="auto">
          <a:xfrm>
            <a:off x="1219200" y="504825"/>
            <a:ext cx="68929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600" u="sng">
                <a:solidFill>
                  <a:srgbClr val="000000"/>
                </a:solidFill>
                <a:latin typeface="Arial" panose="020B0604020202020204" pitchFamily="34" charset="0"/>
              </a:rPr>
              <a:t>Complex Time Waveform</a:t>
            </a:r>
            <a:endParaRPr lang="en-US" altLang="en-US" sz="2200"/>
          </a:p>
        </p:txBody>
      </p:sp>
      <p:pic>
        <p:nvPicPr>
          <p:cNvPr id="445444" name="Picture 4">
            <a:extLst>
              <a:ext uri="{FF2B5EF4-FFF2-40B4-BE49-F238E27FC236}">
                <a16:creationId xmlns:a16="http://schemas.microsoft.com/office/drawing/2014/main" id="{8C1BD801-4FF5-4D34-B636-61737DB33FA2}"/>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l="2438" t="46919" r="4878"/>
          <a:stretch>
            <a:fillRect/>
          </a:stretch>
        </p:blipFill>
        <p:spPr>
          <a:xfrm>
            <a:off x="381000" y="2743200"/>
            <a:ext cx="8686800" cy="3022600"/>
          </a:xfrm>
          <a:noFill/>
          <a:ln/>
        </p:spPr>
      </p:pic>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81A2320A-95D3-4DC9-BA31-019FDBED0BD8}"/>
              </a:ext>
            </a:extLst>
          </p:cNvPr>
          <p:cNvSpPr>
            <a:spLocks noGrp="1" noChangeArrowheads="1"/>
          </p:cNvSpPr>
          <p:nvPr>
            <p:ph type="body" idx="1"/>
          </p:nvPr>
        </p:nvSpPr>
        <p:spPr>
          <a:xfrm>
            <a:off x="1143000" y="1143000"/>
            <a:ext cx="8839200" cy="1135063"/>
          </a:xfrm>
          <a:noFill/>
          <a:ln/>
        </p:spPr>
        <p:txBody>
          <a:bodyPr lIns="0" tIns="0" rIns="0" bIns="0" anchor="b">
            <a:normAutofit/>
          </a:bodyPr>
          <a:lstStyle/>
          <a:p>
            <a:pPr marL="0" indent="0" defTabSz="457200">
              <a:spcBef>
                <a:spcPct val="0"/>
              </a:spcBef>
              <a:buClr>
                <a:srgbClr val="008280"/>
              </a:buClr>
              <a:buSzPct val="90000"/>
              <a:buFont typeface="Monotype Sorts" pitchFamily="2" charset="2"/>
              <a:buNone/>
            </a:pPr>
            <a:r>
              <a:rPr lang="en-US" altLang="en-US" sz="3600" b="1" dirty="0">
                <a:solidFill>
                  <a:schemeClr val="tx2"/>
                </a:solidFill>
              </a:rPr>
              <a:t>We are now entering the Frequency Domain….</a:t>
            </a:r>
            <a:endParaRPr lang="en-US" altLang="en-US" sz="3600" dirty="0">
              <a:solidFill>
                <a:schemeClr val="tx2"/>
              </a:solidFill>
            </a:endParaRPr>
          </a:p>
        </p:txBody>
      </p:sp>
      <p:sp>
        <p:nvSpPr>
          <p:cNvPr id="446467" name="Text Box 3">
            <a:extLst>
              <a:ext uri="{FF2B5EF4-FFF2-40B4-BE49-F238E27FC236}">
                <a16:creationId xmlns:a16="http://schemas.microsoft.com/office/drawing/2014/main" id="{36B2A133-1CD3-4CD7-B20A-4BA1AB74F30D}"/>
              </a:ext>
            </a:extLst>
          </p:cNvPr>
          <p:cNvSpPr txBox="1">
            <a:spLocks noChangeArrowheads="1"/>
          </p:cNvSpPr>
          <p:nvPr/>
        </p:nvSpPr>
        <p:spPr bwMode="auto">
          <a:xfrm>
            <a:off x="1031875" y="3200400"/>
            <a:ext cx="81121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87325" indent="-187325" algn="l" defTabSz="409575">
              <a:defRPr sz="2400">
                <a:solidFill>
                  <a:schemeClr val="tx1"/>
                </a:solidFill>
                <a:latin typeface="Times New Roman" panose="02020603050405020304" pitchFamily="18" charset="0"/>
              </a:defRPr>
            </a:lvl1pPr>
            <a:lvl2pPr marL="630238" indent="-220663" algn="l" defTabSz="409575">
              <a:defRPr sz="2400">
                <a:solidFill>
                  <a:schemeClr val="tx1"/>
                </a:solidFill>
                <a:latin typeface="Times New Roman" panose="02020603050405020304" pitchFamily="18" charset="0"/>
              </a:defRPr>
            </a:lvl2pPr>
            <a:lvl3pPr marL="979488" indent="-158750"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buClr>
                <a:schemeClr val="accent2"/>
              </a:buClr>
              <a:buFontTx/>
              <a:buChar char="•"/>
            </a:pPr>
            <a:r>
              <a:rPr lang="en-US" altLang="en-US" sz="3100" dirty="0">
                <a:latin typeface="Arial" panose="020B0604020202020204" pitchFamily="34" charset="0"/>
              </a:rPr>
              <a:t>FFT - Fast Fourier Transform</a:t>
            </a:r>
          </a:p>
          <a:p>
            <a:pPr>
              <a:lnSpc>
                <a:spcPct val="110000"/>
              </a:lnSpc>
              <a:buClr>
                <a:schemeClr val="accent2"/>
              </a:buClr>
              <a:buFontTx/>
              <a:buChar char="•"/>
            </a:pPr>
            <a:r>
              <a:rPr lang="en-US" altLang="en-US" sz="3100" dirty="0">
                <a:latin typeface="Arial" panose="020B0604020202020204" pitchFamily="34" charset="0"/>
              </a:rPr>
              <a:t>Separates individual frequencies</a:t>
            </a:r>
          </a:p>
          <a:p>
            <a:pPr>
              <a:lnSpc>
                <a:spcPct val="110000"/>
              </a:lnSpc>
              <a:buClr>
                <a:schemeClr val="accent2"/>
              </a:buClr>
              <a:buFontTx/>
              <a:buChar char="•"/>
            </a:pPr>
            <a:r>
              <a:rPr lang="en-US" altLang="en-US" sz="3100" dirty="0">
                <a:latin typeface="Arial" panose="020B0604020202020204" pitchFamily="34" charset="0"/>
              </a:rPr>
              <a:t>Detects how much vibration at each frequency</a:t>
            </a:r>
            <a:r>
              <a:rPr lang="en-US" altLang="en-US" sz="3100" dirty="0">
                <a:solidFill>
                  <a:srgbClr val="000000"/>
                </a:solidFill>
                <a:latin typeface="Arial" panose="020B0604020202020204" pitchFamily="34" charset="0"/>
              </a:rPr>
              <a:t> </a:t>
            </a:r>
            <a:endParaRPr lang="en-US" altLang="en-US" sz="22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6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6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46C4BC8F-4691-4A69-B57E-C74F6D0A303A}"/>
              </a:ext>
            </a:extLst>
          </p:cNvPr>
          <p:cNvSpPr>
            <a:spLocks noGrp="1" noChangeArrowheads="1"/>
          </p:cNvSpPr>
          <p:nvPr>
            <p:ph type="body" sz="half" idx="1"/>
          </p:nvPr>
        </p:nvSpPr>
        <p:spPr>
          <a:xfrm>
            <a:off x="685800" y="-242888"/>
            <a:ext cx="6373813" cy="1157288"/>
          </a:xfrm>
          <a:noFill/>
          <a:ln/>
        </p:spPr>
        <p:txBody>
          <a:bodyPr lIns="0" tIns="0" rIns="0" bIns="0" anchor="b"/>
          <a:lstStyle/>
          <a:p>
            <a:pPr marL="0" indent="0" defTabSz="457200">
              <a:spcBef>
                <a:spcPct val="0"/>
              </a:spcBef>
              <a:buClr>
                <a:srgbClr val="008280"/>
              </a:buClr>
              <a:buSzPct val="90000"/>
              <a:buFont typeface="Monotype Sorts" pitchFamily="2" charset="2"/>
              <a:buNone/>
            </a:pPr>
            <a:r>
              <a:rPr lang="en-US" altLang="en-US" sz="3800" b="1">
                <a:solidFill>
                  <a:srgbClr val="2200A1"/>
                </a:solidFill>
              </a:rPr>
              <a:t>TIME WAVEFORM</a:t>
            </a:r>
            <a:endParaRPr lang="en-US" altLang="en-US" sz="2400"/>
          </a:p>
        </p:txBody>
      </p:sp>
      <p:sp>
        <p:nvSpPr>
          <p:cNvPr id="447491" name="Text Box 3">
            <a:extLst>
              <a:ext uri="{FF2B5EF4-FFF2-40B4-BE49-F238E27FC236}">
                <a16:creationId xmlns:a16="http://schemas.microsoft.com/office/drawing/2014/main" id="{B21E2111-F8F3-4D2A-B686-45F73F822445}"/>
              </a:ext>
            </a:extLst>
          </p:cNvPr>
          <p:cNvSpPr txBox="1">
            <a:spLocks noChangeArrowheads="1"/>
          </p:cNvSpPr>
          <p:nvPr/>
        </p:nvSpPr>
        <p:spPr bwMode="auto">
          <a:xfrm>
            <a:off x="787400" y="1279525"/>
            <a:ext cx="79756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87325" indent="-187325" algn="l" defTabSz="409575">
              <a:defRPr sz="2400">
                <a:solidFill>
                  <a:schemeClr val="tx1"/>
                </a:solidFill>
                <a:latin typeface="Times New Roman" panose="02020603050405020304" pitchFamily="18" charset="0"/>
              </a:defRPr>
            </a:lvl1pPr>
            <a:lvl2pPr marL="630238" indent="-220663" algn="l" defTabSz="409575">
              <a:defRPr sz="2400">
                <a:solidFill>
                  <a:schemeClr val="tx1"/>
                </a:solidFill>
                <a:latin typeface="Times New Roman" panose="02020603050405020304" pitchFamily="18" charset="0"/>
              </a:defRPr>
            </a:lvl2pPr>
            <a:lvl3pPr marL="979488" indent="-158750"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8280"/>
              </a:buClr>
              <a:buSzPct val="46000"/>
              <a:buFont typeface="Monotype Sorts" pitchFamily="2" charset="2"/>
              <a:buChar char="n"/>
            </a:pPr>
            <a:r>
              <a:rPr lang="en-US" altLang="en-US" sz="3100" b="1">
                <a:solidFill>
                  <a:srgbClr val="000000"/>
                </a:solidFill>
                <a:latin typeface="Arial" panose="020B0604020202020204" pitchFamily="34" charset="0"/>
              </a:rPr>
              <a:t>AMPLITUDE VS TIME</a:t>
            </a:r>
            <a:endParaRPr lang="en-US" altLang="en-US" sz="2200"/>
          </a:p>
        </p:txBody>
      </p:sp>
      <p:pic>
        <p:nvPicPr>
          <p:cNvPr id="447492" name="WAVETOSPEC.avi">
            <a:hlinkClick r:id="" action="ppaction://media"/>
            <a:extLst>
              <a:ext uri="{FF2B5EF4-FFF2-40B4-BE49-F238E27FC236}">
                <a16:creationId xmlns:a16="http://schemas.microsoft.com/office/drawing/2014/main" id="{BB477E6C-FBD6-41C3-9DB9-8D71605712CE}"/>
              </a:ext>
            </a:extLst>
          </p:cNvPr>
          <p:cNvPicPr>
            <a:picLocks noGrp="1" noRot="1" noChangeAspect="1" noChangeArrowheads="1"/>
          </p:cNvPicPr>
          <p:nvPr>
            <p:ph sz="half" idx="2"/>
            <a:videoFile r:link="rId1"/>
          </p:nvPr>
        </p:nvPicPr>
        <p:blipFill>
          <a:blip r:embed="rId4">
            <a:extLst>
              <a:ext uri="{28A0092B-C50C-407E-A947-70E740481C1C}">
                <a14:useLocalDpi xmlns:a14="http://schemas.microsoft.com/office/drawing/2010/main" val="0"/>
              </a:ext>
            </a:extLst>
          </a:blip>
          <a:srcRect/>
          <a:stretch>
            <a:fillRect/>
          </a:stretch>
        </p:blipFill>
        <p:spPr>
          <a:xfrm>
            <a:off x="976313" y="1828800"/>
            <a:ext cx="6719887"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wipe dir="d"/>
  </p:transition>
  <p:timing>
    <p:tnLst>
      <p:par>
        <p:cTn id="1" dur="indefinite" restart="never" nodeType="tmRoot">
          <p:childTnLst>
            <p:seq concurrent="1" nextAc="seek">
              <p:cTn id="2" restart="whenNotActive" fill="hold" evtFilter="cancelBubble" nodeType="interactiveSeq">
                <p:stCondLst>
                  <p:cond evt="onClick" delay="0">
                    <p:tgtEl>
                      <p:spTgt spid="44749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47492"/>
                                        </p:tgtEl>
                                      </p:cBhvr>
                                    </p:cmd>
                                  </p:childTnLst>
                                </p:cTn>
                              </p:par>
                            </p:childTnLst>
                          </p:cTn>
                        </p:par>
                      </p:childTnLst>
                    </p:cTn>
                  </p:par>
                </p:childTnLst>
              </p:cTn>
              <p:nextCondLst>
                <p:cond evt="onClick" delay="0">
                  <p:tgtEl>
                    <p:spTgt spid="447492"/>
                  </p:tgtEl>
                </p:cond>
              </p:nextCondLst>
            </p:seq>
            <p:video>
              <p:cMediaNode>
                <p:cTn id="7" fill="hold" display="0">
                  <p:stCondLst>
                    <p:cond delay="indefinite"/>
                  </p:stCondLst>
                  <p:endCondLst>
                    <p:cond evt="onNext" delay="0">
                      <p:tgtEl>
                        <p:sldTgt/>
                      </p:tgtEl>
                    </p:cond>
                    <p:cond evt="onPrev" delay="0">
                      <p:tgtEl>
                        <p:sldTgt/>
                      </p:tgtEl>
                    </p:cond>
                  </p:endCondLst>
                </p:cTn>
                <p:tgtEl>
                  <p:spTgt spid="447492"/>
                </p:tgtEl>
              </p:cMediaNode>
            </p:vide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D1110C50-0644-4A2D-9375-14C67778A471}"/>
              </a:ext>
            </a:extLst>
          </p:cNvPr>
          <p:cNvSpPr>
            <a:spLocks noGrp="1" noChangeArrowheads="1"/>
          </p:cNvSpPr>
          <p:nvPr>
            <p:ph type="body" idx="1"/>
          </p:nvPr>
        </p:nvSpPr>
        <p:spPr>
          <a:xfrm rot="16200000">
            <a:off x="7139782" y="4323556"/>
            <a:ext cx="679450" cy="163513"/>
          </a:xfrm>
          <a:noFill/>
          <a:ln/>
        </p:spPr>
        <p:txBody>
          <a:bodyPr lIns="0" tIns="0" rIns="0" bIns="0" anchor="b"/>
          <a:lstStyle/>
          <a:p>
            <a:pPr marL="0" indent="0" defTabSz="457200">
              <a:spcBef>
                <a:spcPct val="0"/>
              </a:spcBef>
              <a:buClr>
                <a:srgbClr val="104160"/>
              </a:buClr>
              <a:buSzPct val="90000"/>
              <a:buFont typeface="Monotype Sorts" pitchFamily="2" charset="2"/>
              <a:buNone/>
            </a:pPr>
            <a:r>
              <a:rPr lang="en-US" altLang="en-US" sz="1000">
                <a:solidFill>
                  <a:srgbClr val="FF0041"/>
                </a:solidFill>
                <a:latin typeface="Helvetica" panose="020B0604020202020204" pitchFamily="34" charset="0"/>
              </a:rPr>
              <a:t>Amplitude</a:t>
            </a:r>
            <a:endParaRPr lang="en-US" altLang="en-US"/>
          </a:p>
        </p:txBody>
      </p:sp>
      <p:grpSp>
        <p:nvGrpSpPr>
          <p:cNvPr id="449539" name="Group 3">
            <a:extLst>
              <a:ext uri="{FF2B5EF4-FFF2-40B4-BE49-F238E27FC236}">
                <a16:creationId xmlns:a16="http://schemas.microsoft.com/office/drawing/2014/main" id="{11732ECE-C629-4ED0-AD53-4E8728309294}"/>
              </a:ext>
            </a:extLst>
          </p:cNvPr>
          <p:cNvGrpSpPr>
            <a:grpSpLocks/>
          </p:cNvGrpSpPr>
          <p:nvPr/>
        </p:nvGrpSpPr>
        <p:grpSpPr bwMode="auto">
          <a:xfrm>
            <a:off x="6259513" y="3078163"/>
            <a:ext cx="2292350" cy="2219325"/>
            <a:chOff x="4337" y="2198"/>
            <a:chExt cx="1589" cy="1584"/>
          </a:xfrm>
        </p:grpSpPr>
        <p:sp>
          <p:nvSpPr>
            <p:cNvPr id="449540" name="Freeform 4">
              <a:extLst>
                <a:ext uri="{FF2B5EF4-FFF2-40B4-BE49-F238E27FC236}">
                  <a16:creationId xmlns:a16="http://schemas.microsoft.com/office/drawing/2014/main" id="{A79E47AB-3ABF-4066-BEA2-250870DAD41B}"/>
                </a:ext>
              </a:extLst>
            </p:cNvPr>
            <p:cNvSpPr>
              <a:spLocks/>
            </p:cNvSpPr>
            <p:nvPr/>
          </p:nvSpPr>
          <p:spPr bwMode="auto">
            <a:xfrm>
              <a:off x="4337" y="2198"/>
              <a:ext cx="1589" cy="1580"/>
            </a:xfrm>
            <a:custGeom>
              <a:avLst/>
              <a:gdLst>
                <a:gd name="T0" fmla="*/ 1588 w 1589"/>
                <a:gd name="T1" fmla="*/ 56 h 1580"/>
                <a:gd name="T2" fmla="*/ 1378 w 1589"/>
                <a:gd name="T3" fmla="*/ 0 h 1580"/>
                <a:gd name="T4" fmla="*/ 0 w 1589"/>
                <a:gd name="T5" fmla="*/ 458 h 1580"/>
                <a:gd name="T6" fmla="*/ 139 w 1589"/>
                <a:gd name="T7" fmla="*/ 554 h 1580"/>
                <a:gd name="T8" fmla="*/ 9 w 1589"/>
                <a:gd name="T9" fmla="*/ 470 h 1580"/>
                <a:gd name="T10" fmla="*/ 9 w 1589"/>
                <a:gd name="T11" fmla="*/ 1463 h 1580"/>
                <a:gd name="T12" fmla="*/ 130 w 1589"/>
                <a:gd name="T13" fmla="*/ 1579 h 1580"/>
                <a:gd name="T14" fmla="*/ 1588 w 1589"/>
                <a:gd name="T15" fmla="*/ 56 h 1580"/>
                <a:gd name="T16" fmla="*/ 1588 w 1589"/>
                <a:gd name="T17" fmla="*/ 56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9" h="1580">
                  <a:moveTo>
                    <a:pt x="1588" y="56"/>
                  </a:moveTo>
                  <a:lnTo>
                    <a:pt x="1378" y="0"/>
                  </a:lnTo>
                  <a:lnTo>
                    <a:pt x="0" y="458"/>
                  </a:lnTo>
                  <a:lnTo>
                    <a:pt x="139" y="554"/>
                  </a:lnTo>
                  <a:lnTo>
                    <a:pt x="9" y="470"/>
                  </a:lnTo>
                  <a:lnTo>
                    <a:pt x="9" y="1463"/>
                  </a:lnTo>
                  <a:lnTo>
                    <a:pt x="130" y="1579"/>
                  </a:lnTo>
                  <a:lnTo>
                    <a:pt x="1588" y="56"/>
                  </a:lnTo>
                  <a:lnTo>
                    <a:pt x="1588" y="56"/>
                  </a:lnTo>
                </a:path>
              </a:pathLst>
            </a:custGeom>
            <a:solidFill>
              <a:srgbClr val="FFFFC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1" name="Freeform 5">
              <a:extLst>
                <a:ext uri="{FF2B5EF4-FFF2-40B4-BE49-F238E27FC236}">
                  <a16:creationId xmlns:a16="http://schemas.microsoft.com/office/drawing/2014/main" id="{33EFDE53-C91B-4FF3-9BF2-FC0EFB077212}"/>
                </a:ext>
              </a:extLst>
            </p:cNvPr>
            <p:cNvSpPr>
              <a:spLocks/>
            </p:cNvSpPr>
            <p:nvPr/>
          </p:nvSpPr>
          <p:spPr bwMode="auto">
            <a:xfrm>
              <a:off x="4471" y="2266"/>
              <a:ext cx="1455" cy="1516"/>
            </a:xfrm>
            <a:custGeom>
              <a:avLst/>
              <a:gdLst>
                <a:gd name="T0" fmla="*/ 1454 w 1455"/>
                <a:gd name="T1" fmla="*/ 0 h 1516"/>
                <a:gd name="T2" fmla="*/ 0 w 1455"/>
                <a:gd name="T3" fmla="*/ 488 h 1516"/>
                <a:gd name="T4" fmla="*/ 0 w 1455"/>
                <a:gd name="T5" fmla="*/ 1515 h 1516"/>
                <a:gd name="T6" fmla="*/ 1454 w 1455"/>
                <a:gd name="T7" fmla="*/ 984 h 1516"/>
                <a:gd name="T8" fmla="*/ 1454 w 1455"/>
                <a:gd name="T9" fmla="*/ 0 h 1516"/>
                <a:gd name="T10" fmla="*/ 1454 w 1455"/>
                <a:gd name="T11" fmla="*/ 0 h 1516"/>
              </a:gdLst>
              <a:ahLst/>
              <a:cxnLst>
                <a:cxn ang="0">
                  <a:pos x="T0" y="T1"/>
                </a:cxn>
                <a:cxn ang="0">
                  <a:pos x="T2" y="T3"/>
                </a:cxn>
                <a:cxn ang="0">
                  <a:pos x="T4" y="T5"/>
                </a:cxn>
                <a:cxn ang="0">
                  <a:pos x="T6" y="T7"/>
                </a:cxn>
                <a:cxn ang="0">
                  <a:pos x="T8" y="T9"/>
                </a:cxn>
                <a:cxn ang="0">
                  <a:pos x="T10" y="T11"/>
                </a:cxn>
              </a:cxnLst>
              <a:rect l="0" t="0" r="r" b="b"/>
              <a:pathLst>
                <a:path w="1455" h="1516">
                  <a:moveTo>
                    <a:pt x="1454" y="0"/>
                  </a:moveTo>
                  <a:lnTo>
                    <a:pt x="0" y="488"/>
                  </a:lnTo>
                  <a:lnTo>
                    <a:pt x="0" y="1515"/>
                  </a:lnTo>
                  <a:lnTo>
                    <a:pt x="1454" y="984"/>
                  </a:lnTo>
                  <a:lnTo>
                    <a:pt x="1454" y="0"/>
                  </a:lnTo>
                  <a:lnTo>
                    <a:pt x="1454" y="0"/>
                  </a:lnTo>
                </a:path>
              </a:pathLst>
            </a:custGeom>
            <a:solidFill>
              <a:srgbClr val="FFFFFF"/>
            </a:solidFill>
            <a:ln w="9525" cap="flat" cmpd="sng">
              <a:solidFill>
                <a:srgbClr val="4141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2" name="Freeform 6">
              <a:extLst>
                <a:ext uri="{FF2B5EF4-FFF2-40B4-BE49-F238E27FC236}">
                  <a16:creationId xmlns:a16="http://schemas.microsoft.com/office/drawing/2014/main" id="{41CD93A9-AA04-4E0C-8F47-82EB934C9F14}"/>
                </a:ext>
              </a:extLst>
            </p:cNvPr>
            <p:cNvSpPr>
              <a:spLocks/>
            </p:cNvSpPr>
            <p:nvPr/>
          </p:nvSpPr>
          <p:spPr bwMode="auto">
            <a:xfrm>
              <a:off x="4650" y="2837"/>
              <a:ext cx="1174" cy="673"/>
            </a:xfrm>
            <a:custGeom>
              <a:avLst/>
              <a:gdLst>
                <a:gd name="T0" fmla="*/ 0 w 1174"/>
                <a:gd name="T1" fmla="*/ 0 h 673"/>
                <a:gd name="T2" fmla="*/ 0 w 1174"/>
                <a:gd name="T3" fmla="*/ 672 h 673"/>
                <a:gd name="T4" fmla="*/ 1173 w 1174"/>
                <a:gd name="T5" fmla="*/ 255 h 673"/>
              </a:gdLst>
              <a:ahLst/>
              <a:cxnLst>
                <a:cxn ang="0">
                  <a:pos x="T0" y="T1"/>
                </a:cxn>
                <a:cxn ang="0">
                  <a:pos x="T2" y="T3"/>
                </a:cxn>
                <a:cxn ang="0">
                  <a:pos x="T4" y="T5"/>
                </a:cxn>
              </a:cxnLst>
              <a:rect l="0" t="0" r="r" b="b"/>
              <a:pathLst>
                <a:path w="1174" h="673">
                  <a:moveTo>
                    <a:pt x="0" y="0"/>
                  </a:moveTo>
                  <a:lnTo>
                    <a:pt x="0" y="672"/>
                  </a:lnTo>
                  <a:lnTo>
                    <a:pt x="1173" y="255"/>
                  </a:lnTo>
                </a:path>
              </a:pathLst>
            </a:custGeom>
            <a:noFill/>
            <a:ln w="31750" cap="flat"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3" name="Text Box 7">
              <a:extLst>
                <a:ext uri="{FF2B5EF4-FFF2-40B4-BE49-F238E27FC236}">
                  <a16:creationId xmlns:a16="http://schemas.microsoft.com/office/drawing/2014/main" id="{54C04A23-B348-43E5-AE17-12F24E88216A}"/>
                </a:ext>
              </a:extLst>
            </p:cNvPr>
            <p:cNvSpPr txBox="1">
              <a:spLocks noChangeArrowheads="1"/>
            </p:cNvSpPr>
            <p:nvPr/>
          </p:nvSpPr>
          <p:spPr bwMode="auto">
            <a:xfrm rot="20400000">
              <a:off x="4941" y="3318"/>
              <a:ext cx="700"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000" b="1">
                  <a:solidFill>
                    <a:srgbClr val="FF0041"/>
                  </a:solidFill>
                  <a:latin typeface="Helvetica" panose="020B0604020202020204" pitchFamily="34" charset="0"/>
                </a:rPr>
                <a:t>Frequency</a:t>
              </a:r>
              <a:endParaRPr lang="en-US" altLang="en-US" sz="2200"/>
            </a:p>
          </p:txBody>
        </p:sp>
        <p:sp>
          <p:nvSpPr>
            <p:cNvPr id="449544" name="Freeform 8">
              <a:extLst>
                <a:ext uri="{FF2B5EF4-FFF2-40B4-BE49-F238E27FC236}">
                  <a16:creationId xmlns:a16="http://schemas.microsoft.com/office/drawing/2014/main" id="{AADF31D9-C9B3-4EB0-A64B-7B11CC81DE28}"/>
                </a:ext>
              </a:extLst>
            </p:cNvPr>
            <p:cNvSpPr>
              <a:spLocks/>
            </p:cNvSpPr>
            <p:nvPr/>
          </p:nvSpPr>
          <p:spPr bwMode="auto">
            <a:xfrm>
              <a:off x="4840" y="2804"/>
              <a:ext cx="91" cy="635"/>
            </a:xfrm>
            <a:custGeom>
              <a:avLst/>
              <a:gdLst>
                <a:gd name="T0" fmla="*/ 0 w 91"/>
                <a:gd name="T1" fmla="*/ 634 h 635"/>
                <a:gd name="T2" fmla="*/ 20 w 91"/>
                <a:gd name="T3" fmla="*/ 0 h 635"/>
                <a:gd name="T4" fmla="*/ 90 w 91"/>
                <a:gd name="T5" fmla="*/ 594 h 635"/>
                <a:gd name="T6" fmla="*/ 0 w 91"/>
                <a:gd name="T7" fmla="*/ 634 h 635"/>
                <a:gd name="T8" fmla="*/ 0 w 91"/>
                <a:gd name="T9" fmla="*/ 634 h 635"/>
              </a:gdLst>
              <a:ahLst/>
              <a:cxnLst>
                <a:cxn ang="0">
                  <a:pos x="T0" y="T1"/>
                </a:cxn>
                <a:cxn ang="0">
                  <a:pos x="T2" y="T3"/>
                </a:cxn>
                <a:cxn ang="0">
                  <a:pos x="T4" y="T5"/>
                </a:cxn>
                <a:cxn ang="0">
                  <a:pos x="T6" y="T7"/>
                </a:cxn>
                <a:cxn ang="0">
                  <a:pos x="T8" y="T9"/>
                </a:cxn>
              </a:cxnLst>
              <a:rect l="0" t="0" r="r" b="b"/>
              <a:pathLst>
                <a:path w="91" h="635">
                  <a:moveTo>
                    <a:pt x="0" y="634"/>
                  </a:moveTo>
                  <a:lnTo>
                    <a:pt x="20" y="0"/>
                  </a:lnTo>
                  <a:lnTo>
                    <a:pt x="90" y="594"/>
                  </a:lnTo>
                  <a:lnTo>
                    <a:pt x="0" y="634"/>
                  </a:lnTo>
                  <a:lnTo>
                    <a:pt x="0" y="634"/>
                  </a:lnTo>
                </a:path>
              </a:pathLst>
            </a:custGeom>
            <a:solidFill>
              <a:srgbClr val="810000"/>
            </a:solidFill>
            <a:ln w="9525" cap="flat" cmpd="sng">
              <a:solidFill>
                <a:srgbClr val="81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5" name="Freeform 9">
              <a:extLst>
                <a:ext uri="{FF2B5EF4-FFF2-40B4-BE49-F238E27FC236}">
                  <a16:creationId xmlns:a16="http://schemas.microsoft.com/office/drawing/2014/main" id="{8D1F376E-A1B5-4046-B4E8-A7F5ACA1A55C}"/>
                </a:ext>
              </a:extLst>
            </p:cNvPr>
            <p:cNvSpPr>
              <a:spLocks/>
            </p:cNvSpPr>
            <p:nvPr/>
          </p:nvSpPr>
          <p:spPr bwMode="auto">
            <a:xfrm>
              <a:off x="5092" y="2968"/>
              <a:ext cx="91" cy="371"/>
            </a:xfrm>
            <a:custGeom>
              <a:avLst/>
              <a:gdLst>
                <a:gd name="T0" fmla="*/ 0 w 91"/>
                <a:gd name="T1" fmla="*/ 370 h 371"/>
                <a:gd name="T2" fmla="*/ 20 w 91"/>
                <a:gd name="T3" fmla="*/ 0 h 371"/>
                <a:gd name="T4" fmla="*/ 90 w 91"/>
                <a:gd name="T5" fmla="*/ 344 h 371"/>
                <a:gd name="T6" fmla="*/ 0 w 91"/>
                <a:gd name="T7" fmla="*/ 370 h 371"/>
                <a:gd name="T8" fmla="*/ 0 w 91"/>
                <a:gd name="T9" fmla="*/ 370 h 371"/>
              </a:gdLst>
              <a:ahLst/>
              <a:cxnLst>
                <a:cxn ang="0">
                  <a:pos x="T0" y="T1"/>
                </a:cxn>
                <a:cxn ang="0">
                  <a:pos x="T2" y="T3"/>
                </a:cxn>
                <a:cxn ang="0">
                  <a:pos x="T4" y="T5"/>
                </a:cxn>
                <a:cxn ang="0">
                  <a:pos x="T6" y="T7"/>
                </a:cxn>
                <a:cxn ang="0">
                  <a:pos x="T8" y="T9"/>
                </a:cxn>
              </a:cxnLst>
              <a:rect l="0" t="0" r="r" b="b"/>
              <a:pathLst>
                <a:path w="91" h="371">
                  <a:moveTo>
                    <a:pt x="0" y="370"/>
                  </a:moveTo>
                  <a:lnTo>
                    <a:pt x="20" y="0"/>
                  </a:lnTo>
                  <a:lnTo>
                    <a:pt x="90" y="344"/>
                  </a:lnTo>
                  <a:lnTo>
                    <a:pt x="0" y="370"/>
                  </a:lnTo>
                  <a:lnTo>
                    <a:pt x="0" y="370"/>
                  </a:lnTo>
                </a:path>
              </a:pathLst>
            </a:custGeom>
            <a:solidFill>
              <a:srgbClr val="008000"/>
            </a:solidFill>
            <a:ln w="9525" cap="flat" cmpd="sng">
              <a:solidFill>
                <a:srgbClr val="008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46" name="Freeform 10">
              <a:extLst>
                <a:ext uri="{FF2B5EF4-FFF2-40B4-BE49-F238E27FC236}">
                  <a16:creationId xmlns:a16="http://schemas.microsoft.com/office/drawing/2014/main" id="{EECA3C36-D07A-4A5A-A4A2-8E3B354FDB37}"/>
                </a:ext>
              </a:extLst>
            </p:cNvPr>
            <p:cNvSpPr>
              <a:spLocks/>
            </p:cNvSpPr>
            <p:nvPr/>
          </p:nvSpPr>
          <p:spPr bwMode="auto">
            <a:xfrm>
              <a:off x="5348" y="3056"/>
              <a:ext cx="54" cy="200"/>
            </a:xfrm>
            <a:custGeom>
              <a:avLst/>
              <a:gdLst>
                <a:gd name="T0" fmla="*/ 0 w 54"/>
                <a:gd name="T1" fmla="*/ 199 h 200"/>
                <a:gd name="T2" fmla="*/ 14 w 54"/>
                <a:gd name="T3" fmla="*/ 0 h 200"/>
                <a:gd name="T4" fmla="*/ 53 w 54"/>
                <a:gd name="T5" fmla="*/ 171 h 200"/>
                <a:gd name="T6" fmla="*/ 0 w 54"/>
                <a:gd name="T7" fmla="*/ 199 h 200"/>
                <a:gd name="T8" fmla="*/ 0 w 54"/>
                <a:gd name="T9" fmla="*/ 199 h 200"/>
              </a:gdLst>
              <a:ahLst/>
              <a:cxnLst>
                <a:cxn ang="0">
                  <a:pos x="T0" y="T1"/>
                </a:cxn>
                <a:cxn ang="0">
                  <a:pos x="T2" y="T3"/>
                </a:cxn>
                <a:cxn ang="0">
                  <a:pos x="T4" y="T5"/>
                </a:cxn>
                <a:cxn ang="0">
                  <a:pos x="T6" y="T7"/>
                </a:cxn>
                <a:cxn ang="0">
                  <a:pos x="T8" y="T9"/>
                </a:cxn>
              </a:cxnLst>
              <a:rect l="0" t="0" r="r" b="b"/>
              <a:pathLst>
                <a:path w="54" h="200">
                  <a:moveTo>
                    <a:pt x="0" y="199"/>
                  </a:moveTo>
                  <a:lnTo>
                    <a:pt x="14" y="0"/>
                  </a:lnTo>
                  <a:lnTo>
                    <a:pt x="53" y="171"/>
                  </a:lnTo>
                  <a:lnTo>
                    <a:pt x="0" y="199"/>
                  </a:lnTo>
                  <a:lnTo>
                    <a:pt x="0" y="199"/>
                  </a:lnTo>
                </a:path>
              </a:pathLst>
            </a:custGeom>
            <a:solidFill>
              <a:srgbClr val="0000FF"/>
            </a:solidFill>
            <a:ln w="9525" cap="flat" cmpd="sng">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9547" name="Line 11">
            <a:extLst>
              <a:ext uri="{FF2B5EF4-FFF2-40B4-BE49-F238E27FC236}">
                <a16:creationId xmlns:a16="http://schemas.microsoft.com/office/drawing/2014/main" id="{73ABB3C7-EFE1-41FB-8E4E-D5AD050A33BC}"/>
              </a:ext>
            </a:extLst>
          </p:cNvPr>
          <p:cNvSpPr>
            <a:spLocks noChangeShapeType="1"/>
          </p:cNvSpPr>
          <p:nvPr/>
        </p:nvSpPr>
        <p:spPr bwMode="auto">
          <a:xfrm flipV="1">
            <a:off x="4187825" y="2476500"/>
            <a:ext cx="4495800" cy="1220788"/>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8" name="Line 12">
            <a:extLst>
              <a:ext uri="{FF2B5EF4-FFF2-40B4-BE49-F238E27FC236}">
                <a16:creationId xmlns:a16="http://schemas.microsoft.com/office/drawing/2014/main" id="{09642D68-5D16-43AF-98F2-48BBAF7B88F6}"/>
              </a:ext>
            </a:extLst>
          </p:cNvPr>
          <p:cNvSpPr>
            <a:spLocks noChangeShapeType="1"/>
          </p:cNvSpPr>
          <p:nvPr/>
        </p:nvSpPr>
        <p:spPr bwMode="auto">
          <a:xfrm flipH="1">
            <a:off x="2697163" y="5435600"/>
            <a:ext cx="14287" cy="15875"/>
          </a:xfrm>
          <a:prstGeom prst="line">
            <a:avLst/>
          </a:prstGeom>
          <a:noFill/>
          <a:ln w="9525">
            <a:solidFill>
              <a:srgbClr val="FF404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49" name="Freeform 13">
            <a:extLst>
              <a:ext uri="{FF2B5EF4-FFF2-40B4-BE49-F238E27FC236}">
                <a16:creationId xmlns:a16="http://schemas.microsoft.com/office/drawing/2014/main" id="{56005B78-2606-4918-94C1-368931F3C96F}"/>
              </a:ext>
            </a:extLst>
          </p:cNvPr>
          <p:cNvSpPr>
            <a:spLocks/>
          </p:cNvSpPr>
          <p:nvPr/>
        </p:nvSpPr>
        <p:spPr bwMode="auto">
          <a:xfrm>
            <a:off x="1584325" y="3195638"/>
            <a:ext cx="1047750" cy="544512"/>
          </a:xfrm>
          <a:custGeom>
            <a:avLst/>
            <a:gdLst>
              <a:gd name="T0" fmla="*/ 0 w 726"/>
              <a:gd name="T1" fmla="*/ 349 h 389"/>
              <a:gd name="T2" fmla="*/ 389 w 726"/>
              <a:gd name="T3" fmla="*/ 95 h 389"/>
              <a:gd name="T4" fmla="*/ 321 w 726"/>
              <a:gd name="T5" fmla="*/ 60 h 389"/>
              <a:gd name="T6" fmla="*/ 665 w 726"/>
              <a:gd name="T7" fmla="*/ 0 h 389"/>
              <a:gd name="T8" fmla="*/ 725 w 726"/>
              <a:gd name="T9" fmla="*/ 191 h 389"/>
              <a:gd name="T10" fmla="*/ 663 w 726"/>
              <a:gd name="T11" fmla="*/ 169 h 389"/>
              <a:gd name="T12" fmla="*/ 180 w 726"/>
              <a:gd name="T13" fmla="*/ 388 h 389"/>
              <a:gd name="T14" fmla="*/ 0 w 726"/>
              <a:gd name="T15" fmla="*/ 349 h 389"/>
              <a:gd name="T16" fmla="*/ 0 w 726"/>
              <a:gd name="T17" fmla="*/ 34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89">
                <a:moveTo>
                  <a:pt x="0" y="349"/>
                </a:moveTo>
                <a:lnTo>
                  <a:pt x="389" y="95"/>
                </a:lnTo>
                <a:lnTo>
                  <a:pt x="321" y="60"/>
                </a:lnTo>
                <a:lnTo>
                  <a:pt x="665" y="0"/>
                </a:lnTo>
                <a:lnTo>
                  <a:pt x="725" y="191"/>
                </a:lnTo>
                <a:lnTo>
                  <a:pt x="663" y="169"/>
                </a:lnTo>
                <a:lnTo>
                  <a:pt x="180" y="388"/>
                </a:lnTo>
                <a:lnTo>
                  <a:pt x="0" y="349"/>
                </a:lnTo>
                <a:lnTo>
                  <a:pt x="0" y="349"/>
                </a:lnTo>
              </a:path>
            </a:pathLst>
          </a:custGeom>
          <a:solidFill>
            <a:srgbClr val="C20041"/>
          </a:solidFill>
          <a:ln w="9525" cap="flat" cmpd="sng">
            <a:solidFill>
              <a:srgbClr val="000000"/>
            </a:solidFill>
            <a:prstDash val="solid"/>
            <a:round/>
            <a:headEnd type="none" w="med" len="med"/>
            <a:tailEnd type="none" w="med" len="med"/>
          </a:ln>
          <a:effectLst>
            <a:outerShdw dist="107763" dir="2700000" algn="ctr" rotWithShape="0">
              <a:srgbClr val="404040"/>
            </a:outerShdw>
          </a:effectLst>
        </p:spPr>
        <p:txBody>
          <a:bodyPr/>
          <a:lstStyle/>
          <a:p>
            <a:endParaRPr lang="en-US"/>
          </a:p>
        </p:txBody>
      </p:sp>
      <p:sp>
        <p:nvSpPr>
          <p:cNvPr id="449550" name="Freeform 14">
            <a:extLst>
              <a:ext uri="{FF2B5EF4-FFF2-40B4-BE49-F238E27FC236}">
                <a16:creationId xmlns:a16="http://schemas.microsoft.com/office/drawing/2014/main" id="{F97AE625-EEA8-47F7-89B7-A60CE3A68199}"/>
              </a:ext>
            </a:extLst>
          </p:cNvPr>
          <p:cNvSpPr>
            <a:spLocks/>
          </p:cNvSpPr>
          <p:nvPr/>
        </p:nvSpPr>
        <p:spPr bwMode="auto">
          <a:xfrm>
            <a:off x="5086350" y="3700463"/>
            <a:ext cx="1081088" cy="444500"/>
          </a:xfrm>
          <a:custGeom>
            <a:avLst/>
            <a:gdLst>
              <a:gd name="T0" fmla="*/ 0 w 750"/>
              <a:gd name="T1" fmla="*/ 62 h 317"/>
              <a:gd name="T2" fmla="*/ 459 w 750"/>
              <a:gd name="T3" fmla="*/ 259 h 317"/>
              <a:gd name="T4" fmla="*/ 408 w 750"/>
              <a:gd name="T5" fmla="*/ 316 h 317"/>
              <a:gd name="T6" fmla="*/ 749 w 750"/>
              <a:gd name="T7" fmla="*/ 246 h 317"/>
              <a:gd name="T8" fmla="*/ 738 w 750"/>
              <a:gd name="T9" fmla="*/ 50 h 317"/>
              <a:gd name="T10" fmla="*/ 687 w 750"/>
              <a:gd name="T11" fmla="*/ 91 h 317"/>
              <a:gd name="T12" fmla="*/ 158 w 750"/>
              <a:gd name="T13" fmla="*/ 0 h 317"/>
              <a:gd name="T14" fmla="*/ 0 w 750"/>
              <a:gd name="T15" fmla="*/ 62 h 317"/>
              <a:gd name="T16" fmla="*/ 0 w 750"/>
              <a:gd name="T17" fmla="*/ 6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317">
                <a:moveTo>
                  <a:pt x="0" y="62"/>
                </a:moveTo>
                <a:lnTo>
                  <a:pt x="459" y="259"/>
                </a:lnTo>
                <a:lnTo>
                  <a:pt x="408" y="316"/>
                </a:lnTo>
                <a:lnTo>
                  <a:pt x="749" y="246"/>
                </a:lnTo>
                <a:lnTo>
                  <a:pt x="738" y="50"/>
                </a:lnTo>
                <a:lnTo>
                  <a:pt x="687" y="91"/>
                </a:lnTo>
                <a:lnTo>
                  <a:pt x="158" y="0"/>
                </a:lnTo>
                <a:lnTo>
                  <a:pt x="0" y="62"/>
                </a:lnTo>
                <a:lnTo>
                  <a:pt x="0" y="62"/>
                </a:lnTo>
              </a:path>
            </a:pathLst>
          </a:custGeom>
          <a:solidFill>
            <a:srgbClr val="C20041"/>
          </a:solidFill>
          <a:ln w="9525" cap="flat" cmpd="sng">
            <a:solidFill>
              <a:srgbClr val="000000"/>
            </a:solidFill>
            <a:prstDash val="solid"/>
            <a:round/>
            <a:headEnd type="none" w="med" len="med"/>
            <a:tailEnd type="none" w="med" len="med"/>
          </a:ln>
          <a:effectLst>
            <a:outerShdw dist="107763" dir="2700000" algn="ctr" rotWithShape="0">
              <a:srgbClr val="404040"/>
            </a:outerShdw>
          </a:effectLst>
        </p:spPr>
        <p:txBody>
          <a:bodyPr/>
          <a:lstStyle/>
          <a:p>
            <a:endParaRPr lang="en-US"/>
          </a:p>
        </p:txBody>
      </p:sp>
      <p:sp>
        <p:nvSpPr>
          <p:cNvPr id="449551" name="Freeform 15">
            <a:extLst>
              <a:ext uri="{FF2B5EF4-FFF2-40B4-BE49-F238E27FC236}">
                <a16:creationId xmlns:a16="http://schemas.microsoft.com/office/drawing/2014/main" id="{A0A9EA98-A7ED-4FC7-8608-D1FD243345AB}"/>
              </a:ext>
            </a:extLst>
          </p:cNvPr>
          <p:cNvSpPr>
            <a:spLocks/>
          </p:cNvSpPr>
          <p:nvPr/>
        </p:nvSpPr>
        <p:spPr bwMode="auto">
          <a:xfrm>
            <a:off x="225425" y="3443288"/>
            <a:ext cx="2647950" cy="1870075"/>
          </a:xfrm>
          <a:custGeom>
            <a:avLst/>
            <a:gdLst>
              <a:gd name="T0" fmla="*/ 0 w 1835"/>
              <a:gd name="T1" fmla="*/ 50 h 1335"/>
              <a:gd name="T2" fmla="*/ 241 w 1835"/>
              <a:gd name="T3" fmla="*/ 0 h 1335"/>
              <a:gd name="T4" fmla="*/ 1834 w 1835"/>
              <a:gd name="T5" fmla="*/ 388 h 1335"/>
              <a:gd name="T6" fmla="*/ 1673 w 1835"/>
              <a:gd name="T7" fmla="*/ 469 h 1335"/>
              <a:gd name="T8" fmla="*/ 1823 w 1835"/>
              <a:gd name="T9" fmla="*/ 398 h 1335"/>
              <a:gd name="T10" fmla="*/ 1823 w 1835"/>
              <a:gd name="T11" fmla="*/ 1236 h 1335"/>
              <a:gd name="T12" fmla="*/ 1683 w 1835"/>
              <a:gd name="T13" fmla="*/ 1334 h 1335"/>
              <a:gd name="T14" fmla="*/ 0 w 1835"/>
              <a:gd name="T15" fmla="*/ 50 h 1335"/>
              <a:gd name="T16" fmla="*/ 0 w 1835"/>
              <a:gd name="T17" fmla="*/ 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5" h="1335">
                <a:moveTo>
                  <a:pt x="0" y="50"/>
                </a:moveTo>
                <a:lnTo>
                  <a:pt x="241" y="0"/>
                </a:lnTo>
                <a:lnTo>
                  <a:pt x="1834" y="388"/>
                </a:lnTo>
                <a:lnTo>
                  <a:pt x="1673" y="469"/>
                </a:lnTo>
                <a:lnTo>
                  <a:pt x="1823" y="398"/>
                </a:lnTo>
                <a:lnTo>
                  <a:pt x="1823" y="1236"/>
                </a:lnTo>
                <a:lnTo>
                  <a:pt x="1683" y="1334"/>
                </a:lnTo>
                <a:lnTo>
                  <a:pt x="0" y="50"/>
                </a:lnTo>
                <a:lnTo>
                  <a:pt x="0" y="50"/>
                </a:lnTo>
              </a:path>
            </a:pathLst>
          </a:custGeom>
          <a:solidFill>
            <a:srgbClr val="FFFFC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2" name="Freeform 16">
            <a:extLst>
              <a:ext uri="{FF2B5EF4-FFF2-40B4-BE49-F238E27FC236}">
                <a16:creationId xmlns:a16="http://schemas.microsoft.com/office/drawing/2014/main" id="{1D1E2392-1648-4860-94A3-395EE8C5A641}"/>
              </a:ext>
            </a:extLst>
          </p:cNvPr>
          <p:cNvSpPr>
            <a:spLocks/>
          </p:cNvSpPr>
          <p:nvPr/>
        </p:nvSpPr>
        <p:spPr bwMode="auto">
          <a:xfrm>
            <a:off x="225425" y="3513138"/>
            <a:ext cx="2416175" cy="1828800"/>
          </a:xfrm>
          <a:custGeom>
            <a:avLst/>
            <a:gdLst>
              <a:gd name="T0" fmla="*/ 0 w 1674"/>
              <a:gd name="T1" fmla="*/ 0 h 1306"/>
              <a:gd name="T2" fmla="*/ 1673 w 1674"/>
              <a:gd name="T3" fmla="*/ 419 h 1306"/>
              <a:gd name="T4" fmla="*/ 1673 w 1674"/>
              <a:gd name="T5" fmla="*/ 1305 h 1306"/>
              <a:gd name="T6" fmla="*/ 0 w 1674"/>
              <a:gd name="T7" fmla="*/ 847 h 1306"/>
              <a:gd name="T8" fmla="*/ 0 w 1674"/>
              <a:gd name="T9" fmla="*/ 0 h 1306"/>
              <a:gd name="T10" fmla="*/ 0 w 1674"/>
              <a:gd name="T11" fmla="*/ 0 h 1306"/>
            </a:gdLst>
            <a:ahLst/>
            <a:cxnLst>
              <a:cxn ang="0">
                <a:pos x="T0" y="T1"/>
              </a:cxn>
              <a:cxn ang="0">
                <a:pos x="T2" y="T3"/>
              </a:cxn>
              <a:cxn ang="0">
                <a:pos x="T4" y="T5"/>
              </a:cxn>
              <a:cxn ang="0">
                <a:pos x="T6" y="T7"/>
              </a:cxn>
              <a:cxn ang="0">
                <a:pos x="T8" y="T9"/>
              </a:cxn>
              <a:cxn ang="0">
                <a:pos x="T10" y="T11"/>
              </a:cxn>
            </a:cxnLst>
            <a:rect l="0" t="0" r="r" b="b"/>
            <a:pathLst>
              <a:path w="1674" h="1306">
                <a:moveTo>
                  <a:pt x="0" y="0"/>
                </a:moveTo>
                <a:lnTo>
                  <a:pt x="1673" y="419"/>
                </a:lnTo>
                <a:lnTo>
                  <a:pt x="1673" y="1305"/>
                </a:lnTo>
                <a:lnTo>
                  <a:pt x="0" y="847"/>
                </a:lnTo>
                <a:lnTo>
                  <a:pt x="0" y="0"/>
                </a:lnTo>
                <a:lnTo>
                  <a:pt x="0" y="0"/>
                </a:lnTo>
              </a:path>
            </a:pathLst>
          </a:custGeom>
          <a:solidFill>
            <a:srgbClr val="FFFFFF"/>
          </a:solidFill>
          <a:ln w="9525" cap="flat" cmpd="sng">
            <a:solidFill>
              <a:srgbClr val="4141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3" name="Freeform 17">
            <a:extLst>
              <a:ext uri="{FF2B5EF4-FFF2-40B4-BE49-F238E27FC236}">
                <a16:creationId xmlns:a16="http://schemas.microsoft.com/office/drawing/2014/main" id="{EF0E4D14-A092-4ABC-83D8-EB5E4BFFE676}"/>
              </a:ext>
            </a:extLst>
          </p:cNvPr>
          <p:cNvSpPr>
            <a:spLocks/>
          </p:cNvSpPr>
          <p:nvPr/>
        </p:nvSpPr>
        <p:spPr bwMode="auto">
          <a:xfrm>
            <a:off x="401638" y="3629025"/>
            <a:ext cx="2081212" cy="1435100"/>
          </a:xfrm>
          <a:custGeom>
            <a:avLst/>
            <a:gdLst>
              <a:gd name="T0" fmla="*/ 5 w 1442"/>
              <a:gd name="T1" fmla="*/ 0 h 1024"/>
              <a:gd name="T2" fmla="*/ 0 w 1442"/>
              <a:gd name="T3" fmla="*/ 625 h 1024"/>
              <a:gd name="T4" fmla="*/ 1441 w 1442"/>
              <a:gd name="T5" fmla="*/ 1023 h 1024"/>
            </a:gdLst>
            <a:ahLst/>
            <a:cxnLst>
              <a:cxn ang="0">
                <a:pos x="T0" y="T1"/>
              </a:cxn>
              <a:cxn ang="0">
                <a:pos x="T2" y="T3"/>
              </a:cxn>
              <a:cxn ang="0">
                <a:pos x="T4" y="T5"/>
              </a:cxn>
            </a:cxnLst>
            <a:rect l="0" t="0" r="r" b="b"/>
            <a:pathLst>
              <a:path w="1442" h="1024">
                <a:moveTo>
                  <a:pt x="5" y="0"/>
                </a:moveTo>
                <a:lnTo>
                  <a:pt x="0" y="625"/>
                </a:lnTo>
                <a:lnTo>
                  <a:pt x="1441" y="1023"/>
                </a:lnTo>
              </a:path>
            </a:pathLst>
          </a:custGeom>
          <a:noFill/>
          <a:ln w="31750" cap="flat"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4" name="Text Box 18">
            <a:extLst>
              <a:ext uri="{FF2B5EF4-FFF2-40B4-BE49-F238E27FC236}">
                <a16:creationId xmlns:a16="http://schemas.microsoft.com/office/drawing/2014/main" id="{805AEBF3-F7E5-499F-BF3A-52B2A6EA1AA3}"/>
              </a:ext>
            </a:extLst>
          </p:cNvPr>
          <p:cNvSpPr txBox="1">
            <a:spLocks noChangeArrowheads="1"/>
          </p:cNvSpPr>
          <p:nvPr/>
        </p:nvSpPr>
        <p:spPr bwMode="auto">
          <a:xfrm rot="16200000">
            <a:off x="2382" y="4060031"/>
            <a:ext cx="647700" cy="1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900">
                <a:solidFill>
                  <a:srgbClr val="FF0041"/>
                </a:solidFill>
                <a:latin typeface="Helvetica" panose="020B0604020202020204" pitchFamily="34" charset="0"/>
              </a:rPr>
              <a:t>Amplitude</a:t>
            </a:r>
            <a:endParaRPr lang="en-US" altLang="en-US" sz="2200"/>
          </a:p>
        </p:txBody>
      </p:sp>
      <p:sp>
        <p:nvSpPr>
          <p:cNvPr id="449555" name="Text Box 19">
            <a:extLst>
              <a:ext uri="{FF2B5EF4-FFF2-40B4-BE49-F238E27FC236}">
                <a16:creationId xmlns:a16="http://schemas.microsoft.com/office/drawing/2014/main" id="{F72D2838-3F12-42AC-AA6B-AA08EE6F70AE}"/>
              </a:ext>
            </a:extLst>
          </p:cNvPr>
          <p:cNvSpPr txBox="1">
            <a:spLocks noChangeArrowheads="1"/>
          </p:cNvSpPr>
          <p:nvPr/>
        </p:nvSpPr>
        <p:spPr bwMode="auto">
          <a:xfrm rot="840000">
            <a:off x="1125538" y="4765675"/>
            <a:ext cx="390525"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000" b="1">
                <a:solidFill>
                  <a:srgbClr val="FF0041"/>
                </a:solidFill>
                <a:latin typeface="Helvetica" panose="020B0604020202020204" pitchFamily="34" charset="0"/>
              </a:rPr>
              <a:t>Time</a:t>
            </a:r>
            <a:endParaRPr lang="en-US" altLang="en-US" sz="2200"/>
          </a:p>
        </p:txBody>
      </p:sp>
      <p:sp>
        <p:nvSpPr>
          <p:cNvPr id="449556" name="Freeform 20">
            <a:extLst>
              <a:ext uri="{FF2B5EF4-FFF2-40B4-BE49-F238E27FC236}">
                <a16:creationId xmlns:a16="http://schemas.microsoft.com/office/drawing/2014/main" id="{5D44AA2B-6750-4B4C-A5CC-09200526D141}"/>
              </a:ext>
            </a:extLst>
          </p:cNvPr>
          <p:cNvSpPr>
            <a:spLocks/>
          </p:cNvSpPr>
          <p:nvPr/>
        </p:nvSpPr>
        <p:spPr bwMode="auto">
          <a:xfrm>
            <a:off x="479425" y="3983038"/>
            <a:ext cx="2071688" cy="857250"/>
          </a:xfrm>
          <a:custGeom>
            <a:avLst/>
            <a:gdLst>
              <a:gd name="T0" fmla="*/ 13 w 1436"/>
              <a:gd name="T1" fmla="*/ 218 h 612"/>
              <a:gd name="T2" fmla="*/ 27 w 1436"/>
              <a:gd name="T3" fmla="*/ 193 h 612"/>
              <a:gd name="T4" fmla="*/ 46 w 1436"/>
              <a:gd name="T5" fmla="*/ 155 h 612"/>
              <a:gd name="T6" fmla="*/ 68 w 1436"/>
              <a:gd name="T7" fmla="*/ 115 h 612"/>
              <a:gd name="T8" fmla="*/ 86 w 1436"/>
              <a:gd name="T9" fmla="*/ 83 h 612"/>
              <a:gd name="T10" fmla="*/ 104 w 1436"/>
              <a:gd name="T11" fmla="*/ 55 h 612"/>
              <a:gd name="T12" fmla="*/ 119 w 1436"/>
              <a:gd name="T13" fmla="*/ 35 h 612"/>
              <a:gd name="T14" fmla="*/ 136 w 1436"/>
              <a:gd name="T15" fmla="*/ 17 h 612"/>
              <a:gd name="T16" fmla="*/ 168 w 1436"/>
              <a:gd name="T17" fmla="*/ 3 h 612"/>
              <a:gd name="T18" fmla="*/ 205 w 1436"/>
              <a:gd name="T19" fmla="*/ 3 h 612"/>
              <a:gd name="T20" fmla="*/ 236 w 1436"/>
              <a:gd name="T21" fmla="*/ 24 h 612"/>
              <a:gd name="T22" fmla="*/ 257 w 1436"/>
              <a:gd name="T23" fmla="*/ 57 h 612"/>
              <a:gd name="T24" fmla="*/ 272 w 1436"/>
              <a:gd name="T25" fmla="*/ 92 h 612"/>
              <a:gd name="T26" fmla="*/ 280 w 1436"/>
              <a:gd name="T27" fmla="*/ 128 h 612"/>
              <a:gd name="T28" fmla="*/ 287 w 1436"/>
              <a:gd name="T29" fmla="*/ 178 h 612"/>
              <a:gd name="T30" fmla="*/ 294 w 1436"/>
              <a:gd name="T31" fmla="*/ 229 h 612"/>
              <a:gd name="T32" fmla="*/ 301 w 1436"/>
              <a:gd name="T33" fmla="*/ 280 h 612"/>
              <a:gd name="T34" fmla="*/ 312 w 1436"/>
              <a:gd name="T35" fmla="*/ 329 h 612"/>
              <a:gd name="T36" fmla="*/ 322 w 1436"/>
              <a:gd name="T37" fmla="*/ 372 h 612"/>
              <a:gd name="T38" fmla="*/ 341 w 1436"/>
              <a:gd name="T39" fmla="*/ 406 h 612"/>
              <a:gd name="T40" fmla="*/ 366 w 1436"/>
              <a:gd name="T41" fmla="*/ 422 h 612"/>
              <a:gd name="T42" fmla="*/ 392 w 1436"/>
              <a:gd name="T43" fmla="*/ 422 h 612"/>
              <a:gd name="T44" fmla="*/ 448 w 1436"/>
              <a:gd name="T45" fmla="*/ 390 h 612"/>
              <a:gd name="T46" fmla="*/ 499 w 1436"/>
              <a:gd name="T47" fmla="*/ 334 h 612"/>
              <a:gd name="T48" fmla="*/ 534 w 1436"/>
              <a:gd name="T49" fmla="*/ 297 h 612"/>
              <a:gd name="T50" fmla="*/ 564 w 1436"/>
              <a:gd name="T51" fmla="*/ 257 h 612"/>
              <a:gd name="T52" fmla="*/ 598 w 1436"/>
              <a:gd name="T53" fmla="*/ 216 h 612"/>
              <a:gd name="T54" fmla="*/ 632 w 1436"/>
              <a:gd name="T55" fmla="*/ 174 h 612"/>
              <a:gd name="T56" fmla="*/ 659 w 1436"/>
              <a:gd name="T57" fmla="*/ 137 h 612"/>
              <a:gd name="T58" fmla="*/ 689 w 1436"/>
              <a:gd name="T59" fmla="*/ 104 h 612"/>
              <a:gd name="T60" fmla="*/ 726 w 1436"/>
              <a:gd name="T61" fmla="*/ 85 h 612"/>
              <a:gd name="T62" fmla="*/ 767 w 1436"/>
              <a:gd name="T63" fmla="*/ 79 h 612"/>
              <a:gd name="T64" fmla="*/ 789 w 1436"/>
              <a:gd name="T65" fmla="*/ 85 h 612"/>
              <a:gd name="T66" fmla="*/ 808 w 1436"/>
              <a:gd name="T67" fmla="*/ 95 h 612"/>
              <a:gd name="T68" fmla="*/ 826 w 1436"/>
              <a:gd name="T69" fmla="*/ 111 h 612"/>
              <a:gd name="T70" fmla="*/ 839 w 1436"/>
              <a:gd name="T71" fmla="*/ 130 h 612"/>
              <a:gd name="T72" fmla="*/ 852 w 1436"/>
              <a:gd name="T73" fmla="*/ 159 h 612"/>
              <a:gd name="T74" fmla="*/ 862 w 1436"/>
              <a:gd name="T75" fmla="*/ 188 h 612"/>
              <a:gd name="T76" fmla="*/ 866 w 1436"/>
              <a:gd name="T77" fmla="*/ 221 h 612"/>
              <a:gd name="T78" fmla="*/ 875 w 1436"/>
              <a:gd name="T79" fmla="*/ 253 h 612"/>
              <a:gd name="T80" fmla="*/ 890 w 1436"/>
              <a:gd name="T81" fmla="*/ 313 h 612"/>
              <a:gd name="T82" fmla="*/ 908 w 1436"/>
              <a:gd name="T83" fmla="*/ 374 h 612"/>
              <a:gd name="T84" fmla="*/ 920 w 1436"/>
              <a:gd name="T85" fmla="*/ 413 h 612"/>
              <a:gd name="T86" fmla="*/ 931 w 1436"/>
              <a:gd name="T87" fmla="*/ 449 h 612"/>
              <a:gd name="T88" fmla="*/ 940 w 1436"/>
              <a:gd name="T89" fmla="*/ 493 h 612"/>
              <a:gd name="T90" fmla="*/ 951 w 1436"/>
              <a:gd name="T91" fmla="*/ 535 h 612"/>
              <a:gd name="T92" fmla="*/ 956 w 1436"/>
              <a:gd name="T93" fmla="*/ 554 h 612"/>
              <a:gd name="T94" fmla="*/ 963 w 1436"/>
              <a:gd name="T95" fmla="*/ 566 h 612"/>
              <a:gd name="T96" fmla="*/ 980 w 1436"/>
              <a:gd name="T97" fmla="*/ 587 h 612"/>
              <a:gd name="T98" fmla="*/ 1004 w 1436"/>
              <a:gd name="T99" fmla="*/ 602 h 612"/>
              <a:gd name="T100" fmla="*/ 1039 w 1436"/>
              <a:gd name="T101" fmla="*/ 611 h 612"/>
              <a:gd name="T102" fmla="*/ 1077 w 1436"/>
              <a:gd name="T103" fmla="*/ 606 h 612"/>
              <a:gd name="T104" fmla="*/ 1120 w 1436"/>
              <a:gd name="T105" fmla="*/ 588 h 612"/>
              <a:gd name="T106" fmla="*/ 1158 w 1436"/>
              <a:gd name="T107" fmla="*/ 557 h 612"/>
              <a:gd name="T108" fmla="*/ 1194 w 1436"/>
              <a:gd name="T109" fmla="*/ 523 h 612"/>
              <a:gd name="T110" fmla="*/ 1226 w 1436"/>
              <a:gd name="T111" fmla="*/ 486 h 612"/>
              <a:gd name="T112" fmla="*/ 1263 w 1436"/>
              <a:gd name="T113" fmla="*/ 447 h 612"/>
              <a:gd name="T114" fmla="*/ 1304 w 1436"/>
              <a:gd name="T115" fmla="*/ 412 h 612"/>
              <a:gd name="T116" fmla="*/ 1338 w 1436"/>
              <a:gd name="T117" fmla="*/ 389 h 612"/>
              <a:gd name="T118" fmla="*/ 1372 w 1436"/>
              <a:gd name="T119" fmla="*/ 372 h 612"/>
              <a:gd name="T120" fmla="*/ 1401 w 1436"/>
              <a:gd name="T121" fmla="*/ 367 h 612"/>
              <a:gd name="T122" fmla="*/ 1430 w 1436"/>
              <a:gd name="T123" fmla="*/ 366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6" h="612">
                <a:moveTo>
                  <a:pt x="0" y="239"/>
                </a:moveTo>
                <a:lnTo>
                  <a:pt x="2" y="237"/>
                </a:lnTo>
                <a:lnTo>
                  <a:pt x="4" y="233"/>
                </a:lnTo>
                <a:lnTo>
                  <a:pt x="5" y="230"/>
                </a:lnTo>
                <a:lnTo>
                  <a:pt x="7" y="226"/>
                </a:lnTo>
                <a:lnTo>
                  <a:pt x="9" y="225"/>
                </a:lnTo>
                <a:lnTo>
                  <a:pt x="11" y="221"/>
                </a:lnTo>
                <a:lnTo>
                  <a:pt x="13" y="218"/>
                </a:lnTo>
                <a:lnTo>
                  <a:pt x="15" y="215"/>
                </a:lnTo>
                <a:lnTo>
                  <a:pt x="15" y="213"/>
                </a:lnTo>
                <a:lnTo>
                  <a:pt x="17" y="209"/>
                </a:lnTo>
                <a:lnTo>
                  <a:pt x="19" y="206"/>
                </a:lnTo>
                <a:lnTo>
                  <a:pt x="21" y="203"/>
                </a:lnTo>
                <a:lnTo>
                  <a:pt x="23" y="200"/>
                </a:lnTo>
                <a:lnTo>
                  <a:pt x="25" y="197"/>
                </a:lnTo>
                <a:lnTo>
                  <a:pt x="27" y="193"/>
                </a:lnTo>
                <a:lnTo>
                  <a:pt x="28" y="189"/>
                </a:lnTo>
                <a:lnTo>
                  <a:pt x="30" y="185"/>
                </a:lnTo>
                <a:lnTo>
                  <a:pt x="34" y="179"/>
                </a:lnTo>
                <a:lnTo>
                  <a:pt x="35" y="175"/>
                </a:lnTo>
                <a:lnTo>
                  <a:pt x="39" y="169"/>
                </a:lnTo>
                <a:lnTo>
                  <a:pt x="41" y="165"/>
                </a:lnTo>
                <a:lnTo>
                  <a:pt x="44" y="159"/>
                </a:lnTo>
                <a:lnTo>
                  <a:pt x="46" y="155"/>
                </a:lnTo>
                <a:lnTo>
                  <a:pt x="50" y="150"/>
                </a:lnTo>
                <a:lnTo>
                  <a:pt x="52" y="146"/>
                </a:lnTo>
                <a:lnTo>
                  <a:pt x="54" y="140"/>
                </a:lnTo>
                <a:lnTo>
                  <a:pt x="56" y="137"/>
                </a:lnTo>
                <a:lnTo>
                  <a:pt x="60" y="131"/>
                </a:lnTo>
                <a:lnTo>
                  <a:pt x="62" y="127"/>
                </a:lnTo>
                <a:lnTo>
                  <a:pt x="65" y="121"/>
                </a:lnTo>
                <a:lnTo>
                  <a:pt x="68" y="115"/>
                </a:lnTo>
                <a:lnTo>
                  <a:pt x="72" y="110"/>
                </a:lnTo>
                <a:lnTo>
                  <a:pt x="74" y="106"/>
                </a:lnTo>
                <a:lnTo>
                  <a:pt x="76" y="102"/>
                </a:lnTo>
                <a:lnTo>
                  <a:pt x="78" y="99"/>
                </a:lnTo>
                <a:lnTo>
                  <a:pt x="80" y="95"/>
                </a:lnTo>
                <a:lnTo>
                  <a:pt x="82" y="91"/>
                </a:lnTo>
                <a:lnTo>
                  <a:pt x="84" y="87"/>
                </a:lnTo>
                <a:lnTo>
                  <a:pt x="86" y="83"/>
                </a:lnTo>
                <a:lnTo>
                  <a:pt x="88" y="80"/>
                </a:lnTo>
                <a:lnTo>
                  <a:pt x="90" y="77"/>
                </a:lnTo>
                <a:lnTo>
                  <a:pt x="92" y="73"/>
                </a:lnTo>
                <a:lnTo>
                  <a:pt x="93" y="70"/>
                </a:lnTo>
                <a:lnTo>
                  <a:pt x="96" y="66"/>
                </a:lnTo>
                <a:lnTo>
                  <a:pt x="98" y="62"/>
                </a:lnTo>
                <a:lnTo>
                  <a:pt x="102" y="59"/>
                </a:lnTo>
                <a:lnTo>
                  <a:pt x="104" y="55"/>
                </a:lnTo>
                <a:lnTo>
                  <a:pt x="108" y="50"/>
                </a:lnTo>
                <a:lnTo>
                  <a:pt x="108" y="48"/>
                </a:lnTo>
                <a:lnTo>
                  <a:pt x="110" y="46"/>
                </a:lnTo>
                <a:lnTo>
                  <a:pt x="112" y="44"/>
                </a:lnTo>
                <a:lnTo>
                  <a:pt x="114" y="41"/>
                </a:lnTo>
                <a:lnTo>
                  <a:pt x="115" y="39"/>
                </a:lnTo>
                <a:lnTo>
                  <a:pt x="117" y="37"/>
                </a:lnTo>
                <a:lnTo>
                  <a:pt x="119" y="35"/>
                </a:lnTo>
                <a:lnTo>
                  <a:pt x="121" y="31"/>
                </a:lnTo>
                <a:lnTo>
                  <a:pt x="123" y="29"/>
                </a:lnTo>
                <a:lnTo>
                  <a:pt x="124" y="27"/>
                </a:lnTo>
                <a:lnTo>
                  <a:pt x="126" y="25"/>
                </a:lnTo>
                <a:lnTo>
                  <a:pt x="128" y="23"/>
                </a:lnTo>
                <a:lnTo>
                  <a:pt x="130" y="21"/>
                </a:lnTo>
                <a:lnTo>
                  <a:pt x="133" y="19"/>
                </a:lnTo>
                <a:lnTo>
                  <a:pt x="136" y="17"/>
                </a:lnTo>
                <a:lnTo>
                  <a:pt x="140" y="15"/>
                </a:lnTo>
                <a:lnTo>
                  <a:pt x="143" y="13"/>
                </a:lnTo>
                <a:lnTo>
                  <a:pt x="147" y="11"/>
                </a:lnTo>
                <a:lnTo>
                  <a:pt x="151" y="9"/>
                </a:lnTo>
                <a:lnTo>
                  <a:pt x="156" y="7"/>
                </a:lnTo>
                <a:lnTo>
                  <a:pt x="160" y="6"/>
                </a:lnTo>
                <a:lnTo>
                  <a:pt x="164" y="4"/>
                </a:lnTo>
                <a:lnTo>
                  <a:pt x="168" y="3"/>
                </a:lnTo>
                <a:lnTo>
                  <a:pt x="174" y="1"/>
                </a:lnTo>
                <a:lnTo>
                  <a:pt x="178" y="1"/>
                </a:lnTo>
                <a:lnTo>
                  <a:pt x="182" y="1"/>
                </a:lnTo>
                <a:lnTo>
                  <a:pt x="186" y="1"/>
                </a:lnTo>
                <a:lnTo>
                  <a:pt x="191" y="0"/>
                </a:lnTo>
                <a:lnTo>
                  <a:pt x="195" y="1"/>
                </a:lnTo>
                <a:lnTo>
                  <a:pt x="201" y="1"/>
                </a:lnTo>
                <a:lnTo>
                  <a:pt x="205" y="3"/>
                </a:lnTo>
                <a:lnTo>
                  <a:pt x="211" y="3"/>
                </a:lnTo>
                <a:lnTo>
                  <a:pt x="214" y="7"/>
                </a:lnTo>
                <a:lnTo>
                  <a:pt x="219" y="9"/>
                </a:lnTo>
                <a:lnTo>
                  <a:pt x="222" y="12"/>
                </a:lnTo>
                <a:lnTo>
                  <a:pt x="227" y="13"/>
                </a:lnTo>
                <a:lnTo>
                  <a:pt x="230" y="17"/>
                </a:lnTo>
                <a:lnTo>
                  <a:pt x="233" y="21"/>
                </a:lnTo>
                <a:lnTo>
                  <a:pt x="236" y="24"/>
                </a:lnTo>
                <a:lnTo>
                  <a:pt x="240" y="27"/>
                </a:lnTo>
                <a:lnTo>
                  <a:pt x="242" y="32"/>
                </a:lnTo>
                <a:lnTo>
                  <a:pt x="244" y="35"/>
                </a:lnTo>
                <a:lnTo>
                  <a:pt x="246" y="40"/>
                </a:lnTo>
                <a:lnTo>
                  <a:pt x="250" y="43"/>
                </a:lnTo>
                <a:lnTo>
                  <a:pt x="252" y="49"/>
                </a:lnTo>
                <a:lnTo>
                  <a:pt x="255" y="53"/>
                </a:lnTo>
                <a:lnTo>
                  <a:pt x="257" y="57"/>
                </a:lnTo>
                <a:lnTo>
                  <a:pt x="261" y="60"/>
                </a:lnTo>
                <a:lnTo>
                  <a:pt x="262" y="66"/>
                </a:lnTo>
                <a:lnTo>
                  <a:pt x="264" y="70"/>
                </a:lnTo>
                <a:lnTo>
                  <a:pt x="266" y="75"/>
                </a:lnTo>
                <a:lnTo>
                  <a:pt x="268" y="79"/>
                </a:lnTo>
                <a:lnTo>
                  <a:pt x="268" y="85"/>
                </a:lnTo>
                <a:lnTo>
                  <a:pt x="270" y="89"/>
                </a:lnTo>
                <a:lnTo>
                  <a:pt x="272" y="92"/>
                </a:lnTo>
                <a:lnTo>
                  <a:pt x="274" y="96"/>
                </a:lnTo>
                <a:lnTo>
                  <a:pt x="274" y="101"/>
                </a:lnTo>
                <a:lnTo>
                  <a:pt x="276" y="105"/>
                </a:lnTo>
                <a:lnTo>
                  <a:pt x="276" y="110"/>
                </a:lnTo>
                <a:lnTo>
                  <a:pt x="278" y="113"/>
                </a:lnTo>
                <a:lnTo>
                  <a:pt x="278" y="119"/>
                </a:lnTo>
                <a:lnTo>
                  <a:pt x="279" y="123"/>
                </a:lnTo>
                <a:lnTo>
                  <a:pt x="280" y="128"/>
                </a:lnTo>
                <a:lnTo>
                  <a:pt x="282" y="131"/>
                </a:lnTo>
                <a:lnTo>
                  <a:pt x="282" y="139"/>
                </a:lnTo>
                <a:lnTo>
                  <a:pt x="284" y="146"/>
                </a:lnTo>
                <a:lnTo>
                  <a:pt x="284" y="153"/>
                </a:lnTo>
                <a:lnTo>
                  <a:pt x="286" y="159"/>
                </a:lnTo>
                <a:lnTo>
                  <a:pt x="286" y="167"/>
                </a:lnTo>
                <a:lnTo>
                  <a:pt x="287" y="172"/>
                </a:lnTo>
                <a:lnTo>
                  <a:pt x="287" y="178"/>
                </a:lnTo>
                <a:lnTo>
                  <a:pt x="289" y="183"/>
                </a:lnTo>
                <a:lnTo>
                  <a:pt x="289" y="191"/>
                </a:lnTo>
                <a:lnTo>
                  <a:pt x="289" y="197"/>
                </a:lnTo>
                <a:lnTo>
                  <a:pt x="289" y="203"/>
                </a:lnTo>
                <a:lnTo>
                  <a:pt x="291" y="208"/>
                </a:lnTo>
                <a:lnTo>
                  <a:pt x="291" y="216"/>
                </a:lnTo>
                <a:lnTo>
                  <a:pt x="293" y="222"/>
                </a:lnTo>
                <a:lnTo>
                  <a:pt x="294" y="229"/>
                </a:lnTo>
                <a:lnTo>
                  <a:pt x="296" y="235"/>
                </a:lnTo>
                <a:lnTo>
                  <a:pt x="296" y="243"/>
                </a:lnTo>
                <a:lnTo>
                  <a:pt x="298" y="249"/>
                </a:lnTo>
                <a:lnTo>
                  <a:pt x="298" y="256"/>
                </a:lnTo>
                <a:lnTo>
                  <a:pt x="299" y="262"/>
                </a:lnTo>
                <a:lnTo>
                  <a:pt x="299" y="269"/>
                </a:lnTo>
                <a:lnTo>
                  <a:pt x="301" y="275"/>
                </a:lnTo>
                <a:lnTo>
                  <a:pt x="301" y="280"/>
                </a:lnTo>
                <a:lnTo>
                  <a:pt x="303" y="286"/>
                </a:lnTo>
                <a:lnTo>
                  <a:pt x="303" y="293"/>
                </a:lnTo>
                <a:lnTo>
                  <a:pt x="305" y="299"/>
                </a:lnTo>
                <a:lnTo>
                  <a:pt x="305" y="304"/>
                </a:lnTo>
                <a:lnTo>
                  <a:pt x="307" y="310"/>
                </a:lnTo>
                <a:lnTo>
                  <a:pt x="308" y="317"/>
                </a:lnTo>
                <a:lnTo>
                  <a:pt x="310" y="323"/>
                </a:lnTo>
                <a:lnTo>
                  <a:pt x="312" y="329"/>
                </a:lnTo>
                <a:lnTo>
                  <a:pt x="314" y="334"/>
                </a:lnTo>
                <a:lnTo>
                  <a:pt x="314" y="340"/>
                </a:lnTo>
                <a:lnTo>
                  <a:pt x="316" y="345"/>
                </a:lnTo>
                <a:lnTo>
                  <a:pt x="317" y="351"/>
                </a:lnTo>
                <a:lnTo>
                  <a:pt x="319" y="356"/>
                </a:lnTo>
                <a:lnTo>
                  <a:pt x="319" y="362"/>
                </a:lnTo>
                <a:lnTo>
                  <a:pt x="320" y="367"/>
                </a:lnTo>
                <a:lnTo>
                  <a:pt x="322" y="372"/>
                </a:lnTo>
                <a:lnTo>
                  <a:pt x="324" y="376"/>
                </a:lnTo>
                <a:lnTo>
                  <a:pt x="325" y="382"/>
                </a:lnTo>
                <a:lnTo>
                  <a:pt x="327" y="385"/>
                </a:lnTo>
                <a:lnTo>
                  <a:pt x="329" y="391"/>
                </a:lnTo>
                <a:lnTo>
                  <a:pt x="332" y="394"/>
                </a:lnTo>
                <a:lnTo>
                  <a:pt x="334" y="399"/>
                </a:lnTo>
                <a:lnTo>
                  <a:pt x="337" y="402"/>
                </a:lnTo>
                <a:lnTo>
                  <a:pt x="341" y="406"/>
                </a:lnTo>
                <a:lnTo>
                  <a:pt x="346" y="410"/>
                </a:lnTo>
                <a:lnTo>
                  <a:pt x="348" y="412"/>
                </a:lnTo>
                <a:lnTo>
                  <a:pt x="352" y="414"/>
                </a:lnTo>
                <a:lnTo>
                  <a:pt x="354" y="416"/>
                </a:lnTo>
                <a:lnTo>
                  <a:pt x="357" y="418"/>
                </a:lnTo>
                <a:lnTo>
                  <a:pt x="359" y="420"/>
                </a:lnTo>
                <a:lnTo>
                  <a:pt x="363" y="421"/>
                </a:lnTo>
                <a:lnTo>
                  <a:pt x="366" y="422"/>
                </a:lnTo>
                <a:lnTo>
                  <a:pt x="369" y="422"/>
                </a:lnTo>
                <a:lnTo>
                  <a:pt x="371" y="423"/>
                </a:lnTo>
                <a:lnTo>
                  <a:pt x="375" y="423"/>
                </a:lnTo>
                <a:lnTo>
                  <a:pt x="378" y="423"/>
                </a:lnTo>
                <a:lnTo>
                  <a:pt x="382" y="423"/>
                </a:lnTo>
                <a:lnTo>
                  <a:pt x="384" y="423"/>
                </a:lnTo>
                <a:lnTo>
                  <a:pt x="388" y="422"/>
                </a:lnTo>
                <a:lnTo>
                  <a:pt x="392" y="422"/>
                </a:lnTo>
                <a:lnTo>
                  <a:pt x="395" y="420"/>
                </a:lnTo>
                <a:lnTo>
                  <a:pt x="404" y="418"/>
                </a:lnTo>
                <a:lnTo>
                  <a:pt x="413" y="414"/>
                </a:lnTo>
                <a:lnTo>
                  <a:pt x="420" y="411"/>
                </a:lnTo>
                <a:lnTo>
                  <a:pt x="429" y="405"/>
                </a:lnTo>
                <a:lnTo>
                  <a:pt x="435" y="401"/>
                </a:lnTo>
                <a:lnTo>
                  <a:pt x="443" y="395"/>
                </a:lnTo>
                <a:lnTo>
                  <a:pt x="448" y="390"/>
                </a:lnTo>
                <a:lnTo>
                  <a:pt x="456" y="383"/>
                </a:lnTo>
                <a:lnTo>
                  <a:pt x="462" y="377"/>
                </a:lnTo>
                <a:lnTo>
                  <a:pt x="467" y="371"/>
                </a:lnTo>
                <a:lnTo>
                  <a:pt x="473" y="364"/>
                </a:lnTo>
                <a:lnTo>
                  <a:pt x="480" y="356"/>
                </a:lnTo>
                <a:lnTo>
                  <a:pt x="485" y="349"/>
                </a:lnTo>
                <a:lnTo>
                  <a:pt x="492" y="342"/>
                </a:lnTo>
                <a:lnTo>
                  <a:pt x="499" y="334"/>
                </a:lnTo>
                <a:lnTo>
                  <a:pt x="506" y="327"/>
                </a:lnTo>
                <a:lnTo>
                  <a:pt x="510" y="323"/>
                </a:lnTo>
                <a:lnTo>
                  <a:pt x="514" y="319"/>
                </a:lnTo>
                <a:lnTo>
                  <a:pt x="518" y="315"/>
                </a:lnTo>
                <a:lnTo>
                  <a:pt x="523" y="309"/>
                </a:lnTo>
                <a:lnTo>
                  <a:pt x="527" y="306"/>
                </a:lnTo>
                <a:lnTo>
                  <a:pt x="531" y="301"/>
                </a:lnTo>
                <a:lnTo>
                  <a:pt x="534" y="297"/>
                </a:lnTo>
                <a:lnTo>
                  <a:pt x="538" y="291"/>
                </a:lnTo>
                <a:lnTo>
                  <a:pt x="542" y="287"/>
                </a:lnTo>
                <a:lnTo>
                  <a:pt x="546" y="283"/>
                </a:lnTo>
                <a:lnTo>
                  <a:pt x="550" y="279"/>
                </a:lnTo>
                <a:lnTo>
                  <a:pt x="553" y="273"/>
                </a:lnTo>
                <a:lnTo>
                  <a:pt x="557" y="269"/>
                </a:lnTo>
                <a:lnTo>
                  <a:pt x="561" y="263"/>
                </a:lnTo>
                <a:lnTo>
                  <a:pt x="564" y="257"/>
                </a:lnTo>
                <a:lnTo>
                  <a:pt x="570" y="252"/>
                </a:lnTo>
                <a:lnTo>
                  <a:pt x="574" y="247"/>
                </a:lnTo>
                <a:lnTo>
                  <a:pt x="578" y="242"/>
                </a:lnTo>
                <a:lnTo>
                  <a:pt x="582" y="237"/>
                </a:lnTo>
                <a:lnTo>
                  <a:pt x="587" y="231"/>
                </a:lnTo>
                <a:lnTo>
                  <a:pt x="591" y="228"/>
                </a:lnTo>
                <a:lnTo>
                  <a:pt x="594" y="222"/>
                </a:lnTo>
                <a:lnTo>
                  <a:pt x="598" y="216"/>
                </a:lnTo>
                <a:lnTo>
                  <a:pt x="604" y="211"/>
                </a:lnTo>
                <a:lnTo>
                  <a:pt x="608" y="207"/>
                </a:lnTo>
                <a:lnTo>
                  <a:pt x="611" y="201"/>
                </a:lnTo>
                <a:lnTo>
                  <a:pt x="615" y="196"/>
                </a:lnTo>
                <a:lnTo>
                  <a:pt x="620" y="190"/>
                </a:lnTo>
                <a:lnTo>
                  <a:pt x="623" y="185"/>
                </a:lnTo>
                <a:lnTo>
                  <a:pt x="628" y="179"/>
                </a:lnTo>
                <a:lnTo>
                  <a:pt x="632" y="174"/>
                </a:lnTo>
                <a:lnTo>
                  <a:pt x="638" y="168"/>
                </a:lnTo>
                <a:lnTo>
                  <a:pt x="641" y="164"/>
                </a:lnTo>
                <a:lnTo>
                  <a:pt x="644" y="159"/>
                </a:lnTo>
                <a:lnTo>
                  <a:pt x="647" y="155"/>
                </a:lnTo>
                <a:lnTo>
                  <a:pt x="651" y="150"/>
                </a:lnTo>
                <a:lnTo>
                  <a:pt x="652" y="146"/>
                </a:lnTo>
                <a:lnTo>
                  <a:pt x="656" y="141"/>
                </a:lnTo>
                <a:lnTo>
                  <a:pt x="659" y="137"/>
                </a:lnTo>
                <a:lnTo>
                  <a:pt x="662" y="131"/>
                </a:lnTo>
                <a:lnTo>
                  <a:pt x="664" y="128"/>
                </a:lnTo>
                <a:lnTo>
                  <a:pt x="668" y="124"/>
                </a:lnTo>
                <a:lnTo>
                  <a:pt x="672" y="120"/>
                </a:lnTo>
                <a:lnTo>
                  <a:pt x="676" y="115"/>
                </a:lnTo>
                <a:lnTo>
                  <a:pt x="679" y="111"/>
                </a:lnTo>
                <a:lnTo>
                  <a:pt x="684" y="108"/>
                </a:lnTo>
                <a:lnTo>
                  <a:pt x="689" y="104"/>
                </a:lnTo>
                <a:lnTo>
                  <a:pt x="694" y="100"/>
                </a:lnTo>
                <a:lnTo>
                  <a:pt x="698" y="99"/>
                </a:lnTo>
                <a:lnTo>
                  <a:pt x="703" y="95"/>
                </a:lnTo>
                <a:lnTo>
                  <a:pt x="707" y="93"/>
                </a:lnTo>
                <a:lnTo>
                  <a:pt x="712" y="90"/>
                </a:lnTo>
                <a:lnTo>
                  <a:pt x="716" y="89"/>
                </a:lnTo>
                <a:lnTo>
                  <a:pt x="722" y="87"/>
                </a:lnTo>
                <a:lnTo>
                  <a:pt x="726" y="85"/>
                </a:lnTo>
                <a:lnTo>
                  <a:pt x="731" y="83"/>
                </a:lnTo>
                <a:lnTo>
                  <a:pt x="735" y="83"/>
                </a:lnTo>
                <a:lnTo>
                  <a:pt x="740" y="81"/>
                </a:lnTo>
                <a:lnTo>
                  <a:pt x="746" y="81"/>
                </a:lnTo>
                <a:lnTo>
                  <a:pt x="751" y="79"/>
                </a:lnTo>
                <a:lnTo>
                  <a:pt x="756" y="79"/>
                </a:lnTo>
                <a:lnTo>
                  <a:pt x="762" y="79"/>
                </a:lnTo>
                <a:lnTo>
                  <a:pt x="767" y="79"/>
                </a:lnTo>
                <a:lnTo>
                  <a:pt x="774" y="79"/>
                </a:lnTo>
                <a:lnTo>
                  <a:pt x="776" y="81"/>
                </a:lnTo>
                <a:lnTo>
                  <a:pt x="778" y="81"/>
                </a:lnTo>
                <a:lnTo>
                  <a:pt x="780" y="81"/>
                </a:lnTo>
                <a:lnTo>
                  <a:pt x="784" y="81"/>
                </a:lnTo>
                <a:lnTo>
                  <a:pt x="785" y="83"/>
                </a:lnTo>
                <a:lnTo>
                  <a:pt x="787" y="83"/>
                </a:lnTo>
                <a:lnTo>
                  <a:pt x="789" y="85"/>
                </a:lnTo>
                <a:lnTo>
                  <a:pt x="793" y="85"/>
                </a:lnTo>
                <a:lnTo>
                  <a:pt x="795" y="87"/>
                </a:lnTo>
                <a:lnTo>
                  <a:pt x="797" y="88"/>
                </a:lnTo>
                <a:lnTo>
                  <a:pt x="798" y="90"/>
                </a:lnTo>
                <a:lnTo>
                  <a:pt x="802" y="90"/>
                </a:lnTo>
                <a:lnTo>
                  <a:pt x="804" y="91"/>
                </a:lnTo>
                <a:lnTo>
                  <a:pt x="806" y="93"/>
                </a:lnTo>
                <a:lnTo>
                  <a:pt x="808" y="95"/>
                </a:lnTo>
                <a:lnTo>
                  <a:pt x="812" y="95"/>
                </a:lnTo>
                <a:lnTo>
                  <a:pt x="814" y="99"/>
                </a:lnTo>
                <a:lnTo>
                  <a:pt x="815" y="101"/>
                </a:lnTo>
                <a:lnTo>
                  <a:pt x="817" y="103"/>
                </a:lnTo>
                <a:lnTo>
                  <a:pt x="820" y="105"/>
                </a:lnTo>
                <a:lnTo>
                  <a:pt x="822" y="107"/>
                </a:lnTo>
                <a:lnTo>
                  <a:pt x="824" y="109"/>
                </a:lnTo>
                <a:lnTo>
                  <a:pt x="826" y="111"/>
                </a:lnTo>
                <a:lnTo>
                  <a:pt x="828" y="113"/>
                </a:lnTo>
                <a:lnTo>
                  <a:pt x="828" y="117"/>
                </a:lnTo>
                <a:lnTo>
                  <a:pt x="830" y="119"/>
                </a:lnTo>
                <a:lnTo>
                  <a:pt x="832" y="120"/>
                </a:lnTo>
                <a:lnTo>
                  <a:pt x="834" y="122"/>
                </a:lnTo>
                <a:lnTo>
                  <a:pt x="835" y="126"/>
                </a:lnTo>
                <a:lnTo>
                  <a:pt x="837" y="128"/>
                </a:lnTo>
                <a:lnTo>
                  <a:pt x="839" y="130"/>
                </a:lnTo>
                <a:lnTo>
                  <a:pt x="841" y="131"/>
                </a:lnTo>
                <a:lnTo>
                  <a:pt x="842" y="137"/>
                </a:lnTo>
                <a:lnTo>
                  <a:pt x="844" y="140"/>
                </a:lnTo>
                <a:lnTo>
                  <a:pt x="846" y="144"/>
                </a:lnTo>
                <a:lnTo>
                  <a:pt x="848" y="148"/>
                </a:lnTo>
                <a:lnTo>
                  <a:pt x="848" y="151"/>
                </a:lnTo>
                <a:lnTo>
                  <a:pt x="850" y="155"/>
                </a:lnTo>
                <a:lnTo>
                  <a:pt x="852" y="159"/>
                </a:lnTo>
                <a:lnTo>
                  <a:pt x="854" y="162"/>
                </a:lnTo>
                <a:lnTo>
                  <a:pt x="854" y="166"/>
                </a:lnTo>
                <a:lnTo>
                  <a:pt x="855" y="169"/>
                </a:lnTo>
                <a:lnTo>
                  <a:pt x="856" y="173"/>
                </a:lnTo>
                <a:lnTo>
                  <a:pt x="858" y="177"/>
                </a:lnTo>
                <a:lnTo>
                  <a:pt x="858" y="181"/>
                </a:lnTo>
                <a:lnTo>
                  <a:pt x="860" y="185"/>
                </a:lnTo>
                <a:lnTo>
                  <a:pt x="862" y="188"/>
                </a:lnTo>
                <a:lnTo>
                  <a:pt x="863" y="192"/>
                </a:lnTo>
                <a:lnTo>
                  <a:pt x="863" y="198"/>
                </a:lnTo>
                <a:lnTo>
                  <a:pt x="863" y="201"/>
                </a:lnTo>
                <a:lnTo>
                  <a:pt x="863" y="206"/>
                </a:lnTo>
                <a:lnTo>
                  <a:pt x="865" y="209"/>
                </a:lnTo>
                <a:lnTo>
                  <a:pt x="865" y="213"/>
                </a:lnTo>
                <a:lnTo>
                  <a:pt x="866" y="217"/>
                </a:lnTo>
                <a:lnTo>
                  <a:pt x="866" y="221"/>
                </a:lnTo>
                <a:lnTo>
                  <a:pt x="868" y="225"/>
                </a:lnTo>
                <a:lnTo>
                  <a:pt x="868" y="229"/>
                </a:lnTo>
                <a:lnTo>
                  <a:pt x="870" y="233"/>
                </a:lnTo>
                <a:lnTo>
                  <a:pt x="870" y="236"/>
                </a:lnTo>
                <a:lnTo>
                  <a:pt x="872" y="240"/>
                </a:lnTo>
                <a:lnTo>
                  <a:pt x="872" y="245"/>
                </a:lnTo>
                <a:lnTo>
                  <a:pt x="873" y="249"/>
                </a:lnTo>
                <a:lnTo>
                  <a:pt x="875" y="253"/>
                </a:lnTo>
                <a:lnTo>
                  <a:pt x="876" y="256"/>
                </a:lnTo>
                <a:lnTo>
                  <a:pt x="878" y="266"/>
                </a:lnTo>
                <a:lnTo>
                  <a:pt x="880" y="274"/>
                </a:lnTo>
                <a:lnTo>
                  <a:pt x="882" y="283"/>
                </a:lnTo>
                <a:lnTo>
                  <a:pt x="885" y="290"/>
                </a:lnTo>
                <a:lnTo>
                  <a:pt x="886" y="297"/>
                </a:lnTo>
                <a:lnTo>
                  <a:pt x="888" y="305"/>
                </a:lnTo>
                <a:lnTo>
                  <a:pt x="890" y="313"/>
                </a:lnTo>
                <a:lnTo>
                  <a:pt x="894" y="319"/>
                </a:lnTo>
                <a:lnTo>
                  <a:pt x="896" y="327"/>
                </a:lnTo>
                <a:lnTo>
                  <a:pt x="898" y="334"/>
                </a:lnTo>
                <a:lnTo>
                  <a:pt x="900" y="342"/>
                </a:lnTo>
                <a:lnTo>
                  <a:pt x="902" y="349"/>
                </a:lnTo>
                <a:lnTo>
                  <a:pt x="904" y="358"/>
                </a:lnTo>
                <a:lnTo>
                  <a:pt x="906" y="365"/>
                </a:lnTo>
                <a:lnTo>
                  <a:pt x="908" y="374"/>
                </a:lnTo>
                <a:lnTo>
                  <a:pt x="912" y="381"/>
                </a:lnTo>
                <a:lnTo>
                  <a:pt x="912" y="387"/>
                </a:lnTo>
                <a:lnTo>
                  <a:pt x="914" y="391"/>
                </a:lnTo>
                <a:lnTo>
                  <a:pt x="914" y="397"/>
                </a:lnTo>
                <a:lnTo>
                  <a:pt x="916" y="401"/>
                </a:lnTo>
                <a:lnTo>
                  <a:pt x="916" y="406"/>
                </a:lnTo>
                <a:lnTo>
                  <a:pt x="918" y="410"/>
                </a:lnTo>
                <a:lnTo>
                  <a:pt x="920" y="413"/>
                </a:lnTo>
                <a:lnTo>
                  <a:pt x="922" y="417"/>
                </a:lnTo>
                <a:lnTo>
                  <a:pt x="922" y="423"/>
                </a:lnTo>
                <a:lnTo>
                  <a:pt x="924" y="427"/>
                </a:lnTo>
                <a:lnTo>
                  <a:pt x="925" y="431"/>
                </a:lnTo>
                <a:lnTo>
                  <a:pt x="927" y="434"/>
                </a:lnTo>
                <a:lnTo>
                  <a:pt x="927" y="440"/>
                </a:lnTo>
                <a:lnTo>
                  <a:pt x="929" y="443"/>
                </a:lnTo>
                <a:lnTo>
                  <a:pt x="931" y="449"/>
                </a:lnTo>
                <a:lnTo>
                  <a:pt x="933" y="452"/>
                </a:lnTo>
                <a:lnTo>
                  <a:pt x="933" y="459"/>
                </a:lnTo>
                <a:lnTo>
                  <a:pt x="934" y="465"/>
                </a:lnTo>
                <a:lnTo>
                  <a:pt x="936" y="470"/>
                </a:lnTo>
                <a:lnTo>
                  <a:pt x="938" y="476"/>
                </a:lnTo>
                <a:lnTo>
                  <a:pt x="938" y="481"/>
                </a:lnTo>
                <a:lnTo>
                  <a:pt x="940" y="487"/>
                </a:lnTo>
                <a:lnTo>
                  <a:pt x="940" y="493"/>
                </a:lnTo>
                <a:lnTo>
                  <a:pt x="942" y="497"/>
                </a:lnTo>
                <a:lnTo>
                  <a:pt x="942" y="503"/>
                </a:lnTo>
                <a:lnTo>
                  <a:pt x="944" y="509"/>
                </a:lnTo>
                <a:lnTo>
                  <a:pt x="944" y="514"/>
                </a:lnTo>
                <a:lnTo>
                  <a:pt x="946" y="518"/>
                </a:lnTo>
                <a:lnTo>
                  <a:pt x="948" y="524"/>
                </a:lnTo>
                <a:lnTo>
                  <a:pt x="950" y="530"/>
                </a:lnTo>
                <a:lnTo>
                  <a:pt x="951" y="535"/>
                </a:lnTo>
                <a:lnTo>
                  <a:pt x="954" y="541"/>
                </a:lnTo>
                <a:lnTo>
                  <a:pt x="954" y="543"/>
                </a:lnTo>
                <a:lnTo>
                  <a:pt x="954" y="545"/>
                </a:lnTo>
                <a:lnTo>
                  <a:pt x="954" y="547"/>
                </a:lnTo>
                <a:lnTo>
                  <a:pt x="956" y="548"/>
                </a:lnTo>
                <a:lnTo>
                  <a:pt x="956" y="550"/>
                </a:lnTo>
                <a:lnTo>
                  <a:pt x="956" y="552"/>
                </a:lnTo>
                <a:lnTo>
                  <a:pt x="956" y="554"/>
                </a:lnTo>
                <a:lnTo>
                  <a:pt x="958" y="555"/>
                </a:lnTo>
                <a:lnTo>
                  <a:pt x="958" y="557"/>
                </a:lnTo>
                <a:lnTo>
                  <a:pt x="959" y="558"/>
                </a:lnTo>
                <a:lnTo>
                  <a:pt x="959" y="560"/>
                </a:lnTo>
                <a:lnTo>
                  <a:pt x="961" y="560"/>
                </a:lnTo>
                <a:lnTo>
                  <a:pt x="961" y="562"/>
                </a:lnTo>
                <a:lnTo>
                  <a:pt x="963" y="564"/>
                </a:lnTo>
                <a:lnTo>
                  <a:pt x="963" y="566"/>
                </a:lnTo>
                <a:lnTo>
                  <a:pt x="965" y="566"/>
                </a:lnTo>
                <a:lnTo>
                  <a:pt x="967" y="569"/>
                </a:lnTo>
                <a:lnTo>
                  <a:pt x="969" y="573"/>
                </a:lnTo>
                <a:lnTo>
                  <a:pt x="971" y="577"/>
                </a:lnTo>
                <a:lnTo>
                  <a:pt x="973" y="578"/>
                </a:lnTo>
                <a:lnTo>
                  <a:pt x="975" y="582"/>
                </a:lnTo>
                <a:lnTo>
                  <a:pt x="978" y="584"/>
                </a:lnTo>
                <a:lnTo>
                  <a:pt x="980" y="587"/>
                </a:lnTo>
                <a:lnTo>
                  <a:pt x="983" y="588"/>
                </a:lnTo>
                <a:lnTo>
                  <a:pt x="985" y="591"/>
                </a:lnTo>
                <a:lnTo>
                  <a:pt x="988" y="593"/>
                </a:lnTo>
                <a:lnTo>
                  <a:pt x="990" y="595"/>
                </a:lnTo>
                <a:lnTo>
                  <a:pt x="994" y="596"/>
                </a:lnTo>
                <a:lnTo>
                  <a:pt x="996" y="598"/>
                </a:lnTo>
                <a:lnTo>
                  <a:pt x="1000" y="600"/>
                </a:lnTo>
                <a:lnTo>
                  <a:pt x="1004" y="602"/>
                </a:lnTo>
                <a:lnTo>
                  <a:pt x="1008" y="602"/>
                </a:lnTo>
                <a:lnTo>
                  <a:pt x="1011" y="604"/>
                </a:lnTo>
                <a:lnTo>
                  <a:pt x="1016" y="606"/>
                </a:lnTo>
                <a:lnTo>
                  <a:pt x="1020" y="608"/>
                </a:lnTo>
                <a:lnTo>
                  <a:pt x="1026" y="609"/>
                </a:lnTo>
                <a:lnTo>
                  <a:pt x="1029" y="611"/>
                </a:lnTo>
                <a:lnTo>
                  <a:pt x="1035" y="611"/>
                </a:lnTo>
                <a:lnTo>
                  <a:pt x="1039" y="611"/>
                </a:lnTo>
                <a:lnTo>
                  <a:pt x="1044" y="611"/>
                </a:lnTo>
                <a:lnTo>
                  <a:pt x="1048" y="611"/>
                </a:lnTo>
                <a:lnTo>
                  <a:pt x="1053" y="611"/>
                </a:lnTo>
                <a:lnTo>
                  <a:pt x="1057" y="611"/>
                </a:lnTo>
                <a:lnTo>
                  <a:pt x="1062" y="610"/>
                </a:lnTo>
                <a:lnTo>
                  <a:pt x="1066" y="610"/>
                </a:lnTo>
                <a:lnTo>
                  <a:pt x="1072" y="608"/>
                </a:lnTo>
                <a:lnTo>
                  <a:pt x="1077" y="606"/>
                </a:lnTo>
                <a:lnTo>
                  <a:pt x="1082" y="605"/>
                </a:lnTo>
                <a:lnTo>
                  <a:pt x="1088" y="603"/>
                </a:lnTo>
                <a:lnTo>
                  <a:pt x="1094" y="601"/>
                </a:lnTo>
                <a:lnTo>
                  <a:pt x="1100" y="599"/>
                </a:lnTo>
                <a:lnTo>
                  <a:pt x="1106" y="596"/>
                </a:lnTo>
                <a:lnTo>
                  <a:pt x="1109" y="595"/>
                </a:lnTo>
                <a:lnTo>
                  <a:pt x="1115" y="591"/>
                </a:lnTo>
                <a:lnTo>
                  <a:pt x="1120" y="588"/>
                </a:lnTo>
                <a:lnTo>
                  <a:pt x="1126" y="584"/>
                </a:lnTo>
                <a:lnTo>
                  <a:pt x="1129" y="581"/>
                </a:lnTo>
                <a:lnTo>
                  <a:pt x="1135" y="577"/>
                </a:lnTo>
                <a:lnTo>
                  <a:pt x="1138" y="573"/>
                </a:lnTo>
                <a:lnTo>
                  <a:pt x="1144" y="569"/>
                </a:lnTo>
                <a:lnTo>
                  <a:pt x="1148" y="565"/>
                </a:lnTo>
                <a:lnTo>
                  <a:pt x="1154" y="560"/>
                </a:lnTo>
                <a:lnTo>
                  <a:pt x="1158" y="557"/>
                </a:lnTo>
                <a:lnTo>
                  <a:pt x="1164" y="551"/>
                </a:lnTo>
                <a:lnTo>
                  <a:pt x="1168" y="547"/>
                </a:lnTo>
                <a:lnTo>
                  <a:pt x="1173" y="543"/>
                </a:lnTo>
                <a:lnTo>
                  <a:pt x="1177" y="540"/>
                </a:lnTo>
                <a:lnTo>
                  <a:pt x="1182" y="534"/>
                </a:lnTo>
                <a:lnTo>
                  <a:pt x="1186" y="530"/>
                </a:lnTo>
                <a:lnTo>
                  <a:pt x="1190" y="527"/>
                </a:lnTo>
                <a:lnTo>
                  <a:pt x="1194" y="523"/>
                </a:lnTo>
                <a:lnTo>
                  <a:pt x="1198" y="517"/>
                </a:lnTo>
                <a:lnTo>
                  <a:pt x="1202" y="513"/>
                </a:lnTo>
                <a:lnTo>
                  <a:pt x="1206" y="509"/>
                </a:lnTo>
                <a:lnTo>
                  <a:pt x="1210" y="505"/>
                </a:lnTo>
                <a:lnTo>
                  <a:pt x="1214" y="500"/>
                </a:lnTo>
                <a:lnTo>
                  <a:pt x="1218" y="496"/>
                </a:lnTo>
                <a:lnTo>
                  <a:pt x="1222" y="490"/>
                </a:lnTo>
                <a:lnTo>
                  <a:pt x="1226" y="486"/>
                </a:lnTo>
                <a:lnTo>
                  <a:pt x="1232" y="480"/>
                </a:lnTo>
                <a:lnTo>
                  <a:pt x="1236" y="477"/>
                </a:lnTo>
                <a:lnTo>
                  <a:pt x="1242" y="471"/>
                </a:lnTo>
                <a:lnTo>
                  <a:pt x="1245" y="466"/>
                </a:lnTo>
                <a:lnTo>
                  <a:pt x="1251" y="460"/>
                </a:lnTo>
                <a:lnTo>
                  <a:pt x="1255" y="457"/>
                </a:lnTo>
                <a:lnTo>
                  <a:pt x="1260" y="451"/>
                </a:lnTo>
                <a:lnTo>
                  <a:pt x="1263" y="447"/>
                </a:lnTo>
                <a:lnTo>
                  <a:pt x="1269" y="442"/>
                </a:lnTo>
                <a:lnTo>
                  <a:pt x="1273" y="438"/>
                </a:lnTo>
                <a:lnTo>
                  <a:pt x="1278" y="434"/>
                </a:lnTo>
                <a:lnTo>
                  <a:pt x="1282" y="431"/>
                </a:lnTo>
                <a:lnTo>
                  <a:pt x="1288" y="425"/>
                </a:lnTo>
                <a:lnTo>
                  <a:pt x="1293" y="421"/>
                </a:lnTo>
                <a:lnTo>
                  <a:pt x="1298" y="415"/>
                </a:lnTo>
                <a:lnTo>
                  <a:pt x="1304" y="412"/>
                </a:lnTo>
                <a:lnTo>
                  <a:pt x="1311" y="406"/>
                </a:lnTo>
                <a:lnTo>
                  <a:pt x="1314" y="404"/>
                </a:lnTo>
                <a:lnTo>
                  <a:pt x="1318" y="401"/>
                </a:lnTo>
                <a:lnTo>
                  <a:pt x="1322" y="399"/>
                </a:lnTo>
                <a:lnTo>
                  <a:pt x="1326" y="395"/>
                </a:lnTo>
                <a:lnTo>
                  <a:pt x="1330" y="393"/>
                </a:lnTo>
                <a:lnTo>
                  <a:pt x="1334" y="391"/>
                </a:lnTo>
                <a:lnTo>
                  <a:pt x="1338" y="389"/>
                </a:lnTo>
                <a:lnTo>
                  <a:pt x="1342" y="385"/>
                </a:lnTo>
                <a:lnTo>
                  <a:pt x="1346" y="384"/>
                </a:lnTo>
                <a:lnTo>
                  <a:pt x="1350" y="382"/>
                </a:lnTo>
                <a:lnTo>
                  <a:pt x="1353" y="380"/>
                </a:lnTo>
                <a:lnTo>
                  <a:pt x="1358" y="377"/>
                </a:lnTo>
                <a:lnTo>
                  <a:pt x="1362" y="376"/>
                </a:lnTo>
                <a:lnTo>
                  <a:pt x="1368" y="374"/>
                </a:lnTo>
                <a:lnTo>
                  <a:pt x="1372" y="372"/>
                </a:lnTo>
                <a:lnTo>
                  <a:pt x="1378" y="371"/>
                </a:lnTo>
                <a:lnTo>
                  <a:pt x="1380" y="371"/>
                </a:lnTo>
                <a:lnTo>
                  <a:pt x="1384" y="369"/>
                </a:lnTo>
                <a:lnTo>
                  <a:pt x="1388" y="369"/>
                </a:lnTo>
                <a:lnTo>
                  <a:pt x="1391" y="367"/>
                </a:lnTo>
                <a:lnTo>
                  <a:pt x="1394" y="367"/>
                </a:lnTo>
                <a:lnTo>
                  <a:pt x="1398" y="367"/>
                </a:lnTo>
                <a:lnTo>
                  <a:pt x="1401" y="367"/>
                </a:lnTo>
                <a:lnTo>
                  <a:pt x="1405" y="365"/>
                </a:lnTo>
                <a:lnTo>
                  <a:pt x="1408" y="365"/>
                </a:lnTo>
                <a:lnTo>
                  <a:pt x="1411" y="365"/>
                </a:lnTo>
                <a:lnTo>
                  <a:pt x="1415" y="365"/>
                </a:lnTo>
                <a:lnTo>
                  <a:pt x="1419" y="365"/>
                </a:lnTo>
                <a:lnTo>
                  <a:pt x="1422" y="366"/>
                </a:lnTo>
                <a:lnTo>
                  <a:pt x="1426" y="366"/>
                </a:lnTo>
                <a:lnTo>
                  <a:pt x="1430" y="366"/>
                </a:lnTo>
                <a:lnTo>
                  <a:pt x="1435" y="366"/>
                </a:lnTo>
              </a:path>
            </a:pathLst>
          </a:custGeom>
          <a:noFill/>
          <a:ln w="9525"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7" name="Freeform 21">
            <a:extLst>
              <a:ext uri="{FF2B5EF4-FFF2-40B4-BE49-F238E27FC236}">
                <a16:creationId xmlns:a16="http://schemas.microsoft.com/office/drawing/2014/main" id="{D72FDF95-BC08-45B1-AB27-C587C59BBAFE}"/>
              </a:ext>
            </a:extLst>
          </p:cNvPr>
          <p:cNvSpPr>
            <a:spLocks/>
          </p:cNvSpPr>
          <p:nvPr/>
        </p:nvSpPr>
        <p:spPr bwMode="auto">
          <a:xfrm>
            <a:off x="463550" y="4094163"/>
            <a:ext cx="1639888" cy="677862"/>
          </a:xfrm>
          <a:custGeom>
            <a:avLst/>
            <a:gdLst>
              <a:gd name="T0" fmla="*/ 8 w 1137"/>
              <a:gd name="T1" fmla="*/ 173 h 484"/>
              <a:gd name="T2" fmla="*/ 21 w 1137"/>
              <a:gd name="T3" fmla="*/ 153 h 484"/>
              <a:gd name="T4" fmla="*/ 36 w 1137"/>
              <a:gd name="T5" fmla="*/ 123 h 484"/>
              <a:gd name="T6" fmla="*/ 53 w 1137"/>
              <a:gd name="T7" fmla="*/ 93 h 484"/>
              <a:gd name="T8" fmla="*/ 66 w 1137"/>
              <a:gd name="T9" fmla="*/ 67 h 484"/>
              <a:gd name="T10" fmla="*/ 81 w 1137"/>
              <a:gd name="T11" fmla="*/ 43 h 484"/>
              <a:gd name="T12" fmla="*/ 93 w 1137"/>
              <a:gd name="T13" fmla="*/ 27 h 484"/>
              <a:gd name="T14" fmla="*/ 106 w 1137"/>
              <a:gd name="T15" fmla="*/ 13 h 484"/>
              <a:gd name="T16" fmla="*/ 133 w 1137"/>
              <a:gd name="T17" fmla="*/ 2 h 484"/>
              <a:gd name="T18" fmla="*/ 161 w 1137"/>
              <a:gd name="T19" fmla="*/ 3 h 484"/>
              <a:gd name="T20" fmla="*/ 185 w 1137"/>
              <a:gd name="T21" fmla="*/ 19 h 484"/>
              <a:gd name="T22" fmla="*/ 203 w 1137"/>
              <a:gd name="T23" fmla="*/ 46 h 484"/>
              <a:gd name="T24" fmla="*/ 213 w 1137"/>
              <a:gd name="T25" fmla="*/ 74 h 484"/>
              <a:gd name="T26" fmla="*/ 221 w 1137"/>
              <a:gd name="T27" fmla="*/ 101 h 484"/>
              <a:gd name="T28" fmla="*/ 226 w 1137"/>
              <a:gd name="T29" fmla="*/ 141 h 484"/>
              <a:gd name="T30" fmla="*/ 232 w 1137"/>
              <a:gd name="T31" fmla="*/ 181 h 484"/>
              <a:gd name="T32" fmla="*/ 237 w 1137"/>
              <a:gd name="T33" fmla="*/ 223 h 484"/>
              <a:gd name="T34" fmla="*/ 247 w 1137"/>
              <a:gd name="T35" fmla="*/ 261 h 484"/>
              <a:gd name="T36" fmla="*/ 254 w 1137"/>
              <a:gd name="T37" fmla="*/ 294 h 484"/>
              <a:gd name="T38" fmla="*/ 271 w 1137"/>
              <a:gd name="T39" fmla="*/ 322 h 484"/>
              <a:gd name="T40" fmla="*/ 288 w 1137"/>
              <a:gd name="T41" fmla="*/ 333 h 484"/>
              <a:gd name="T42" fmla="*/ 309 w 1137"/>
              <a:gd name="T43" fmla="*/ 333 h 484"/>
              <a:gd name="T44" fmla="*/ 355 w 1137"/>
              <a:gd name="T45" fmla="*/ 309 h 484"/>
              <a:gd name="T46" fmla="*/ 394 w 1137"/>
              <a:gd name="T47" fmla="*/ 264 h 484"/>
              <a:gd name="T48" fmla="*/ 422 w 1137"/>
              <a:gd name="T49" fmla="*/ 235 h 484"/>
              <a:gd name="T50" fmla="*/ 447 w 1137"/>
              <a:gd name="T51" fmla="*/ 206 h 484"/>
              <a:gd name="T52" fmla="*/ 474 w 1137"/>
              <a:gd name="T53" fmla="*/ 172 h 484"/>
              <a:gd name="T54" fmla="*/ 501 w 1137"/>
              <a:gd name="T55" fmla="*/ 138 h 484"/>
              <a:gd name="T56" fmla="*/ 521 w 1137"/>
              <a:gd name="T57" fmla="*/ 108 h 484"/>
              <a:gd name="T58" fmla="*/ 545 w 1137"/>
              <a:gd name="T59" fmla="*/ 83 h 484"/>
              <a:gd name="T60" fmla="*/ 574 w 1137"/>
              <a:gd name="T61" fmla="*/ 68 h 484"/>
              <a:gd name="T62" fmla="*/ 605 w 1137"/>
              <a:gd name="T63" fmla="*/ 63 h 484"/>
              <a:gd name="T64" fmla="*/ 624 w 1137"/>
              <a:gd name="T65" fmla="*/ 67 h 484"/>
              <a:gd name="T66" fmla="*/ 640 w 1137"/>
              <a:gd name="T67" fmla="*/ 76 h 484"/>
              <a:gd name="T68" fmla="*/ 653 w 1137"/>
              <a:gd name="T69" fmla="*/ 89 h 484"/>
              <a:gd name="T70" fmla="*/ 663 w 1137"/>
              <a:gd name="T71" fmla="*/ 102 h 484"/>
              <a:gd name="T72" fmla="*/ 672 w 1137"/>
              <a:gd name="T73" fmla="*/ 125 h 484"/>
              <a:gd name="T74" fmla="*/ 680 w 1137"/>
              <a:gd name="T75" fmla="*/ 149 h 484"/>
              <a:gd name="T76" fmla="*/ 685 w 1137"/>
              <a:gd name="T77" fmla="*/ 176 h 484"/>
              <a:gd name="T78" fmla="*/ 690 w 1137"/>
              <a:gd name="T79" fmla="*/ 201 h 484"/>
              <a:gd name="T80" fmla="*/ 704 w 1137"/>
              <a:gd name="T81" fmla="*/ 247 h 484"/>
              <a:gd name="T82" fmla="*/ 718 w 1137"/>
              <a:gd name="T83" fmla="*/ 295 h 484"/>
              <a:gd name="T84" fmla="*/ 727 w 1137"/>
              <a:gd name="T85" fmla="*/ 327 h 484"/>
              <a:gd name="T86" fmla="*/ 736 w 1137"/>
              <a:gd name="T87" fmla="*/ 354 h 484"/>
              <a:gd name="T88" fmla="*/ 743 w 1137"/>
              <a:gd name="T89" fmla="*/ 389 h 484"/>
              <a:gd name="T90" fmla="*/ 753 w 1137"/>
              <a:gd name="T91" fmla="*/ 424 h 484"/>
              <a:gd name="T92" fmla="*/ 756 w 1137"/>
              <a:gd name="T93" fmla="*/ 438 h 484"/>
              <a:gd name="T94" fmla="*/ 761 w 1137"/>
              <a:gd name="T95" fmla="*/ 448 h 484"/>
              <a:gd name="T96" fmla="*/ 775 w 1137"/>
              <a:gd name="T97" fmla="*/ 463 h 484"/>
              <a:gd name="T98" fmla="*/ 793 w 1137"/>
              <a:gd name="T99" fmla="*/ 475 h 484"/>
              <a:gd name="T100" fmla="*/ 822 w 1137"/>
              <a:gd name="T101" fmla="*/ 483 h 484"/>
              <a:gd name="T102" fmla="*/ 852 w 1137"/>
              <a:gd name="T103" fmla="*/ 480 h 484"/>
              <a:gd name="T104" fmla="*/ 885 w 1137"/>
              <a:gd name="T105" fmla="*/ 466 h 484"/>
              <a:gd name="T106" fmla="*/ 915 w 1137"/>
              <a:gd name="T107" fmla="*/ 441 h 484"/>
              <a:gd name="T108" fmla="*/ 944 w 1137"/>
              <a:gd name="T109" fmla="*/ 412 h 484"/>
              <a:gd name="T110" fmla="*/ 971 w 1137"/>
              <a:gd name="T111" fmla="*/ 383 h 484"/>
              <a:gd name="T112" fmla="*/ 1001 w 1137"/>
              <a:gd name="T113" fmla="*/ 353 h 484"/>
              <a:gd name="T114" fmla="*/ 1031 w 1137"/>
              <a:gd name="T115" fmla="*/ 325 h 484"/>
              <a:gd name="T116" fmla="*/ 1058 w 1137"/>
              <a:gd name="T117" fmla="*/ 307 h 484"/>
              <a:gd name="T118" fmla="*/ 1086 w 1137"/>
              <a:gd name="T119" fmla="*/ 295 h 484"/>
              <a:gd name="T120" fmla="*/ 1108 w 1137"/>
              <a:gd name="T121" fmla="*/ 291 h 484"/>
              <a:gd name="T122" fmla="*/ 1132 w 1137"/>
              <a:gd name="T123" fmla="*/ 28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7" h="484">
                <a:moveTo>
                  <a:pt x="0" y="189"/>
                </a:moveTo>
                <a:lnTo>
                  <a:pt x="0" y="187"/>
                </a:lnTo>
                <a:lnTo>
                  <a:pt x="2" y="185"/>
                </a:lnTo>
                <a:lnTo>
                  <a:pt x="3" y="183"/>
                </a:lnTo>
                <a:lnTo>
                  <a:pt x="5" y="179"/>
                </a:lnTo>
                <a:lnTo>
                  <a:pt x="5" y="177"/>
                </a:lnTo>
                <a:lnTo>
                  <a:pt x="7" y="175"/>
                </a:lnTo>
                <a:lnTo>
                  <a:pt x="8" y="173"/>
                </a:lnTo>
                <a:lnTo>
                  <a:pt x="10" y="169"/>
                </a:lnTo>
                <a:lnTo>
                  <a:pt x="10" y="167"/>
                </a:lnTo>
                <a:lnTo>
                  <a:pt x="12" y="166"/>
                </a:lnTo>
                <a:lnTo>
                  <a:pt x="14" y="164"/>
                </a:lnTo>
                <a:lnTo>
                  <a:pt x="16" y="160"/>
                </a:lnTo>
                <a:lnTo>
                  <a:pt x="17" y="158"/>
                </a:lnTo>
                <a:lnTo>
                  <a:pt x="19" y="155"/>
                </a:lnTo>
                <a:lnTo>
                  <a:pt x="21" y="153"/>
                </a:lnTo>
                <a:lnTo>
                  <a:pt x="23" y="149"/>
                </a:lnTo>
                <a:lnTo>
                  <a:pt x="25" y="145"/>
                </a:lnTo>
                <a:lnTo>
                  <a:pt x="26" y="141"/>
                </a:lnTo>
                <a:lnTo>
                  <a:pt x="28" y="138"/>
                </a:lnTo>
                <a:lnTo>
                  <a:pt x="30" y="134"/>
                </a:lnTo>
                <a:lnTo>
                  <a:pt x="32" y="130"/>
                </a:lnTo>
                <a:lnTo>
                  <a:pt x="34" y="126"/>
                </a:lnTo>
                <a:lnTo>
                  <a:pt x="36" y="123"/>
                </a:lnTo>
                <a:lnTo>
                  <a:pt x="38" y="119"/>
                </a:lnTo>
                <a:lnTo>
                  <a:pt x="40" y="115"/>
                </a:lnTo>
                <a:lnTo>
                  <a:pt x="42" y="111"/>
                </a:lnTo>
                <a:lnTo>
                  <a:pt x="44" y="108"/>
                </a:lnTo>
                <a:lnTo>
                  <a:pt x="46" y="104"/>
                </a:lnTo>
                <a:lnTo>
                  <a:pt x="48" y="100"/>
                </a:lnTo>
                <a:lnTo>
                  <a:pt x="51" y="97"/>
                </a:lnTo>
                <a:lnTo>
                  <a:pt x="53" y="93"/>
                </a:lnTo>
                <a:lnTo>
                  <a:pt x="56" y="88"/>
                </a:lnTo>
                <a:lnTo>
                  <a:pt x="56" y="86"/>
                </a:lnTo>
                <a:lnTo>
                  <a:pt x="58" y="82"/>
                </a:lnTo>
                <a:lnTo>
                  <a:pt x="60" y="79"/>
                </a:lnTo>
                <a:lnTo>
                  <a:pt x="62" y="75"/>
                </a:lnTo>
                <a:lnTo>
                  <a:pt x="63" y="73"/>
                </a:lnTo>
                <a:lnTo>
                  <a:pt x="65" y="70"/>
                </a:lnTo>
                <a:lnTo>
                  <a:pt x="66" y="67"/>
                </a:lnTo>
                <a:lnTo>
                  <a:pt x="68" y="63"/>
                </a:lnTo>
                <a:lnTo>
                  <a:pt x="69" y="61"/>
                </a:lnTo>
                <a:lnTo>
                  <a:pt x="71" y="58"/>
                </a:lnTo>
                <a:lnTo>
                  <a:pt x="73" y="56"/>
                </a:lnTo>
                <a:lnTo>
                  <a:pt x="75" y="52"/>
                </a:lnTo>
                <a:lnTo>
                  <a:pt x="77" y="50"/>
                </a:lnTo>
                <a:lnTo>
                  <a:pt x="79" y="47"/>
                </a:lnTo>
                <a:lnTo>
                  <a:pt x="81" y="43"/>
                </a:lnTo>
                <a:lnTo>
                  <a:pt x="85" y="40"/>
                </a:lnTo>
                <a:lnTo>
                  <a:pt x="85" y="38"/>
                </a:lnTo>
                <a:lnTo>
                  <a:pt x="86" y="36"/>
                </a:lnTo>
                <a:lnTo>
                  <a:pt x="87" y="34"/>
                </a:lnTo>
                <a:lnTo>
                  <a:pt x="89" y="32"/>
                </a:lnTo>
                <a:lnTo>
                  <a:pt x="89" y="30"/>
                </a:lnTo>
                <a:lnTo>
                  <a:pt x="91" y="29"/>
                </a:lnTo>
                <a:lnTo>
                  <a:pt x="93" y="27"/>
                </a:lnTo>
                <a:lnTo>
                  <a:pt x="95" y="24"/>
                </a:lnTo>
                <a:lnTo>
                  <a:pt x="95" y="23"/>
                </a:lnTo>
                <a:lnTo>
                  <a:pt x="97" y="21"/>
                </a:lnTo>
                <a:lnTo>
                  <a:pt x="99" y="20"/>
                </a:lnTo>
                <a:lnTo>
                  <a:pt x="101" y="18"/>
                </a:lnTo>
                <a:lnTo>
                  <a:pt x="103" y="17"/>
                </a:lnTo>
                <a:lnTo>
                  <a:pt x="104" y="15"/>
                </a:lnTo>
                <a:lnTo>
                  <a:pt x="106" y="13"/>
                </a:lnTo>
                <a:lnTo>
                  <a:pt x="109" y="11"/>
                </a:lnTo>
                <a:lnTo>
                  <a:pt x="111" y="10"/>
                </a:lnTo>
                <a:lnTo>
                  <a:pt x="115" y="9"/>
                </a:lnTo>
                <a:lnTo>
                  <a:pt x="119" y="7"/>
                </a:lnTo>
                <a:lnTo>
                  <a:pt x="123" y="5"/>
                </a:lnTo>
                <a:lnTo>
                  <a:pt x="125" y="5"/>
                </a:lnTo>
                <a:lnTo>
                  <a:pt x="129" y="3"/>
                </a:lnTo>
                <a:lnTo>
                  <a:pt x="133" y="2"/>
                </a:lnTo>
                <a:lnTo>
                  <a:pt x="136" y="0"/>
                </a:lnTo>
                <a:lnTo>
                  <a:pt x="139" y="0"/>
                </a:lnTo>
                <a:lnTo>
                  <a:pt x="143" y="0"/>
                </a:lnTo>
                <a:lnTo>
                  <a:pt x="146" y="0"/>
                </a:lnTo>
                <a:lnTo>
                  <a:pt x="150" y="0"/>
                </a:lnTo>
                <a:lnTo>
                  <a:pt x="154" y="1"/>
                </a:lnTo>
                <a:lnTo>
                  <a:pt x="157" y="1"/>
                </a:lnTo>
                <a:lnTo>
                  <a:pt x="161" y="3"/>
                </a:lnTo>
                <a:lnTo>
                  <a:pt x="165" y="3"/>
                </a:lnTo>
                <a:lnTo>
                  <a:pt x="168" y="5"/>
                </a:lnTo>
                <a:lnTo>
                  <a:pt x="172" y="7"/>
                </a:lnTo>
                <a:lnTo>
                  <a:pt x="175" y="9"/>
                </a:lnTo>
                <a:lnTo>
                  <a:pt x="179" y="10"/>
                </a:lnTo>
                <a:lnTo>
                  <a:pt x="181" y="14"/>
                </a:lnTo>
                <a:lnTo>
                  <a:pt x="184" y="16"/>
                </a:lnTo>
                <a:lnTo>
                  <a:pt x="185" y="19"/>
                </a:lnTo>
                <a:lnTo>
                  <a:pt x="189" y="21"/>
                </a:lnTo>
                <a:lnTo>
                  <a:pt x="191" y="25"/>
                </a:lnTo>
                <a:lnTo>
                  <a:pt x="193" y="29"/>
                </a:lnTo>
                <a:lnTo>
                  <a:pt x="195" y="32"/>
                </a:lnTo>
                <a:lnTo>
                  <a:pt x="197" y="35"/>
                </a:lnTo>
                <a:lnTo>
                  <a:pt x="199" y="39"/>
                </a:lnTo>
                <a:lnTo>
                  <a:pt x="201" y="42"/>
                </a:lnTo>
                <a:lnTo>
                  <a:pt x="203" y="46"/>
                </a:lnTo>
                <a:lnTo>
                  <a:pt x="205" y="48"/>
                </a:lnTo>
                <a:lnTo>
                  <a:pt x="206" y="52"/>
                </a:lnTo>
                <a:lnTo>
                  <a:pt x="208" y="56"/>
                </a:lnTo>
                <a:lnTo>
                  <a:pt x="209" y="60"/>
                </a:lnTo>
                <a:lnTo>
                  <a:pt x="211" y="63"/>
                </a:lnTo>
                <a:lnTo>
                  <a:pt x="211" y="67"/>
                </a:lnTo>
                <a:lnTo>
                  <a:pt x="213" y="70"/>
                </a:lnTo>
                <a:lnTo>
                  <a:pt x="213" y="74"/>
                </a:lnTo>
                <a:lnTo>
                  <a:pt x="215" y="76"/>
                </a:lnTo>
                <a:lnTo>
                  <a:pt x="215" y="79"/>
                </a:lnTo>
                <a:lnTo>
                  <a:pt x="216" y="83"/>
                </a:lnTo>
                <a:lnTo>
                  <a:pt x="216" y="87"/>
                </a:lnTo>
                <a:lnTo>
                  <a:pt x="218" y="89"/>
                </a:lnTo>
                <a:lnTo>
                  <a:pt x="218" y="93"/>
                </a:lnTo>
                <a:lnTo>
                  <a:pt x="220" y="97"/>
                </a:lnTo>
                <a:lnTo>
                  <a:pt x="221" y="101"/>
                </a:lnTo>
                <a:lnTo>
                  <a:pt x="222" y="104"/>
                </a:lnTo>
                <a:lnTo>
                  <a:pt x="222" y="109"/>
                </a:lnTo>
                <a:lnTo>
                  <a:pt x="223" y="115"/>
                </a:lnTo>
                <a:lnTo>
                  <a:pt x="223" y="121"/>
                </a:lnTo>
                <a:lnTo>
                  <a:pt x="225" y="126"/>
                </a:lnTo>
                <a:lnTo>
                  <a:pt x="225" y="131"/>
                </a:lnTo>
                <a:lnTo>
                  <a:pt x="226" y="136"/>
                </a:lnTo>
                <a:lnTo>
                  <a:pt x="226" y="141"/>
                </a:lnTo>
                <a:lnTo>
                  <a:pt x="228" y="145"/>
                </a:lnTo>
                <a:lnTo>
                  <a:pt x="228" y="151"/>
                </a:lnTo>
                <a:lnTo>
                  <a:pt x="228" y="156"/>
                </a:lnTo>
                <a:lnTo>
                  <a:pt x="228" y="161"/>
                </a:lnTo>
                <a:lnTo>
                  <a:pt x="230" y="165"/>
                </a:lnTo>
                <a:lnTo>
                  <a:pt x="230" y="171"/>
                </a:lnTo>
                <a:lnTo>
                  <a:pt x="232" y="176"/>
                </a:lnTo>
                <a:lnTo>
                  <a:pt x="232" y="181"/>
                </a:lnTo>
                <a:lnTo>
                  <a:pt x="233" y="186"/>
                </a:lnTo>
                <a:lnTo>
                  <a:pt x="233" y="191"/>
                </a:lnTo>
                <a:lnTo>
                  <a:pt x="234" y="197"/>
                </a:lnTo>
                <a:lnTo>
                  <a:pt x="234" y="203"/>
                </a:lnTo>
                <a:lnTo>
                  <a:pt x="236" y="207"/>
                </a:lnTo>
                <a:lnTo>
                  <a:pt x="236" y="213"/>
                </a:lnTo>
                <a:lnTo>
                  <a:pt x="237" y="217"/>
                </a:lnTo>
                <a:lnTo>
                  <a:pt x="237" y="223"/>
                </a:lnTo>
                <a:lnTo>
                  <a:pt x="239" y="226"/>
                </a:lnTo>
                <a:lnTo>
                  <a:pt x="239" y="232"/>
                </a:lnTo>
                <a:lnTo>
                  <a:pt x="241" y="235"/>
                </a:lnTo>
                <a:lnTo>
                  <a:pt x="241" y="241"/>
                </a:lnTo>
                <a:lnTo>
                  <a:pt x="243" y="245"/>
                </a:lnTo>
                <a:lnTo>
                  <a:pt x="243" y="251"/>
                </a:lnTo>
                <a:lnTo>
                  <a:pt x="245" y="255"/>
                </a:lnTo>
                <a:lnTo>
                  <a:pt x="247" y="261"/>
                </a:lnTo>
                <a:lnTo>
                  <a:pt x="249" y="264"/>
                </a:lnTo>
                <a:lnTo>
                  <a:pt x="249" y="270"/>
                </a:lnTo>
                <a:lnTo>
                  <a:pt x="250" y="274"/>
                </a:lnTo>
                <a:lnTo>
                  <a:pt x="250" y="277"/>
                </a:lnTo>
                <a:lnTo>
                  <a:pt x="252" y="281"/>
                </a:lnTo>
                <a:lnTo>
                  <a:pt x="252" y="286"/>
                </a:lnTo>
                <a:lnTo>
                  <a:pt x="253" y="290"/>
                </a:lnTo>
                <a:lnTo>
                  <a:pt x="254" y="294"/>
                </a:lnTo>
                <a:lnTo>
                  <a:pt x="256" y="297"/>
                </a:lnTo>
                <a:lnTo>
                  <a:pt x="257" y="301"/>
                </a:lnTo>
                <a:lnTo>
                  <a:pt x="259" y="305"/>
                </a:lnTo>
                <a:lnTo>
                  <a:pt x="260" y="309"/>
                </a:lnTo>
                <a:lnTo>
                  <a:pt x="263" y="312"/>
                </a:lnTo>
                <a:lnTo>
                  <a:pt x="265" y="315"/>
                </a:lnTo>
                <a:lnTo>
                  <a:pt x="268" y="318"/>
                </a:lnTo>
                <a:lnTo>
                  <a:pt x="271" y="322"/>
                </a:lnTo>
                <a:lnTo>
                  <a:pt x="275" y="323"/>
                </a:lnTo>
                <a:lnTo>
                  <a:pt x="277" y="325"/>
                </a:lnTo>
                <a:lnTo>
                  <a:pt x="279" y="327"/>
                </a:lnTo>
                <a:lnTo>
                  <a:pt x="280" y="329"/>
                </a:lnTo>
                <a:lnTo>
                  <a:pt x="282" y="331"/>
                </a:lnTo>
                <a:lnTo>
                  <a:pt x="284" y="332"/>
                </a:lnTo>
                <a:lnTo>
                  <a:pt x="286" y="332"/>
                </a:lnTo>
                <a:lnTo>
                  <a:pt x="288" y="333"/>
                </a:lnTo>
                <a:lnTo>
                  <a:pt x="291" y="333"/>
                </a:lnTo>
                <a:lnTo>
                  <a:pt x="293" y="334"/>
                </a:lnTo>
                <a:lnTo>
                  <a:pt x="295" y="334"/>
                </a:lnTo>
                <a:lnTo>
                  <a:pt x="297" y="334"/>
                </a:lnTo>
                <a:lnTo>
                  <a:pt x="301" y="334"/>
                </a:lnTo>
                <a:lnTo>
                  <a:pt x="303" y="334"/>
                </a:lnTo>
                <a:lnTo>
                  <a:pt x="307" y="333"/>
                </a:lnTo>
                <a:lnTo>
                  <a:pt x="309" y="333"/>
                </a:lnTo>
                <a:lnTo>
                  <a:pt x="312" y="332"/>
                </a:lnTo>
                <a:lnTo>
                  <a:pt x="319" y="330"/>
                </a:lnTo>
                <a:lnTo>
                  <a:pt x="327" y="327"/>
                </a:lnTo>
                <a:lnTo>
                  <a:pt x="332" y="325"/>
                </a:lnTo>
                <a:lnTo>
                  <a:pt x="339" y="321"/>
                </a:lnTo>
                <a:lnTo>
                  <a:pt x="344" y="317"/>
                </a:lnTo>
                <a:lnTo>
                  <a:pt x="350" y="313"/>
                </a:lnTo>
                <a:lnTo>
                  <a:pt x="355" y="309"/>
                </a:lnTo>
                <a:lnTo>
                  <a:pt x="360" y="303"/>
                </a:lnTo>
                <a:lnTo>
                  <a:pt x="364" y="298"/>
                </a:lnTo>
                <a:lnTo>
                  <a:pt x="369" y="292"/>
                </a:lnTo>
                <a:lnTo>
                  <a:pt x="373" y="287"/>
                </a:lnTo>
                <a:lnTo>
                  <a:pt x="379" y="281"/>
                </a:lnTo>
                <a:lnTo>
                  <a:pt x="383" y="275"/>
                </a:lnTo>
                <a:lnTo>
                  <a:pt x="388" y="270"/>
                </a:lnTo>
                <a:lnTo>
                  <a:pt x="394" y="264"/>
                </a:lnTo>
                <a:lnTo>
                  <a:pt x="400" y="257"/>
                </a:lnTo>
                <a:lnTo>
                  <a:pt x="403" y="255"/>
                </a:lnTo>
                <a:lnTo>
                  <a:pt x="406" y="252"/>
                </a:lnTo>
                <a:lnTo>
                  <a:pt x="409" y="248"/>
                </a:lnTo>
                <a:lnTo>
                  <a:pt x="413" y="244"/>
                </a:lnTo>
                <a:lnTo>
                  <a:pt x="415" y="243"/>
                </a:lnTo>
                <a:lnTo>
                  <a:pt x="419" y="239"/>
                </a:lnTo>
                <a:lnTo>
                  <a:pt x="422" y="235"/>
                </a:lnTo>
                <a:lnTo>
                  <a:pt x="426" y="231"/>
                </a:lnTo>
                <a:lnTo>
                  <a:pt x="428" y="228"/>
                </a:lnTo>
                <a:lnTo>
                  <a:pt x="431" y="224"/>
                </a:lnTo>
                <a:lnTo>
                  <a:pt x="434" y="221"/>
                </a:lnTo>
                <a:lnTo>
                  <a:pt x="437" y="217"/>
                </a:lnTo>
                <a:lnTo>
                  <a:pt x="440" y="213"/>
                </a:lnTo>
                <a:lnTo>
                  <a:pt x="444" y="209"/>
                </a:lnTo>
                <a:lnTo>
                  <a:pt x="447" y="206"/>
                </a:lnTo>
                <a:lnTo>
                  <a:pt x="451" y="201"/>
                </a:lnTo>
                <a:lnTo>
                  <a:pt x="454" y="197"/>
                </a:lnTo>
                <a:lnTo>
                  <a:pt x="457" y="193"/>
                </a:lnTo>
                <a:lnTo>
                  <a:pt x="461" y="189"/>
                </a:lnTo>
                <a:lnTo>
                  <a:pt x="465" y="183"/>
                </a:lnTo>
                <a:lnTo>
                  <a:pt x="466" y="179"/>
                </a:lnTo>
                <a:lnTo>
                  <a:pt x="470" y="176"/>
                </a:lnTo>
                <a:lnTo>
                  <a:pt x="474" y="172"/>
                </a:lnTo>
                <a:lnTo>
                  <a:pt x="477" y="166"/>
                </a:lnTo>
                <a:lnTo>
                  <a:pt x="479" y="163"/>
                </a:lnTo>
                <a:lnTo>
                  <a:pt x="483" y="159"/>
                </a:lnTo>
                <a:lnTo>
                  <a:pt x="486" y="155"/>
                </a:lnTo>
                <a:lnTo>
                  <a:pt x="490" y="151"/>
                </a:lnTo>
                <a:lnTo>
                  <a:pt x="493" y="147"/>
                </a:lnTo>
                <a:lnTo>
                  <a:pt x="497" y="142"/>
                </a:lnTo>
                <a:lnTo>
                  <a:pt x="501" y="138"/>
                </a:lnTo>
                <a:lnTo>
                  <a:pt x="504" y="133"/>
                </a:lnTo>
                <a:lnTo>
                  <a:pt x="506" y="129"/>
                </a:lnTo>
                <a:lnTo>
                  <a:pt x="509" y="126"/>
                </a:lnTo>
                <a:lnTo>
                  <a:pt x="511" y="122"/>
                </a:lnTo>
                <a:lnTo>
                  <a:pt x="514" y="118"/>
                </a:lnTo>
                <a:lnTo>
                  <a:pt x="516" y="115"/>
                </a:lnTo>
                <a:lnTo>
                  <a:pt x="519" y="111"/>
                </a:lnTo>
                <a:lnTo>
                  <a:pt x="521" y="108"/>
                </a:lnTo>
                <a:lnTo>
                  <a:pt x="524" y="104"/>
                </a:lnTo>
                <a:lnTo>
                  <a:pt x="526" y="102"/>
                </a:lnTo>
                <a:lnTo>
                  <a:pt x="529" y="98"/>
                </a:lnTo>
                <a:lnTo>
                  <a:pt x="531" y="95"/>
                </a:lnTo>
                <a:lnTo>
                  <a:pt x="534" y="91"/>
                </a:lnTo>
                <a:lnTo>
                  <a:pt x="537" y="89"/>
                </a:lnTo>
                <a:lnTo>
                  <a:pt x="541" y="85"/>
                </a:lnTo>
                <a:lnTo>
                  <a:pt x="545" y="83"/>
                </a:lnTo>
                <a:lnTo>
                  <a:pt x="550" y="79"/>
                </a:lnTo>
                <a:lnTo>
                  <a:pt x="552" y="78"/>
                </a:lnTo>
                <a:lnTo>
                  <a:pt x="555" y="76"/>
                </a:lnTo>
                <a:lnTo>
                  <a:pt x="559" y="74"/>
                </a:lnTo>
                <a:lnTo>
                  <a:pt x="563" y="71"/>
                </a:lnTo>
                <a:lnTo>
                  <a:pt x="566" y="71"/>
                </a:lnTo>
                <a:lnTo>
                  <a:pt x="570" y="69"/>
                </a:lnTo>
                <a:lnTo>
                  <a:pt x="574" y="68"/>
                </a:lnTo>
                <a:lnTo>
                  <a:pt x="577" y="66"/>
                </a:lnTo>
                <a:lnTo>
                  <a:pt x="581" y="66"/>
                </a:lnTo>
                <a:lnTo>
                  <a:pt x="585" y="65"/>
                </a:lnTo>
                <a:lnTo>
                  <a:pt x="589" y="65"/>
                </a:lnTo>
                <a:lnTo>
                  <a:pt x="592" y="63"/>
                </a:lnTo>
                <a:lnTo>
                  <a:pt x="596" y="63"/>
                </a:lnTo>
                <a:lnTo>
                  <a:pt x="601" y="63"/>
                </a:lnTo>
                <a:lnTo>
                  <a:pt x="605" y="63"/>
                </a:lnTo>
                <a:lnTo>
                  <a:pt x="611" y="63"/>
                </a:lnTo>
                <a:lnTo>
                  <a:pt x="612" y="65"/>
                </a:lnTo>
                <a:lnTo>
                  <a:pt x="614" y="65"/>
                </a:lnTo>
                <a:lnTo>
                  <a:pt x="616" y="65"/>
                </a:lnTo>
                <a:lnTo>
                  <a:pt x="619" y="65"/>
                </a:lnTo>
                <a:lnTo>
                  <a:pt x="621" y="67"/>
                </a:lnTo>
                <a:lnTo>
                  <a:pt x="622" y="67"/>
                </a:lnTo>
                <a:lnTo>
                  <a:pt x="624" y="67"/>
                </a:lnTo>
                <a:lnTo>
                  <a:pt x="627" y="67"/>
                </a:lnTo>
                <a:lnTo>
                  <a:pt x="629" y="69"/>
                </a:lnTo>
                <a:lnTo>
                  <a:pt x="631" y="70"/>
                </a:lnTo>
                <a:lnTo>
                  <a:pt x="633" y="71"/>
                </a:lnTo>
                <a:lnTo>
                  <a:pt x="635" y="71"/>
                </a:lnTo>
                <a:lnTo>
                  <a:pt x="637" y="73"/>
                </a:lnTo>
                <a:lnTo>
                  <a:pt x="639" y="74"/>
                </a:lnTo>
                <a:lnTo>
                  <a:pt x="640" y="76"/>
                </a:lnTo>
                <a:lnTo>
                  <a:pt x="642" y="76"/>
                </a:lnTo>
                <a:lnTo>
                  <a:pt x="643" y="78"/>
                </a:lnTo>
                <a:lnTo>
                  <a:pt x="645" y="79"/>
                </a:lnTo>
                <a:lnTo>
                  <a:pt x="647" y="81"/>
                </a:lnTo>
                <a:lnTo>
                  <a:pt x="649" y="83"/>
                </a:lnTo>
                <a:lnTo>
                  <a:pt x="649" y="85"/>
                </a:lnTo>
                <a:lnTo>
                  <a:pt x="651" y="87"/>
                </a:lnTo>
                <a:lnTo>
                  <a:pt x="653" y="89"/>
                </a:lnTo>
                <a:lnTo>
                  <a:pt x="655" y="89"/>
                </a:lnTo>
                <a:lnTo>
                  <a:pt x="655" y="91"/>
                </a:lnTo>
                <a:lnTo>
                  <a:pt x="657" y="93"/>
                </a:lnTo>
                <a:lnTo>
                  <a:pt x="657" y="95"/>
                </a:lnTo>
                <a:lnTo>
                  <a:pt x="659" y="97"/>
                </a:lnTo>
                <a:lnTo>
                  <a:pt x="659" y="98"/>
                </a:lnTo>
                <a:lnTo>
                  <a:pt x="661" y="100"/>
                </a:lnTo>
                <a:lnTo>
                  <a:pt x="663" y="102"/>
                </a:lnTo>
                <a:lnTo>
                  <a:pt x="665" y="104"/>
                </a:lnTo>
                <a:lnTo>
                  <a:pt x="665" y="108"/>
                </a:lnTo>
                <a:lnTo>
                  <a:pt x="667" y="110"/>
                </a:lnTo>
                <a:lnTo>
                  <a:pt x="668" y="114"/>
                </a:lnTo>
                <a:lnTo>
                  <a:pt x="670" y="116"/>
                </a:lnTo>
                <a:lnTo>
                  <a:pt x="670" y="119"/>
                </a:lnTo>
                <a:lnTo>
                  <a:pt x="671" y="121"/>
                </a:lnTo>
                <a:lnTo>
                  <a:pt x="672" y="125"/>
                </a:lnTo>
                <a:lnTo>
                  <a:pt x="674" y="127"/>
                </a:lnTo>
                <a:lnTo>
                  <a:pt x="674" y="131"/>
                </a:lnTo>
                <a:lnTo>
                  <a:pt x="676" y="133"/>
                </a:lnTo>
                <a:lnTo>
                  <a:pt x="676" y="137"/>
                </a:lnTo>
                <a:lnTo>
                  <a:pt x="678" y="139"/>
                </a:lnTo>
                <a:lnTo>
                  <a:pt x="678" y="143"/>
                </a:lnTo>
                <a:lnTo>
                  <a:pt x="680" y="146"/>
                </a:lnTo>
                <a:lnTo>
                  <a:pt x="680" y="149"/>
                </a:lnTo>
                <a:lnTo>
                  <a:pt x="682" y="151"/>
                </a:lnTo>
                <a:lnTo>
                  <a:pt x="682" y="155"/>
                </a:lnTo>
                <a:lnTo>
                  <a:pt x="682" y="159"/>
                </a:lnTo>
                <a:lnTo>
                  <a:pt x="682" y="163"/>
                </a:lnTo>
                <a:lnTo>
                  <a:pt x="684" y="166"/>
                </a:lnTo>
                <a:lnTo>
                  <a:pt x="684" y="169"/>
                </a:lnTo>
                <a:lnTo>
                  <a:pt x="685" y="173"/>
                </a:lnTo>
                <a:lnTo>
                  <a:pt x="685" y="176"/>
                </a:lnTo>
                <a:lnTo>
                  <a:pt x="687" y="178"/>
                </a:lnTo>
                <a:lnTo>
                  <a:pt x="687" y="182"/>
                </a:lnTo>
                <a:lnTo>
                  <a:pt x="687" y="185"/>
                </a:lnTo>
                <a:lnTo>
                  <a:pt x="687" y="189"/>
                </a:lnTo>
                <a:lnTo>
                  <a:pt x="689" y="191"/>
                </a:lnTo>
                <a:lnTo>
                  <a:pt x="689" y="195"/>
                </a:lnTo>
                <a:lnTo>
                  <a:pt x="690" y="197"/>
                </a:lnTo>
                <a:lnTo>
                  <a:pt x="690" y="201"/>
                </a:lnTo>
                <a:lnTo>
                  <a:pt x="691" y="203"/>
                </a:lnTo>
                <a:lnTo>
                  <a:pt x="693" y="210"/>
                </a:lnTo>
                <a:lnTo>
                  <a:pt x="695" y="216"/>
                </a:lnTo>
                <a:lnTo>
                  <a:pt x="697" y="224"/>
                </a:lnTo>
                <a:lnTo>
                  <a:pt x="699" y="229"/>
                </a:lnTo>
                <a:lnTo>
                  <a:pt x="700" y="235"/>
                </a:lnTo>
                <a:lnTo>
                  <a:pt x="702" y="241"/>
                </a:lnTo>
                <a:lnTo>
                  <a:pt x="704" y="247"/>
                </a:lnTo>
                <a:lnTo>
                  <a:pt x="706" y="253"/>
                </a:lnTo>
                <a:lnTo>
                  <a:pt x="707" y="259"/>
                </a:lnTo>
                <a:lnTo>
                  <a:pt x="709" y="265"/>
                </a:lnTo>
                <a:lnTo>
                  <a:pt x="711" y="271"/>
                </a:lnTo>
                <a:lnTo>
                  <a:pt x="713" y="276"/>
                </a:lnTo>
                <a:lnTo>
                  <a:pt x="715" y="284"/>
                </a:lnTo>
                <a:lnTo>
                  <a:pt x="717" y="289"/>
                </a:lnTo>
                <a:lnTo>
                  <a:pt x="718" y="295"/>
                </a:lnTo>
                <a:lnTo>
                  <a:pt x="721" y="301"/>
                </a:lnTo>
                <a:lnTo>
                  <a:pt x="721" y="305"/>
                </a:lnTo>
                <a:lnTo>
                  <a:pt x="723" y="309"/>
                </a:lnTo>
                <a:lnTo>
                  <a:pt x="723" y="313"/>
                </a:lnTo>
                <a:lnTo>
                  <a:pt x="725" y="316"/>
                </a:lnTo>
                <a:lnTo>
                  <a:pt x="725" y="320"/>
                </a:lnTo>
                <a:lnTo>
                  <a:pt x="727" y="323"/>
                </a:lnTo>
                <a:lnTo>
                  <a:pt x="727" y="327"/>
                </a:lnTo>
                <a:lnTo>
                  <a:pt x="729" y="329"/>
                </a:lnTo>
                <a:lnTo>
                  <a:pt x="729" y="333"/>
                </a:lnTo>
                <a:lnTo>
                  <a:pt x="731" y="337"/>
                </a:lnTo>
                <a:lnTo>
                  <a:pt x="731" y="341"/>
                </a:lnTo>
                <a:lnTo>
                  <a:pt x="733" y="343"/>
                </a:lnTo>
                <a:lnTo>
                  <a:pt x="733" y="347"/>
                </a:lnTo>
                <a:lnTo>
                  <a:pt x="735" y="351"/>
                </a:lnTo>
                <a:lnTo>
                  <a:pt x="736" y="354"/>
                </a:lnTo>
                <a:lnTo>
                  <a:pt x="738" y="357"/>
                </a:lnTo>
                <a:lnTo>
                  <a:pt x="738" y="363"/>
                </a:lnTo>
                <a:lnTo>
                  <a:pt x="740" y="367"/>
                </a:lnTo>
                <a:lnTo>
                  <a:pt x="740" y="372"/>
                </a:lnTo>
                <a:lnTo>
                  <a:pt x="741" y="376"/>
                </a:lnTo>
                <a:lnTo>
                  <a:pt x="741" y="382"/>
                </a:lnTo>
                <a:lnTo>
                  <a:pt x="743" y="385"/>
                </a:lnTo>
                <a:lnTo>
                  <a:pt x="743" y="389"/>
                </a:lnTo>
                <a:lnTo>
                  <a:pt x="745" y="393"/>
                </a:lnTo>
                <a:lnTo>
                  <a:pt x="745" y="399"/>
                </a:lnTo>
                <a:lnTo>
                  <a:pt x="747" y="402"/>
                </a:lnTo>
                <a:lnTo>
                  <a:pt x="747" y="407"/>
                </a:lnTo>
                <a:lnTo>
                  <a:pt x="749" y="410"/>
                </a:lnTo>
                <a:lnTo>
                  <a:pt x="749" y="416"/>
                </a:lnTo>
                <a:lnTo>
                  <a:pt x="751" y="420"/>
                </a:lnTo>
                <a:lnTo>
                  <a:pt x="753" y="424"/>
                </a:lnTo>
                <a:lnTo>
                  <a:pt x="755" y="428"/>
                </a:lnTo>
                <a:lnTo>
                  <a:pt x="755" y="430"/>
                </a:lnTo>
                <a:lnTo>
                  <a:pt x="755" y="431"/>
                </a:lnTo>
                <a:lnTo>
                  <a:pt x="755" y="433"/>
                </a:lnTo>
                <a:lnTo>
                  <a:pt x="756" y="433"/>
                </a:lnTo>
                <a:lnTo>
                  <a:pt x="756" y="435"/>
                </a:lnTo>
                <a:lnTo>
                  <a:pt x="756" y="437"/>
                </a:lnTo>
                <a:lnTo>
                  <a:pt x="756" y="438"/>
                </a:lnTo>
                <a:lnTo>
                  <a:pt x="758" y="438"/>
                </a:lnTo>
                <a:lnTo>
                  <a:pt x="758" y="440"/>
                </a:lnTo>
                <a:lnTo>
                  <a:pt x="758" y="442"/>
                </a:lnTo>
                <a:lnTo>
                  <a:pt x="758" y="444"/>
                </a:lnTo>
                <a:lnTo>
                  <a:pt x="759" y="444"/>
                </a:lnTo>
                <a:lnTo>
                  <a:pt x="759" y="446"/>
                </a:lnTo>
                <a:lnTo>
                  <a:pt x="761" y="446"/>
                </a:lnTo>
                <a:lnTo>
                  <a:pt x="761" y="448"/>
                </a:lnTo>
                <a:lnTo>
                  <a:pt x="763" y="448"/>
                </a:lnTo>
                <a:lnTo>
                  <a:pt x="764" y="451"/>
                </a:lnTo>
                <a:lnTo>
                  <a:pt x="766" y="453"/>
                </a:lnTo>
                <a:lnTo>
                  <a:pt x="768" y="456"/>
                </a:lnTo>
                <a:lnTo>
                  <a:pt x="769" y="458"/>
                </a:lnTo>
                <a:lnTo>
                  <a:pt x="771" y="460"/>
                </a:lnTo>
                <a:lnTo>
                  <a:pt x="773" y="461"/>
                </a:lnTo>
                <a:lnTo>
                  <a:pt x="775" y="463"/>
                </a:lnTo>
                <a:lnTo>
                  <a:pt x="777" y="465"/>
                </a:lnTo>
                <a:lnTo>
                  <a:pt x="779" y="467"/>
                </a:lnTo>
                <a:lnTo>
                  <a:pt x="781" y="469"/>
                </a:lnTo>
                <a:lnTo>
                  <a:pt x="783" y="471"/>
                </a:lnTo>
                <a:lnTo>
                  <a:pt x="786" y="471"/>
                </a:lnTo>
                <a:lnTo>
                  <a:pt x="788" y="473"/>
                </a:lnTo>
                <a:lnTo>
                  <a:pt x="791" y="473"/>
                </a:lnTo>
                <a:lnTo>
                  <a:pt x="793" y="475"/>
                </a:lnTo>
                <a:lnTo>
                  <a:pt x="797" y="475"/>
                </a:lnTo>
                <a:lnTo>
                  <a:pt x="799" y="477"/>
                </a:lnTo>
                <a:lnTo>
                  <a:pt x="803" y="479"/>
                </a:lnTo>
                <a:lnTo>
                  <a:pt x="807" y="481"/>
                </a:lnTo>
                <a:lnTo>
                  <a:pt x="811" y="481"/>
                </a:lnTo>
                <a:lnTo>
                  <a:pt x="815" y="483"/>
                </a:lnTo>
                <a:lnTo>
                  <a:pt x="818" y="483"/>
                </a:lnTo>
                <a:lnTo>
                  <a:pt x="822" y="483"/>
                </a:lnTo>
                <a:lnTo>
                  <a:pt x="826" y="483"/>
                </a:lnTo>
                <a:lnTo>
                  <a:pt x="829" y="483"/>
                </a:lnTo>
                <a:lnTo>
                  <a:pt x="833" y="483"/>
                </a:lnTo>
                <a:lnTo>
                  <a:pt x="837" y="483"/>
                </a:lnTo>
                <a:lnTo>
                  <a:pt x="841" y="483"/>
                </a:lnTo>
                <a:lnTo>
                  <a:pt x="845" y="483"/>
                </a:lnTo>
                <a:lnTo>
                  <a:pt x="848" y="481"/>
                </a:lnTo>
                <a:lnTo>
                  <a:pt x="852" y="480"/>
                </a:lnTo>
                <a:lnTo>
                  <a:pt x="856" y="478"/>
                </a:lnTo>
                <a:lnTo>
                  <a:pt x="860" y="478"/>
                </a:lnTo>
                <a:lnTo>
                  <a:pt x="865" y="476"/>
                </a:lnTo>
                <a:lnTo>
                  <a:pt x="868" y="474"/>
                </a:lnTo>
                <a:lnTo>
                  <a:pt x="874" y="472"/>
                </a:lnTo>
                <a:lnTo>
                  <a:pt x="877" y="470"/>
                </a:lnTo>
                <a:lnTo>
                  <a:pt x="881" y="468"/>
                </a:lnTo>
                <a:lnTo>
                  <a:pt x="885" y="466"/>
                </a:lnTo>
                <a:lnTo>
                  <a:pt x="890" y="462"/>
                </a:lnTo>
                <a:lnTo>
                  <a:pt x="893" y="460"/>
                </a:lnTo>
                <a:lnTo>
                  <a:pt x="897" y="457"/>
                </a:lnTo>
                <a:lnTo>
                  <a:pt x="901" y="454"/>
                </a:lnTo>
                <a:lnTo>
                  <a:pt x="904" y="450"/>
                </a:lnTo>
                <a:lnTo>
                  <a:pt x="908" y="448"/>
                </a:lnTo>
                <a:lnTo>
                  <a:pt x="912" y="445"/>
                </a:lnTo>
                <a:lnTo>
                  <a:pt x="915" y="441"/>
                </a:lnTo>
                <a:lnTo>
                  <a:pt x="921" y="437"/>
                </a:lnTo>
                <a:lnTo>
                  <a:pt x="924" y="435"/>
                </a:lnTo>
                <a:lnTo>
                  <a:pt x="927" y="431"/>
                </a:lnTo>
                <a:lnTo>
                  <a:pt x="931" y="427"/>
                </a:lnTo>
                <a:lnTo>
                  <a:pt x="935" y="423"/>
                </a:lnTo>
                <a:lnTo>
                  <a:pt x="937" y="420"/>
                </a:lnTo>
                <a:lnTo>
                  <a:pt x="941" y="416"/>
                </a:lnTo>
                <a:lnTo>
                  <a:pt x="944" y="412"/>
                </a:lnTo>
                <a:lnTo>
                  <a:pt x="948" y="409"/>
                </a:lnTo>
                <a:lnTo>
                  <a:pt x="950" y="406"/>
                </a:lnTo>
                <a:lnTo>
                  <a:pt x="954" y="402"/>
                </a:lnTo>
                <a:lnTo>
                  <a:pt x="956" y="399"/>
                </a:lnTo>
                <a:lnTo>
                  <a:pt x="960" y="395"/>
                </a:lnTo>
                <a:lnTo>
                  <a:pt x="963" y="391"/>
                </a:lnTo>
                <a:lnTo>
                  <a:pt x="967" y="387"/>
                </a:lnTo>
                <a:lnTo>
                  <a:pt x="971" y="383"/>
                </a:lnTo>
                <a:lnTo>
                  <a:pt x="974" y="379"/>
                </a:lnTo>
                <a:lnTo>
                  <a:pt x="978" y="375"/>
                </a:lnTo>
                <a:lnTo>
                  <a:pt x="982" y="372"/>
                </a:lnTo>
                <a:lnTo>
                  <a:pt x="985" y="368"/>
                </a:lnTo>
                <a:lnTo>
                  <a:pt x="989" y="364"/>
                </a:lnTo>
                <a:lnTo>
                  <a:pt x="993" y="360"/>
                </a:lnTo>
                <a:lnTo>
                  <a:pt x="997" y="357"/>
                </a:lnTo>
                <a:lnTo>
                  <a:pt x="1001" y="353"/>
                </a:lnTo>
                <a:lnTo>
                  <a:pt x="1004" y="349"/>
                </a:lnTo>
                <a:lnTo>
                  <a:pt x="1007" y="347"/>
                </a:lnTo>
                <a:lnTo>
                  <a:pt x="1011" y="343"/>
                </a:lnTo>
                <a:lnTo>
                  <a:pt x="1015" y="340"/>
                </a:lnTo>
                <a:lnTo>
                  <a:pt x="1019" y="336"/>
                </a:lnTo>
                <a:lnTo>
                  <a:pt x="1022" y="332"/>
                </a:lnTo>
                <a:lnTo>
                  <a:pt x="1027" y="329"/>
                </a:lnTo>
                <a:lnTo>
                  <a:pt x="1031" y="325"/>
                </a:lnTo>
                <a:lnTo>
                  <a:pt x="1037" y="321"/>
                </a:lnTo>
                <a:lnTo>
                  <a:pt x="1039" y="319"/>
                </a:lnTo>
                <a:lnTo>
                  <a:pt x="1042" y="317"/>
                </a:lnTo>
                <a:lnTo>
                  <a:pt x="1045" y="315"/>
                </a:lnTo>
                <a:lnTo>
                  <a:pt x="1049" y="312"/>
                </a:lnTo>
                <a:lnTo>
                  <a:pt x="1051" y="311"/>
                </a:lnTo>
                <a:lnTo>
                  <a:pt x="1055" y="309"/>
                </a:lnTo>
                <a:lnTo>
                  <a:pt x="1058" y="307"/>
                </a:lnTo>
                <a:lnTo>
                  <a:pt x="1061" y="304"/>
                </a:lnTo>
                <a:lnTo>
                  <a:pt x="1063" y="304"/>
                </a:lnTo>
                <a:lnTo>
                  <a:pt x="1067" y="302"/>
                </a:lnTo>
                <a:lnTo>
                  <a:pt x="1071" y="300"/>
                </a:lnTo>
                <a:lnTo>
                  <a:pt x="1075" y="298"/>
                </a:lnTo>
                <a:lnTo>
                  <a:pt x="1079" y="298"/>
                </a:lnTo>
                <a:lnTo>
                  <a:pt x="1082" y="296"/>
                </a:lnTo>
                <a:lnTo>
                  <a:pt x="1086" y="295"/>
                </a:lnTo>
                <a:lnTo>
                  <a:pt x="1090" y="293"/>
                </a:lnTo>
                <a:lnTo>
                  <a:pt x="1092" y="293"/>
                </a:lnTo>
                <a:lnTo>
                  <a:pt x="1095" y="292"/>
                </a:lnTo>
                <a:lnTo>
                  <a:pt x="1097" y="292"/>
                </a:lnTo>
                <a:lnTo>
                  <a:pt x="1101" y="291"/>
                </a:lnTo>
                <a:lnTo>
                  <a:pt x="1103" y="291"/>
                </a:lnTo>
                <a:lnTo>
                  <a:pt x="1107" y="291"/>
                </a:lnTo>
                <a:lnTo>
                  <a:pt x="1108" y="291"/>
                </a:lnTo>
                <a:lnTo>
                  <a:pt x="1112" y="289"/>
                </a:lnTo>
                <a:lnTo>
                  <a:pt x="1114" y="289"/>
                </a:lnTo>
                <a:lnTo>
                  <a:pt x="1118" y="289"/>
                </a:lnTo>
                <a:lnTo>
                  <a:pt x="1120" y="289"/>
                </a:lnTo>
                <a:lnTo>
                  <a:pt x="1123" y="289"/>
                </a:lnTo>
                <a:lnTo>
                  <a:pt x="1125" y="289"/>
                </a:lnTo>
                <a:lnTo>
                  <a:pt x="1129" y="289"/>
                </a:lnTo>
                <a:lnTo>
                  <a:pt x="1132" y="289"/>
                </a:lnTo>
                <a:lnTo>
                  <a:pt x="1136" y="289"/>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8" name="Freeform 22">
            <a:extLst>
              <a:ext uri="{FF2B5EF4-FFF2-40B4-BE49-F238E27FC236}">
                <a16:creationId xmlns:a16="http://schemas.microsoft.com/office/drawing/2014/main" id="{ACE57896-C769-40C0-B9F8-9688B04DD8B9}"/>
              </a:ext>
            </a:extLst>
          </p:cNvPr>
          <p:cNvSpPr>
            <a:spLocks/>
          </p:cNvSpPr>
          <p:nvPr/>
        </p:nvSpPr>
        <p:spPr bwMode="auto">
          <a:xfrm>
            <a:off x="593725" y="4102100"/>
            <a:ext cx="1479550" cy="727075"/>
          </a:xfrm>
          <a:custGeom>
            <a:avLst/>
            <a:gdLst>
              <a:gd name="T0" fmla="*/ 7 w 1026"/>
              <a:gd name="T1" fmla="*/ 22 h 519"/>
              <a:gd name="T2" fmla="*/ 7 w 1026"/>
              <a:gd name="T3" fmla="*/ 44 h 519"/>
              <a:gd name="T4" fmla="*/ 4 w 1026"/>
              <a:gd name="T5" fmla="*/ 79 h 519"/>
              <a:gd name="T6" fmla="*/ 3 w 1026"/>
              <a:gd name="T7" fmla="*/ 113 h 519"/>
              <a:gd name="T8" fmla="*/ 0 w 1026"/>
              <a:gd name="T9" fmla="*/ 143 h 519"/>
              <a:gd name="T10" fmla="*/ 0 w 1026"/>
              <a:gd name="T11" fmla="*/ 169 h 519"/>
              <a:gd name="T12" fmla="*/ 1 w 1026"/>
              <a:gd name="T13" fmla="*/ 190 h 519"/>
              <a:gd name="T14" fmla="*/ 6 w 1026"/>
              <a:gd name="T15" fmla="*/ 208 h 519"/>
              <a:gd name="T16" fmla="*/ 21 w 1026"/>
              <a:gd name="T17" fmla="*/ 233 h 519"/>
              <a:gd name="T18" fmla="*/ 46 w 1026"/>
              <a:gd name="T19" fmla="*/ 247 h 519"/>
              <a:gd name="T20" fmla="*/ 76 w 1026"/>
              <a:gd name="T21" fmla="*/ 247 h 519"/>
              <a:gd name="T22" fmla="*/ 105 w 1026"/>
              <a:gd name="T23" fmla="*/ 232 h 519"/>
              <a:gd name="T24" fmla="*/ 127 w 1026"/>
              <a:gd name="T25" fmla="*/ 216 h 519"/>
              <a:gd name="T26" fmla="*/ 149 w 1026"/>
              <a:gd name="T27" fmla="*/ 195 h 519"/>
              <a:gd name="T28" fmla="*/ 175 w 1026"/>
              <a:gd name="T29" fmla="*/ 164 h 519"/>
              <a:gd name="T30" fmla="*/ 200 w 1026"/>
              <a:gd name="T31" fmla="*/ 132 h 519"/>
              <a:gd name="T32" fmla="*/ 227 w 1026"/>
              <a:gd name="T33" fmla="*/ 101 h 519"/>
              <a:gd name="T34" fmla="*/ 255 w 1026"/>
              <a:gd name="T35" fmla="*/ 72 h 519"/>
              <a:gd name="T36" fmla="*/ 279 w 1026"/>
              <a:gd name="T37" fmla="*/ 50 h 519"/>
              <a:gd name="T38" fmla="*/ 307 w 1026"/>
              <a:gd name="T39" fmla="*/ 34 h 519"/>
              <a:gd name="T40" fmla="*/ 328 w 1026"/>
              <a:gd name="T41" fmla="*/ 34 h 519"/>
              <a:gd name="T42" fmla="*/ 346 w 1026"/>
              <a:gd name="T43" fmla="*/ 45 h 519"/>
              <a:gd name="T44" fmla="*/ 372 w 1026"/>
              <a:gd name="T45" fmla="*/ 91 h 519"/>
              <a:gd name="T46" fmla="*/ 383 w 1026"/>
              <a:gd name="T47" fmla="*/ 147 h 519"/>
              <a:gd name="T48" fmla="*/ 390 w 1026"/>
              <a:gd name="T49" fmla="*/ 188 h 519"/>
              <a:gd name="T50" fmla="*/ 395 w 1026"/>
              <a:gd name="T51" fmla="*/ 227 h 519"/>
              <a:gd name="T52" fmla="*/ 399 w 1026"/>
              <a:gd name="T53" fmla="*/ 270 h 519"/>
              <a:gd name="T54" fmla="*/ 404 w 1026"/>
              <a:gd name="T55" fmla="*/ 311 h 519"/>
              <a:gd name="T56" fmla="*/ 407 w 1026"/>
              <a:gd name="T57" fmla="*/ 348 h 519"/>
              <a:gd name="T58" fmla="*/ 414 w 1026"/>
              <a:gd name="T59" fmla="*/ 382 h 519"/>
              <a:gd name="T60" fmla="*/ 429 w 1026"/>
              <a:gd name="T61" fmla="*/ 411 h 519"/>
              <a:gd name="T62" fmla="*/ 455 w 1026"/>
              <a:gd name="T63" fmla="*/ 430 h 519"/>
              <a:gd name="T64" fmla="*/ 474 w 1026"/>
              <a:gd name="T65" fmla="*/ 437 h 519"/>
              <a:gd name="T66" fmla="*/ 490 w 1026"/>
              <a:gd name="T67" fmla="*/ 438 h 519"/>
              <a:gd name="T68" fmla="*/ 507 w 1026"/>
              <a:gd name="T69" fmla="*/ 435 h 519"/>
              <a:gd name="T70" fmla="*/ 523 w 1026"/>
              <a:gd name="T71" fmla="*/ 426 h 519"/>
              <a:gd name="T72" fmla="*/ 543 w 1026"/>
              <a:gd name="T73" fmla="*/ 413 h 519"/>
              <a:gd name="T74" fmla="*/ 565 w 1026"/>
              <a:gd name="T75" fmla="*/ 397 h 519"/>
              <a:gd name="T76" fmla="*/ 582 w 1026"/>
              <a:gd name="T77" fmla="*/ 378 h 519"/>
              <a:gd name="T78" fmla="*/ 600 w 1026"/>
              <a:gd name="T79" fmla="*/ 359 h 519"/>
              <a:gd name="T80" fmla="*/ 635 w 1026"/>
              <a:gd name="T81" fmla="*/ 327 h 519"/>
              <a:gd name="T82" fmla="*/ 675 w 1026"/>
              <a:gd name="T83" fmla="*/ 293 h 519"/>
              <a:gd name="T84" fmla="*/ 698 w 1026"/>
              <a:gd name="T85" fmla="*/ 273 h 519"/>
              <a:gd name="T86" fmla="*/ 720 w 1026"/>
              <a:gd name="T87" fmla="*/ 252 h 519"/>
              <a:gd name="T88" fmla="*/ 745 w 1026"/>
              <a:gd name="T89" fmla="*/ 227 h 519"/>
              <a:gd name="T90" fmla="*/ 771 w 1026"/>
              <a:gd name="T91" fmla="*/ 201 h 519"/>
              <a:gd name="T92" fmla="*/ 781 w 1026"/>
              <a:gd name="T93" fmla="*/ 193 h 519"/>
              <a:gd name="T94" fmla="*/ 790 w 1026"/>
              <a:gd name="T95" fmla="*/ 188 h 519"/>
              <a:gd name="T96" fmla="*/ 809 w 1026"/>
              <a:gd name="T97" fmla="*/ 181 h 519"/>
              <a:gd name="T98" fmla="*/ 833 w 1026"/>
              <a:gd name="T99" fmla="*/ 181 h 519"/>
              <a:gd name="T100" fmla="*/ 861 w 1026"/>
              <a:gd name="T101" fmla="*/ 190 h 519"/>
              <a:gd name="T102" fmla="*/ 884 w 1026"/>
              <a:gd name="T103" fmla="*/ 207 h 519"/>
              <a:gd name="T104" fmla="*/ 905 w 1026"/>
              <a:gd name="T105" fmla="*/ 238 h 519"/>
              <a:gd name="T106" fmla="*/ 919 w 1026"/>
              <a:gd name="T107" fmla="*/ 276 h 519"/>
              <a:gd name="T108" fmla="*/ 927 w 1026"/>
              <a:gd name="T109" fmla="*/ 314 h 519"/>
              <a:gd name="T110" fmla="*/ 934 w 1026"/>
              <a:gd name="T111" fmla="*/ 352 h 519"/>
              <a:gd name="T112" fmla="*/ 943 w 1026"/>
              <a:gd name="T113" fmla="*/ 394 h 519"/>
              <a:gd name="T114" fmla="*/ 955 w 1026"/>
              <a:gd name="T115" fmla="*/ 435 h 519"/>
              <a:gd name="T116" fmla="*/ 969 w 1026"/>
              <a:gd name="T117" fmla="*/ 465 h 519"/>
              <a:gd name="T118" fmla="*/ 983 w 1026"/>
              <a:gd name="T119" fmla="*/ 489 h 519"/>
              <a:gd name="T120" fmla="*/ 1000 w 1026"/>
              <a:gd name="T121" fmla="*/ 505 h 519"/>
              <a:gd name="T122" fmla="*/ 1021 w 1026"/>
              <a:gd name="T123" fmla="*/ 518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26" h="519">
                <a:moveTo>
                  <a:pt x="9" y="0"/>
                </a:moveTo>
                <a:lnTo>
                  <a:pt x="7" y="4"/>
                </a:lnTo>
                <a:lnTo>
                  <a:pt x="7" y="7"/>
                </a:lnTo>
                <a:lnTo>
                  <a:pt x="7" y="11"/>
                </a:lnTo>
                <a:lnTo>
                  <a:pt x="7" y="13"/>
                </a:lnTo>
                <a:lnTo>
                  <a:pt x="7" y="17"/>
                </a:lnTo>
                <a:lnTo>
                  <a:pt x="7" y="19"/>
                </a:lnTo>
                <a:lnTo>
                  <a:pt x="7" y="22"/>
                </a:lnTo>
                <a:lnTo>
                  <a:pt x="7" y="24"/>
                </a:lnTo>
                <a:lnTo>
                  <a:pt x="7" y="27"/>
                </a:lnTo>
                <a:lnTo>
                  <a:pt x="7" y="29"/>
                </a:lnTo>
                <a:lnTo>
                  <a:pt x="7" y="33"/>
                </a:lnTo>
                <a:lnTo>
                  <a:pt x="7" y="35"/>
                </a:lnTo>
                <a:lnTo>
                  <a:pt x="7" y="39"/>
                </a:lnTo>
                <a:lnTo>
                  <a:pt x="7" y="41"/>
                </a:lnTo>
                <a:lnTo>
                  <a:pt x="7" y="44"/>
                </a:lnTo>
                <a:lnTo>
                  <a:pt x="7" y="46"/>
                </a:lnTo>
                <a:lnTo>
                  <a:pt x="6" y="52"/>
                </a:lnTo>
                <a:lnTo>
                  <a:pt x="6" y="56"/>
                </a:lnTo>
                <a:lnTo>
                  <a:pt x="6" y="62"/>
                </a:lnTo>
                <a:lnTo>
                  <a:pt x="6" y="65"/>
                </a:lnTo>
                <a:lnTo>
                  <a:pt x="4" y="71"/>
                </a:lnTo>
                <a:lnTo>
                  <a:pt x="4" y="75"/>
                </a:lnTo>
                <a:lnTo>
                  <a:pt x="4" y="79"/>
                </a:lnTo>
                <a:lnTo>
                  <a:pt x="4" y="82"/>
                </a:lnTo>
                <a:lnTo>
                  <a:pt x="3" y="88"/>
                </a:lnTo>
                <a:lnTo>
                  <a:pt x="3" y="92"/>
                </a:lnTo>
                <a:lnTo>
                  <a:pt x="3" y="95"/>
                </a:lnTo>
                <a:lnTo>
                  <a:pt x="3" y="99"/>
                </a:lnTo>
                <a:lnTo>
                  <a:pt x="3" y="105"/>
                </a:lnTo>
                <a:lnTo>
                  <a:pt x="3" y="109"/>
                </a:lnTo>
                <a:lnTo>
                  <a:pt x="3" y="113"/>
                </a:lnTo>
                <a:lnTo>
                  <a:pt x="3" y="117"/>
                </a:lnTo>
                <a:lnTo>
                  <a:pt x="1" y="121"/>
                </a:lnTo>
                <a:lnTo>
                  <a:pt x="1" y="125"/>
                </a:lnTo>
                <a:lnTo>
                  <a:pt x="1" y="129"/>
                </a:lnTo>
                <a:lnTo>
                  <a:pt x="1" y="132"/>
                </a:lnTo>
                <a:lnTo>
                  <a:pt x="0" y="135"/>
                </a:lnTo>
                <a:lnTo>
                  <a:pt x="0" y="139"/>
                </a:lnTo>
                <a:lnTo>
                  <a:pt x="0" y="143"/>
                </a:lnTo>
                <a:lnTo>
                  <a:pt x="0" y="145"/>
                </a:lnTo>
                <a:lnTo>
                  <a:pt x="0" y="149"/>
                </a:lnTo>
                <a:lnTo>
                  <a:pt x="0" y="152"/>
                </a:lnTo>
                <a:lnTo>
                  <a:pt x="0" y="156"/>
                </a:lnTo>
                <a:lnTo>
                  <a:pt x="0" y="158"/>
                </a:lnTo>
                <a:lnTo>
                  <a:pt x="0" y="161"/>
                </a:lnTo>
                <a:lnTo>
                  <a:pt x="0" y="165"/>
                </a:lnTo>
                <a:lnTo>
                  <a:pt x="0" y="169"/>
                </a:lnTo>
                <a:lnTo>
                  <a:pt x="1" y="172"/>
                </a:lnTo>
                <a:lnTo>
                  <a:pt x="1" y="176"/>
                </a:lnTo>
                <a:lnTo>
                  <a:pt x="1" y="178"/>
                </a:lnTo>
                <a:lnTo>
                  <a:pt x="1" y="180"/>
                </a:lnTo>
                <a:lnTo>
                  <a:pt x="1" y="182"/>
                </a:lnTo>
                <a:lnTo>
                  <a:pt x="1" y="186"/>
                </a:lnTo>
                <a:lnTo>
                  <a:pt x="1" y="188"/>
                </a:lnTo>
                <a:lnTo>
                  <a:pt x="1" y="190"/>
                </a:lnTo>
                <a:lnTo>
                  <a:pt x="3" y="191"/>
                </a:lnTo>
                <a:lnTo>
                  <a:pt x="3" y="195"/>
                </a:lnTo>
                <a:lnTo>
                  <a:pt x="3" y="197"/>
                </a:lnTo>
                <a:lnTo>
                  <a:pt x="3" y="199"/>
                </a:lnTo>
                <a:lnTo>
                  <a:pt x="4" y="201"/>
                </a:lnTo>
                <a:lnTo>
                  <a:pt x="4" y="204"/>
                </a:lnTo>
                <a:lnTo>
                  <a:pt x="6" y="206"/>
                </a:lnTo>
                <a:lnTo>
                  <a:pt x="6" y="208"/>
                </a:lnTo>
                <a:lnTo>
                  <a:pt x="8" y="210"/>
                </a:lnTo>
                <a:lnTo>
                  <a:pt x="10" y="213"/>
                </a:lnTo>
                <a:lnTo>
                  <a:pt x="12" y="217"/>
                </a:lnTo>
                <a:lnTo>
                  <a:pt x="14" y="221"/>
                </a:lnTo>
                <a:lnTo>
                  <a:pt x="16" y="223"/>
                </a:lnTo>
                <a:lnTo>
                  <a:pt x="17" y="227"/>
                </a:lnTo>
                <a:lnTo>
                  <a:pt x="19" y="229"/>
                </a:lnTo>
                <a:lnTo>
                  <a:pt x="21" y="233"/>
                </a:lnTo>
                <a:lnTo>
                  <a:pt x="25" y="235"/>
                </a:lnTo>
                <a:lnTo>
                  <a:pt x="27" y="238"/>
                </a:lnTo>
                <a:lnTo>
                  <a:pt x="30" y="239"/>
                </a:lnTo>
                <a:lnTo>
                  <a:pt x="32" y="241"/>
                </a:lnTo>
                <a:lnTo>
                  <a:pt x="35" y="243"/>
                </a:lnTo>
                <a:lnTo>
                  <a:pt x="39" y="245"/>
                </a:lnTo>
                <a:lnTo>
                  <a:pt x="43" y="246"/>
                </a:lnTo>
                <a:lnTo>
                  <a:pt x="46" y="247"/>
                </a:lnTo>
                <a:lnTo>
                  <a:pt x="51" y="247"/>
                </a:lnTo>
                <a:lnTo>
                  <a:pt x="54" y="249"/>
                </a:lnTo>
                <a:lnTo>
                  <a:pt x="58" y="249"/>
                </a:lnTo>
                <a:lnTo>
                  <a:pt x="62" y="249"/>
                </a:lnTo>
                <a:lnTo>
                  <a:pt x="65" y="248"/>
                </a:lnTo>
                <a:lnTo>
                  <a:pt x="69" y="248"/>
                </a:lnTo>
                <a:lnTo>
                  <a:pt x="73" y="247"/>
                </a:lnTo>
                <a:lnTo>
                  <a:pt x="76" y="247"/>
                </a:lnTo>
                <a:lnTo>
                  <a:pt x="80" y="245"/>
                </a:lnTo>
                <a:lnTo>
                  <a:pt x="82" y="243"/>
                </a:lnTo>
                <a:lnTo>
                  <a:pt x="86" y="241"/>
                </a:lnTo>
                <a:lnTo>
                  <a:pt x="90" y="239"/>
                </a:lnTo>
                <a:lnTo>
                  <a:pt x="94" y="238"/>
                </a:lnTo>
                <a:lnTo>
                  <a:pt x="97" y="236"/>
                </a:lnTo>
                <a:lnTo>
                  <a:pt x="101" y="234"/>
                </a:lnTo>
                <a:lnTo>
                  <a:pt x="105" y="232"/>
                </a:lnTo>
                <a:lnTo>
                  <a:pt x="109" y="228"/>
                </a:lnTo>
                <a:lnTo>
                  <a:pt x="111" y="227"/>
                </a:lnTo>
                <a:lnTo>
                  <a:pt x="114" y="225"/>
                </a:lnTo>
                <a:lnTo>
                  <a:pt x="116" y="223"/>
                </a:lnTo>
                <a:lnTo>
                  <a:pt x="120" y="221"/>
                </a:lnTo>
                <a:lnTo>
                  <a:pt x="122" y="220"/>
                </a:lnTo>
                <a:lnTo>
                  <a:pt x="125" y="218"/>
                </a:lnTo>
                <a:lnTo>
                  <a:pt x="127" y="216"/>
                </a:lnTo>
                <a:lnTo>
                  <a:pt x="131" y="212"/>
                </a:lnTo>
                <a:lnTo>
                  <a:pt x="132" y="210"/>
                </a:lnTo>
                <a:lnTo>
                  <a:pt x="135" y="208"/>
                </a:lnTo>
                <a:lnTo>
                  <a:pt x="137" y="206"/>
                </a:lnTo>
                <a:lnTo>
                  <a:pt x="141" y="202"/>
                </a:lnTo>
                <a:lnTo>
                  <a:pt x="142" y="200"/>
                </a:lnTo>
                <a:lnTo>
                  <a:pt x="146" y="197"/>
                </a:lnTo>
                <a:lnTo>
                  <a:pt x="149" y="195"/>
                </a:lnTo>
                <a:lnTo>
                  <a:pt x="153" y="191"/>
                </a:lnTo>
                <a:lnTo>
                  <a:pt x="155" y="187"/>
                </a:lnTo>
                <a:lnTo>
                  <a:pt x="159" y="183"/>
                </a:lnTo>
                <a:lnTo>
                  <a:pt x="163" y="180"/>
                </a:lnTo>
                <a:lnTo>
                  <a:pt x="167" y="175"/>
                </a:lnTo>
                <a:lnTo>
                  <a:pt x="169" y="171"/>
                </a:lnTo>
                <a:lnTo>
                  <a:pt x="172" y="168"/>
                </a:lnTo>
                <a:lnTo>
                  <a:pt x="175" y="164"/>
                </a:lnTo>
                <a:lnTo>
                  <a:pt x="179" y="160"/>
                </a:lnTo>
                <a:lnTo>
                  <a:pt x="181" y="156"/>
                </a:lnTo>
                <a:lnTo>
                  <a:pt x="185" y="152"/>
                </a:lnTo>
                <a:lnTo>
                  <a:pt x="187" y="149"/>
                </a:lnTo>
                <a:lnTo>
                  <a:pt x="190" y="144"/>
                </a:lnTo>
                <a:lnTo>
                  <a:pt x="193" y="140"/>
                </a:lnTo>
                <a:lnTo>
                  <a:pt x="197" y="136"/>
                </a:lnTo>
                <a:lnTo>
                  <a:pt x="200" y="132"/>
                </a:lnTo>
                <a:lnTo>
                  <a:pt x="204" y="127"/>
                </a:lnTo>
                <a:lnTo>
                  <a:pt x="207" y="123"/>
                </a:lnTo>
                <a:lnTo>
                  <a:pt x="210" y="119"/>
                </a:lnTo>
                <a:lnTo>
                  <a:pt x="214" y="115"/>
                </a:lnTo>
                <a:lnTo>
                  <a:pt x="218" y="112"/>
                </a:lnTo>
                <a:lnTo>
                  <a:pt x="220" y="108"/>
                </a:lnTo>
                <a:lnTo>
                  <a:pt x="223" y="104"/>
                </a:lnTo>
                <a:lnTo>
                  <a:pt x="227" y="101"/>
                </a:lnTo>
                <a:lnTo>
                  <a:pt x="231" y="97"/>
                </a:lnTo>
                <a:lnTo>
                  <a:pt x="233" y="94"/>
                </a:lnTo>
                <a:lnTo>
                  <a:pt x="237" y="91"/>
                </a:lnTo>
                <a:lnTo>
                  <a:pt x="240" y="87"/>
                </a:lnTo>
                <a:lnTo>
                  <a:pt x="243" y="83"/>
                </a:lnTo>
                <a:lnTo>
                  <a:pt x="247" y="79"/>
                </a:lnTo>
                <a:lnTo>
                  <a:pt x="251" y="75"/>
                </a:lnTo>
                <a:lnTo>
                  <a:pt x="255" y="72"/>
                </a:lnTo>
                <a:lnTo>
                  <a:pt x="259" y="68"/>
                </a:lnTo>
                <a:lnTo>
                  <a:pt x="261" y="66"/>
                </a:lnTo>
                <a:lnTo>
                  <a:pt x="265" y="62"/>
                </a:lnTo>
                <a:lnTo>
                  <a:pt x="267" y="61"/>
                </a:lnTo>
                <a:lnTo>
                  <a:pt x="271" y="57"/>
                </a:lnTo>
                <a:lnTo>
                  <a:pt x="273" y="55"/>
                </a:lnTo>
                <a:lnTo>
                  <a:pt x="277" y="52"/>
                </a:lnTo>
                <a:lnTo>
                  <a:pt x="279" y="50"/>
                </a:lnTo>
                <a:lnTo>
                  <a:pt x="283" y="46"/>
                </a:lnTo>
                <a:lnTo>
                  <a:pt x="285" y="44"/>
                </a:lnTo>
                <a:lnTo>
                  <a:pt x="288" y="42"/>
                </a:lnTo>
                <a:lnTo>
                  <a:pt x="291" y="41"/>
                </a:lnTo>
                <a:lnTo>
                  <a:pt x="295" y="37"/>
                </a:lnTo>
                <a:lnTo>
                  <a:pt x="299" y="37"/>
                </a:lnTo>
                <a:lnTo>
                  <a:pt x="303" y="35"/>
                </a:lnTo>
                <a:lnTo>
                  <a:pt x="307" y="34"/>
                </a:lnTo>
                <a:lnTo>
                  <a:pt x="311" y="33"/>
                </a:lnTo>
                <a:lnTo>
                  <a:pt x="313" y="33"/>
                </a:lnTo>
                <a:lnTo>
                  <a:pt x="315" y="33"/>
                </a:lnTo>
                <a:lnTo>
                  <a:pt x="317" y="33"/>
                </a:lnTo>
                <a:lnTo>
                  <a:pt x="321" y="33"/>
                </a:lnTo>
                <a:lnTo>
                  <a:pt x="323" y="34"/>
                </a:lnTo>
                <a:lnTo>
                  <a:pt x="326" y="34"/>
                </a:lnTo>
                <a:lnTo>
                  <a:pt x="328" y="34"/>
                </a:lnTo>
                <a:lnTo>
                  <a:pt x="331" y="34"/>
                </a:lnTo>
                <a:lnTo>
                  <a:pt x="333" y="36"/>
                </a:lnTo>
                <a:lnTo>
                  <a:pt x="335" y="37"/>
                </a:lnTo>
                <a:lnTo>
                  <a:pt x="337" y="39"/>
                </a:lnTo>
                <a:lnTo>
                  <a:pt x="340" y="39"/>
                </a:lnTo>
                <a:lnTo>
                  <a:pt x="342" y="41"/>
                </a:lnTo>
                <a:lnTo>
                  <a:pt x="344" y="43"/>
                </a:lnTo>
                <a:lnTo>
                  <a:pt x="346" y="45"/>
                </a:lnTo>
                <a:lnTo>
                  <a:pt x="349" y="45"/>
                </a:lnTo>
                <a:lnTo>
                  <a:pt x="353" y="53"/>
                </a:lnTo>
                <a:lnTo>
                  <a:pt x="358" y="59"/>
                </a:lnTo>
                <a:lnTo>
                  <a:pt x="361" y="65"/>
                </a:lnTo>
                <a:lnTo>
                  <a:pt x="365" y="71"/>
                </a:lnTo>
                <a:lnTo>
                  <a:pt x="367" y="78"/>
                </a:lnTo>
                <a:lnTo>
                  <a:pt x="370" y="83"/>
                </a:lnTo>
                <a:lnTo>
                  <a:pt x="372" y="91"/>
                </a:lnTo>
                <a:lnTo>
                  <a:pt x="374" y="96"/>
                </a:lnTo>
                <a:lnTo>
                  <a:pt x="374" y="103"/>
                </a:lnTo>
                <a:lnTo>
                  <a:pt x="376" y="111"/>
                </a:lnTo>
                <a:lnTo>
                  <a:pt x="377" y="119"/>
                </a:lnTo>
                <a:lnTo>
                  <a:pt x="379" y="125"/>
                </a:lnTo>
                <a:lnTo>
                  <a:pt x="379" y="132"/>
                </a:lnTo>
                <a:lnTo>
                  <a:pt x="381" y="140"/>
                </a:lnTo>
                <a:lnTo>
                  <a:pt x="383" y="147"/>
                </a:lnTo>
                <a:lnTo>
                  <a:pt x="385" y="155"/>
                </a:lnTo>
                <a:lnTo>
                  <a:pt x="385" y="160"/>
                </a:lnTo>
                <a:lnTo>
                  <a:pt x="387" y="165"/>
                </a:lnTo>
                <a:lnTo>
                  <a:pt x="387" y="170"/>
                </a:lnTo>
                <a:lnTo>
                  <a:pt x="389" y="174"/>
                </a:lnTo>
                <a:lnTo>
                  <a:pt x="389" y="180"/>
                </a:lnTo>
                <a:lnTo>
                  <a:pt x="390" y="183"/>
                </a:lnTo>
                <a:lnTo>
                  <a:pt x="390" y="188"/>
                </a:lnTo>
                <a:lnTo>
                  <a:pt x="392" y="191"/>
                </a:lnTo>
                <a:lnTo>
                  <a:pt x="392" y="197"/>
                </a:lnTo>
                <a:lnTo>
                  <a:pt x="392" y="201"/>
                </a:lnTo>
                <a:lnTo>
                  <a:pt x="392" y="207"/>
                </a:lnTo>
                <a:lnTo>
                  <a:pt x="394" y="210"/>
                </a:lnTo>
                <a:lnTo>
                  <a:pt x="394" y="216"/>
                </a:lnTo>
                <a:lnTo>
                  <a:pt x="395" y="221"/>
                </a:lnTo>
                <a:lnTo>
                  <a:pt x="395" y="227"/>
                </a:lnTo>
                <a:lnTo>
                  <a:pt x="397" y="231"/>
                </a:lnTo>
                <a:lnTo>
                  <a:pt x="397" y="237"/>
                </a:lnTo>
                <a:lnTo>
                  <a:pt x="397" y="243"/>
                </a:lnTo>
                <a:lnTo>
                  <a:pt x="397" y="248"/>
                </a:lnTo>
                <a:lnTo>
                  <a:pt x="399" y="254"/>
                </a:lnTo>
                <a:lnTo>
                  <a:pt x="399" y="259"/>
                </a:lnTo>
                <a:lnTo>
                  <a:pt x="399" y="265"/>
                </a:lnTo>
                <a:lnTo>
                  <a:pt x="399" y="270"/>
                </a:lnTo>
                <a:lnTo>
                  <a:pt x="401" y="274"/>
                </a:lnTo>
                <a:lnTo>
                  <a:pt x="401" y="279"/>
                </a:lnTo>
                <a:lnTo>
                  <a:pt x="401" y="285"/>
                </a:lnTo>
                <a:lnTo>
                  <a:pt x="401" y="291"/>
                </a:lnTo>
                <a:lnTo>
                  <a:pt x="403" y="295"/>
                </a:lnTo>
                <a:lnTo>
                  <a:pt x="403" y="300"/>
                </a:lnTo>
                <a:lnTo>
                  <a:pt x="404" y="306"/>
                </a:lnTo>
                <a:lnTo>
                  <a:pt x="404" y="311"/>
                </a:lnTo>
                <a:lnTo>
                  <a:pt x="406" y="316"/>
                </a:lnTo>
                <a:lnTo>
                  <a:pt x="406" y="321"/>
                </a:lnTo>
                <a:lnTo>
                  <a:pt x="406" y="326"/>
                </a:lnTo>
                <a:lnTo>
                  <a:pt x="406" y="331"/>
                </a:lnTo>
                <a:lnTo>
                  <a:pt x="407" y="335"/>
                </a:lnTo>
                <a:lnTo>
                  <a:pt x="407" y="341"/>
                </a:lnTo>
                <a:lnTo>
                  <a:pt x="407" y="345"/>
                </a:lnTo>
                <a:lnTo>
                  <a:pt x="407" y="348"/>
                </a:lnTo>
                <a:lnTo>
                  <a:pt x="408" y="352"/>
                </a:lnTo>
                <a:lnTo>
                  <a:pt x="408" y="357"/>
                </a:lnTo>
                <a:lnTo>
                  <a:pt x="408" y="361"/>
                </a:lnTo>
                <a:lnTo>
                  <a:pt x="408" y="365"/>
                </a:lnTo>
                <a:lnTo>
                  <a:pt x="410" y="369"/>
                </a:lnTo>
                <a:lnTo>
                  <a:pt x="410" y="374"/>
                </a:lnTo>
                <a:lnTo>
                  <a:pt x="412" y="378"/>
                </a:lnTo>
                <a:lnTo>
                  <a:pt x="414" y="382"/>
                </a:lnTo>
                <a:lnTo>
                  <a:pt x="416" y="385"/>
                </a:lnTo>
                <a:lnTo>
                  <a:pt x="417" y="390"/>
                </a:lnTo>
                <a:lnTo>
                  <a:pt x="419" y="394"/>
                </a:lnTo>
                <a:lnTo>
                  <a:pt x="421" y="397"/>
                </a:lnTo>
                <a:lnTo>
                  <a:pt x="423" y="401"/>
                </a:lnTo>
                <a:lnTo>
                  <a:pt x="425" y="404"/>
                </a:lnTo>
                <a:lnTo>
                  <a:pt x="427" y="407"/>
                </a:lnTo>
                <a:lnTo>
                  <a:pt x="429" y="411"/>
                </a:lnTo>
                <a:lnTo>
                  <a:pt x="433" y="413"/>
                </a:lnTo>
                <a:lnTo>
                  <a:pt x="434" y="416"/>
                </a:lnTo>
                <a:lnTo>
                  <a:pt x="438" y="418"/>
                </a:lnTo>
                <a:lnTo>
                  <a:pt x="441" y="421"/>
                </a:lnTo>
                <a:lnTo>
                  <a:pt x="444" y="423"/>
                </a:lnTo>
                <a:lnTo>
                  <a:pt x="448" y="426"/>
                </a:lnTo>
                <a:lnTo>
                  <a:pt x="452" y="428"/>
                </a:lnTo>
                <a:lnTo>
                  <a:pt x="455" y="430"/>
                </a:lnTo>
                <a:lnTo>
                  <a:pt x="461" y="432"/>
                </a:lnTo>
                <a:lnTo>
                  <a:pt x="463" y="434"/>
                </a:lnTo>
                <a:lnTo>
                  <a:pt x="464" y="434"/>
                </a:lnTo>
                <a:lnTo>
                  <a:pt x="466" y="436"/>
                </a:lnTo>
                <a:lnTo>
                  <a:pt x="468" y="436"/>
                </a:lnTo>
                <a:lnTo>
                  <a:pt x="470" y="437"/>
                </a:lnTo>
                <a:lnTo>
                  <a:pt x="472" y="437"/>
                </a:lnTo>
                <a:lnTo>
                  <a:pt x="474" y="437"/>
                </a:lnTo>
                <a:lnTo>
                  <a:pt x="475" y="437"/>
                </a:lnTo>
                <a:lnTo>
                  <a:pt x="477" y="438"/>
                </a:lnTo>
                <a:lnTo>
                  <a:pt x="479" y="438"/>
                </a:lnTo>
                <a:lnTo>
                  <a:pt x="481" y="438"/>
                </a:lnTo>
                <a:lnTo>
                  <a:pt x="484" y="438"/>
                </a:lnTo>
                <a:lnTo>
                  <a:pt x="485" y="438"/>
                </a:lnTo>
                <a:lnTo>
                  <a:pt x="488" y="438"/>
                </a:lnTo>
                <a:lnTo>
                  <a:pt x="490" y="438"/>
                </a:lnTo>
                <a:lnTo>
                  <a:pt x="494" y="436"/>
                </a:lnTo>
                <a:lnTo>
                  <a:pt x="495" y="436"/>
                </a:lnTo>
                <a:lnTo>
                  <a:pt x="497" y="436"/>
                </a:lnTo>
                <a:lnTo>
                  <a:pt x="499" y="436"/>
                </a:lnTo>
                <a:lnTo>
                  <a:pt x="502" y="435"/>
                </a:lnTo>
                <a:lnTo>
                  <a:pt x="503" y="435"/>
                </a:lnTo>
                <a:lnTo>
                  <a:pt x="505" y="435"/>
                </a:lnTo>
                <a:lnTo>
                  <a:pt x="507" y="435"/>
                </a:lnTo>
                <a:lnTo>
                  <a:pt x="510" y="433"/>
                </a:lnTo>
                <a:lnTo>
                  <a:pt x="512" y="433"/>
                </a:lnTo>
                <a:lnTo>
                  <a:pt x="513" y="432"/>
                </a:lnTo>
                <a:lnTo>
                  <a:pt x="515" y="432"/>
                </a:lnTo>
                <a:lnTo>
                  <a:pt x="517" y="430"/>
                </a:lnTo>
                <a:lnTo>
                  <a:pt x="519" y="430"/>
                </a:lnTo>
                <a:lnTo>
                  <a:pt x="521" y="428"/>
                </a:lnTo>
                <a:lnTo>
                  <a:pt x="523" y="426"/>
                </a:lnTo>
                <a:lnTo>
                  <a:pt x="527" y="424"/>
                </a:lnTo>
                <a:lnTo>
                  <a:pt x="529" y="424"/>
                </a:lnTo>
                <a:lnTo>
                  <a:pt x="532" y="422"/>
                </a:lnTo>
                <a:lnTo>
                  <a:pt x="533" y="420"/>
                </a:lnTo>
                <a:lnTo>
                  <a:pt x="537" y="418"/>
                </a:lnTo>
                <a:lnTo>
                  <a:pt x="539" y="416"/>
                </a:lnTo>
                <a:lnTo>
                  <a:pt x="542" y="414"/>
                </a:lnTo>
                <a:lnTo>
                  <a:pt x="543" y="413"/>
                </a:lnTo>
                <a:lnTo>
                  <a:pt x="547" y="411"/>
                </a:lnTo>
                <a:lnTo>
                  <a:pt x="549" y="409"/>
                </a:lnTo>
                <a:lnTo>
                  <a:pt x="551" y="407"/>
                </a:lnTo>
                <a:lnTo>
                  <a:pt x="553" y="405"/>
                </a:lnTo>
                <a:lnTo>
                  <a:pt x="557" y="403"/>
                </a:lnTo>
                <a:lnTo>
                  <a:pt x="559" y="401"/>
                </a:lnTo>
                <a:lnTo>
                  <a:pt x="562" y="399"/>
                </a:lnTo>
                <a:lnTo>
                  <a:pt x="565" y="397"/>
                </a:lnTo>
                <a:lnTo>
                  <a:pt x="569" y="394"/>
                </a:lnTo>
                <a:lnTo>
                  <a:pt x="570" y="392"/>
                </a:lnTo>
                <a:lnTo>
                  <a:pt x="572" y="390"/>
                </a:lnTo>
                <a:lnTo>
                  <a:pt x="574" y="388"/>
                </a:lnTo>
                <a:lnTo>
                  <a:pt x="577" y="384"/>
                </a:lnTo>
                <a:lnTo>
                  <a:pt x="579" y="383"/>
                </a:lnTo>
                <a:lnTo>
                  <a:pt x="580" y="380"/>
                </a:lnTo>
                <a:lnTo>
                  <a:pt x="582" y="378"/>
                </a:lnTo>
                <a:lnTo>
                  <a:pt x="585" y="374"/>
                </a:lnTo>
                <a:lnTo>
                  <a:pt x="587" y="373"/>
                </a:lnTo>
                <a:lnTo>
                  <a:pt x="589" y="371"/>
                </a:lnTo>
                <a:lnTo>
                  <a:pt x="591" y="369"/>
                </a:lnTo>
                <a:lnTo>
                  <a:pt x="593" y="365"/>
                </a:lnTo>
                <a:lnTo>
                  <a:pt x="595" y="363"/>
                </a:lnTo>
                <a:lnTo>
                  <a:pt x="598" y="361"/>
                </a:lnTo>
                <a:lnTo>
                  <a:pt x="600" y="359"/>
                </a:lnTo>
                <a:lnTo>
                  <a:pt x="603" y="355"/>
                </a:lnTo>
                <a:lnTo>
                  <a:pt x="607" y="351"/>
                </a:lnTo>
                <a:lnTo>
                  <a:pt x="613" y="347"/>
                </a:lnTo>
                <a:lnTo>
                  <a:pt x="617" y="344"/>
                </a:lnTo>
                <a:lnTo>
                  <a:pt x="622" y="339"/>
                </a:lnTo>
                <a:lnTo>
                  <a:pt x="626" y="335"/>
                </a:lnTo>
                <a:lnTo>
                  <a:pt x="631" y="331"/>
                </a:lnTo>
                <a:lnTo>
                  <a:pt x="635" y="327"/>
                </a:lnTo>
                <a:lnTo>
                  <a:pt x="641" y="322"/>
                </a:lnTo>
                <a:lnTo>
                  <a:pt x="645" y="318"/>
                </a:lnTo>
                <a:lnTo>
                  <a:pt x="650" y="315"/>
                </a:lnTo>
                <a:lnTo>
                  <a:pt x="653" y="311"/>
                </a:lnTo>
                <a:lnTo>
                  <a:pt x="659" y="306"/>
                </a:lnTo>
                <a:lnTo>
                  <a:pt x="663" y="302"/>
                </a:lnTo>
                <a:lnTo>
                  <a:pt x="669" y="297"/>
                </a:lnTo>
                <a:lnTo>
                  <a:pt x="675" y="293"/>
                </a:lnTo>
                <a:lnTo>
                  <a:pt x="680" y="288"/>
                </a:lnTo>
                <a:lnTo>
                  <a:pt x="682" y="286"/>
                </a:lnTo>
                <a:lnTo>
                  <a:pt x="685" y="284"/>
                </a:lnTo>
                <a:lnTo>
                  <a:pt x="687" y="282"/>
                </a:lnTo>
                <a:lnTo>
                  <a:pt x="691" y="278"/>
                </a:lnTo>
                <a:lnTo>
                  <a:pt x="693" y="276"/>
                </a:lnTo>
                <a:lnTo>
                  <a:pt x="696" y="275"/>
                </a:lnTo>
                <a:lnTo>
                  <a:pt x="698" y="273"/>
                </a:lnTo>
                <a:lnTo>
                  <a:pt x="701" y="269"/>
                </a:lnTo>
                <a:lnTo>
                  <a:pt x="703" y="267"/>
                </a:lnTo>
                <a:lnTo>
                  <a:pt x="706" y="265"/>
                </a:lnTo>
                <a:lnTo>
                  <a:pt x="708" y="263"/>
                </a:lnTo>
                <a:lnTo>
                  <a:pt x="711" y="259"/>
                </a:lnTo>
                <a:lnTo>
                  <a:pt x="713" y="258"/>
                </a:lnTo>
                <a:lnTo>
                  <a:pt x="717" y="255"/>
                </a:lnTo>
                <a:lnTo>
                  <a:pt x="720" y="252"/>
                </a:lnTo>
                <a:lnTo>
                  <a:pt x="724" y="248"/>
                </a:lnTo>
                <a:lnTo>
                  <a:pt x="726" y="247"/>
                </a:lnTo>
                <a:lnTo>
                  <a:pt x="729" y="243"/>
                </a:lnTo>
                <a:lnTo>
                  <a:pt x="733" y="240"/>
                </a:lnTo>
                <a:lnTo>
                  <a:pt x="736" y="237"/>
                </a:lnTo>
                <a:lnTo>
                  <a:pt x="738" y="235"/>
                </a:lnTo>
                <a:lnTo>
                  <a:pt x="742" y="231"/>
                </a:lnTo>
                <a:lnTo>
                  <a:pt x="745" y="227"/>
                </a:lnTo>
                <a:lnTo>
                  <a:pt x="748" y="223"/>
                </a:lnTo>
                <a:lnTo>
                  <a:pt x="750" y="221"/>
                </a:lnTo>
                <a:lnTo>
                  <a:pt x="754" y="218"/>
                </a:lnTo>
                <a:lnTo>
                  <a:pt x="756" y="215"/>
                </a:lnTo>
                <a:lnTo>
                  <a:pt x="760" y="211"/>
                </a:lnTo>
                <a:lnTo>
                  <a:pt x="763" y="209"/>
                </a:lnTo>
                <a:lnTo>
                  <a:pt x="767" y="205"/>
                </a:lnTo>
                <a:lnTo>
                  <a:pt x="771" y="201"/>
                </a:lnTo>
                <a:lnTo>
                  <a:pt x="775" y="198"/>
                </a:lnTo>
                <a:lnTo>
                  <a:pt x="775" y="198"/>
                </a:lnTo>
                <a:lnTo>
                  <a:pt x="777" y="197"/>
                </a:lnTo>
                <a:lnTo>
                  <a:pt x="777" y="197"/>
                </a:lnTo>
                <a:lnTo>
                  <a:pt x="779" y="195"/>
                </a:lnTo>
                <a:lnTo>
                  <a:pt x="779" y="195"/>
                </a:lnTo>
                <a:lnTo>
                  <a:pt x="781" y="193"/>
                </a:lnTo>
                <a:lnTo>
                  <a:pt x="781" y="193"/>
                </a:lnTo>
                <a:lnTo>
                  <a:pt x="783" y="191"/>
                </a:lnTo>
                <a:lnTo>
                  <a:pt x="783" y="191"/>
                </a:lnTo>
                <a:lnTo>
                  <a:pt x="785" y="191"/>
                </a:lnTo>
                <a:lnTo>
                  <a:pt x="785" y="191"/>
                </a:lnTo>
                <a:lnTo>
                  <a:pt x="787" y="189"/>
                </a:lnTo>
                <a:lnTo>
                  <a:pt x="787" y="189"/>
                </a:lnTo>
                <a:lnTo>
                  <a:pt x="789" y="188"/>
                </a:lnTo>
                <a:lnTo>
                  <a:pt x="790" y="188"/>
                </a:lnTo>
                <a:lnTo>
                  <a:pt x="792" y="186"/>
                </a:lnTo>
                <a:lnTo>
                  <a:pt x="794" y="186"/>
                </a:lnTo>
                <a:lnTo>
                  <a:pt x="796" y="184"/>
                </a:lnTo>
                <a:lnTo>
                  <a:pt x="798" y="184"/>
                </a:lnTo>
                <a:lnTo>
                  <a:pt x="802" y="182"/>
                </a:lnTo>
                <a:lnTo>
                  <a:pt x="804" y="182"/>
                </a:lnTo>
                <a:lnTo>
                  <a:pt x="807" y="181"/>
                </a:lnTo>
                <a:lnTo>
                  <a:pt x="809" y="181"/>
                </a:lnTo>
                <a:lnTo>
                  <a:pt x="813" y="180"/>
                </a:lnTo>
                <a:lnTo>
                  <a:pt x="815" y="180"/>
                </a:lnTo>
                <a:lnTo>
                  <a:pt x="819" y="180"/>
                </a:lnTo>
                <a:lnTo>
                  <a:pt x="821" y="180"/>
                </a:lnTo>
                <a:lnTo>
                  <a:pt x="824" y="180"/>
                </a:lnTo>
                <a:lnTo>
                  <a:pt x="826" y="181"/>
                </a:lnTo>
                <a:lnTo>
                  <a:pt x="830" y="181"/>
                </a:lnTo>
                <a:lnTo>
                  <a:pt x="833" y="181"/>
                </a:lnTo>
                <a:lnTo>
                  <a:pt x="836" y="181"/>
                </a:lnTo>
                <a:lnTo>
                  <a:pt x="839" y="183"/>
                </a:lnTo>
                <a:lnTo>
                  <a:pt x="843" y="183"/>
                </a:lnTo>
                <a:lnTo>
                  <a:pt x="847" y="185"/>
                </a:lnTo>
                <a:lnTo>
                  <a:pt x="851" y="185"/>
                </a:lnTo>
                <a:lnTo>
                  <a:pt x="853" y="187"/>
                </a:lnTo>
                <a:lnTo>
                  <a:pt x="857" y="188"/>
                </a:lnTo>
                <a:lnTo>
                  <a:pt x="861" y="190"/>
                </a:lnTo>
                <a:lnTo>
                  <a:pt x="864" y="190"/>
                </a:lnTo>
                <a:lnTo>
                  <a:pt x="866" y="192"/>
                </a:lnTo>
                <a:lnTo>
                  <a:pt x="870" y="194"/>
                </a:lnTo>
                <a:lnTo>
                  <a:pt x="872" y="196"/>
                </a:lnTo>
                <a:lnTo>
                  <a:pt x="875" y="198"/>
                </a:lnTo>
                <a:lnTo>
                  <a:pt x="877" y="201"/>
                </a:lnTo>
                <a:lnTo>
                  <a:pt x="881" y="203"/>
                </a:lnTo>
                <a:lnTo>
                  <a:pt x="884" y="207"/>
                </a:lnTo>
                <a:lnTo>
                  <a:pt x="887" y="208"/>
                </a:lnTo>
                <a:lnTo>
                  <a:pt x="890" y="214"/>
                </a:lnTo>
                <a:lnTo>
                  <a:pt x="893" y="218"/>
                </a:lnTo>
                <a:lnTo>
                  <a:pt x="895" y="221"/>
                </a:lnTo>
                <a:lnTo>
                  <a:pt x="899" y="225"/>
                </a:lnTo>
                <a:lnTo>
                  <a:pt x="901" y="230"/>
                </a:lnTo>
                <a:lnTo>
                  <a:pt x="903" y="234"/>
                </a:lnTo>
                <a:lnTo>
                  <a:pt x="905" y="238"/>
                </a:lnTo>
                <a:lnTo>
                  <a:pt x="908" y="241"/>
                </a:lnTo>
                <a:lnTo>
                  <a:pt x="909" y="247"/>
                </a:lnTo>
                <a:lnTo>
                  <a:pt x="911" y="251"/>
                </a:lnTo>
                <a:lnTo>
                  <a:pt x="912" y="257"/>
                </a:lnTo>
                <a:lnTo>
                  <a:pt x="914" y="260"/>
                </a:lnTo>
                <a:lnTo>
                  <a:pt x="915" y="266"/>
                </a:lnTo>
                <a:lnTo>
                  <a:pt x="917" y="270"/>
                </a:lnTo>
                <a:lnTo>
                  <a:pt x="919" y="276"/>
                </a:lnTo>
                <a:lnTo>
                  <a:pt x="921" y="279"/>
                </a:lnTo>
                <a:lnTo>
                  <a:pt x="921" y="285"/>
                </a:lnTo>
                <a:lnTo>
                  <a:pt x="923" y="291"/>
                </a:lnTo>
                <a:lnTo>
                  <a:pt x="923" y="296"/>
                </a:lnTo>
                <a:lnTo>
                  <a:pt x="925" y="300"/>
                </a:lnTo>
                <a:lnTo>
                  <a:pt x="925" y="306"/>
                </a:lnTo>
                <a:lnTo>
                  <a:pt x="927" y="309"/>
                </a:lnTo>
                <a:lnTo>
                  <a:pt x="927" y="314"/>
                </a:lnTo>
                <a:lnTo>
                  <a:pt x="929" y="317"/>
                </a:lnTo>
                <a:lnTo>
                  <a:pt x="929" y="323"/>
                </a:lnTo>
                <a:lnTo>
                  <a:pt x="930" y="327"/>
                </a:lnTo>
                <a:lnTo>
                  <a:pt x="930" y="333"/>
                </a:lnTo>
                <a:lnTo>
                  <a:pt x="932" y="336"/>
                </a:lnTo>
                <a:lnTo>
                  <a:pt x="932" y="342"/>
                </a:lnTo>
                <a:lnTo>
                  <a:pt x="933" y="346"/>
                </a:lnTo>
                <a:lnTo>
                  <a:pt x="934" y="352"/>
                </a:lnTo>
                <a:lnTo>
                  <a:pt x="936" y="356"/>
                </a:lnTo>
                <a:lnTo>
                  <a:pt x="936" y="363"/>
                </a:lnTo>
                <a:lnTo>
                  <a:pt x="938" y="368"/>
                </a:lnTo>
                <a:lnTo>
                  <a:pt x="938" y="374"/>
                </a:lnTo>
                <a:lnTo>
                  <a:pt x="940" y="379"/>
                </a:lnTo>
                <a:lnTo>
                  <a:pt x="940" y="384"/>
                </a:lnTo>
                <a:lnTo>
                  <a:pt x="942" y="389"/>
                </a:lnTo>
                <a:lnTo>
                  <a:pt x="943" y="394"/>
                </a:lnTo>
                <a:lnTo>
                  <a:pt x="945" y="398"/>
                </a:lnTo>
                <a:lnTo>
                  <a:pt x="945" y="404"/>
                </a:lnTo>
                <a:lnTo>
                  <a:pt x="947" y="409"/>
                </a:lnTo>
                <a:lnTo>
                  <a:pt x="948" y="414"/>
                </a:lnTo>
                <a:lnTo>
                  <a:pt x="950" y="418"/>
                </a:lnTo>
                <a:lnTo>
                  <a:pt x="952" y="424"/>
                </a:lnTo>
                <a:lnTo>
                  <a:pt x="953" y="429"/>
                </a:lnTo>
                <a:lnTo>
                  <a:pt x="955" y="435"/>
                </a:lnTo>
                <a:lnTo>
                  <a:pt x="959" y="439"/>
                </a:lnTo>
                <a:lnTo>
                  <a:pt x="959" y="443"/>
                </a:lnTo>
                <a:lnTo>
                  <a:pt x="960" y="447"/>
                </a:lnTo>
                <a:lnTo>
                  <a:pt x="962" y="451"/>
                </a:lnTo>
                <a:lnTo>
                  <a:pt x="964" y="454"/>
                </a:lnTo>
                <a:lnTo>
                  <a:pt x="965" y="457"/>
                </a:lnTo>
                <a:lnTo>
                  <a:pt x="967" y="461"/>
                </a:lnTo>
                <a:lnTo>
                  <a:pt x="969" y="465"/>
                </a:lnTo>
                <a:lnTo>
                  <a:pt x="970" y="467"/>
                </a:lnTo>
                <a:lnTo>
                  <a:pt x="971" y="471"/>
                </a:lnTo>
                <a:lnTo>
                  <a:pt x="973" y="474"/>
                </a:lnTo>
                <a:lnTo>
                  <a:pt x="975" y="478"/>
                </a:lnTo>
                <a:lnTo>
                  <a:pt x="977" y="480"/>
                </a:lnTo>
                <a:lnTo>
                  <a:pt x="979" y="483"/>
                </a:lnTo>
                <a:lnTo>
                  <a:pt x="981" y="485"/>
                </a:lnTo>
                <a:lnTo>
                  <a:pt x="983" y="489"/>
                </a:lnTo>
                <a:lnTo>
                  <a:pt x="987" y="491"/>
                </a:lnTo>
                <a:lnTo>
                  <a:pt x="989" y="494"/>
                </a:lnTo>
                <a:lnTo>
                  <a:pt x="991" y="496"/>
                </a:lnTo>
                <a:lnTo>
                  <a:pt x="993" y="498"/>
                </a:lnTo>
                <a:lnTo>
                  <a:pt x="995" y="500"/>
                </a:lnTo>
                <a:lnTo>
                  <a:pt x="997" y="502"/>
                </a:lnTo>
                <a:lnTo>
                  <a:pt x="999" y="503"/>
                </a:lnTo>
                <a:lnTo>
                  <a:pt x="1000" y="505"/>
                </a:lnTo>
                <a:lnTo>
                  <a:pt x="1003" y="507"/>
                </a:lnTo>
                <a:lnTo>
                  <a:pt x="1005" y="509"/>
                </a:lnTo>
                <a:lnTo>
                  <a:pt x="1007" y="510"/>
                </a:lnTo>
                <a:lnTo>
                  <a:pt x="1009" y="512"/>
                </a:lnTo>
                <a:lnTo>
                  <a:pt x="1013" y="513"/>
                </a:lnTo>
                <a:lnTo>
                  <a:pt x="1015" y="515"/>
                </a:lnTo>
                <a:lnTo>
                  <a:pt x="1018" y="516"/>
                </a:lnTo>
                <a:lnTo>
                  <a:pt x="1021" y="518"/>
                </a:lnTo>
                <a:lnTo>
                  <a:pt x="1025" y="518"/>
                </a:lnTo>
              </a:path>
            </a:pathLst>
          </a:custGeom>
          <a:noFill/>
          <a:ln w="95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59" name="Freeform 23">
            <a:extLst>
              <a:ext uri="{FF2B5EF4-FFF2-40B4-BE49-F238E27FC236}">
                <a16:creationId xmlns:a16="http://schemas.microsoft.com/office/drawing/2014/main" id="{4A87E168-2FEF-4558-82E3-B900E6263D9D}"/>
              </a:ext>
            </a:extLst>
          </p:cNvPr>
          <p:cNvSpPr>
            <a:spLocks/>
          </p:cNvSpPr>
          <p:nvPr/>
        </p:nvSpPr>
        <p:spPr bwMode="auto">
          <a:xfrm>
            <a:off x="2439988" y="4789488"/>
            <a:ext cx="1047750" cy="706437"/>
          </a:xfrm>
          <a:custGeom>
            <a:avLst/>
            <a:gdLst>
              <a:gd name="T0" fmla="*/ 725 w 726"/>
              <a:gd name="T1" fmla="*/ 320 h 505"/>
              <a:gd name="T2" fmla="*/ 365 w 726"/>
              <a:gd name="T3" fmla="*/ 66 h 505"/>
              <a:gd name="T4" fmla="*/ 413 w 726"/>
              <a:gd name="T5" fmla="*/ 16 h 505"/>
              <a:gd name="T6" fmla="*/ 0 w 726"/>
              <a:gd name="T7" fmla="*/ 0 h 505"/>
              <a:gd name="T8" fmla="*/ 114 w 726"/>
              <a:gd name="T9" fmla="*/ 239 h 505"/>
              <a:gd name="T10" fmla="*/ 159 w 726"/>
              <a:gd name="T11" fmla="*/ 205 h 505"/>
              <a:gd name="T12" fmla="*/ 724 w 726"/>
              <a:gd name="T13" fmla="*/ 504 h 505"/>
              <a:gd name="T14" fmla="*/ 725 w 726"/>
              <a:gd name="T15" fmla="*/ 320 h 505"/>
              <a:gd name="T16" fmla="*/ 725 w 726"/>
              <a:gd name="T17" fmla="*/ 3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505">
                <a:moveTo>
                  <a:pt x="725" y="320"/>
                </a:moveTo>
                <a:lnTo>
                  <a:pt x="365" y="66"/>
                </a:lnTo>
                <a:lnTo>
                  <a:pt x="413" y="16"/>
                </a:lnTo>
                <a:lnTo>
                  <a:pt x="0" y="0"/>
                </a:lnTo>
                <a:lnTo>
                  <a:pt x="114" y="239"/>
                </a:lnTo>
                <a:lnTo>
                  <a:pt x="159" y="205"/>
                </a:lnTo>
                <a:lnTo>
                  <a:pt x="724" y="504"/>
                </a:lnTo>
                <a:lnTo>
                  <a:pt x="725" y="320"/>
                </a:lnTo>
                <a:lnTo>
                  <a:pt x="725" y="320"/>
                </a:lnTo>
              </a:path>
            </a:pathLst>
          </a:custGeom>
          <a:solidFill>
            <a:srgbClr val="C20041"/>
          </a:solidFill>
          <a:ln w="9525" cap="flat" cmpd="sng">
            <a:solidFill>
              <a:srgbClr val="000000"/>
            </a:solidFill>
            <a:prstDash val="solid"/>
            <a:round/>
            <a:headEnd type="none" w="med" len="med"/>
            <a:tailEnd type="none" w="med" len="med"/>
          </a:ln>
          <a:effectLst>
            <a:outerShdw dist="107763" dir="2700000" algn="ctr" rotWithShape="0">
              <a:srgbClr val="404040"/>
            </a:outerShdw>
          </a:effectLst>
        </p:spPr>
        <p:txBody>
          <a:bodyPr/>
          <a:lstStyle/>
          <a:p>
            <a:endParaRPr lang="en-US"/>
          </a:p>
        </p:txBody>
      </p:sp>
      <p:sp>
        <p:nvSpPr>
          <p:cNvPr id="449560" name="AutoShape 24">
            <a:extLst>
              <a:ext uri="{FF2B5EF4-FFF2-40B4-BE49-F238E27FC236}">
                <a16:creationId xmlns:a16="http://schemas.microsoft.com/office/drawing/2014/main" id="{FCEAB1F0-3247-4C01-8D8D-17129E36C830}"/>
              </a:ext>
            </a:extLst>
          </p:cNvPr>
          <p:cNvSpPr>
            <a:spLocks noChangeArrowheads="1"/>
          </p:cNvSpPr>
          <p:nvPr/>
        </p:nvSpPr>
        <p:spPr bwMode="auto">
          <a:xfrm flipV="1">
            <a:off x="3508375" y="4645025"/>
            <a:ext cx="2468563" cy="1390650"/>
          </a:xfrm>
          <a:prstGeom prst="roundRect">
            <a:avLst>
              <a:gd name="adj" fmla="val 0"/>
            </a:avLst>
          </a:prstGeom>
          <a:solidFill>
            <a:srgbClr val="FFFF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61" name="Text Box 25">
            <a:extLst>
              <a:ext uri="{FF2B5EF4-FFF2-40B4-BE49-F238E27FC236}">
                <a16:creationId xmlns:a16="http://schemas.microsoft.com/office/drawing/2014/main" id="{F3B54BC2-4663-4BEB-AC59-EC6B12889E34}"/>
              </a:ext>
            </a:extLst>
          </p:cNvPr>
          <p:cNvSpPr txBox="1">
            <a:spLocks noChangeArrowheads="1"/>
          </p:cNvSpPr>
          <p:nvPr/>
        </p:nvSpPr>
        <p:spPr bwMode="auto">
          <a:xfrm rot="16200000">
            <a:off x="3367088" y="5303837"/>
            <a:ext cx="573088" cy="14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000">
                <a:solidFill>
                  <a:srgbClr val="FF0041"/>
                </a:solidFill>
                <a:latin typeface="Helvetica" panose="020B0604020202020204" pitchFamily="34" charset="0"/>
              </a:rPr>
              <a:t>Amplitude</a:t>
            </a:r>
            <a:endParaRPr lang="en-US" altLang="en-US" sz="2200"/>
          </a:p>
        </p:txBody>
      </p:sp>
      <p:sp>
        <p:nvSpPr>
          <p:cNvPr id="449562" name="Freeform 26">
            <a:extLst>
              <a:ext uri="{FF2B5EF4-FFF2-40B4-BE49-F238E27FC236}">
                <a16:creationId xmlns:a16="http://schemas.microsoft.com/office/drawing/2014/main" id="{7264E6E8-4AEA-464B-8E81-FCFB472D68D7}"/>
              </a:ext>
            </a:extLst>
          </p:cNvPr>
          <p:cNvSpPr>
            <a:spLocks/>
          </p:cNvSpPr>
          <p:nvPr/>
        </p:nvSpPr>
        <p:spPr bwMode="auto">
          <a:xfrm>
            <a:off x="3768725" y="4840288"/>
            <a:ext cx="2106613" cy="976312"/>
          </a:xfrm>
          <a:custGeom>
            <a:avLst/>
            <a:gdLst>
              <a:gd name="T0" fmla="*/ 0 w 1460"/>
              <a:gd name="T1" fmla="*/ 0 h 697"/>
              <a:gd name="T2" fmla="*/ 0 w 1460"/>
              <a:gd name="T3" fmla="*/ 693 h 697"/>
              <a:gd name="T4" fmla="*/ 1459 w 1460"/>
              <a:gd name="T5" fmla="*/ 696 h 697"/>
            </a:gdLst>
            <a:ahLst/>
            <a:cxnLst>
              <a:cxn ang="0">
                <a:pos x="T0" y="T1"/>
              </a:cxn>
              <a:cxn ang="0">
                <a:pos x="T2" y="T3"/>
              </a:cxn>
              <a:cxn ang="0">
                <a:pos x="T4" y="T5"/>
              </a:cxn>
            </a:cxnLst>
            <a:rect l="0" t="0" r="r" b="b"/>
            <a:pathLst>
              <a:path w="1460" h="697">
                <a:moveTo>
                  <a:pt x="0" y="0"/>
                </a:moveTo>
                <a:lnTo>
                  <a:pt x="0" y="693"/>
                </a:lnTo>
                <a:lnTo>
                  <a:pt x="1459" y="696"/>
                </a:lnTo>
              </a:path>
            </a:pathLst>
          </a:custGeom>
          <a:noFill/>
          <a:ln w="31750" cap="flat" cmpd="sng">
            <a:solidFill>
              <a:srgbClr val="00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3" name="Text Box 27">
            <a:extLst>
              <a:ext uri="{FF2B5EF4-FFF2-40B4-BE49-F238E27FC236}">
                <a16:creationId xmlns:a16="http://schemas.microsoft.com/office/drawing/2014/main" id="{B3F0E24C-B216-42AB-8125-7A69C2E1F58D}"/>
              </a:ext>
            </a:extLst>
          </p:cNvPr>
          <p:cNvSpPr txBox="1">
            <a:spLocks noChangeArrowheads="1"/>
          </p:cNvSpPr>
          <p:nvPr/>
        </p:nvSpPr>
        <p:spPr bwMode="auto">
          <a:xfrm>
            <a:off x="4484688" y="5857875"/>
            <a:ext cx="309562"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000" b="1">
                <a:solidFill>
                  <a:srgbClr val="FF0041"/>
                </a:solidFill>
                <a:latin typeface="Helvetica" panose="020B0604020202020204" pitchFamily="34" charset="0"/>
              </a:rPr>
              <a:t>Time</a:t>
            </a:r>
            <a:endParaRPr lang="en-US" altLang="en-US" sz="2200"/>
          </a:p>
        </p:txBody>
      </p:sp>
      <p:sp>
        <p:nvSpPr>
          <p:cNvPr id="449564" name="Freeform 28">
            <a:extLst>
              <a:ext uri="{FF2B5EF4-FFF2-40B4-BE49-F238E27FC236}">
                <a16:creationId xmlns:a16="http://schemas.microsoft.com/office/drawing/2014/main" id="{8BC570F4-1846-41B2-B3E2-2D0E9EB6CF50}"/>
              </a:ext>
            </a:extLst>
          </p:cNvPr>
          <p:cNvSpPr>
            <a:spLocks/>
          </p:cNvSpPr>
          <p:nvPr/>
        </p:nvSpPr>
        <p:spPr bwMode="auto">
          <a:xfrm>
            <a:off x="3775075" y="4970463"/>
            <a:ext cx="1933575" cy="631825"/>
          </a:xfrm>
          <a:custGeom>
            <a:avLst/>
            <a:gdLst>
              <a:gd name="T0" fmla="*/ 16 w 1340"/>
              <a:gd name="T1" fmla="*/ 292 h 452"/>
              <a:gd name="T2" fmla="*/ 23 w 1340"/>
              <a:gd name="T3" fmla="*/ 227 h 452"/>
              <a:gd name="T4" fmla="*/ 35 w 1340"/>
              <a:gd name="T5" fmla="*/ 170 h 452"/>
              <a:gd name="T6" fmla="*/ 57 w 1340"/>
              <a:gd name="T7" fmla="*/ 135 h 452"/>
              <a:gd name="T8" fmla="*/ 78 w 1340"/>
              <a:gd name="T9" fmla="*/ 140 h 452"/>
              <a:gd name="T10" fmla="*/ 94 w 1340"/>
              <a:gd name="T11" fmla="*/ 167 h 452"/>
              <a:gd name="T12" fmla="*/ 118 w 1340"/>
              <a:gd name="T13" fmla="*/ 163 h 452"/>
              <a:gd name="T14" fmla="*/ 130 w 1340"/>
              <a:gd name="T15" fmla="*/ 134 h 452"/>
              <a:gd name="T16" fmla="*/ 151 w 1340"/>
              <a:gd name="T17" fmla="*/ 98 h 452"/>
              <a:gd name="T18" fmla="*/ 178 w 1340"/>
              <a:gd name="T19" fmla="*/ 70 h 452"/>
              <a:gd name="T20" fmla="*/ 216 w 1340"/>
              <a:gd name="T21" fmla="*/ 64 h 452"/>
              <a:gd name="T22" fmla="*/ 239 w 1340"/>
              <a:gd name="T23" fmla="*/ 86 h 452"/>
              <a:gd name="T24" fmla="*/ 248 w 1340"/>
              <a:gd name="T25" fmla="*/ 125 h 452"/>
              <a:gd name="T26" fmla="*/ 260 w 1340"/>
              <a:gd name="T27" fmla="*/ 169 h 452"/>
              <a:gd name="T28" fmla="*/ 268 w 1340"/>
              <a:gd name="T29" fmla="*/ 206 h 452"/>
              <a:gd name="T30" fmla="*/ 284 w 1340"/>
              <a:gd name="T31" fmla="*/ 266 h 452"/>
              <a:gd name="T32" fmla="*/ 288 w 1340"/>
              <a:gd name="T33" fmla="*/ 318 h 452"/>
              <a:gd name="T34" fmla="*/ 307 w 1340"/>
              <a:gd name="T35" fmla="*/ 354 h 452"/>
              <a:gd name="T36" fmla="*/ 324 w 1340"/>
              <a:gd name="T37" fmla="*/ 369 h 452"/>
              <a:gd name="T38" fmla="*/ 346 w 1340"/>
              <a:gd name="T39" fmla="*/ 364 h 452"/>
              <a:gd name="T40" fmla="*/ 372 w 1340"/>
              <a:gd name="T41" fmla="*/ 337 h 452"/>
              <a:gd name="T42" fmla="*/ 394 w 1340"/>
              <a:gd name="T43" fmla="*/ 300 h 452"/>
              <a:gd name="T44" fmla="*/ 423 w 1340"/>
              <a:gd name="T45" fmla="*/ 274 h 452"/>
              <a:gd name="T46" fmla="*/ 436 w 1340"/>
              <a:gd name="T47" fmla="*/ 293 h 452"/>
              <a:gd name="T48" fmla="*/ 451 w 1340"/>
              <a:gd name="T49" fmla="*/ 333 h 452"/>
              <a:gd name="T50" fmla="*/ 462 w 1340"/>
              <a:gd name="T51" fmla="*/ 365 h 452"/>
              <a:gd name="T52" fmla="*/ 479 w 1340"/>
              <a:gd name="T53" fmla="*/ 399 h 452"/>
              <a:gd name="T54" fmla="*/ 506 w 1340"/>
              <a:gd name="T55" fmla="*/ 424 h 452"/>
              <a:gd name="T56" fmla="*/ 539 w 1340"/>
              <a:gd name="T57" fmla="*/ 426 h 452"/>
              <a:gd name="T58" fmla="*/ 569 w 1340"/>
              <a:gd name="T59" fmla="*/ 412 h 452"/>
              <a:gd name="T60" fmla="*/ 595 w 1340"/>
              <a:gd name="T61" fmla="*/ 384 h 452"/>
              <a:gd name="T62" fmla="*/ 624 w 1340"/>
              <a:gd name="T63" fmla="*/ 322 h 452"/>
              <a:gd name="T64" fmla="*/ 634 w 1340"/>
              <a:gd name="T65" fmla="*/ 281 h 452"/>
              <a:gd name="T66" fmla="*/ 660 w 1340"/>
              <a:gd name="T67" fmla="*/ 162 h 452"/>
              <a:gd name="T68" fmla="*/ 676 w 1340"/>
              <a:gd name="T69" fmla="*/ 88 h 452"/>
              <a:gd name="T70" fmla="*/ 683 w 1340"/>
              <a:gd name="T71" fmla="*/ 63 h 452"/>
              <a:gd name="T72" fmla="*/ 695 w 1340"/>
              <a:gd name="T73" fmla="*/ 40 h 452"/>
              <a:gd name="T74" fmla="*/ 712 w 1340"/>
              <a:gd name="T75" fmla="*/ 20 h 452"/>
              <a:gd name="T76" fmla="*/ 725 w 1340"/>
              <a:gd name="T77" fmla="*/ 6 h 452"/>
              <a:gd name="T78" fmla="*/ 747 w 1340"/>
              <a:gd name="T79" fmla="*/ 0 h 452"/>
              <a:gd name="T80" fmla="*/ 762 w 1340"/>
              <a:gd name="T81" fmla="*/ 14 h 452"/>
              <a:gd name="T82" fmla="*/ 778 w 1340"/>
              <a:gd name="T83" fmla="*/ 50 h 452"/>
              <a:gd name="T84" fmla="*/ 790 w 1340"/>
              <a:gd name="T85" fmla="*/ 94 h 452"/>
              <a:gd name="T86" fmla="*/ 798 w 1340"/>
              <a:gd name="T87" fmla="*/ 136 h 452"/>
              <a:gd name="T88" fmla="*/ 814 w 1340"/>
              <a:gd name="T89" fmla="*/ 193 h 452"/>
              <a:gd name="T90" fmla="*/ 835 w 1340"/>
              <a:gd name="T91" fmla="*/ 261 h 452"/>
              <a:gd name="T92" fmla="*/ 844 w 1340"/>
              <a:gd name="T93" fmla="*/ 278 h 452"/>
              <a:gd name="T94" fmla="*/ 870 w 1340"/>
              <a:gd name="T95" fmla="*/ 270 h 452"/>
              <a:gd name="T96" fmla="*/ 902 w 1340"/>
              <a:gd name="T97" fmla="*/ 234 h 452"/>
              <a:gd name="T98" fmla="*/ 932 w 1340"/>
              <a:gd name="T99" fmla="*/ 222 h 452"/>
              <a:gd name="T100" fmla="*/ 954 w 1340"/>
              <a:gd name="T101" fmla="*/ 248 h 452"/>
              <a:gd name="T102" fmla="*/ 966 w 1340"/>
              <a:gd name="T103" fmla="*/ 289 h 452"/>
              <a:gd name="T104" fmla="*/ 976 w 1340"/>
              <a:gd name="T105" fmla="*/ 338 h 452"/>
              <a:gd name="T106" fmla="*/ 996 w 1340"/>
              <a:gd name="T107" fmla="*/ 402 h 452"/>
              <a:gd name="T108" fmla="*/ 1010 w 1340"/>
              <a:gd name="T109" fmla="*/ 424 h 452"/>
              <a:gd name="T110" fmla="*/ 1031 w 1340"/>
              <a:gd name="T111" fmla="*/ 448 h 452"/>
              <a:gd name="T112" fmla="*/ 1065 w 1340"/>
              <a:gd name="T113" fmla="*/ 446 h 452"/>
              <a:gd name="T114" fmla="*/ 1088 w 1340"/>
              <a:gd name="T115" fmla="*/ 444 h 452"/>
              <a:gd name="T116" fmla="*/ 1105 w 1340"/>
              <a:gd name="T117" fmla="*/ 426 h 452"/>
              <a:gd name="T118" fmla="*/ 1138 w 1340"/>
              <a:gd name="T119" fmla="*/ 368 h 452"/>
              <a:gd name="T120" fmla="*/ 1181 w 1340"/>
              <a:gd name="T121" fmla="*/ 287 h 452"/>
              <a:gd name="T122" fmla="*/ 1234 w 1340"/>
              <a:gd name="T123" fmla="*/ 21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0" h="452">
                <a:moveTo>
                  <a:pt x="0" y="373"/>
                </a:moveTo>
                <a:lnTo>
                  <a:pt x="0" y="368"/>
                </a:lnTo>
                <a:lnTo>
                  <a:pt x="2" y="361"/>
                </a:lnTo>
                <a:lnTo>
                  <a:pt x="3" y="356"/>
                </a:lnTo>
                <a:lnTo>
                  <a:pt x="5" y="348"/>
                </a:lnTo>
                <a:lnTo>
                  <a:pt x="5" y="342"/>
                </a:lnTo>
                <a:lnTo>
                  <a:pt x="7" y="336"/>
                </a:lnTo>
                <a:lnTo>
                  <a:pt x="9" y="331"/>
                </a:lnTo>
                <a:lnTo>
                  <a:pt x="11" y="323"/>
                </a:lnTo>
                <a:lnTo>
                  <a:pt x="11" y="318"/>
                </a:lnTo>
                <a:lnTo>
                  <a:pt x="13" y="311"/>
                </a:lnTo>
                <a:lnTo>
                  <a:pt x="14" y="306"/>
                </a:lnTo>
                <a:lnTo>
                  <a:pt x="16" y="298"/>
                </a:lnTo>
                <a:lnTo>
                  <a:pt x="16" y="292"/>
                </a:lnTo>
                <a:lnTo>
                  <a:pt x="18" y="284"/>
                </a:lnTo>
                <a:lnTo>
                  <a:pt x="20" y="277"/>
                </a:lnTo>
                <a:lnTo>
                  <a:pt x="22" y="270"/>
                </a:lnTo>
                <a:lnTo>
                  <a:pt x="22" y="266"/>
                </a:lnTo>
                <a:lnTo>
                  <a:pt x="22" y="262"/>
                </a:lnTo>
                <a:lnTo>
                  <a:pt x="22" y="258"/>
                </a:lnTo>
                <a:lnTo>
                  <a:pt x="22" y="254"/>
                </a:lnTo>
                <a:lnTo>
                  <a:pt x="22" y="250"/>
                </a:lnTo>
                <a:lnTo>
                  <a:pt x="22" y="246"/>
                </a:lnTo>
                <a:lnTo>
                  <a:pt x="22" y="243"/>
                </a:lnTo>
                <a:lnTo>
                  <a:pt x="23" y="238"/>
                </a:lnTo>
                <a:lnTo>
                  <a:pt x="23" y="234"/>
                </a:lnTo>
                <a:lnTo>
                  <a:pt x="23" y="231"/>
                </a:lnTo>
                <a:lnTo>
                  <a:pt x="23" y="227"/>
                </a:lnTo>
                <a:lnTo>
                  <a:pt x="24" y="223"/>
                </a:lnTo>
                <a:lnTo>
                  <a:pt x="24" y="220"/>
                </a:lnTo>
                <a:lnTo>
                  <a:pt x="26" y="215"/>
                </a:lnTo>
                <a:lnTo>
                  <a:pt x="26" y="212"/>
                </a:lnTo>
                <a:lnTo>
                  <a:pt x="28" y="206"/>
                </a:lnTo>
                <a:lnTo>
                  <a:pt x="28" y="202"/>
                </a:lnTo>
                <a:lnTo>
                  <a:pt x="29" y="197"/>
                </a:lnTo>
                <a:lnTo>
                  <a:pt x="29" y="194"/>
                </a:lnTo>
                <a:lnTo>
                  <a:pt x="31" y="188"/>
                </a:lnTo>
                <a:lnTo>
                  <a:pt x="31" y="184"/>
                </a:lnTo>
                <a:lnTo>
                  <a:pt x="33" y="180"/>
                </a:lnTo>
                <a:lnTo>
                  <a:pt x="33" y="176"/>
                </a:lnTo>
                <a:lnTo>
                  <a:pt x="35" y="172"/>
                </a:lnTo>
                <a:lnTo>
                  <a:pt x="35" y="170"/>
                </a:lnTo>
                <a:lnTo>
                  <a:pt x="37" y="166"/>
                </a:lnTo>
                <a:lnTo>
                  <a:pt x="38" y="162"/>
                </a:lnTo>
                <a:lnTo>
                  <a:pt x="40" y="158"/>
                </a:lnTo>
                <a:lnTo>
                  <a:pt x="42" y="156"/>
                </a:lnTo>
                <a:lnTo>
                  <a:pt x="44" y="153"/>
                </a:lnTo>
                <a:lnTo>
                  <a:pt x="46" y="150"/>
                </a:lnTo>
                <a:lnTo>
                  <a:pt x="48" y="146"/>
                </a:lnTo>
                <a:lnTo>
                  <a:pt x="48" y="145"/>
                </a:lnTo>
                <a:lnTo>
                  <a:pt x="50" y="143"/>
                </a:lnTo>
                <a:lnTo>
                  <a:pt x="52" y="141"/>
                </a:lnTo>
                <a:lnTo>
                  <a:pt x="53" y="139"/>
                </a:lnTo>
                <a:lnTo>
                  <a:pt x="53" y="138"/>
                </a:lnTo>
                <a:lnTo>
                  <a:pt x="55" y="137"/>
                </a:lnTo>
                <a:lnTo>
                  <a:pt x="57" y="135"/>
                </a:lnTo>
                <a:lnTo>
                  <a:pt x="59" y="134"/>
                </a:lnTo>
                <a:lnTo>
                  <a:pt x="59" y="134"/>
                </a:lnTo>
                <a:lnTo>
                  <a:pt x="61" y="132"/>
                </a:lnTo>
                <a:lnTo>
                  <a:pt x="63" y="132"/>
                </a:lnTo>
                <a:lnTo>
                  <a:pt x="64" y="130"/>
                </a:lnTo>
                <a:lnTo>
                  <a:pt x="66" y="130"/>
                </a:lnTo>
                <a:lnTo>
                  <a:pt x="68" y="130"/>
                </a:lnTo>
                <a:lnTo>
                  <a:pt x="70" y="130"/>
                </a:lnTo>
                <a:lnTo>
                  <a:pt x="72" y="130"/>
                </a:lnTo>
                <a:lnTo>
                  <a:pt x="73" y="132"/>
                </a:lnTo>
                <a:lnTo>
                  <a:pt x="74" y="134"/>
                </a:lnTo>
                <a:lnTo>
                  <a:pt x="76" y="135"/>
                </a:lnTo>
                <a:lnTo>
                  <a:pt x="78" y="137"/>
                </a:lnTo>
                <a:lnTo>
                  <a:pt x="78" y="140"/>
                </a:lnTo>
                <a:lnTo>
                  <a:pt x="80" y="142"/>
                </a:lnTo>
                <a:lnTo>
                  <a:pt x="80" y="144"/>
                </a:lnTo>
                <a:lnTo>
                  <a:pt x="81" y="145"/>
                </a:lnTo>
                <a:lnTo>
                  <a:pt x="81" y="149"/>
                </a:lnTo>
                <a:lnTo>
                  <a:pt x="83" y="151"/>
                </a:lnTo>
                <a:lnTo>
                  <a:pt x="83" y="154"/>
                </a:lnTo>
                <a:lnTo>
                  <a:pt x="84" y="155"/>
                </a:lnTo>
                <a:lnTo>
                  <a:pt x="84" y="157"/>
                </a:lnTo>
                <a:lnTo>
                  <a:pt x="86" y="159"/>
                </a:lnTo>
                <a:lnTo>
                  <a:pt x="88" y="161"/>
                </a:lnTo>
                <a:lnTo>
                  <a:pt x="90" y="162"/>
                </a:lnTo>
                <a:lnTo>
                  <a:pt x="90" y="164"/>
                </a:lnTo>
                <a:lnTo>
                  <a:pt x="92" y="165"/>
                </a:lnTo>
                <a:lnTo>
                  <a:pt x="94" y="167"/>
                </a:lnTo>
                <a:lnTo>
                  <a:pt x="96" y="167"/>
                </a:lnTo>
                <a:lnTo>
                  <a:pt x="98" y="169"/>
                </a:lnTo>
                <a:lnTo>
                  <a:pt x="100" y="169"/>
                </a:lnTo>
                <a:lnTo>
                  <a:pt x="101" y="169"/>
                </a:lnTo>
                <a:lnTo>
                  <a:pt x="103" y="169"/>
                </a:lnTo>
                <a:lnTo>
                  <a:pt x="105" y="170"/>
                </a:lnTo>
                <a:lnTo>
                  <a:pt x="107" y="170"/>
                </a:lnTo>
                <a:lnTo>
                  <a:pt x="109" y="170"/>
                </a:lnTo>
                <a:lnTo>
                  <a:pt x="111" y="168"/>
                </a:lnTo>
                <a:lnTo>
                  <a:pt x="112" y="168"/>
                </a:lnTo>
                <a:lnTo>
                  <a:pt x="114" y="166"/>
                </a:lnTo>
                <a:lnTo>
                  <a:pt x="116" y="165"/>
                </a:lnTo>
                <a:lnTo>
                  <a:pt x="118" y="163"/>
                </a:lnTo>
                <a:lnTo>
                  <a:pt x="118" y="163"/>
                </a:lnTo>
                <a:lnTo>
                  <a:pt x="120" y="162"/>
                </a:lnTo>
                <a:lnTo>
                  <a:pt x="120" y="160"/>
                </a:lnTo>
                <a:lnTo>
                  <a:pt x="122" y="158"/>
                </a:lnTo>
                <a:lnTo>
                  <a:pt x="122" y="156"/>
                </a:lnTo>
                <a:lnTo>
                  <a:pt x="124" y="155"/>
                </a:lnTo>
                <a:lnTo>
                  <a:pt x="124" y="153"/>
                </a:lnTo>
                <a:lnTo>
                  <a:pt x="126" y="150"/>
                </a:lnTo>
                <a:lnTo>
                  <a:pt x="126" y="148"/>
                </a:lnTo>
                <a:lnTo>
                  <a:pt x="126" y="146"/>
                </a:lnTo>
                <a:lnTo>
                  <a:pt x="126" y="144"/>
                </a:lnTo>
                <a:lnTo>
                  <a:pt x="128" y="140"/>
                </a:lnTo>
                <a:lnTo>
                  <a:pt x="128" y="138"/>
                </a:lnTo>
                <a:lnTo>
                  <a:pt x="130" y="136"/>
                </a:lnTo>
                <a:lnTo>
                  <a:pt x="130" y="134"/>
                </a:lnTo>
                <a:lnTo>
                  <a:pt x="132" y="130"/>
                </a:lnTo>
                <a:lnTo>
                  <a:pt x="132" y="128"/>
                </a:lnTo>
                <a:lnTo>
                  <a:pt x="134" y="126"/>
                </a:lnTo>
                <a:lnTo>
                  <a:pt x="136" y="124"/>
                </a:lnTo>
                <a:lnTo>
                  <a:pt x="138" y="120"/>
                </a:lnTo>
                <a:lnTo>
                  <a:pt x="138" y="118"/>
                </a:lnTo>
                <a:lnTo>
                  <a:pt x="139" y="116"/>
                </a:lnTo>
                <a:lnTo>
                  <a:pt x="141" y="114"/>
                </a:lnTo>
                <a:lnTo>
                  <a:pt x="143" y="110"/>
                </a:lnTo>
                <a:lnTo>
                  <a:pt x="143" y="108"/>
                </a:lnTo>
                <a:lnTo>
                  <a:pt x="145" y="106"/>
                </a:lnTo>
                <a:lnTo>
                  <a:pt x="147" y="104"/>
                </a:lnTo>
                <a:lnTo>
                  <a:pt x="149" y="100"/>
                </a:lnTo>
                <a:lnTo>
                  <a:pt x="151" y="98"/>
                </a:lnTo>
                <a:lnTo>
                  <a:pt x="152" y="97"/>
                </a:lnTo>
                <a:lnTo>
                  <a:pt x="154" y="95"/>
                </a:lnTo>
                <a:lnTo>
                  <a:pt x="157" y="91"/>
                </a:lnTo>
                <a:lnTo>
                  <a:pt x="159" y="89"/>
                </a:lnTo>
                <a:lnTo>
                  <a:pt x="161" y="87"/>
                </a:lnTo>
                <a:lnTo>
                  <a:pt x="162" y="86"/>
                </a:lnTo>
                <a:lnTo>
                  <a:pt x="164" y="82"/>
                </a:lnTo>
                <a:lnTo>
                  <a:pt x="166" y="80"/>
                </a:lnTo>
                <a:lnTo>
                  <a:pt x="168" y="78"/>
                </a:lnTo>
                <a:lnTo>
                  <a:pt x="170" y="77"/>
                </a:lnTo>
                <a:lnTo>
                  <a:pt x="172" y="74"/>
                </a:lnTo>
                <a:lnTo>
                  <a:pt x="174" y="73"/>
                </a:lnTo>
                <a:lnTo>
                  <a:pt x="176" y="71"/>
                </a:lnTo>
                <a:lnTo>
                  <a:pt x="178" y="70"/>
                </a:lnTo>
                <a:lnTo>
                  <a:pt x="181" y="68"/>
                </a:lnTo>
                <a:lnTo>
                  <a:pt x="183" y="68"/>
                </a:lnTo>
                <a:lnTo>
                  <a:pt x="186" y="67"/>
                </a:lnTo>
                <a:lnTo>
                  <a:pt x="188" y="67"/>
                </a:lnTo>
                <a:lnTo>
                  <a:pt x="192" y="65"/>
                </a:lnTo>
                <a:lnTo>
                  <a:pt x="194" y="65"/>
                </a:lnTo>
                <a:lnTo>
                  <a:pt x="198" y="64"/>
                </a:lnTo>
                <a:lnTo>
                  <a:pt x="199" y="64"/>
                </a:lnTo>
                <a:lnTo>
                  <a:pt x="203" y="62"/>
                </a:lnTo>
                <a:lnTo>
                  <a:pt x="205" y="62"/>
                </a:lnTo>
                <a:lnTo>
                  <a:pt x="209" y="62"/>
                </a:lnTo>
                <a:lnTo>
                  <a:pt x="210" y="62"/>
                </a:lnTo>
                <a:lnTo>
                  <a:pt x="214" y="62"/>
                </a:lnTo>
                <a:lnTo>
                  <a:pt x="216" y="64"/>
                </a:lnTo>
                <a:lnTo>
                  <a:pt x="219" y="64"/>
                </a:lnTo>
                <a:lnTo>
                  <a:pt x="221" y="66"/>
                </a:lnTo>
                <a:lnTo>
                  <a:pt x="225" y="66"/>
                </a:lnTo>
                <a:lnTo>
                  <a:pt x="227" y="67"/>
                </a:lnTo>
                <a:lnTo>
                  <a:pt x="230" y="69"/>
                </a:lnTo>
                <a:lnTo>
                  <a:pt x="232" y="71"/>
                </a:lnTo>
                <a:lnTo>
                  <a:pt x="236" y="73"/>
                </a:lnTo>
                <a:lnTo>
                  <a:pt x="236" y="75"/>
                </a:lnTo>
                <a:lnTo>
                  <a:pt x="237" y="77"/>
                </a:lnTo>
                <a:lnTo>
                  <a:pt x="237" y="78"/>
                </a:lnTo>
                <a:lnTo>
                  <a:pt x="239" y="80"/>
                </a:lnTo>
                <a:lnTo>
                  <a:pt x="239" y="82"/>
                </a:lnTo>
                <a:lnTo>
                  <a:pt x="239" y="84"/>
                </a:lnTo>
                <a:lnTo>
                  <a:pt x="239" y="86"/>
                </a:lnTo>
                <a:lnTo>
                  <a:pt x="241" y="88"/>
                </a:lnTo>
                <a:lnTo>
                  <a:pt x="241" y="92"/>
                </a:lnTo>
                <a:lnTo>
                  <a:pt x="241" y="94"/>
                </a:lnTo>
                <a:lnTo>
                  <a:pt x="241" y="96"/>
                </a:lnTo>
                <a:lnTo>
                  <a:pt x="243" y="97"/>
                </a:lnTo>
                <a:lnTo>
                  <a:pt x="243" y="100"/>
                </a:lnTo>
                <a:lnTo>
                  <a:pt x="244" y="102"/>
                </a:lnTo>
                <a:lnTo>
                  <a:pt x="244" y="104"/>
                </a:lnTo>
                <a:lnTo>
                  <a:pt x="246" y="106"/>
                </a:lnTo>
                <a:lnTo>
                  <a:pt x="246" y="110"/>
                </a:lnTo>
                <a:lnTo>
                  <a:pt x="247" y="114"/>
                </a:lnTo>
                <a:lnTo>
                  <a:pt x="247" y="118"/>
                </a:lnTo>
                <a:lnTo>
                  <a:pt x="248" y="121"/>
                </a:lnTo>
                <a:lnTo>
                  <a:pt x="248" y="125"/>
                </a:lnTo>
                <a:lnTo>
                  <a:pt x="250" y="128"/>
                </a:lnTo>
                <a:lnTo>
                  <a:pt x="250" y="132"/>
                </a:lnTo>
                <a:lnTo>
                  <a:pt x="252" y="134"/>
                </a:lnTo>
                <a:lnTo>
                  <a:pt x="252" y="138"/>
                </a:lnTo>
                <a:lnTo>
                  <a:pt x="254" y="142"/>
                </a:lnTo>
                <a:lnTo>
                  <a:pt x="254" y="145"/>
                </a:lnTo>
                <a:lnTo>
                  <a:pt x="256" y="147"/>
                </a:lnTo>
                <a:lnTo>
                  <a:pt x="256" y="151"/>
                </a:lnTo>
                <a:lnTo>
                  <a:pt x="258" y="154"/>
                </a:lnTo>
                <a:lnTo>
                  <a:pt x="258" y="158"/>
                </a:lnTo>
                <a:lnTo>
                  <a:pt x="260" y="160"/>
                </a:lnTo>
                <a:lnTo>
                  <a:pt x="260" y="164"/>
                </a:lnTo>
                <a:lnTo>
                  <a:pt x="260" y="166"/>
                </a:lnTo>
                <a:lnTo>
                  <a:pt x="260" y="169"/>
                </a:lnTo>
                <a:lnTo>
                  <a:pt x="262" y="171"/>
                </a:lnTo>
                <a:lnTo>
                  <a:pt x="262" y="175"/>
                </a:lnTo>
                <a:lnTo>
                  <a:pt x="262" y="176"/>
                </a:lnTo>
                <a:lnTo>
                  <a:pt x="262" y="178"/>
                </a:lnTo>
                <a:lnTo>
                  <a:pt x="264" y="180"/>
                </a:lnTo>
                <a:lnTo>
                  <a:pt x="264" y="184"/>
                </a:lnTo>
                <a:lnTo>
                  <a:pt x="264" y="186"/>
                </a:lnTo>
                <a:lnTo>
                  <a:pt x="264" y="188"/>
                </a:lnTo>
                <a:lnTo>
                  <a:pt x="266" y="190"/>
                </a:lnTo>
                <a:lnTo>
                  <a:pt x="266" y="194"/>
                </a:lnTo>
                <a:lnTo>
                  <a:pt x="266" y="196"/>
                </a:lnTo>
                <a:lnTo>
                  <a:pt x="266" y="198"/>
                </a:lnTo>
                <a:lnTo>
                  <a:pt x="268" y="200"/>
                </a:lnTo>
                <a:lnTo>
                  <a:pt x="268" y="206"/>
                </a:lnTo>
                <a:lnTo>
                  <a:pt x="270" y="210"/>
                </a:lnTo>
                <a:lnTo>
                  <a:pt x="270" y="216"/>
                </a:lnTo>
                <a:lnTo>
                  <a:pt x="272" y="220"/>
                </a:lnTo>
                <a:lnTo>
                  <a:pt x="272" y="225"/>
                </a:lnTo>
                <a:lnTo>
                  <a:pt x="274" y="228"/>
                </a:lnTo>
                <a:lnTo>
                  <a:pt x="275" y="232"/>
                </a:lnTo>
                <a:lnTo>
                  <a:pt x="277" y="236"/>
                </a:lnTo>
                <a:lnTo>
                  <a:pt x="277" y="242"/>
                </a:lnTo>
                <a:lnTo>
                  <a:pt x="278" y="245"/>
                </a:lnTo>
                <a:lnTo>
                  <a:pt x="278" y="249"/>
                </a:lnTo>
                <a:lnTo>
                  <a:pt x="280" y="253"/>
                </a:lnTo>
                <a:lnTo>
                  <a:pt x="280" y="258"/>
                </a:lnTo>
                <a:lnTo>
                  <a:pt x="282" y="262"/>
                </a:lnTo>
                <a:lnTo>
                  <a:pt x="284" y="266"/>
                </a:lnTo>
                <a:lnTo>
                  <a:pt x="286" y="270"/>
                </a:lnTo>
                <a:lnTo>
                  <a:pt x="286" y="274"/>
                </a:lnTo>
                <a:lnTo>
                  <a:pt x="286" y="278"/>
                </a:lnTo>
                <a:lnTo>
                  <a:pt x="286" y="282"/>
                </a:lnTo>
                <a:lnTo>
                  <a:pt x="287" y="286"/>
                </a:lnTo>
                <a:lnTo>
                  <a:pt x="287" y="290"/>
                </a:lnTo>
                <a:lnTo>
                  <a:pt x="287" y="293"/>
                </a:lnTo>
                <a:lnTo>
                  <a:pt x="287" y="297"/>
                </a:lnTo>
                <a:lnTo>
                  <a:pt x="287" y="300"/>
                </a:lnTo>
                <a:lnTo>
                  <a:pt x="287" y="304"/>
                </a:lnTo>
                <a:lnTo>
                  <a:pt x="287" y="308"/>
                </a:lnTo>
                <a:lnTo>
                  <a:pt x="287" y="311"/>
                </a:lnTo>
                <a:lnTo>
                  <a:pt x="288" y="314"/>
                </a:lnTo>
                <a:lnTo>
                  <a:pt x="288" y="318"/>
                </a:lnTo>
                <a:lnTo>
                  <a:pt x="290" y="321"/>
                </a:lnTo>
                <a:lnTo>
                  <a:pt x="290" y="324"/>
                </a:lnTo>
                <a:lnTo>
                  <a:pt x="292" y="326"/>
                </a:lnTo>
                <a:lnTo>
                  <a:pt x="292" y="330"/>
                </a:lnTo>
                <a:lnTo>
                  <a:pt x="294" y="334"/>
                </a:lnTo>
                <a:lnTo>
                  <a:pt x="295" y="338"/>
                </a:lnTo>
                <a:lnTo>
                  <a:pt x="297" y="340"/>
                </a:lnTo>
                <a:lnTo>
                  <a:pt x="297" y="342"/>
                </a:lnTo>
                <a:lnTo>
                  <a:pt x="298" y="344"/>
                </a:lnTo>
                <a:lnTo>
                  <a:pt x="300" y="346"/>
                </a:lnTo>
                <a:lnTo>
                  <a:pt x="302" y="348"/>
                </a:lnTo>
                <a:lnTo>
                  <a:pt x="304" y="350"/>
                </a:lnTo>
                <a:lnTo>
                  <a:pt x="305" y="352"/>
                </a:lnTo>
                <a:lnTo>
                  <a:pt x="307" y="354"/>
                </a:lnTo>
                <a:lnTo>
                  <a:pt x="309" y="356"/>
                </a:lnTo>
                <a:lnTo>
                  <a:pt x="311" y="358"/>
                </a:lnTo>
                <a:lnTo>
                  <a:pt x="313" y="359"/>
                </a:lnTo>
                <a:lnTo>
                  <a:pt x="315" y="361"/>
                </a:lnTo>
                <a:lnTo>
                  <a:pt x="317" y="362"/>
                </a:lnTo>
                <a:lnTo>
                  <a:pt x="317" y="364"/>
                </a:lnTo>
                <a:lnTo>
                  <a:pt x="318" y="364"/>
                </a:lnTo>
                <a:lnTo>
                  <a:pt x="318" y="366"/>
                </a:lnTo>
                <a:lnTo>
                  <a:pt x="320" y="366"/>
                </a:lnTo>
                <a:lnTo>
                  <a:pt x="320" y="368"/>
                </a:lnTo>
                <a:lnTo>
                  <a:pt x="322" y="368"/>
                </a:lnTo>
                <a:lnTo>
                  <a:pt x="322" y="368"/>
                </a:lnTo>
                <a:lnTo>
                  <a:pt x="324" y="368"/>
                </a:lnTo>
                <a:lnTo>
                  <a:pt x="324" y="369"/>
                </a:lnTo>
                <a:lnTo>
                  <a:pt x="326" y="369"/>
                </a:lnTo>
                <a:lnTo>
                  <a:pt x="326" y="369"/>
                </a:lnTo>
                <a:lnTo>
                  <a:pt x="328" y="369"/>
                </a:lnTo>
                <a:lnTo>
                  <a:pt x="328" y="369"/>
                </a:lnTo>
                <a:lnTo>
                  <a:pt x="330" y="369"/>
                </a:lnTo>
                <a:lnTo>
                  <a:pt x="330" y="369"/>
                </a:lnTo>
                <a:lnTo>
                  <a:pt x="332" y="369"/>
                </a:lnTo>
                <a:lnTo>
                  <a:pt x="334" y="369"/>
                </a:lnTo>
                <a:lnTo>
                  <a:pt x="336" y="369"/>
                </a:lnTo>
                <a:lnTo>
                  <a:pt x="338" y="369"/>
                </a:lnTo>
                <a:lnTo>
                  <a:pt x="341" y="367"/>
                </a:lnTo>
                <a:lnTo>
                  <a:pt x="343" y="367"/>
                </a:lnTo>
                <a:lnTo>
                  <a:pt x="345" y="365"/>
                </a:lnTo>
                <a:lnTo>
                  <a:pt x="346" y="364"/>
                </a:lnTo>
                <a:lnTo>
                  <a:pt x="349" y="362"/>
                </a:lnTo>
                <a:lnTo>
                  <a:pt x="351" y="361"/>
                </a:lnTo>
                <a:lnTo>
                  <a:pt x="353" y="359"/>
                </a:lnTo>
                <a:lnTo>
                  <a:pt x="355" y="357"/>
                </a:lnTo>
                <a:lnTo>
                  <a:pt x="356" y="355"/>
                </a:lnTo>
                <a:lnTo>
                  <a:pt x="358" y="353"/>
                </a:lnTo>
                <a:lnTo>
                  <a:pt x="360" y="351"/>
                </a:lnTo>
                <a:lnTo>
                  <a:pt x="362" y="350"/>
                </a:lnTo>
                <a:lnTo>
                  <a:pt x="365" y="346"/>
                </a:lnTo>
                <a:lnTo>
                  <a:pt x="366" y="345"/>
                </a:lnTo>
                <a:lnTo>
                  <a:pt x="368" y="343"/>
                </a:lnTo>
                <a:lnTo>
                  <a:pt x="370" y="341"/>
                </a:lnTo>
                <a:lnTo>
                  <a:pt x="372" y="339"/>
                </a:lnTo>
                <a:lnTo>
                  <a:pt x="372" y="337"/>
                </a:lnTo>
                <a:lnTo>
                  <a:pt x="373" y="334"/>
                </a:lnTo>
                <a:lnTo>
                  <a:pt x="375" y="332"/>
                </a:lnTo>
                <a:lnTo>
                  <a:pt x="377" y="329"/>
                </a:lnTo>
                <a:lnTo>
                  <a:pt x="377" y="327"/>
                </a:lnTo>
                <a:lnTo>
                  <a:pt x="379" y="325"/>
                </a:lnTo>
                <a:lnTo>
                  <a:pt x="380" y="323"/>
                </a:lnTo>
                <a:lnTo>
                  <a:pt x="382" y="320"/>
                </a:lnTo>
                <a:lnTo>
                  <a:pt x="383" y="318"/>
                </a:lnTo>
                <a:lnTo>
                  <a:pt x="385" y="314"/>
                </a:lnTo>
                <a:lnTo>
                  <a:pt x="386" y="312"/>
                </a:lnTo>
                <a:lnTo>
                  <a:pt x="388" y="309"/>
                </a:lnTo>
                <a:lnTo>
                  <a:pt x="390" y="307"/>
                </a:lnTo>
                <a:lnTo>
                  <a:pt x="392" y="303"/>
                </a:lnTo>
                <a:lnTo>
                  <a:pt x="394" y="300"/>
                </a:lnTo>
                <a:lnTo>
                  <a:pt x="396" y="296"/>
                </a:lnTo>
                <a:lnTo>
                  <a:pt x="398" y="294"/>
                </a:lnTo>
                <a:lnTo>
                  <a:pt x="400" y="291"/>
                </a:lnTo>
                <a:lnTo>
                  <a:pt x="402" y="288"/>
                </a:lnTo>
                <a:lnTo>
                  <a:pt x="404" y="284"/>
                </a:lnTo>
                <a:lnTo>
                  <a:pt x="406" y="282"/>
                </a:lnTo>
                <a:lnTo>
                  <a:pt x="408" y="280"/>
                </a:lnTo>
                <a:lnTo>
                  <a:pt x="410" y="278"/>
                </a:lnTo>
                <a:lnTo>
                  <a:pt x="413" y="275"/>
                </a:lnTo>
                <a:lnTo>
                  <a:pt x="414" y="274"/>
                </a:lnTo>
                <a:lnTo>
                  <a:pt x="418" y="273"/>
                </a:lnTo>
                <a:lnTo>
                  <a:pt x="420" y="273"/>
                </a:lnTo>
                <a:lnTo>
                  <a:pt x="423" y="272"/>
                </a:lnTo>
                <a:lnTo>
                  <a:pt x="423" y="274"/>
                </a:lnTo>
                <a:lnTo>
                  <a:pt x="425" y="274"/>
                </a:lnTo>
                <a:lnTo>
                  <a:pt x="426" y="275"/>
                </a:lnTo>
                <a:lnTo>
                  <a:pt x="428" y="275"/>
                </a:lnTo>
                <a:lnTo>
                  <a:pt x="428" y="277"/>
                </a:lnTo>
                <a:lnTo>
                  <a:pt x="430" y="278"/>
                </a:lnTo>
                <a:lnTo>
                  <a:pt x="430" y="280"/>
                </a:lnTo>
                <a:lnTo>
                  <a:pt x="432" y="280"/>
                </a:lnTo>
                <a:lnTo>
                  <a:pt x="432" y="282"/>
                </a:lnTo>
                <a:lnTo>
                  <a:pt x="432" y="284"/>
                </a:lnTo>
                <a:lnTo>
                  <a:pt x="432" y="286"/>
                </a:lnTo>
                <a:lnTo>
                  <a:pt x="434" y="287"/>
                </a:lnTo>
                <a:lnTo>
                  <a:pt x="434" y="289"/>
                </a:lnTo>
                <a:lnTo>
                  <a:pt x="436" y="291"/>
                </a:lnTo>
                <a:lnTo>
                  <a:pt x="436" y="293"/>
                </a:lnTo>
                <a:lnTo>
                  <a:pt x="438" y="293"/>
                </a:lnTo>
                <a:lnTo>
                  <a:pt x="438" y="296"/>
                </a:lnTo>
                <a:lnTo>
                  <a:pt x="440" y="300"/>
                </a:lnTo>
                <a:lnTo>
                  <a:pt x="440" y="304"/>
                </a:lnTo>
                <a:lnTo>
                  <a:pt x="442" y="306"/>
                </a:lnTo>
                <a:lnTo>
                  <a:pt x="442" y="310"/>
                </a:lnTo>
                <a:lnTo>
                  <a:pt x="444" y="312"/>
                </a:lnTo>
                <a:lnTo>
                  <a:pt x="445" y="316"/>
                </a:lnTo>
                <a:lnTo>
                  <a:pt x="447" y="318"/>
                </a:lnTo>
                <a:lnTo>
                  <a:pt x="447" y="321"/>
                </a:lnTo>
                <a:lnTo>
                  <a:pt x="449" y="324"/>
                </a:lnTo>
                <a:lnTo>
                  <a:pt x="449" y="328"/>
                </a:lnTo>
                <a:lnTo>
                  <a:pt x="451" y="330"/>
                </a:lnTo>
                <a:lnTo>
                  <a:pt x="451" y="333"/>
                </a:lnTo>
                <a:lnTo>
                  <a:pt x="453" y="336"/>
                </a:lnTo>
                <a:lnTo>
                  <a:pt x="454" y="340"/>
                </a:lnTo>
                <a:lnTo>
                  <a:pt x="456" y="341"/>
                </a:lnTo>
                <a:lnTo>
                  <a:pt x="456" y="345"/>
                </a:lnTo>
                <a:lnTo>
                  <a:pt x="456" y="347"/>
                </a:lnTo>
                <a:lnTo>
                  <a:pt x="456" y="349"/>
                </a:lnTo>
                <a:lnTo>
                  <a:pt x="458" y="351"/>
                </a:lnTo>
                <a:lnTo>
                  <a:pt x="458" y="353"/>
                </a:lnTo>
                <a:lnTo>
                  <a:pt x="460" y="355"/>
                </a:lnTo>
                <a:lnTo>
                  <a:pt x="460" y="357"/>
                </a:lnTo>
                <a:lnTo>
                  <a:pt x="461" y="359"/>
                </a:lnTo>
                <a:lnTo>
                  <a:pt x="461" y="361"/>
                </a:lnTo>
                <a:lnTo>
                  <a:pt x="462" y="363"/>
                </a:lnTo>
                <a:lnTo>
                  <a:pt x="462" y="365"/>
                </a:lnTo>
                <a:lnTo>
                  <a:pt x="464" y="367"/>
                </a:lnTo>
                <a:lnTo>
                  <a:pt x="464" y="369"/>
                </a:lnTo>
                <a:lnTo>
                  <a:pt x="466" y="371"/>
                </a:lnTo>
                <a:lnTo>
                  <a:pt x="466" y="372"/>
                </a:lnTo>
                <a:lnTo>
                  <a:pt x="468" y="374"/>
                </a:lnTo>
                <a:lnTo>
                  <a:pt x="468" y="378"/>
                </a:lnTo>
                <a:lnTo>
                  <a:pt x="470" y="381"/>
                </a:lnTo>
                <a:lnTo>
                  <a:pt x="471" y="385"/>
                </a:lnTo>
                <a:lnTo>
                  <a:pt x="473" y="387"/>
                </a:lnTo>
                <a:lnTo>
                  <a:pt x="473" y="390"/>
                </a:lnTo>
                <a:lnTo>
                  <a:pt x="474" y="392"/>
                </a:lnTo>
                <a:lnTo>
                  <a:pt x="476" y="395"/>
                </a:lnTo>
                <a:lnTo>
                  <a:pt x="478" y="397"/>
                </a:lnTo>
                <a:lnTo>
                  <a:pt x="479" y="399"/>
                </a:lnTo>
                <a:lnTo>
                  <a:pt x="481" y="401"/>
                </a:lnTo>
                <a:lnTo>
                  <a:pt x="482" y="403"/>
                </a:lnTo>
                <a:lnTo>
                  <a:pt x="484" y="405"/>
                </a:lnTo>
                <a:lnTo>
                  <a:pt x="486" y="407"/>
                </a:lnTo>
                <a:lnTo>
                  <a:pt x="488" y="409"/>
                </a:lnTo>
                <a:lnTo>
                  <a:pt x="490" y="410"/>
                </a:lnTo>
                <a:lnTo>
                  <a:pt x="493" y="412"/>
                </a:lnTo>
                <a:lnTo>
                  <a:pt x="495" y="414"/>
                </a:lnTo>
                <a:lnTo>
                  <a:pt x="497" y="416"/>
                </a:lnTo>
                <a:lnTo>
                  <a:pt x="499" y="418"/>
                </a:lnTo>
                <a:lnTo>
                  <a:pt x="501" y="420"/>
                </a:lnTo>
                <a:lnTo>
                  <a:pt x="502" y="422"/>
                </a:lnTo>
                <a:lnTo>
                  <a:pt x="504" y="422"/>
                </a:lnTo>
                <a:lnTo>
                  <a:pt x="506" y="424"/>
                </a:lnTo>
                <a:lnTo>
                  <a:pt x="510" y="424"/>
                </a:lnTo>
                <a:lnTo>
                  <a:pt x="512" y="426"/>
                </a:lnTo>
                <a:lnTo>
                  <a:pt x="514" y="426"/>
                </a:lnTo>
                <a:lnTo>
                  <a:pt x="516" y="427"/>
                </a:lnTo>
                <a:lnTo>
                  <a:pt x="519" y="427"/>
                </a:lnTo>
                <a:lnTo>
                  <a:pt x="521" y="427"/>
                </a:lnTo>
                <a:lnTo>
                  <a:pt x="524" y="427"/>
                </a:lnTo>
                <a:lnTo>
                  <a:pt x="526" y="427"/>
                </a:lnTo>
                <a:lnTo>
                  <a:pt x="529" y="427"/>
                </a:lnTo>
                <a:lnTo>
                  <a:pt x="531" y="427"/>
                </a:lnTo>
                <a:lnTo>
                  <a:pt x="533" y="427"/>
                </a:lnTo>
                <a:lnTo>
                  <a:pt x="535" y="427"/>
                </a:lnTo>
                <a:lnTo>
                  <a:pt x="538" y="426"/>
                </a:lnTo>
                <a:lnTo>
                  <a:pt x="539" y="426"/>
                </a:lnTo>
                <a:lnTo>
                  <a:pt x="541" y="426"/>
                </a:lnTo>
                <a:lnTo>
                  <a:pt x="543" y="426"/>
                </a:lnTo>
                <a:lnTo>
                  <a:pt x="546" y="424"/>
                </a:lnTo>
                <a:lnTo>
                  <a:pt x="548" y="424"/>
                </a:lnTo>
                <a:lnTo>
                  <a:pt x="550" y="422"/>
                </a:lnTo>
                <a:lnTo>
                  <a:pt x="552" y="422"/>
                </a:lnTo>
                <a:lnTo>
                  <a:pt x="554" y="420"/>
                </a:lnTo>
                <a:lnTo>
                  <a:pt x="556" y="420"/>
                </a:lnTo>
                <a:lnTo>
                  <a:pt x="558" y="419"/>
                </a:lnTo>
                <a:lnTo>
                  <a:pt x="560" y="418"/>
                </a:lnTo>
                <a:lnTo>
                  <a:pt x="564" y="416"/>
                </a:lnTo>
                <a:lnTo>
                  <a:pt x="565" y="416"/>
                </a:lnTo>
                <a:lnTo>
                  <a:pt x="567" y="414"/>
                </a:lnTo>
                <a:lnTo>
                  <a:pt x="569" y="412"/>
                </a:lnTo>
                <a:lnTo>
                  <a:pt x="570" y="410"/>
                </a:lnTo>
                <a:lnTo>
                  <a:pt x="572" y="409"/>
                </a:lnTo>
                <a:lnTo>
                  <a:pt x="574" y="408"/>
                </a:lnTo>
                <a:lnTo>
                  <a:pt x="576" y="406"/>
                </a:lnTo>
                <a:lnTo>
                  <a:pt x="578" y="404"/>
                </a:lnTo>
                <a:lnTo>
                  <a:pt x="580" y="402"/>
                </a:lnTo>
                <a:lnTo>
                  <a:pt x="582" y="400"/>
                </a:lnTo>
                <a:lnTo>
                  <a:pt x="584" y="399"/>
                </a:lnTo>
                <a:lnTo>
                  <a:pt x="586" y="397"/>
                </a:lnTo>
                <a:lnTo>
                  <a:pt x="588" y="395"/>
                </a:lnTo>
                <a:lnTo>
                  <a:pt x="589" y="393"/>
                </a:lnTo>
                <a:lnTo>
                  <a:pt x="591" y="391"/>
                </a:lnTo>
                <a:lnTo>
                  <a:pt x="593" y="388"/>
                </a:lnTo>
                <a:lnTo>
                  <a:pt x="595" y="384"/>
                </a:lnTo>
                <a:lnTo>
                  <a:pt x="597" y="380"/>
                </a:lnTo>
                <a:lnTo>
                  <a:pt x="599" y="376"/>
                </a:lnTo>
                <a:lnTo>
                  <a:pt x="602" y="372"/>
                </a:lnTo>
                <a:lnTo>
                  <a:pt x="604" y="369"/>
                </a:lnTo>
                <a:lnTo>
                  <a:pt x="606" y="365"/>
                </a:lnTo>
                <a:lnTo>
                  <a:pt x="607" y="361"/>
                </a:lnTo>
                <a:lnTo>
                  <a:pt x="610" y="356"/>
                </a:lnTo>
                <a:lnTo>
                  <a:pt x="612" y="352"/>
                </a:lnTo>
                <a:lnTo>
                  <a:pt x="614" y="347"/>
                </a:lnTo>
                <a:lnTo>
                  <a:pt x="616" y="343"/>
                </a:lnTo>
                <a:lnTo>
                  <a:pt x="618" y="338"/>
                </a:lnTo>
                <a:lnTo>
                  <a:pt x="620" y="333"/>
                </a:lnTo>
                <a:lnTo>
                  <a:pt x="622" y="328"/>
                </a:lnTo>
                <a:lnTo>
                  <a:pt x="624" y="322"/>
                </a:lnTo>
                <a:lnTo>
                  <a:pt x="627" y="316"/>
                </a:lnTo>
                <a:lnTo>
                  <a:pt x="627" y="314"/>
                </a:lnTo>
                <a:lnTo>
                  <a:pt x="627" y="311"/>
                </a:lnTo>
                <a:lnTo>
                  <a:pt x="627" y="310"/>
                </a:lnTo>
                <a:lnTo>
                  <a:pt x="629" y="306"/>
                </a:lnTo>
                <a:lnTo>
                  <a:pt x="629" y="304"/>
                </a:lnTo>
                <a:lnTo>
                  <a:pt x="630" y="300"/>
                </a:lnTo>
                <a:lnTo>
                  <a:pt x="630" y="298"/>
                </a:lnTo>
                <a:lnTo>
                  <a:pt x="632" y="294"/>
                </a:lnTo>
                <a:lnTo>
                  <a:pt x="632" y="293"/>
                </a:lnTo>
                <a:lnTo>
                  <a:pt x="632" y="289"/>
                </a:lnTo>
                <a:lnTo>
                  <a:pt x="632" y="287"/>
                </a:lnTo>
                <a:lnTo>
                  <a:pt x="634" y="283"/>
                </a:lnTo>
                <a:lnTo>
                  <a:pt x="634" y="281"/>
                </a:lnTo>
                <a:lnTo>
                  <a:pt x="635" y="278"/>
                </a:lnTo>
                <a:lnTo>
                  <a:pt x="635" y="275"/>
                </a:lnTo>
                <a:lnTo>
                  <a:pt x="637" y="272"/>
                </a:lnTo>
                <a:lnTo>
                  <a:pt x="638" y="262"/>
                </a:lnTo>
                <a:lnTo>
                  <a:pt x="640" y="250"/>
                </a:lnTo>
                <a:lnTo>
                  <a:pt x="642" y="241"/>
                </a:lnTo>
                <a:lnTo>
                  <a:pt x="645" y="230"/>
                </a:lnTo>
                <a:lnTo>
                  <a:pt x="647" y="220"/>
                </a:lnTo>
                <a:lnTo>
                  <a:pt x="648" y="211"/>
                </a:lnTo>
                <a:lnTo>
                  <a:pt x="650" y="202"/>
                </a:lnTo>
                <a:lnTo>
                  <a:pt x="654" y="190"/>
                </a:lnTo>
                <a:lnTo>
                  <a:pt x="656" y="181"/>
                </a:lnTo>
                <a:lnTo>
                  <a:pt x="658" y="171"/>
                </a:lnTo>
                <a:lnTo>
                  <a:pt x="660" y="162"/>
                </a:lnTo>
                <a:lnTo>
                  <a:pt x="664" y="150"/>
                </a:lnTo>
                <a:lnTo>
                  <a:pt x="666" y="141"/>
                </a:lnTo>
                <a:lnTo>
                  <a:pt x="668" y="130"/>
                </a:lnTo>
                <a:lnTo>
                  <a:pt x="670" y="118"/>
                </a:lnTo>
                <a:lnTo>
                  <a:pt x="674" y="106"/>
                </a:lnTo>
                <a:lnTo>
                  <a:pt x="674" y="104"/>
                </a:lnTo>
                <a:lnTo>
                  <a:pt x="674" y="102"/>
                </a:lnTo>
                <a:lnTo>
                  <a:pt x="674" y="100"/>
                </a:lnTo>
                <a:lnTo>
                  <a:pt x="674" y="98"/>
                </a:lnTo>
                <a:lnTo>
                  <a:pt x="674" y="96"/>
                </a:lnTo>
                <a:lnTo>
                  <a:pt x="674" y="94"/>
                </a:lnTo>
                <a:lnTo>
                  <a:pt x="674" y="92"/>
                </a:lnTo>
                <a:lnTo>
                  <a:pt x="676" y="90"/>
                </a:lnTo>
                <a:lnTo>
                  <a:pt x="676" y="88"/>
                </a:lnTo>
                <a:lnTo>
                  <a:pt x="676" y="86"/>
                </a:lnTo>
                <a:lnTo>
                  <a:pt x="676" y="84"/>
                </a:lnTo>
                <a:lnTo>
                  <a:pt x="678" y="82"/>
                </a:lnTo>
                <a:lnTo>
                  <a:pt x="678" y="80"/>
                </a:lnTo>
                <a:lnTo>
                  <a:pt x="678" y="78"/>
                </a:lnTo>
                <a:lnTo>
                  <a:pt x="678" y="77"/>
                </a:lnTo>
                <a:lnTo>
                  <a:pt x="680" y="74"/>
                </a:lnTo>
                <a:lnTo>
                  <a:pt x="680" y="74"/>
                </a:lnTo>
                <a:lnTo>
                  <a:pt x="680" y="72"/>
                </a:lnTo>
                <a:lnTo>
                  <a:pt x="680" y="70"/>
                </a:lnTo>
                <a:lnTo>
                  <a:pt x="682" y="69"/>
                </a:lnTo>
                <a:lnTo>
                  <a:pt x="682" y="67"/>
                </a:lnTo>
                <a:lnTo>
                  <a:pt x="683" y="65"/>
                </a:lnTo>
                <a:lnTo>
                  <a:pt x="683" y="63"/>
                </a:lnTo>
                <a:lnTo>
                  <a:pt x="685" y="61"/>
                </a:lnTo>
                <a:lnTo>
                  <a:pt x="685" y="59"/>
                </a:lnTo>
                <a:lnTo>
                  <a:pt x="686" y="57"/>
                </a:lnTo>
                <a:lnTo>
                  <a:pt x="686" y="56"/>
                </a:lnTo>
                <a:lnTo>
                  <a:pt x="688" y="54"/>
                </a:lnTo>
                <a:lnTo>
                  <a:pt x="688" y="52"/>
                </a:lnTo>
                <a:lnTo>
                  <a:pt x="690" y="50"/>
                </a:lnTo>
                <a:lnTo>
                  <a:pt x="690" y="48"/>
                </a:lnTo>
                <a:lnTo>
                  <a:pt x="692" y="46"/>
                </a:lnTo>
                <a:lnTo>
                  <a:pt x="692" y="46"/>
                </a:lnTo>
                <a:lnTo>
                  <a:pt x="694" y="44"/>
                </a:lnTo>
                <a:lnTo>
                  <a:pt x="694" y="42"/>
                </a:lnTo>
                <a:lnTo>
                  <a:pt x="695" y="40"/>
                </a:lnTo>
                <a:lnTo>
                  <a:pt x="695" y="40"/>
                </a:lnTo>
                <a:lnTo>
                  <a:pt x="697" y="38"/>
                </a:lnTo>
                <a:lnTo>
                  <a:pt x="698" y="36"/>
                </a:lnTo>
                <a:lnTo>
                  <a:pt x="700" y="34"/>
                </a:lnTo>
                <a:lnTo>
                  <a:pt x="700" y="34"/>
                </a:lnTo>
                <a:lnTo>
                  <a:pt x="702" y="32"/>
                </a:lnTo>
                <a:lnTo>
                  <a:pt x="702" y="30"/>
                </a:lnTo>
                <a:lnTo>
                  <a:pt x="704" y="29"/>
                </a:lnTo>
                <a:lnTo>
                  <a:pt x="704" y="28"/>
                </a:lnTo>
                <a:lnTo>
                  <a:pt x="706" y="26"/>
                </a:lnTo>
                <a:lnTo>
                  <a:pt x="708" y="24"/>
                </a:lnTo>
                <a:lnTo>
                  <a:pt x="710" y="22"/>
                </a:lnTo>
                <a:lnTo>
                  <a:pt x="710" y="22"/>
                </a:lnTo>
                <a:lnTo>
                  <a:pt x="712" y="20"/>
                </a:lnTo>
                <a:lnTo>
                  <a:pt x="712" y="20"/>
                </a:lnTo>
                <a:lnTo>
                  <a:pt x="714" y="18"/>
                </a:lnTo>
                <a:lnTo>
                  <a:pt x="714" y="18"/>
                </a:lnTo>
                <a:lnTo>
                  <a:pt x="715" y="16"/>
                </a:lnTo>
                <a:lnTo>
                  <a:pt x="715" y="16"/>
                </a:lnTo>
                <a:lnTo>
                  <a:pt x="717" y="14"/>
                </a:lnTo>
                <a:lnTo>
                  <a:pt x="717" y="14"/>
                </a:lnTo>
                <a:lnTo>
                  <a:pt x="719" y="12"/>
                </a:lnTo>
                <a:lnTo>
                  <a:pt x="719" y="12"/>
                </a:lnTo>
                <a:lnTo>
                  <a:pt x="721" y="10"/>
                </a:lnTo>
                <a:lnTo>
                  <a:pt x="721" y="10"/>
                </a:lnTo>
                <a:lnTo>
                  <a:pt x="723" y="9"/>
                </a:lnTo>
                <a:lnTo>
                  <a:pt x="724" y="8"/>
                </a:lnTo>
                <a:lnTo>
                  <a:pt x="725" y="6"/>
                </a:lnTo>
                <a:lnTo>
                  <a:pt x="725" y="6"/>
                </a:lnTo>
                <a:lnTo>
                  <a:pt x="727" y="6"/>
                </a:lnTo>
                <a:lnTo>
                  <a:pt x="729" y="6"/>
                </a:lnTo>
                <a:lnTo>
                  <a:pt x="731" y="4"/>
                </a:lnTo>
                <a:lnTo>
                  <a:pt x="732" y="4"/>
                </a:lnTo>
                <a:lnTo>
                  <a:pt x="734" y="2"/>
                </a:lnTo>
                <a:lnTo>
                  <a:pt x="735" y="2"/>
                </a:lnTo>
                <a:lnTo>
                  <a:pt x="737" y="0"/>
                </a:lnTo>
                <a:lnTo>
                  <a:pt x="737" y="0"/>
                </a:lnTo>
                <a:lnTo>
                  <a:pt x="739" y="0"/>
                </a:lnTo>
                <a:lnTo>
                  <a:pt x="741" y="0"/>
                </a:lnTo>
                <a:lnTo>
                  <a:pt x="743" y="0"/>
                </a:lnTo>
                <a:lnTo>
                  <a:pt x="744" y="0"/>
                </a:lnTo>
                <a:lnTo>
                  <a:pt x="745" y="0"/>
                </a:lnTo>
                <a:lnTo>
                  <a:pt x="747" y="0"/>
                </a:lnTo>
                <a:lnTo>
                  <a:pt x="749" y="0"/>
                </a:lnTo>
                <a:lnTo>
                  <a:pt x="749" y="2"/>
                </a:lnTo>
                <a:lnTo>
                  <a:pt x="751" y="2"/>
                </a:lnTo>
                <a:lnTo>
                  <a:pt x="752" y="3"/>
                </a:lnTo>
                <a:lnTo>
                  <a:pt x="754" y="3"/>
                </a:lnTo>
                <a:lnTo>
                  <a:pt x="754" y="5"/>
                </a:lnTo>
                <a:lnTo>
                  <a:pt x="755" y="5"/>
                </a:lnTo>
                <a:lnTo>
                  <a:pt x="756" y="7"/>
                </a:lnTo>
                <a:lnTo>
                  <a:pt x="758" y="7"/>
                </a:lnTo>
                <a:lnTo>
                  <a:pt x="758" y="9"/>
                </a:lnTo>
                <a:lnTo>
                  <a:pt x="760" y="10"/>
                </a:lnTo>
                <a:lnTo>
                  <a:pt x="760" y="12"/>
                </a:lnTo>
                <a:lnTo>
                  <a:pt x="762" y="12"/>
                </a:lnTo>
                <a:lnTo>
                  <a:pt x="762" y="14"/>
                </a:lnTo>
                <a:lnTo>
                  <a:pt x="763" y="15"/>
                </a:lnTo>
                <a:lnTo>
                  <a:pt x="764" y="17"/>
                </a:lnTo>
                <a:lnTo>
                  <a:pt x="766" y="17"/>
                </a:lnTo>
                <a:lnTo>
                  <a:pt x="766" y="20"/>
                </a:lnTo>
                <a:lnTo>
                  <a:pt x="768" y="24"/>
                </a:lnTo>
                <a:lnTo>
                  <a:pt x="769" y="28"/>
                </a:lnTo>
                <a:lnTo>
                  <a:pt x="771" y="29"/>
                </a:lnTo>
                <a:lnTo>
                  <a:pt x="771" y="33"/>
                </a:lnTo>
                <a:lnTo>
                  <a:pt x="773" y="35"/>
                </a:lnTo>
                <a:lnTo>
                  <a:pt x="774" y="39"/>
                </a:lnTo>
                <a:lnTo>
                  <a:pt x="776" y="40"/>
                </a:lnTo>
                <a:lnTo>
                  <a:pt x="776" y="44"/>
                </a:lnTo>
                <a:lnTo>
                  <a:pt x="778" y="47"/>
                </a:lnTo>
                <a:lnTo>
                  <a:pt x="778" y="50"/>
                </a:lnTo>
                <a:lnTo>
                  <a:pt x="780" y="52"/>
                </a:lnTo>
                <a:lnTo>
                  <a:pt x="780" y="56"/>
                </a:lnTo>
                <a:lnTo>
                  <a:pt x="782" y="59"/>
                </a:lnTo>
                <a:lnTo>
                  <a:pt x="783" y="63"/>
                </a:lnTo>
                <a:lnTo>
                  <a:pt x="785" y="65"/>
                </a:lnTo>
                <a:lnTo>
                  <a:pt x="785" y="69"/>
                </a:lnTo>
                <a:lnTo>
                  <a:pt x="786" y="72"/>
                </a:lnTo>
                <a:lnTo>
                  <a:pt x="786" y="76"/>
                </a:lnTo>
                <a:lnTo>
                  <a:pt x="788" y="78"/>
                </a:lnTo>
                <a:lnTo>
                  <a:pt x="788" y="82"/>
                </a:lnTo>
                <a:lnTo>
                  <a:pt x="788" y="85"/>
                </a:lnTo>
                <a:lnTo>
                  <a:pt x="788" y="88"/>
                </a:lnTo>
                <a:lnTo>
                  <a:pt x="790" y="90"/>
                </a:lnTo>
                <a:lnTo>
                  <a:pt x="790" y="94"/>
                </a:lnTo>
                <a:lnTo>
                  <a:pt x="790" y="98"/>
                </a:lnTo>
                <a:lnTo>
                  <a:pt x="790" y="102"/>
                </a:lnTo>
                <a:lnTo>
                  <a:pt x="792" y="104"/>
                </a:lnTo>
                <a:lnTo>
                  <a:pt x="792" y="107"/>
                </a:lnTo>
                <a:lnTo>
                  <a:pt x="793" y="110"/>
                </a:lnTo>
                <a:lnTo>
                  <a:pt x="793" y="114"/>
                </a:lnTo>
                <a:lnTo>
                  <a:pt x="794" y="116"/>
                </a:lnTo>
                <a:lnTo>
                  <a:pt x="794" y="119"/>
                </a:lnTo>
                <a:lnTo>
                  <a:pt x="794" y="122"/>
                </a:lnTo>
                <a:lnTo>
                  <a:pt x="794" y="125"/>
                </a:lnTo>
                <a:lnTo>
                  <a:pt x="796" y="127"/>
                </a:lnTo>
                <a:lnTo>
                  <a:pt x="796" y="131"/>
                </a:lnTo>
                <a:lnTo>
                  <a:pt x="798" y="133"/>
                </a:lnTo>
                <a:lnTo>
                  <a:pt x="798" y="136"/>
                </a:lnTo>
                <a:lnTo>
                  <a:pt x="800" y="138"/>
                </a:lnTo>
                <a:lnTo>
                  <a:pt x="800" y="142"/>
                </a:lnTo>
                <a:lnTo>
                  <a:pt x="801" y="144"/>
                </a:lnTo>
                <a:lnTo>
                  <a:pt x="801" y="147"/>
                </a:lnTo>
                <a:lnTo>
                  <a:pt x="803" y="149"/>
                </a:lnTo>
                <a:lnTo>
                  <a:pt x="803" y="153"/>
                </a:lnTo>
                <a:lnTo>
                  <a:pt x="804" y="155"/>
                </a:lnTo>
                <a:lnTo>
                  <a:pt x="804" y="157"/>
                </a:lnTo>
                <a:lnTo>
                  <a:pt x="806" y="159"/>
                </a:lnTo>
                <a:lnTo>
                  <a:pt x="807" y="166"/>
                </a:lnTo>
                <a:lnTo>
                  <a:pt x="809" y="173"/>
                </a:lnTo>
                <a:lnTo>
                  <a:pt x="811" y="180"/>
                </a:lnTo>
                <a:lnTo>
                  <a:pt x="813" y="186"/>
                </a:lnTo>
                <a:lnTo>
                  <a:pt x="814" y="193"/>
                </a:lnTo>
                <a:lnTo>
                  <a:pt x="816" y="198"/>
                </a:lnTo>
                <a:lnTo>
                  <a:pt x="818" y="204"/>
                </a:lnTo>
                <a:lnTo>
                  <a:pt x="820" y="210"/>
                </a:lnTo>
                <a:lnTo>
                  <a:pt x="821" y="215"/>
                </a:lnTo>
                <a:lnTo>
                  <a:pt x="823" y="221"/>
                </a:lnTo>
                <a:lnTo>
                  <a:pt x="824" y="226"/>
                </a:lnTo>
                <a:lnTo>
                  <a:pt x="826" y="232"/>
                </a:lnTo>
                <a:lnTo>
                  <a:pt x="828" y="238"/>
                </a:lnTo>
                <a:lnTo>
                  <a:pt x="830" y="244"/>
                </a:lnTo>
                <a:lnTo>
                  <a:pt x="832" y="250"/>
                </a:lnTo>
                <a:lnTo>
                  <a:pt x="835" y="255"/>
                </a:lnTo>
                <a:lnTo>
                  <a:pt x="835" y="257"/>
                </a:lnTo>
                <a:lnTo>
                  <a:pt x="835" y="259"/>
                </a:lnTo>
                <a:lnTo>
                  <a:pt x="835" y="261"/>
                </a:lnTo>
                <a:lnTo>
                  <a:pt x="836" y="263"/>
                </a:lnTo>
                <a:lnTo>
                  <a:pt x="836" y="264"/>
                </a:lnTo>
                <a:lnTo>
                  <a:pt x="836" y="266"/>
                </a:lnTo>
                <a:lnTo>
                  <a:pt x="836" y="268"/>
                </a:lnTo>
                <a:lnTo>
                  <a:pt x="838" y="268"/>
                </a:lnTo>
                <a:lnTo>
                  <a:pt x="838" y="270"/>
                </a:lnTo>
                <a:lnTo>
                  <a:pt x="838" y="272"/>
                </a:lnTo>
                <a:lnTo>
                  <a:pt x="838" y="273"/>
                </a:lnTo>
                <a:lnTo>
                  <a:pt x="840" y="273"/>
                </a:lnTo>
                <a:lnTo>
                  <a:pt x="840" y="275"/>
                </a:lnTo>
                <a:lnTo>
                  <a:pt x="842" y="275"/>
                </a:lnTo>
                <a:lnTo>
                  <a:pt x="843" y="276"/>
                </a:lnTo>
                <a:lnTo>
                  <a:pt x="844" y="276"/>
                </a:lnTo>
                <a:lnTo>
                  <a:pt x="844" y="278"/>
                </a:lnTo>
                <a:lnTo>
                  <a:pt x="846" y="278"/>
                </a:lnTo>
                <a:lnTo>
                  <a:pt x="848" y="279"/>
                </a:lnTo>
                <a:lnTo>
                  <a:pt x="850" y="279"/>
                </a:lnTo>
                <a:lnTo>
                  <a:pt x="852" y="279"/>
                </a:lnTo>
                <a:lnTo>
                  <a:pt x="854" y="279"/>
                </a:lnTo>
                <a:lnTo>
                  <a:pt x="856" y="279"/>
                </a:lnTo>
                <a:lnTo>
                  <a:pt x="858" y="277"/>
                </a:lnTo>
                <a:lnTo>
                  <a:pt x="859" y="277"/>
                </a:lnTo>
                <a:lnTo>
                  <a:pt x="861" y="275"/>
                </a:lnTo>
                <a:lnTo>
                  <a:pt x="863" y="275"/>
                </a:lnTo>
                <a:lnTo>
                  <a:pt x="864" y="273"/>
                </a:lnTo>
                <a:lnTo>
                  <a:pt x="866" y="273"/>
                </a:lnTo>
                <a:lnTo>
                  <a:pt x="868" y="272"/>
                </a:lnTo>
                <a:lnTo>
                  <a:pt x="870" y="270"/>
                </a:lnTo>
                <a:lnTo>
                  <a:pt x="872" y="268"/>
                </a:lnTo>
                <a:lnTo>
                  <a:pt x="874" y="266"/>
                </a:lnTo>
                <a:lnTo>
                  <a:pt x="876" y="264"/>
                </a:lnTo>
                <a:lnTo>
                  <a:pt x="878" y="262"/>
                </a:lnTo>
                <a:lnTo>
                  <a:pt x="882" y="258"/>
                </a:lnTo>
                <a:lnTo>
                  <a:pt x="884" y="256"/>
                </a:lnTo>
                <a:lnTo>
                  <a:pt x="886" y="253"/>
                </a:lnTo>
                <a:lnTo>
                  <a:pt x="888" y="251"/>
                </a:lnTo>
                <a:lnTo>
                  <a:pt x="891" y="247"/>
                </a:lnTo>
                <a:lnTo>
                  <a:pt x="893" y="245"/>
                </a:lnTo>
                <a:lnTo>
                  <a:pt x="895" y="242"/>
                </a:lnTo>
                <a:lnTo>
                  <a:pt x="897" y="240"/>
                </a:lnTo>
                <a:lnTo>
                  <a:pt x="901" y="236"/>
                </a:lnTo>
                <a:lnTo>
                  <a:pt x="902" y="234"/>
                </a:lnTo>
                <a:lnTo>
                  <a:pt x="906" y="232"/>
                </a:lnTo>
                <a:lnTo>
                  <a:pt x="910" y="230"/>
                </a:lnTo>
                <a:lnTo>
                  <a:pt x="914" y="226"/>
                </a:lnTo>
                <a:lnTo>
                  <a:pt x="914" y="226"/>
                </a:lnTo>
                <a:lnTo>
                  <a:pt x="916" y="226"/>
                </a:lnTo>
                <a:lnTo>
                  <a:pt x="918" y="226"/>
                </a:lnTo>
                <a:lnTo>
                  <a:pt x="919" y="224"/>
                </a:lnTo>
                <a:lnTo>
                  <a:pt x="921" y="224"/>
                </a:lnTo>
                <a:lnTo>
                  <a:pt x="923" y="223"/>
                </a:lnTo>
                <a:lnTo>
                  <a:pt x="925" y="223"/>
                </a:lnTo>
                <a:lnTo>
                  <a:pt x="927" y="222"/>
                </a:lnTo>
                <a:lnTo>
                  <a:pt x="928" y="222"/>
                </a:lnTo>
                <a:lnTo>
                  <a:pt x="930" y="222"/>
                </a:lnTo>
                <a:lnTo>
                  <a:pt x="932" y="222"/>
                </a:lnTo>
                <a:lnTo>
                  <a:pt x="934" y="222"/>
                </a:lnTo>
                <a:lnTo>
                  <a:pt x="936" y="223"/>
                </a:lnTo>
                <a:lnTo>
                  <a:pt x="938" y="223"/>
                </a:lnTo>
                <a:lnTo>
                  <a:pt x="939" y="224"/>
                </a:lnTo>
                <a:lnTo>
                  <a:pt x="941" y="224"/>
                </a:lnTo>
                <a:lnTo>
                  <a:pt x="943" y="227"/>
                </a:lnTo>
                <a:lnTo>
                  <a:pt x="945" y="229"/>
                </a:lnTo>
                <a:lnTo>
                  <a:pt x="947" y="232"/>
                </a:lnTo>
                <a:lnTo>
                  <a:pt x="949" y="233"/>
                </a:lnTo>
                <a:lnTo>
                  <a:pt x="949" y="237"/>
                </a:lnTo>
                <a:lnTo>
                  <a:pt x="950" y="239"/>
                </a:lnTo>
                <a:lnTo>
                  <a:pt x="952" y="243"/>
                </a:lnTo>
                <a:lnTo>
                  <a:pt x="954" y="244"/>
                </a:lnTo>
                <a:lnTo>
                  <a:pt x="954" y="248"/>
                </a:lnTo>
                <a:lnTo>
                  <a:pt x="956" y="252"/>
                </a:lnTo>
                <a:lnTo>
                  <a:pt x="957" y="256"/>
                </a:lnTo>
                <a:lnTo>
                  <a:pt x="959" y="258"/>
                </a:lnTo>
                <a:lnTo>
                  <a:pt x="959" y="262"/>
                </a:lnTo>
                <a:lnTo>
                  <a:pt x="960" y="266"/>
                </a:lnTo>
                <a:lnTo>
                  <a:pt x="962" y="270"/>
                </a:lnTo>
                <a:lnTo>
                  <a:pt x="964" y="273"/>
                </a:lnTo>
                <a:lnTo>
                  <a:pt x="964" y="277"/>
                </a:lnTo>
                <a:lnTo>
                  <a:pt x="964" y="279"/>
                </a:lnTo>
                <a:lnTo>
                  <a:pt x="964" y="281"/>
                </a:lnTo>
                <a:lnTo>
                  <a:pt x="966" y="283"/>
                </a:lnTo>
                <a:lnTo>
                  <a:pt x="966" y="285"/>
                </a:lnTo>
                <a:lnTo>
                  <a:pt x="966" y="287"/>
                </a:lnTo>
                <a:lnTo>
                  <a:pt x="966" y="289"/>
                </a:lnTo>
                <a:lnTo>
                  <a:pt x="968" y="291"/>
                </a:lnTo>
                <a:lnTo>
                  <a:pt x="968" y="293"/>
                </a:lnTo>
                <a:lnTo>
                  <a:pt x="968" y="295"/>
                </a:lnTo>
                <a:lnTo>
                  <a:pt x="968" y="297"/>
                </a:lnTo>
                <a:lnTo>
                  <a:pt x="969" y="299"/>
                </a:lnTo>
                <a:lnTo>
                  <a:pt x="969" y="302"/>
                </a:lnTo>
                <a:lnTo>
                  <a:pt x="970" y="304"/>
                </a:lnTo>
                <a:lnTo>
                  <a:pt x="970" y="306"/>
                </a:lnTo>
                <a:lnTo>
                  <a:pt x="972" y="308"/>
                </a:lnTo>
                <a:lnTo>
                  <a:pt x="972" y="315"/>
                </a:lnTo>
                <a:lnTo>
                  <a:pt x="974" y="321"/>
                </a:lnTo>
                <a:lnTo>
                  <a:pt x="974" y="326"/>
                </a:lnTo>
                <a:lnTo>
                  <a:pt x="976" y="332"/>
                </a:lnTo>
                <a:lnTo>
                  <a:pt x="976" y="338"/>
                </a:lnTo>
                <a:lnTo>
                  <a:pt x="978" y="343"/>
                </a:lnTo>
                <a:lnTo>
                  <a:pt x="979" y="349"/>
                </a:lnTo>
                <a:lnTo>
                  <a:pt x="981" y="353"/>
                </a:lnTo>
                <a:lnTo>
                  <a:pt x="981" y="359"/>
                </a:lnTo>
                <a:lnTo>
                  <a:pt x="983" y="364"/>
                </a:lnTo>
                <a:lnTo>
                  <a:pt x="985" y="370"/>
                </a:lnTo>
                <a:lnTo>
                  <a:pt x="987" y="374"/>
                </a:lnTo>
                <a:lnTo>
                  <a:pt x="989" y="380"/>
                </a:lnTo>
                <a:lnTo>
                  <a:pt x="990" y="386"/>
                </a:lnTo>
                <a:lnTo>
                  <a:pt x="992" y="391"/>
                </a:lnTo>
                <a:lnTo>
                  <a:pt x="995" y="396"/>
                </a:lnTo>
                <a:lnTo>
                  <a:pt x="995" y="398"/>
                </a:lnTo>
                <a:lnTo>
                  <a:pt x="996" y="400"/>
                </a:lnTo>
                <a:lnTo>
                  <a:pt x="996" y="402"/>
                </a:lnTo>
                <a:lnTo>
                  <a:pt x="997" y="404"/>
                </a:lnTo>
                <a:lnTo>
                  <a:pt x="997" y="406"/>
                </a:lnTo>
                <a:lnTo>
                  <a:pt x="999" y="408"/>
                </a:lnTo>
                <a:lnTo>
                  <a:pt x="999" y="409"/>
                </a:lnTo>
                <a:lnTo>
                  <a:pt x="1001" y="410"/>
                </a:lnTo>
                <a:lnTo>
                  <a:pt x="1001" y="412"/>
                </a:lnTo>
                <a:lnTo>
                  <a:pt x="1003" y="414"/>
                </a:lnTo>
                <a:lnTo>
                  <a:pt x="1003" y="416"/>
                </a:lnTo>
                <a:lnTo>
                  <a:pt x="1005" y="416"/>
                </a:lnTo>
                <a:lnTo>
                  <a:pt x="1005" y="418"/>
                </a:lnTo>
                <a:lnTo>
                  <a:pt x="1007" y="418"/>
                </a:lnTo>
                <a:lnTo>
                  <a:pt x="1008" y="420"/>
                </a:lnTo>
                <a:lnTo>
                  <a:pt x="1010" y="420"/>
                </a:lnTo>
                <a:lnTo>
                  <a:pt x="1010" y="424"/>
                </a:lnTo>
                <a:lnTo>
                  <a:pt x="1012" y="426"/>
                </a:lnTo>
                <a:lnTo>
                  <a:pt x="1012" y="428"/>
                </a:lnTo>
                <a:lnTo>
                  <a:pt x="1014" y="429"/>
                </a:lnTo>
                <a:lnTo>
                  <a:pt x="1014" y="432"/>
                </a:lnTo>
                <a:lnTo>
                  <a:pt x="1016" y="434"/>
                </a:lnTo>
                <a:lnTo>
                  <a:pt x="1018" y="436"/>
                </a:lnTo>
                <a:lnTo>
                  <a:pt x="1020" y="437"/>
                </a:lnTo>
                <a:lnTo>
                  <a:pt x="1020" y="439"/>
                </a:lnTo>
                <a:lnTo>
                  <a:pt x="1022" y="441"/>
                </a:lnTo>
                <a:lnTo>
                  <a:pt x="1024" y="443"/>
                </a:lnTo>
                <a:lnTo>
                  <a:pt x="1026" y="444"/>
                </a:lnTo>
                <a:lnTo>
                  <a:pt x="1027" y="446"/>
                </a:lnTo>
                <a:lnTo>
                  <a:pt x="1029" y="447"/>
                </a:lnTo>
                <a:lnTo>
                  <a:pt x="1031" y="448"/>
                </a:lnTo>
                <a:lnTo>
                  <a:pt x="1034" y="448"/>
                </a:lnTo>
                <a:lnTo>
                  <a:pt x="1036" y="450"/>
                </a:lnTo>
                <a:lnTo>
                  <a:pt x="1038" y="450"/>
                </a:lnTo>
                <a:lnTo>
                  <a:pt x="1040" y="451"/>
                </a:lnTo>
                <a:lnTo>
                  <a:pt x="1044" y="451"/>
                </a:lnTo>
                <a:lnTo>
                  <a:pt x="1046" y="451"/>
                </a:lnTo>
                <a:lnTo>
                  <a:pt x="1048" y="451"/>
                </a:lnTo>
                <a:lnTo>
                  <a:pt x="1050" y="451"/>
                </a:lnTo>
                <a:lnTo>
                  <a:pt x="1054" y="449"/>
                </a:lnTo>
                <a:lnTo>
                  <a:pt x="1056" y="449"/>
                </a:lnTo>
                <a:lnTo>
                  <a:pt x="1057" y="447"/>
                </a:lnTo>
                <a:lnTo>
                  <a:pt x="1059" y="447"/>
                </a:lnTo>
                <a:lnTo>
                  <a:pt x="1063" y="446"/>
                </a:lnTo>
                <a:lnTo>
                  <a:pt x="1065" y="446"/>
                </a:lnTo>
                <a:lnTo>
                  <a:pt x="1068" y="444"/>
                </a:lnTo>
                <a:lnTo>
                  <a:pt x="1072" y="444"/>
                </a:lnTo>
                <a:lnTo>
                  <a:pt x="1075" y="442"/>
                </a:lnTo>
                <a:lnTo>
                  <a:pt x="1075" y="443"/>
                </a:lnTo>
                <a:lnTo>
                  <a:pt x="1077" y="443"/>
                </a:lnTo>
                <a:lnTo>
                  <a:pt x="1077" y="443"/>
                </a:lnTo>
                <a:lnTo>
                  <a:pt x="1079" y="443"/>
                </a:lnTo>
                <a:lnTo>
                  <a:pt x="1079" y="444"/>
                </a:lnTo>
                <a:lnTo>
                  <a:pt x="1081" y="444"/>
                </a:lnTo>
                <a:lnTo>
                  <a:pt x="1083" y="444"/>
                </a:lnTo>
                <a:lnTo>
                  <a:pt x="1085" y="444"/>
                </a:lnTo>
                <a:lnTo>
                  <a:pt x="1085" y="444"/>
                </a:lnTo>
                <a:lnTo>
                  <a:pt x="1087" y="444"/>
                </a:lnTo>
                <a:lnTo>
                  <a:pt x="1088" y="444"/>
                </a:lnTo>
                <a:lnTo>
                  <a:pt x="1090" y="444"/>
                </a:lnTo>
                <a:lnTo>
                  <a:pt x="1090" y="444"/>
                </a:lnTo>
                <a:lnTo>
                  <a:pt x="1092" y="442"/>
                </a:lnTo>
                <a:lnTo>
                  <a:pt x="1094" y="442"/>
                </a:lnTo>
                <a:lnTo>
                  <a:pt x="1095" y="440"/>
                </a:lnTo>
                <a:lnTo>
                  <a:pt x="1095" y="440"/>
                </a:lnTo>
                <a:lnTo>
                  <a:pt x="1097" y="438"/>
                </a:lnTo>
                <a:lnTo>
                  <a:pt x="1098" y="437"/>
                </a:lnTo>
                <a:lnTo>
                  <a:pt x="1100" y="436"/>
                </a:lnTo>
                <a:lnTo>
                  <a:pt x="1100" y="434"/>
                </a:lnTo>
                <a:lnTo>
                  <a:pt x="1102" y="432"/>
                </a:lnTo>
                <a:lnTo>
                  <a:pt x="1104" y="430"/>
                </a:lnTo>
                <a:lnTo>
                  <a:pt x="1105" y="428"/>
                </a:lnTo>
                <a:lnTo>
                  <a:pt x="1105" y="426"/>
                </a:lnTo>
                <a:lnTo>
                  <a:pt x="1107" y="424"/>
                </a:lnTo>
                <a:lnTo>
                  <a:pt x="1107" y="422"/>
                </a:lnTo>
                <a:lnTo>
                  <a:pt x="1109" y="420"/>
                </a:lnTo>
                <a:lnTo>
                  <a:pt x="1109" y="419"/>
                </a:lnTo>
                <a:lnTo>
                  <a:pt x="1111" y="417"/>
                </a:lnTo>
                <a:lnTo>
                  <a:pt x="1112" y="415"/>
                </a:lnTo>
                <a:lnTo>
                  <a:pt x="1114" y="412"/>
                </a:lnTo>
                <a:lnTo>
                  <a:pt x="1116" y="406"/>
                </a:lnTo>
                <a:lnTo>
                  <a:pt x="1120" y="399"/>
                </a:lnTo>
                <a:lnTo>
                  <a:pt x="1124" y="393"/>
                </a:lnTo>
                <a:lnTo>
                  <a:pt x="1128" y="386"/>
                </a:lnTo>
                <a:lnTo>
                  <a:pt x="1130" y="380"/>
                </a:lnTo>
                <a:lnTo>
                  <a:pt x="1134" y="374"/>
                </a:lnTo>
                <a:lnTo>
                  <a:pt x="1138" y="368"/>
                </a:lnTo>
                <a:lnTo>
                  <a:pt x="1142" y="361"/>
                </a:lnTo>
                <a:lnTo>
                  <a:pt x="1144" y="355"/>
                </a:lnTo>
                <a:lnTo>
                  <a:pt x="1147" y="350"/>
                </a:lnTo>
                <a:lnTo>
                  <a:pt x="1151" y="344"/>
                </a:lnTo>
                <a:lnTo>
                  <a:pt x="1155" y="336"/>
                </a:lnTo>
                <a:lnTo>
                  <a:pt x="1158" y="331"/>
                </a:lnTo>
                <a:lnTo>
                  <a:pt x="1162" y="323"/>
                </a:lnTo>
                <a:lnTo>
                  <a:pt x="1165" y="317"/>
                </a:lnTo>
                <a:lnTo>
                  <a:pt x="1170" y="310"/>
                </a:lnTo>
                <a:lnTo>
                  <a:pt x="1172" y="306"/>
                </a:lnTo>
                <a:lnTo>
                  <a:pt x="1174" y="300"/>
                </a:lnTo>
                <a:lnTo>
                  <a:pt x="1176" y="296"/>
                </a:lnTo>
                <a:lnTo>
                  <a:pt x="1179" y="291"/>
                </a:lnTo>
                <a:lnTo>
                  <a:pt x="1181" y="287"/>
                </a:lnTo>
                <a:lnTo>
                  <a:pt x="1183" y="281"/>
                </a:lnTo>
                <a:lnTo>
                  <a:pt x="1184" y="277"/>
                </a:lnTo>
                <a:lnTo>
                  <a:pt x="1188" y="272"/>
                </a:lnTo>
                <a:lnTo>
                  <a:pt x="1190" y="268"/>
                </a:lnTo>
                <a:lnTo>
                  <a:pt x="1193" y="263"/>
                </a:lnTo>
                <a:lnTo>
                  <a:pt x="1194" y="260"/>
                </a:lnTo>
                <a:lnTo>
                  <a:pt x="1198" y="254"/>
                </a:lnTo>
                <a:lnTo>
                  <a:pt x="1200" y="250"/>
                </a:lnTo>
                <a:lnTo>
                  <a:pt x="1204" y="246"/>
                </a:lnTo>
                <a:lnTo>
                  <a:pt x="1208" y="243"/>
                </a:lnTo>
                <a:lnTo>
                  <a:pt x="1212" y="238"/>
                </a:lnTo>
                <a:lnTo>
                  <a:pt x="1219" y="232"/>
                </a:lnTo>
                <a:lnTo>
                  <a:pt x="1226" y="224"/>
                </a:lnTo>
                <a:lnTo>
                  <a:pt x="1234" y="218"/>
                </a:lnTo>
                <a:lnTo>
                  <a:pt x="1241" y="212"/>
                </a:lnTo>
                <a:lnTo>
                  <a:pt x="1249" y="206"/>
                </a:lnTo>
                <a:lnTo>
                  <a:pt x="1256" y="201"/>
                </a:lnTo>
                <a:lnTo>
                  <a:pt x="1264" y="197"/>
                </a:lnTo>
                <a:lnTo>
                  <a:pt x="1271" y="192"/>
                </a:lnTo>
                <a:lnTo>
                  <a:pt x="1279" y="190"/>
                </a:lnTo>
                <a:lnTo>
                  <a:pt x="1286" y="186"/>
                </a:lnTo>
                <a:lnTo>
                  <a:pt x="1294" y="184"/>
                </a:lnTo>
                <a:lnTo>
                  <a:pt x="1302" y="180"/>
                </a:lnTo>
                <a:lnTo>
                  <a:pt x="1310" y="179"/>
                </a:lnTo>
                <a:lnTo>
                  <a:pt x="1319" y="177"/>
                </a:lnTo>
                <a:lnTo>
                  <a:pt x="1329" y="176"/>
                </a:lnTo>
                <a:lnTo>
                  <a:pt x="1339" y="17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5" name="Freeform 29">
            <a:extLst>
              <a:ext uri="{FF2B5EF4-FFF2-40B4-BE49-F238E27FC236}">
                <a16:creationId xmlns:a16="http://schemas.microsoft.com/office/drawing/2014/main" id="{FF015B29-0520-4A40-8FF7-DEEFAF784FB4}"/>
              </a:ext>
            </a:extLst>
          </p:cNvPr>
          <p:cNvSpPr>
            <a:spLocks/>
          </p:cNvSpPr>
          <p:nvPr/>
        </p:nvSpPr>
        <p:spPr bwMode="auto">
          <a:xfrm>
            <a:off x="3602038" y="1341438"/>
            <a:ext cx="3086100" cy="1554162"/>
          </a:xfrm>
          <a:custGeom>
            <a:avLst/>
            <a:gdLst>
              <a:gd name="T0" fmla="*/ 69 w 2138"/>
              <a:gd name="T1" fmla="*/ 68 h 1109"/>
              <a:gd name="T2" fmla="*/ 142 w 2138"/>
              <a:gd name="T3" fmla="*/ 33 h 1109"/>
              <a:gd name="T4" fmla="*/ 96 w 2138"/>
              <a:gd name="T5" fmla="*/ 268 h 1109"/>
              <a:gd name="T6" fmla="*/ 165 w 2138"/>
              <a:gd name="T7" fmla="*/ 201 h 1109"/>
              <a:gd name="T8" fmla="*/ 264 w 2138"/>
              <a:gd name="T9" fmla="*/ 60 h 1109"/>
              <a:gd name="T10" fmla="*/ 258 w 2138"/>
              <a:gd name="T11" fmla="*/ 263 h 1109"/>
              <a:gd name="T12" fmla="*/ 305 w 2138"/>
              <a:gd name="T13" fmla="*/ 284 h 1109"/>
              <a:gd name="T14" fmla="*/ 387 w 2138"/>
              <a:gd name="T15" fmla="*/ 127 h 1109"/>
              <a:gd name="T16" fmla="*/ 386 w 2138"/>
              <a:gd name="T17" fmla="*/ 288 h 1109"/>
              <a:gd name="T18" fmla="*/ 406 w 2138"/>
              <a:gd name="T19" fmla="*/ 384 h 1109"/>
              <a:gd name="T20" fmla="*/ 501 w 2138"/>
              <a:gd name="T21" fmla="*/ 196 h 1109"/>
              <a:gd name="T22" fmla="*/ 526 w 2138"/>
              <a:gd name="T23" fmla="*/ 294 h 1109"/>
              <a:gd name="T24" fmla="*/ 537 w 2138"/>
              <a:gd name="T25" fmla="*/ 462 h 1109"/>
              <a:gd name="T26" fmla="*/ 668 w 2138"/>
              <a:gd name="T27" fmla="*/ 276 h 1109"/>
              <a:gd name="T28" fmla="*/ 720 w 2138"/>
              <a:gd name="T29" fmla="*/ 289 h 1109"/>
              <a:gd name="T30" fmla="*/ 689 w 2138"/>
              <a:gd name="T31" fmla="*/ 478 h 1109"/>
              <a:gd name="T32" fmla="*/ 774 w 2138"/>
              <a:gd name="T33" fmla="*/ 362 h 1109"/>
              <a:gd name="T34" fmla="*/ 839 w 2138"/>
              <a:gd name="T35" fmla="*/ 302 h 1109"/>
              <a:gd name="T36" fmla="*/ 806 w 2138"/>
              <a:gd name="T37" fmla="*/ 475 h 1109"/>
              <a:gd name="T38" fmla="*/ 861 w 2138"/>
              <a:gd name="T39" fmla="*/ 445 h 1109"/>
              <a:gd name="T40" fmla="*/ 928 w 2138"/>
              <a:gd name="T41" fmla="*/ 367 h 1109"/>
              <a:gd name="T42" fmla="*/ 895 w 2138"/>
              <a:gd name="T43" fmla="*/ 504 h 1109"/>
              <a:gd name="T44" fmla="*/ 923 w 2138"/>
              <a:gd name="T45" fmla="*/ 510 h 1109"/>
              <a:gd name="T46" fmla="*/ 1011 w 2138"/>
              <a:gd name="T47" fmla="*/ 374 h 1109"/>
              <a:gd name="T48" fmla="*/ 996 w 2138"/>
              <a:gd name="T49" fmla="*/ 508 h 1109"/>
              <a:gd name="T50" fmla="*/ 1006 w 2138"/>
              <a:gd name="T51" fmla="*/ 590 h 1109"/>
              <a:gd name="T52" fmla="*/ 1107 w 2138"/>
              <a:gd name="T53" fmla="*/ 433 h 1109"/>
              <a:gd name="T54" fmla="*/ 1127 w 2138"/>
              <a:gd name="T55" fmla="*/ 513 h 1109"/>
              <a:gd name="T56" fmla="*/ 1122 w 2138"/>
              <a:gd name="T57" fmla="*/ 646 h 1109"/>
              <a:gd name="T58" fmla="*/ 1216 w 2138"/>
              <a:gd name="T59" fmla="*/ 518 h 1109"/>
              <a:gd name="T60" fmla="*/ 1255 w 2138"/>
              <a:gd name="T61" fmla="*/ 536 h 1109"/>
              <a:gd name="T62" fmla="*/ 1227 w 2138"/>
              <a:gd name="T63" fmla="*/ 697 h 1109"/>
              <a:gd name="T64" fmla="*/ 1296 w 2138"/>
              <a:gd name="T65" fmla="*/ 598 h 1109"/>
              <a:gd name="T66" fmla="*/ 1356 w 2138"/>
              <a:gd name="T67" fmla="*/ 551 h 1109"/>
              <a:gd name="T68" fmla="*/ 1336 w 2138"/>
              <a:gd name="T69" fmla="*/ 722 h 1109"/>
              <a:gd name="T70" fmla="*/ 1393 w 2138"/>
              <a:gd name="T71" fmla="*/ 688 h 1109"/>
              <a:gd name="T72" fmla="*/ 1460 w 2138"/>
              <a:gd name="T73" fmla="*/ 605 h 1109"/>
              <a:gd name="T74" fmla="*/ 1439 w 2138"/>
              <a:gd name="T75" fmla="*/ 747 h 1109"/>
              <a:gd name="T76" fmla="*/ 1470 w 2138"/>
              <a:gd name="T77" fmla="*/ 757 h 1109"/>
              <a:gd name="T78" fmla="*/ 1545 w 2138"/>
              <a:gd name="T79" fmla="*/ 631 h 1109"/>
              <a:gd name="T80" fmla="*/ 1544 w 2138"/>
              <a:gd name="T81" fmla="*/ 752 h 1109"/>
              <a:gd name="T82" fmla="*/ 1565 w 2138"/>
              <a:gd name="T83" fmla="*/ 827 h 1109"/>
              <a:gd name="T84" fmla="*/ 1656 w 2138"/>
              <a:gd name="T85" fmla="*/ 687 h 1109"/>
              <a:gd name="T86" fmla="*/ 1653 w 2138"/>
              <a:gd name="T87" fmla="*/ 761 h 1109"/>
              <a:gd name="T88" fmla="*/ 1627 w 2138"/>
              <a:gd name="T89" fmla="*/ 887 h 1109"/>
              <a:gd name="T90" fmla="*/ 1721 w 2138"/>
              <a:gd name="T91" fmla="*/ 764 h 1109"/>
              <a:gd name="T92" fmla="*/ 1762 w 2138"/>
              <a:gd name="T93" fmla="*/ 784 h 1109"/>
              <a:gd name="T94" fmla="*/ 1734 w 2138"/>
              <a:gd name="T95" fmla="*/ 938 h 1109"/>
              <a:gd name="T96" fmla="*/ 1800 w 2138"/>
              <a:gd name="T97" fmla="*/ 845 h 1109"/>
              <a:gd name="T98" fmla="*/ 1852 w 2138"/>
              <a:gd name="T99" fmla="*/ 803 h 1109"/>
              <a:gd name="T100" fmla="*/ 1821 w 2138"/>
              <a:gd name="T101" fmla="*/ 985 h 1109"/>
              <a:gd name="T102" fmla="*/ 1874 w 2138"/>
              <a:gd name="T103" fmla="*/ 930 h 1109"/>
              <a:gd name="T104" fmla="*/ 1945 w 2138"/>
              <a:gd name="T105" fmla="*/ 820 h 1109"/>
              <a:gd name="T106" fmla="*/ 1924 w 2138"/>
              <a:gd name="T107" fmla="*/ 982 h 1109"/>
              <a:gd name="T108" fmla="*/ 1953 w 2138"/>
              <a:gd name="T109" fmla="*/ 1004 h 1109"/>
              <a:gd name="T110" fmla="*/ 2017 w 2138"/>
              <a:gd name="T111" fmla="*/ 893 h 1109"/>
              <a:gd name="T112" fmla="*/ 2027 w 2138"/>
              <a:gd name="T113" fmla="*/ 1021 h 1109"/>
              <a:gd name="T114" fmla="*/ 2054 w 2138"/>
              <a:gd name="T115" fmla="*/ 1097 h 1109"/>
              <a:gd name="T116" fmla="*/ 2129 w 2138"/>
              <a:gd name="T117" fmla="*/ 962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38" h="1109">
                <a:moveTo>
                  <a:pt x="0" y="176"/>
                </a:moveTo>
                <a:lnTo>
                  <a:pt x="0" y="174"/>
                </a:lnTo>
                <a:lnTo>
                  <a:pt x="4" y="169"/>
                </a:lnTo>
                <a:lnTo>
                  <a:pt x="9" y="160"/>
                </a:lnTo>
                <a:lnTo>
                  <a:pt x="17" y="148"/>
                </a:lnTo>
                <a:lnTo>
                  <a:pt x="25" y="134"/>
                </a:lnTo>
                <a:lnTo>
                  <a:pt x="35" y="118"/>
                </a:lnTo>
                <a:lnTo>
                  <a:pt x="46" y="102"/>
                </a:lnTo>
                <a:lnTo>
                  <a:pt x="58" y="85"/>
                </a:lnTo>
                <a:lnTo>
                  <a:pt x="69" y="68"/>
                </a:lnTo>
                <a:lnTo>
                  <a:pt x="80" y="52"/>
                </a:lnTo>
                <a:lnTo>
                  <a:pt x="92" y="37"/>
                </a:lnTo>
                <a:lnTo>
                  <a:pt x="103" y="24"/>
                </a:lnTo>
                <a:lnTo>
                  <a:pt x="112" y="13"/>
                </a:lnTo>
                <a:lnTo>
                  <a:pt x="122" y="5"/>
                </a:lnTo>
                <a:lnTo>
                  <a:pt x="129" y="1"/>
                </a:lnTo>
                <a:lnTo>
                  <a:pt x="136" y="0"/>
                </a:lnTo>
                <a:lnTo>
                  <a:pt x="140" y="6"/>
                </a:lnTo>
                <a:lnTo>
                  <a:pt x="142" y="17"/>
                </a:lnTo>
                <a:lnTo>
                  <a:pt x="142" y="33"/>
                </a:lnTo>
                <a:lnTo>
                  <a:pt x="140" y="52"/>
                </a:lnTo>
                <a:lnTo>
                  <a:pt x="136" y="74"/>
                </a:lnTo>
                <a:lnTo>
                  <a:pt x="132" y="98"/>
                </a:lnTo>
                <a:lnTo>
                  <a:pt x="126" y="124"/>
                </a:lnTo>
                <a:lnTo>
                  <a:pt x="121" y="150"/>
                </a:lnTo>
                <a:lnTo>
                  <a:pt x="114" y="178"/>
                </a:lnTo>
                <a:lnTo>
                  <a:pt x="108" y="203"/>
                </a:lnTo>
                <a:lnTo>
                  <a:pt x="103" y="228"/>
                </a:lnTo>
                <a:lnTo>
                  <a:pt x="100" y="249"/>
                </a:lnTo>
                <a:lnTo>
                  <a:pt x="96" y="268"/>
                </a:lnTo>
                <a:lnTo>
                  <a:pt x="96" y="283"/>
                </a:lnTo>
                <a:lnTo>
                  <a:pt x="98" y="293"/>
                </a:lnTo>
                <a:lnTo>
                  <a:pt x="103" y="297"/>
                </a:lnTo>
                <a:lnTo>
                  <a:pt x="108" y="297"/>
                </a:lnTo>
                <a:lnTo>
                  <a:pt x="116" y="290"/>
                </a:lnTo>
                <a:lnTo>
                  <a:pt x="124" y="279"/>
                </a:lnTo>
                <a:lnTo>
                  <a:pt x="133" y="263"/>
                </a:lnTo>
                <a:lnTo>
                  <a:pt x="143" y="245"/>
                </a:lnTo>
                <a:lnTo>
                  <a:pt x="154" y="224"/>
                </a:lnTo>
                <a:lnTo>
                  <a:pt x="165" y="201"/>
                </a:lnTo>
                <a:lnTo>
                  <a:pt x="177" y="176"/>
                </a:lnTo>
                <a:lnTo>
                  <a:pt x="188" y="154"/>
                </a:lnTo>
                <a:lnTo>
                  <a:pt x="200" y="130"/>
                </a:lnTo>
                <a:lnTo>
                  <a:pt x="211" y="109"/>
                </a:lnTo>
                <a:lnTo>
                  <a:pt x="222" y="90"/>
                </a:lnTo>
                <a:lnTo>
                  <a:pt x="231" y="75"/>
                </a:lnTo>
                <a:lnTo>
                  <a:pt x="242" y="62"/>
                </a:lnTo>
                <a:lnTo>
                  <a:pt x="251" y="55"/>
                </a:lnTo>
                <a:lnTo>
                  <a:pt x="259" y="54"/>
                </a:lnTo>
                <a:lnTo>
                  <a:pt x="264" y="60"/>
                </a:lnTo>
                <a:lnTo>
                  <a:pt x="268" y="69"/>
                </a:lnTo>
                <a:lnTo>
                  <a:pt x="269" y="83"/>
                </a:lnTo>
                <a:lnTo>
                  <a:pt x="271" y="100"/>
                </a:lnTo>
                <a:lnTo>
                  <a:pt x="269" y="121"/>
                </a:lnTo>
                <a:lnTo>
                  <a:pt x="268" y="143"/>
                </a:lnTo>
                <a:lnTo>
                  <a:pt x="266" y="168"/>
                </a:lnTo>
                <a:lnTo>
                  <a:pt x="264" y="191"/>
                </a:lnTo>
                <a:lnTo>
                  <a:pt x="261" y="217"/>
                </a:lnTo>
                <a:lnTo>
                  <a:pt x="259" y="241"/>
                </a:lnTo>
                <a:lnTo>
                  <a:pt x="258" y="263"/>
                </a:lnTo>
                <a:lnTo>
                  <a:pt x="257" y="282"/>
                </a:lnTo>
                <a:lnTo>
                  <a:pt x="257" y="300"/>
                </a:lnTo>
                <a:lnTo>
                  <a:pt x="259" y="314"/>
                </a:lnTo>
                <a:lnTo>
                  <a:pt x="262" y="323"/>
                </a:lnTo>
                <a:lnTo>
                  <a:pt x="269" y="327"/>
                </a:lnTo>
                <a:lnTo>
                  <a:pt x="275" y="327"/>
                </a:lnTo>
                <a:lnTo>
                  <a:pt x="282" y="322"/>
                </a:lnTo>
                <a:lnTo>
                  <a:pt x="289" y="312"/>
                </a:lnTo>
                <a:lnTo>
                  <a:pt x="298" y="299"/>
                </a:lnTo>
                <a:lnTo>
                  <a:pt x="305" y="284"/>
                </a:lnTo>
                <a:lnTo>
                  <a:pt x="314" y="266"/>
                </a:lnTo>
                <a:lnTo>
                  <a:pt x="324" y="248"/>
                </a:lnTo>
                <a:lnTo>
                  <a:pt x="333" y="227"/>
                </a:lnTo>
                <a:lnTo>
                  <a:pt x="340" y="208"/>
                </a:lnTo>
                <a:lnTo>
                  <a:pt x="350" y="189"/>
                </a:lnTo>
                <a:lnTo>
                  <a:pt x="357" y="171"/>
                </a:lnTo>
                <a:lnTo>
                  <a:pt x="367" y="155"/>
                </a:lnTo>
                <a:lnTo>
                  <a:pt x="374" y="143"/>
                </a:lnTo>
                <a:lnTo>
                  <a:pt x="381" y="133"/>
                </a:lnTo>
                <a:lnTo>
                  <a:pt x="387" y="127"/>
                </a:lnTo>
                <a:lnTo>
                  <a:pt x="394" y="125"/>
                </a:lnTo>
                <a:lnTo>
                  <a:pt x="397" y="130"/>
                </a:lnTo>
                <a:lnTo>
                  <a:pt x="400" y="140"/>
                </a:lnTo>
                <a:lnTo>
                  <a:pt x="400" y="154"/>
                </a:lnTo>
                <a:lnTo>
                  <a:pt x="400" y="171"/>
                </a:lnTo>
                <a:lnTo>
                  <a:pt x="398" y="192"/>
                </a:lnTo>
                <a:lnTo>
                  <a:pt x="396" y="214"/>
                </a:lnTo>
                <a:lnTo>
                  <a:pt x="392" y="239"/>
                </a:lnTo>
                <a:lnTo>
                  <a:pt x="389" y="262"/>
                </a:lnTo>
                <a:lnTo>
                  <a:pt x="386" y="288"/>
                </a:lnTo>
                <a:lnTo>
                  <a:pt x="382" y="312"/>
                </a:lnTo>
                <a:lnTo>
                  <a:pt x="378" y="335"/>
                </a:lnTo>
                <a:lnTo>
                  <a:pt x="377" y="355"/>
                </a:lnTo>
                <a:lnTo>
                  <a:pt x="376" y="374"/>
                </a:lnTo>
                <a:lnTo>
                  <a:pt x="377" y="387"/>
                </a:lnTo>
                <a:lnTo>
                  <a:pt x="380" y="396"/>
                </a:lnTo>
                <a:lnTo>
                  <a:pt x="386" y="400"/>
                </a:lnTo>
                <a:lnTo>
                  <a:pt x="391" y="400"/>
                </a:lnTo>
                <a:lnTo>
                  <a:pt x="398" y="394"/>
                </a:lnTo>
                <a:lnTo>
                  <a:pt x="406" y="384"/>
                </a:lnTo>
                <a:lnTo>
                  <a:pt x="415" y="369"/>
                </a:lnTo>
                <a:lnTo>
                  <a:pt x="424" y="352"/>
                </a:lnTo>
                <a:lnTo>
                  <a:pt x="434" y="333"/>
                </a:lnTo>
                <a:lnTo>
                  <a:pt x="443" y="312"/>
                </a:lnTo>
                <a:lnTo>
                  <a:pt x="454" y="289"/>
                </a:lnTo>
                <a:lnTo>
                  <a:pt x="464" y="269"/>
                </a:lnTo>
                <a:lnTo>
                  <a:pt x="474" y="247"/>
                </a:lnTo>
                <a:lnTo>
                  <a:pt x="483" y="228"/>
                </a:lnTo>
                <a:lnTo>
                  <a:pt x="493" y="210"/>
                </a:lnTo>
                <a:lnTo>
                  <a:pt x="501" y="196"/>
                </a:lnTo>
                <a:lnTo>
                  <a:pt x="510" y="185"/>
                </a:lnTo>
                <a:lnTo>
                  <a:pt x="518" y="180"/>
                </a:lnTo>
                <a:lnTo>
                  <a:pt x="525" y="178"/>
                </a:lnTo>
                <a:lnTo>
                  <a:pt x="530" y="184"/>
                </a:lnTo>
                <a:lnTo>
                  <a:pt x="533" y="193"/>
                </a:lnTo>
                <a:lnTo>
                  <a:pt x="534" y="208"/>
                </a:lnTo>
                <a:lnTo>
                  <a:pt x="534" y="225"/>
                </a:lnTo>
                <a:lnTo>
                  <a:pt x="532" y="246"/>
                </a:lnTo>
                <a:lnTo>
                  <a:pt x="530" y="269"/>
                </a:lnTo>
                <a:lnTo>
                  <a:pt x="526" y="294"/>
                </a:lnTo>
                <a:lnTo>
                  <a:pt x="524" y="319"/>
                </a:lnTo>
                <a:lnTo>
                  <a:pt x="521" y="345"/>
                </a:lnTo>
                <a:lnTo>
                  <a:pt x="518" y="369"/>
                </a:lnTo>
                <a:lnTo>
                  <a:pt x="516" y="392"/>
                </a:lnTo>
                <a:lnTo>
                  <a:pt x="515" y="413"/>
                </a:lnTo>
                <a:lnTo>
                  <a:pt x="515" y="432"/>
                </a:lnTo>
                <a:lnTo>
                  <a:pt x="517" y="446"/>
                </a:lnTo>
                <a:lnTo>
                  <a:pt x="521" y="456"/>
                </a:lnTo>
                <a:lnTo>
                  <a:pt x="528" y="462"/>
                </a:lnTo>
                <a:lnTo>
                  <a:pt x="537" y="462"/>
                </a:lnTo>
                <a:lnTo>
                  <a:pt x="547" y="456"/>
                </a:lnTo>
                <a:lnTo>
                  <a:pt x="558" y="445"/>
                </a:lnTo>
                <a:lnTo>
                  <a:pt x="571" y="430"/>
                </a:lnTo>
                <a:lnTo>
                  <a:pt x="584" y="412"/>
                </a:lnTo>
                <a:lnTo>
                  <a:pt x="598" y="390"/>
                </a:lnTo>
                <a:lnTo>
                  <a:pt x="612" y="367"/>
                </a:lnTo>
                <a:lnTo>
                  <a:pt x="627" y="343"/>
                </a:lnTo>
                <a:lnTo>
                  <a:pt x="640" y="320"/>
                </a:lnTo>
                <a:lnTo>
                  <a:pt x="654" y="297"/>
                </a:lnTo>
                <a:lnTo>
                  <a:pt x="668" y="276"/>
                </a:lnTo>
                <a:lnTo>
                  <a:pt x="680" y="256"/>
                </a:lnTo>
                <a:lnTo>
                  <a:pt x="692" y="241"/>
                </a:lnTo>
                <a:lnTo>
                  <a:pt x="702" y="230"/>
                </a:lnTo>
                <a:lnTo>
                  <a:pt x="712" y="224"/>
                </a:lnTo>
                <a:lnTo>
                  <a:pt x="720" y="224"/>
                </a:lnTo>
                <a:lnTo>
                  <a:pt x="724" y="230"/>
                </a:lnTo>
                <a:lnTo>
                  <a:pt x="726" y="239"/>
                </a:lnTo>
                <a:lnTo>
                  <a:pt x="726" y="253"/>
                </a:lnTo>
                <a:lnTo>
                  <a:pt x="724" y="269"/>
                </a:lnTo>
                <a:lnTo>
                  <a:pt x="720" y="289"/>
                </a:lnTo>
                <a:lnTo>
                  <a:pt x="717" y="310"/>
                </a:lnTo>
                <a:lnTo>
                  <a:pt x="711" y="332"/>
                </a:lnTo>
                <a:lnTo>
                  <a:pt x="708" y="354"/>
                </a:lnTo>
                <a:lnTo>
                  <a:pt x="702" y="378"/>
                </a:lnTo>
                <a:lnTo>
                  <a:pt x="697" y="400"/>
                </a:lnTo>
                <a:lnTo>
                  <a:pt x="692" y="421"/>
                </a:lnTo>
                <a:lnTo>
                  <a:pt x="689" y="439"/>
                </a:lnTo>
                <a:lnTo>
                  <a:pt x="687" y="456"/>
                </a:lnTo>
                <a:lnTo>
                  <a:pt x="688" y="469"/>
                </a:lnTo>
                <a:lnTo>
                  <a:pt x="689" y="478"/>
                </a:lnTo>
                <a:lnTo>
                  <a:pt x="694" y="482"/>
                </a:lnTo>
                <a:lnTo>
                  <a:pt x="699" y="483"/>
                </a:lnTo>
                <a:lnTo>
                  <a:pt x="706" y="477"/>
                </a:lnTo>
                <a:lnTo>
                  <a:pt x="714" y="468"/>
                </a:lnTo>
                <a:lnTo>
                  <a:pt x="723" y="454"/>
                </a:lnTo>
                <a:lnTo>
                  <a:pt x="732" y="438"/>
                </a:lnTo>
                <a:lnTo>
                  <a:pt x="742" y="420"/>
                </a:lnTo>
                <a:lnTo>
                  <a:pt x="753" y="401"/>
                </a:lnTo>
                <a:lnTo>
                  <a:pt x="764" y="380"/>
                </a:lnTo>
                <a:lnTo>
                  <a:pt x="774" y="362"/>
                </a:lnTo>
                <a:lnTo>
                  <a:pt x="785" y="342"/>
                </a:lnTo>
                <a:lnTo>
                  <a:pt x="795" y="324"/>
                </a:lnTo>
                <a:lnTo>
                  <a:pt x="805" y="307"/>
                </a:lnTo>
                <a:lnTo>
                  <a:pt x="814" y="294"/>
                </a:lnTo>
                <a:lnTo>
                  <a:pt x="822" y="285"/>
                </a:lnTo>
                <a:lnTo>
                  <a:pt x="828" y="279"/>
                </a:lnTo>
                <a:lnTo>
                  <a:pt x="835" y="278"/>
                </a:lnTo>
                <a:lnTo>
                  <a:pt x="838" y="283"/>
                </a:lnTo>
                <a:lnTo>
                  <a:pt x="840" y="290"/>
                </a:lnTo>
                <a:lnTo>
                  <a:pt x="839" y="302"/>
                </a:lnTo>
                <a:lnTo>
                  <a:pt x="838" y="316"/>
                </a:lnTo>
                <a:lnTo>
                  <a:pt x="835" y="332"/>
                </a:lnTo>
                <a:lnTo>
                  <a:pt x="832" y="350"/>
                </a:lnTo>
                <a:lnTo>
                  <a:pt x="827" y="368"/>
                </a:lnTo>
                <a:lnTo>
                  <a:pt x="823" y="387"/>
                </a:lnTo>
                <a:lnTo>
                  <a:pt x="817" y="407"/>
                </a:lnTo>
                <a:lnTo>
                  <a:pt x="814" y="426"/>
                </a:lnTo>
                <a:lnTo>
                  <a:pt x="810" y="445"/>
                </a:lnTo>
                <a:lnTo>
                  <a:pt x="808" y="460"/>
                </a:lnTo>
                <a:lnTo>
                  <a:pt x="806" y="475"/>
                </a:lnTo>
                <a:lnTo>
                  <a:pt x="807" y="486"/>
                </a:lnTo>
                <a:lnTo>
                  <a:pt x="808" y="494"/>
                </a:lnTo>
                <a:lnTo>
                  <a:pt x="813" y="498"/>
                </a:lnTo>
                <a:lnTo>
                  <a:pt x="817" y="499"/>
                </a:lnTo>
                <a:lnTo>
                  <a:pt x="822" y="495"/>
                </a:lnTo>
                <a:lnTo>
                  <a:pt x="829" y="490"/>
                </a:lnTo>
                <a:lnTo>
                  <a:pt x="836" y="480"/>
                </a:lnTo>
                <a:lnTo>
                  <a:pt x="844" y="470"/>
                </a:lnTo>
                <a:lnTo>
                  <a:pt x="852" y="458"/>
                </a:lnTo>
                <a:lnTo>
                  <a:pt x="861" y="445"/>
                </a:lnTo>
                <a:lnTo>
                  <a:pt x="870" y="431"/>
                </a:lnTo>
                <a:lnTo>
                  <a:pt x="878" y="418"/>
                </a:lnTo>
                <a:lnTo>
                  <a:pt x="886" y="405"/>
                </a:lnTo>
                <a:lnTo>
                  <a:pt x="894" y="394"/>
                </a:lnTo>
                <a:lnTo>
                  <a:pt x="903" y="382"/>
                </a:lnTo>
                <a:lnTo>
                  <a:pt x="909" y="374"/>
                </a:lnTo>
                <a:lnTo>
                  <a:pt x="916" y="367"/>
                </a:lnTo>
                <a:lnTo>
                  <a:pt x="921" y="364"/>
                </a:lnTo>
                <a:lnTo>
                  <a:pt x="926" y="363"/>
                </a:lnTo>
                <a:lnTo>
                  <a:pt x="928" y="367"/>
                </a:lnTo>
                <a:lnTo>
                  <a:pt x="929" y="374"/>
                </a:lnTo>
                <a:lnTo>
                  <a:pt x="928" y="384"/>
                </a:lnTo>
                <a:lnTo>
                  <a:pt x="926" y="395"/>
                </a:lnTo>
                <a:lnTo>
                  <a:pt x="922" y="410"/>
                </a:lnTo>
                <a:lnTo>
                  <a:pt x="918" y="425"/>
                </a:lnTo>
                <a:lnTo>
                  <a:pt x="913" y="441"/>
                </a:lnTo>
                <a:lnTo>
                  <a:pt x="909" y="456"/>
                </a:lnTo>
                <a:lnTo>
                  <a:pt x="903" y="473"/>
                </a:lnTo>
                <a:lnTo>
                  <a:pt x="898" y="489"/>
                </a:lnTo>
                <a:lnTo>
                  <a:pt x="895" y="504"/>
                </a:lnTo>
                <a:lnTo>
                  <a:pt x="892" y="516"/>
                </a:lnTo>
                <a:lnTo>
                  <a:pt x="889" y="529"/>
                </a:lnTo>
                <a:lnTo>
                  <a:pt x="888" y="538"/>
                </a:lnTo>
                <a:lnTo>
                  <a:pt x="888" y="545"/>
                </a:lnTo>
                <a:lnTo>
                  <a:pt x="891" y="547"/>
                </a:lnTo>
                <a:lnTo>
                  <a:pt x="895" y="547"/>
                </a:lnTo>
                <a:lnTo>
                  <a:pt x="900" y="542"/>
                </a:lnTo>
                <a:lnTo>
                  <a:pt x="907" y="534"/>
                </a:lnTo>
                <a:lnTo>
                  <a:pt x="915" y="523"/>
                </a:lnTo>
                <a:lnTo>
                  <a:pt x="923" y="510"/>
                </a:lnTo>
                <a:lnTo>
                  <a:pt x="932" y="494"/>
                </a:lnTo>
                <a:lnTo>
                  <a:pt x="942" y="478"/>
                </a:lnTo>
                <a:lnTo>
                  <a:pt x="952" y="460"/>
                </a:lnTo>
                <a:lnTo>
                  <a:pt x="961" y="444"/>
                </a:lnTo>
                <a:lnTo>
                  <a:pt x="971" y="426"/>
                </a:lnTo>
                <a:lnTo>
                  <a:pt x="980" y="412"/>
                </a:lnTo>
                <a:lnTo>
                  <a:pt x="990" y="398"/>
                </a:lnTo>
                <a:lnTo>
                  <a:pt x="997" y="387"/>
                </a:lnTo>
                <a:lnTo>
                  <a:pt x="1004" y="378"/>
                </a:lnTo>
                <a:lnTo>
                  <a:pt x="1011" y="374"/>
                </a:lnTo>
                <a:lnTo>
                  <a:pt x="1017" y="373"/>
                </a:lnTo>
                <a:lnTo>
                  <a:pt x="1020" y="378"/>
                </a:lnTo>
                <a:lnTo>
                  <a:pt x="1021" y="386"/>
                </a:lnTo>
                <a:lnTo>
                  <a:pt x="1020" y="398"/>
                </a:lnTo>
                <a:lnTo>
                  <a:pt x="1019" y="412"/>
                </a:lnTo>
                <a:lnTo>
                  <a:pt x="1014" y="430"/>
                </a:lnTo>
                <a:lnTo>
                  <a:pt x="1011" y="448"/>
                </a:lnTo>
                <a:lnTo>
                  <a:pt x="1005" y="468"/>
                </a:lnTo>
                <a:lnTo>
                  <a:pt x="1001" y="488"/>
                </a:lnTo>
                <a:lnTo>
                  <a:pt x="996" y="508"/>
                </a:lnTo>
                <a:lnTo>
                  <a:pt x="991" y="528"/>
                </a:lnTo>
                <a:lnTo>
                  <a:pt x="987" y="548"/>
                </a:lnTo>
                <a:lnTo>
                  <a:pt x="984" y="564"/>
                </a:lnTo>
                <a:lnTo>
                  <a:pt x="981" y="580"/>
                </a:lnTo>
                <a:lnTo>
                  <a:pt x="981" y="591"/>
                </a:lnTo>
                <a:lnTo>
                  <a:pt x="982" y="599"/>
                </a:lnTo>
                <a:lnTo>
                  <a:pt x="987" y="602"/>
                </a:lnTo>
                <a:lnTo>
                  <a:pt x="992" y="603"/>
                </a:lnTo>
                <a:lnTo>
                  <a:pt x="999" y="598"/>
                </a:lnTo>
                <a:lnTo>
                  <a:pt x="1006" y="590"/>
                </a:lnTo>
                <a:lnTo>
                  <a:pt x="1016" y="578"/>
                </a:lnTo>
                <a:lnTo>
                  <a:pt x="1025" y="564"/>
                </a:lnTo>
                <a:lnTo>
                  <a:pt x="1035" y="547"/>
                </a:lnTo>
                <a:lnTo>
                  <a:pt x="1046" y="529"/>
                </a:lnTo>
                <a:lnTo>
                  <a:pt x="1057" y="510"/>
                </a:lnTo>
                <a:lnTo>
                  <a:pt x="1066" y="493"/>
                </a:lnTo>
                <a:lnTo>
                  <a:pt x="1078" y="475"/>
                </a:lnTo>
                <a:lnTo>
                  <a:pt x="1088" y="459"/>
                </a:lnTo>
                <a:lnTo>
                  <a:pt x="1098" y="444"/>
                </a:lnTo>
                <a:lnTo>
                  <a:pt x="1107" y="433"/>
                </a:lnTo>
                <a:lnTo>
                  <a:pt x="1116" y="424"/>
                </a:lnTo>
                <a:lnTo>
                  <a:pt x="1123" y="419"/>
                </a:lnTo>
                <a:lnTo>
                  <a:pt x="1130" y="418"/>
                </a:lnTo>
                <a:lnTo>
                  <a:pt x="1134" y="424"/>
                </a:lnTo>
                <a:lnTo>
                  <a:pt x="1136" y="431"/>
                </a:lnTo>
                <a:lnTo>
                  <a:pt x="1136" y="443"/>
                </a:lnTo>
                <a:lnTo>
                  <a:pt x="1136" y="457"/>
                </a:lnTo>
                <a:lnTo>
                  <a:pt x="1132" y="475"/>
                </a:lnTo>
                <a:lnTo>
                  <a:pt x="1130" y="493"/>
                </a:lnTo>
                <a:lnTo>
                  <a:pt x="1127" y="513"/>
                </a:lnTo>
                <a:lnTo>
                  <a:pt x="1124" y="531"/>
                </a:lnTo>
                <a:lnTo>
                  <a:pt x="1119" y="552"/>
                </a:lnTo>
                <a:lnTo>
                  <a:pt x="1115" y="572"/>
                </a:lnTo>
                <a:lnTo>
                  <a:pt x="1112" y="591"/>
                </a:lnTo>
                <a:lnTo>
                  <a:pt x="1110" y="607"/>
                </a:lnTo>
                <a:lnTo>
                  <a:pt x="1109" y="622"/>
                </a:lnTo>
                <a:lnTo>
                  <a:pt x="1110" y="633"/>
                </a:lnTo>
                <a:lnTo>
                  <a:pt x="1112" y="642"/>
                </a:lnTo>
                <a:lnTo>
                  <a:pt x="1117" y="646"/>
                </a:lnTo>
                <a:lnTo>
                  <a:pt x="1122" y="646"/>
                </a:lnTo>
                <a:lnTo>
                  <a:pt x="1130" y="642"/>
                </a:lnTo>
                <a:lnTo>
                  <a:pt x="1137" y="635"/>
                </a:lnTo>
                <a:lnTo>
                  <a:pt x="1147" y="624"/>
                </a:lnTo>
                <a:lnTo>
                  <a:pt x="1156" y="612"/>
                </a:lnTo>
                <a:lnTo>
                  <a:pt x="1166" y="596"/>
                </a:lnTo>
                <a:lnTo>
                  <a:pt x="1176" y="580"/>
                </a:lnTo>
                <a:lnTo>
                  <a:pt x="1187" y="563"/>
                </a:lnTo>
                <a:lnTo>
                  <a:pt x="1196" y="548"/>
                </a:lnTo>
                <a:lnTo>
                  <a:pt x="1207" y="532"/>
                </a:lnTo>
                <a:lnTo>
                  <a:pt x="1216" y="518"/>
                </a:lnTo>
                <a:lnTo>
                  <a:pt x="1226" y="504"/>
                </a:lnTo>
                <a:lnTo>
                  <a:pt x="1234" y="493"/>
                </a:lnTo>
                <a:lnTo>
                  <a:pt x="1242" y="485"/>
                </a:lnTo>
                <a:lnTo>
                  <a:pt x="1248" y="482"/>
                </a:lnTo>
                <a:lnTo>
                  <a:pt x="1255" y="480"/>
                </a:lnTo>
                <a:lnTo>
                  <a:pt x="1258" y="486"/>
                </a:lnTo>
                <a:lnTo>
                  <a:pt x="1260" y="493"/>
                </a:lnTo>
                <a:lnTo>
                  <a:pt x="1259" y="505"/>
                </a:lnTo>
                <a:lnTo>
                  <a:pt x="1258" y="519"/>
                </a:lnTo>
                <a:lnTo>
                  <a:pt x="1255" y="536"/>
                </a:lnTo>
                <a:lnTo>
                  <a:pt x="1252" y="553"/>
                </a:lnTo>
                <a:lnTo>
                  <a:pt x="1248" y="572"/>
                </a:lnTo>
                <a:lnTo>
                  <a:pt x="1244" y="591"/>
                </a:lnTo>
                <a:lnTo>
                  <a:pt x="1238" y="611"/>
                </a:lnTo>
                <a:lnTo>
                  <a:pt x="1235" y="630"/>
                </a:lnTo>
                <a:lnTo>
                  <a:pt x="1231" y="649"/>
                </a:lnTo>
                <a:lnTo>
                  <a:pt x="1228" y="664"/>
                </a:lnTo>
                <a:lnTo>
                  <a:pt x="1226" y="679"/>
                </a:lnTo>
                <a:lnTo>
                  <a:pt x="1226" y="689"/>
                </a:lnTo>
                <a:lnTo>
                  <a:pt x="1227" y="697"/>
                </a:lnTo>
                <a:lnTo>
                  <a:pt x="1232" y="700"/>
                </a:lnTo>
                <a:lnTo>
                  <a:pt x="1236" y="700"/>
                </a:lnTo>
                <a:lnTo>
                  <a:pt x="1242" y="696"/>
                </a:lnTo>
                <a:lnTo>
                  <a:pt x="1248" y="688"/>
                </a:lnTo>
                <a:lnTo>
                  <a:pt x="1256" y="676"/>
                </a:lnTo>
                <a:lnTo>
                  <a:pt x="1264" y="663"/>
                </a:lnTo>
                <a:lnTo>
                  <a:pt x="1272" y="648"/>
                </a:lnTo>
                <a:lnTo>
                  <a:pt x="1280" y="631"/>
                </a:lnTo>
                <a:lnTo>
                  <a:pt x="1289" y="614"/>
                </a:lnTo>
                <a:lnTo>
                  <a:pt x="1296" y="598"/>
                </a:lnTo>
                <a:lnTo>
                  <a:pt x="1306" y="581"/>
                </a:lnTo>
                <a:lnTo>
                  <a:pt x="1314" y="566"/>
                </a:lnTo>
                <a:lnTo>
                  <a:pt x="1323" y="553"/>
                </a:lnTo>
                <a:lnTo>
                  <a:pt x="1330" y="542"/>
                </a:lnTo>
                <a:lnTo>
                  <a:pt x="1338" y="533"/>
                </a:lnTo>
                <a:lnTo>
                  <a:pt x="1343" y="529"/>
                </a:lnTo>
                <a:lnTo>
                  <a:pt x="1350" y="527"/>
                </a:lnTo>
                <a:lnTo>
                  <a:pt x="1353" y="532"/>
                </a:lnTo>
                <a:lnTo>
                  <a:pt x="1356" y="540"/>
                </a:lnTo>
                <a:lnTo>
                  <a:pt x="1356" y="551"/>
                </a:lnTo>
                <a:lnTo>
                  <a:pt x="1356" y="564"/>
                </a:lnTo>
                <a:lnTo>
                  <a:pt x="1354" y="581"/>
                </a:lnTo>
                <a:lnTo>
                  <a:pt x="1352" y="599"/>
                </a:lnTo>
                <a:lnTo>
                  <a:pt x="1349" y="618"/>
                </a:lnTo>
                <a:lnTo>
                  <a:pt x="1347" y="636"/>
                </a:lnTo>
                <a:lnTo>
                  <a:pt x="1343" y="656"/>
                </a:lnTo>
                <a:lnTo>
                  <a:pt x="1340" y="674"/>
                </a:lnTo>
                <a:lnTo>
                  <a:pt x="1338" y="692"/>
                </a:lnTo>
                <a:lnTo>
                  <a:pt x="1337" y="708"/>
                </a:lnTo>
                <a:lnTo>
                  <a:pt x="1336" y="722"/>
                </a:lnTo>
                <a:lnTo>
                  <a:pt x="1338" y="734"/>
                </a:lnTo>
                <a:lnTo>
                  <a:pt x="1341" y="741"/>
                </a:lnTo>
                <a:lnTo>
                  <a:pt x="1346" y="745"/>
                </a:lnTo>
                <a:lnTo>
                  <a:pt x="1351" y="746"/>
                </a:lnTo>
                <a:lnTo>
                  <a:pt x="1356" y="742"/>
                </a:lnTo>
                <a:lnTo>
                  <a:pt x="1363" y="736"/>
                </a:lnTo>
                <a:lnTo>
                  <a:pt x="1370" y="726"/>
                </a:lnTo>
                <a:lnTo>
                  <a:pt x="1378" y="715"/>
                </a:lnTo>
                <a:lnTo>
                  <a:pt x="1386" y="702"/>
                </a:lnTo>
                <a:lnTo>
                  <a:pt x="1393" y="688"/>
                </a:lnTo>
                <a:lnTo>
                  <a:pt x="1402" y="673"/>
                </a:lnTo>
                <a:lnTo>
                  <a:pt x="1410" y="660"/>
                </a:lnTo>
                <a:lnTo>
                  <a:pt x="1418" y="646"/>
                </a:lnTo>
                <a:lnTo>
                  <a:pt x="1425" y="632"/>
                </a:lnTo>
                <a:lnTo>
                  <a:pt x="1433" y="621"/>
                </a:lnTo>
                <a:lnTo>
                  <a:pt x="1439" y="612"/>
                </a:lnTo>
                <a:lnTo>
                  <a:pt x="1446" y="605"/>
                </a:lnTo>
                <a:lnTo>
                  <a:pt x="1452" y="601"/>
                </a:lnTo>
                <a:lnTo>
                  <a:pt x="1458" y="601"/>
                </a:lnTo>
                <a:lnTo>
                  <a:pt x="1460" y="605"/>
                </a:lnTo>
                <a:lnTo>
                  <a:pt x="1462" y="612"/>
                </a:lnTo>
                <a:lnTo>
                  <a:pt x="1462" y="622"/>
                </a:lnTo>
                <a:lnTo>
                  <a:pt x="1461" y="634"/>
                </a:lnTo>
                <a:lnTo>
                  <a:pt x="1458" y="649"/>
                </a:lnTo>
                <a:lnTo>
                  <a:pt x="1456" y="664"/>
                </a:lnTo>
                <a:lnTo>
                  <a:pt x="1452" y="680"/>
                </a:lnTo>
                <a:lnTo>
                  <a:pt x="1450" y="697"/>
                </a:lnTo>
                <a:lnTo>
                  <a:pt x="1446" y="715"/>
                </a:lnTo>
                <a:lnTo>
                  <a:pt x="1442" y="731"/>
                </a:lnTo>
                <a:lnTo>
                  <a:pt x="1439" y="747"/>
                </a:lnTo>
                <a:lnTo>
                  <a:pt x="1438" y="760"/>
                </a:lnTo>
                <a:lnTo>
                  <a:pt x="1436" y="773"/>
                </a:lnTo>
                <a:lnTo>
                  <a:pt x="1436" y="782"/>
                </a:lnTo>
                <a:lnTo>
                  <a:pt x="1438" y="790"/>
                </a:lnTo>
                <a:lnTo>
                  <a:pt x="1441" y="792"/>
                </a:lnTo>
                <a:lnTo>
                  <a:pt x="1445" y="792"/>
                </a:lnTo>
                <a:lnTo>
                  <a:pt x="1451" y="788"/>
                </a:lnTo>
                <a:lnTo>
                  <a:pt x="1456" y="780"/>
                </a:lnTo>
                <a:lnTo>
                  <a:pt x="1464" y="769"/>
                </a:lnTo>
                <a:lnTo>
                  <a:pt x="1470" y="757"/>
                </a:lnTo>
                <a:lnTo>
                  <a:pt x="1478" y="742"/>
                </a:lnTo>
                <a:lnTo>
                  <a:pt x="1486" y="727"/>
                </a:lnTo>
                <a:lnTo>
                  <a:pt x="1495" y="710"/>
                </a:lnTo>
                <a:lnTo>
                  <a:pt x="1502" y="696"/>
                </a:lnTo>
                <a:lnTo>
                  <a:pt x="1510" y="680"/>
                </a:lnTo>
                <a:lnTo>
                  <a:pt x="1517" y="666"/>
                </a:lnTo>
                <a:lnTo>
                  <a:pt x="1526" y="652"/>
                </a:lnTo>
                <a:lnTo>
                  <a:pt x="1532" y="642"/>
                </a:lnTo>
                <a:lnTo>
                  <a:pt x="1539" y="634"/>
                </a:lnTo>
                <a:lnTo>
                  <a:pt x="1545" y="631"/>
                </a:lnTo>
                <a:lnTo>
                  <a:pt x="1550" y="629"/>
                </a:lnTo>
                <a:lnTo>
                  <a:pt x="1554" y="632"/>
                </a:lnTo>
                <a:lnTo>
                  <a:pt x="1556" y="640"/>
                </a:lnTo>
                <a:lnTo>
                  <a:pt x="1556" y="651"/>
                </a:lnTo>
                <a:lnTo>
                  <a:pt x="1556" y="664"/>
                </a:lnTo>
                <a:lnTo>
                  <a:pt x="1554" y="679"/>
                </a:lnTo>
                <a:lnTo>
                  <a:pt x="1552" y="696"/>
                </a:lnTo>
                <a:lnTo>
                  <a:pt x="1549" y="714"/>
                </a:lnTo>
                <a:lnTo>
                  <a:pt x="1547" y="732"/>
                </a:lnTo>
                <a:lnTo>
                  <a:pt x="1544" y="752"/>
                </a:lnTo>
                <a:lnTo>
                  <a:pt x="1540" y="770"/>
                </a:lnTo>
                <a:lnTo>
                  <a:pt x="1538" y="787"/>
                </a:lnTo>
                <a:lnTo>
                  <a:pt x="1537" y="802"/>
                </a:lnTo>
                <a:lnTo>
                  <a:pt x="1537" y="816"/>
                </a:lnTo>
                <a:lnTo>
                  <a:pt x="1538" y="826"/>
                </a:lnTo>
                <a:lnTo>
                  <a:pt x="1540" y="834"/>
                </a:lnTo>
                <a:lnTo>
                  <a:pt x="1546" y="838"/>
                </a:lnTo>
                <a:lnTo>
                  <a:pt x="1550" y="838"/>
                </a:lnTo>
                <a:lnTo>
                  <a:pt x="1557" y="835"/>
                </a:lnTo>
                <a:lnTo>
                  <a:pt x="1565" y="827"/>
                </a:lnTo>
                <a:lnTo>
                  <a:pt x="1574" y="816"/>
                </a:lnTo>
                <a:lnTo>
                  <a:pt x="1583" y="804"/>
                </a:lnTo>
                <a:lnTo>
                  <a:pt x="1592" y="789"/>
                </a:lnTo>
                <a:lnTo>
                  <a:pt x="1602" y="774"/>
                </a:lnTo>
                <a:lnTo>
                  <a:pt x="1613" y="757"/>
                </a:lnTo>
                <a:lnTo>
                  <a:pt x="1622" y="742"/>
                </a:lnTo>
                <a:lnTo>
                  <a:pt x="1632" y="726"/>
                </a:lnTo>
                <a:lnTo>
                  <a:pt x="1640" y="711"/>
                </a:lnTo>
                <a:lnTo>
                  <a:pt x="1649" y="697"/>
                </a:lnTo>
                <a:lnTo>
                  <a:pt x="1656" y="687"/>
                </a:lnTo>
                <a:lnTo>
                  <a:pt x="1663" y="679"/>
                </a:lnTo>
                <a:lnTo>
                  <a:pt x="1668" y="675"/>
                </a:lnTo>
                <a:lnTo>
                  <a:pt x="1673" y="673"/>
                </a:lnTo>
                <a:lnTo>
                  <a:pt x="1675" y="678"/>
                </a:lnTo>
                <a:lnTo>
                  <a:pt x="1675" y="686"/>
                </a:lnTo>
                <a:lnTo>
                  <a:pt x="1673" y="697"/>
                </a:lnTo>
                <a:lnTo>
                  <a:pt x="1670" y="710"/>
                </a:lnTo>
                <a:lnTo>
                  <a:pt x="1665" y="726"/>
                </a:lnTo>
                <a:lnTo>
                  <a:pt x="1660" y="743"/>
                </a:lnTo>
                <a:lnTo>
                  <a:pt x="1653" y="761"/>
                </a:lnTo>
                <a:lnTo>
                  <a:pt x="1647" y="779"/>
                </a:lnTo>
                <a:lnTo>
                  <a:pt x="1640" y="799"/>
                </a:lnTo>
                <a:lnTo>
                  <a:pt x="1634" y="817"/>
                </a:lnTo>
                <a:lnTo>
                  <a:pt x="1628" y="835"/>
                </a:lnTo>
                <a:lnTo>
                  <a:pt x="1624" y="850"/>
                </a:lnTo>
                <a:lnTo>
                  <a:pt x="1620" y="865"/>
                </a:lnTo>
                <a:lnTo>
                  <a:pt x="1619" y="874"/>
                </a:lnTo>
                <a:lnTo>
                  <a:pt x="1620" y="883"/>
                </a:lnTo>
                <a:lnTo>
                  <a:pt x="1624" y="886"/>
                </a:lnTo>
                <a:lnTo>
                  <a:pt x="1627" y="887"/>
                </a:lnTo>
                <a:lnTo>
                  <a:pt x="1634" y="883"/>
                </a:lnTo>
                <a:lnTo>
                  <a:pt x="1640" y="876"/>
                </a:lnTo>
                <a:lnTo>
                  <a:pt x="1650" y="866"/>
                </a:lnTo>
                <a:lnTo>
                  <a:pt x="1658" y="854"/>
                </a:lnTo>
                <a:lnTo>
                  <a:pt x="1668" y="840"/>
                </a:lnTo>
                <a:lnTo>
                  <a:pt x="1679" y="825"/>
                </a:lnTo>
                <a:lnTo>
                  <a:pt x="1690" y="808"/>
                </a:lnTo>
                <a:lnTo>
                  <a:pt x="1700" y="794"/>
                </a:lnTo>
                <a:lnTo>
                  <a:pt x="1711" y="778"/>
                </a:lnTo>
                <a:lnTo>
                  <a:pt x="1721" y="764"/>
                </a:lnTo>
                <a:lnTo>
                  <a:pt x="1732" y="751"/>
                </a:lnTo>
                <a:lnTo>
                  <a:pt x="1740" y="742"/>
                </a:lnTo>
                <a:lnTo>
                  <a:pt x="1748" y="734"/>
                </a:lnTo>
                <a:lnTo>
                  <a:pt x="1754" y="730"/>
                </a:lnTo>
                <a:lnTo>
                  <a:pt x="1761" y="730"/>
                </a:lnTo>
                <a:lnTo>
                  <a:pt x="1764" y="736"/>
                </a:lnTo>
                <a:lnTo>
                  <a:pt x="1766" y="743"/>
                </a:lnTo>
                <a:lnTo>
                  <a:pt x="1766" y="754"/>
                </a:lnTo>
                <a:lnTo>
                  <a:pt x="1765" y="767"/>
                </a:lnTo>
                <a:lnTo>
                  <a:pt x="1762" y="784"/>
                </a:lnTo>
                <a:lnTo>
                  <a:pt x="1759" y="800"/>
                </a:lnTo>
                <a:lnTo>
                  <a:pt x="1754" y="819"/>
                </a:lnTo>
                <a:lnTo>
                  <a:pt x="1751" y="837"/>
                </a:lnTo>
                <a:lnTo>
                  <a:pt x="1745" y="856"/>
                </a:lnTo>
                <a:lnTo>
                  <a:pt x="1741" y="874"/>
                </a:lnTo>
                <a:lnTo>
                  <a:pt x="1738" y="892"/>
                </a:lnTo>
                <a:lnTo>
                  <a:pt x="1735" y="906"/>
                </a:lnTo>
                <a:lnTo>
                  <a:pt x="1733" y="921"/>
                </a:lnTo>
                <a:lnTo>
                  <a:pt x="1733" y="931"/>
                </a:lnTo>
                <a:lnTo>
                  <a:pt x="1734" y="938"/>
                </a:lnTo>
                <a:lnTo>
                  <a:pt x="1738" y="941"/>
                </a:lnTo>
                <a:lnTo>
                  <a:pt x="1741" y="941"/>
                </a:lnTo>
                <a:lnTo>
                  <a:pt x="1746" y="937"/>
                </a:lnTo>
                <a:lnTo>
                  <a:pt x="1752" y="930"/>
                </a:lnTo>
                <a:lnTo>
                  <a:pt x="1760" y="918"/>
                </a:lnTo>
                <a:lnTo>
                  <a:pt x="1767" y="906"/>
                </a:lnTo>
                <a:lnTo>
                  <a:pt x="1775" y="892"/>
                </a:lnTo>
                <a:lnTo>
                  <a:pt x="1782" y="876"/>
                </a:lnTo>
                <a:lnTo>
                  <a:pt x="1792" y="860"/>
                </a:lnTo>
                <a:lnTo>
                  <a:pt x="1800" y="845"/>
                </a:lnTo>
                <a:lnTo>
                  <a:pt x="1808" y="829"/>
                </a:lnTo>
                <a:lnTo>
                  <a:pt x="1816" y="815"/>
                </a:lnTo>
                <a:lnTo>
                  <a:pt x="1824" y="802"/>
                </a:lnTo>
                <a:lnTo>
                  <a:pt x="1830" y="791"/>
                </a:lnTo>
                <a:lnTo>
                  <a:pt x="1837" y="783"/>
                </a:lnTo>
                <a:lnTo>
                  <a:pt x="1842" y="779"/>
                </a:lnTo>
                <a:lnTo>
                  <a:pt x="1848" y="777"/>
                </a:lnTo>
                <a:lnTo>
                  <a:pt x="1850" y="782"/>
                </a:lnTo>
                <a:lnTo>
                  <a:pt x="1852" y="790"/>
                </a:lnTo>
                <a:lnTo>
                  <a:pt x="1852" y="803"/>
                </a:lnTo>
                <a:lnTo>
                  <a:pt x="1851" y="817"/>
                </a:lnTo>
                <a:lnTo>
                  <a:pt x="1848" y="835"/>
                </a:lnTo>
                <a:lnTo>
                  <a:pt x="1845" y="853"/>
                </a:lnTo>
                <a:lnTo>
                  <a:pt x="1841" y="873"/>
                </a:lnTo>
                <a:lnTo>
                  <a:pt x="1838" y="893"/>
                </a:lnTo>
                <a:lnTo>
                  <a:pt x="1832" y="914"/>
                </a:lnTo>
                <a:lnTo>
                  <a:pt x="1829" y="934"/>
                </a:lnTo>
                <a:lnTo>
                  <a:pt x="1825" y="953"/>
                </a:lnTo>
                <a:lnTo>
                  <a:pt x="1823" y="970"/>
                </a:lnTo>
                <a:lnTo>
                  <a:pt x="1821" y="985"/>
                </a:lnTo>
                <a:lnTo>
                  <a:pt x="1821" y="996"/>
                </a:lnTo>
                <a:lnTo>
                  <a:pt x="1822" y="1004"/>
                </a:lnTo>
                <a:lnTo>
                  <a:pt x="1826" y="1007"/>
                </a:lnTo>
                <a:lnTo>
                  <a:pt x="1830" y="1007"/>
                </a:lnTo>
                <a:lnTo>
                  <a:pt x="1836" y="1002"/>
                </a:lnTo>
                <a:lnTo>
                  <a:pt x="1842" y="993"/>
                </a:lnTo>
                <a:lnTo>
                  <a:pt x="1850" y="980"/>
                </a:lnTo>
                <a:lnTo>
                  <a:pt x="1858" y="966"/>
                </a:lnTo>
                <a:lnTo>
                  <a:pt x="1866" y="948"/>
                </a:lnTo>
                <a:lnTo>
                  <a:pt x="1874" y="930"/>
                </a:lnTo>
                <a:lnTo>
                  <a:pt x="1883" y="912"/>
                </a:lnTo>
                <a:lnTo>
                  <a:pt x="1890" y="893"/>
                </a:lnTo>
                <a:lnTo>
                  <a:pt x="1900" y="875"/>
                </a:lnTo>
                <a:lnTo>
                  <a:pt x="1907" y="859"/>
                </a:lnTo>
                <a:lnTo>
                  <a:pt x="1916" y="843"/>
                </a:lnTo>
                <a:lnTo>
                  <a:pt x="1923" y="832"/>
                </a:lnTo>
                <a:lnTo>
                  <a:pt x="1930" y="822"/>
                </a:lnTo>
                <a:lnTo>
                  <a:pt x="1936" y="817"/>
                </a:lnTo>
                <a:lnTo>
                  <a:pt x="1942" y="815"/>
                </a:lnTo>
                <a:lnTo>
                  <a:pt x="1945" y="820"/>
                </a:lnTo>
                <a:lnTo>
                  <a:pt x="1947" y="827"/>
                </a:lnTo>
                <a:lnTo>
                  <a:pt x="1946" y="838"/>
                </a:lnTo>
                <a:lnTo>
                  <a:pt x="1946" y="852"/>
                </a:lnTo>
                <a:lnTo>
                  <a:pt x="1942" y="869"/>
                </a:lnTo>
                <a:lnTo>
                  <a:pt x="1940" y="886"/>
                </a:lnTo>
                <a:lnTo>
                  <a:pt x="1937" y="906"/>
                </a:lnTo>
                <a:lnTo>
                  <a:pt x="1934" y="924"/>
                </a:lnTo>
                <a:lnTo>
                  <a:pt x="1930" y="945"/>
                </a:lnTo>
                <a:lnTo>
                  <a:pt x="1927" y="964"/>
                </a:lnTo>
                <a:lnTo>
                  <a:pt x="1924" y="982"/>
                </a:lnTo>
                <a:lnTo>
                  <a:pt x="1922" y="998"/>
                </a:lnTo>
                <a:lnTo>
                  <a:pt x="1921" y="1012"/>
                </a:lnTo>
                <a:lnTo>
                  <a:pt x="1922" y="1024"/>
                </a:lnTo>
                <a:lnTo>
                  <a:pt x="1924" y="1031"/>
                </a:lnTo>
                <a:lnTo>
                  <a:pt x="1928" y="1034"/>
                </a:lnTo>
                <a:lnTo>
                  <a:pt x="1932" y="1034"/>
                </a:lnTo>
                <a:lnTo>
                  <a:pt x="1936" y="1030"/>
                </a:lnTo>
                <a:lnTo>
                  <a:pt x="1942" y="1024"/>
                </a:lnTo>
                <a:lnTo>
                  <a:pt x="1947" y="1014"/>
                </a:lnTo>
                <a:lnTo>
                  <a:pt x="1953" y="1004"/>
                </a:lnTo>
                <a:lnTo>
                  <a:pt x="1960" y="991"/>
                </a:lnTo>
                <a:lnTo>
                  <a:pt x="1966" y="978"/>
                </a:lnTo>
                <a:lnTo>
                  <a:pt x="1974" y="963"/>
                </a:lnTo>
                <a:lnTo>
                  <a:pt x="1979" y="950"/>
                </a:lnTo>
                <a:lnTo>
                  <a:pt x="1987" y="936"/>
                </a:lnTo>
                <a:lnTo>
                  <a:pt x="1993" y="924"/>
                </a:lnTo>
                <a:lnTo>
                  <a:pt x="2000" y="913"/>
                </a:lnTo>
                <a:lnTo>
                  <a:pt x="2006" y="904"/>
                </a:lnTo>
                <a:lnTo>
                  <a:pt x="2012" y="897"/>
                </a:lnTo>
                <a:lnTo>
                  <a:pt x="2017" y="893"/>
                </a:lnTo>
                <a:lnTo>
                  <a:pt x="2023" y="892"/>
                </a:lnTo>
                <a:lnTo>
                  <a:pt x="2027" y="897"/>
                </a:lnTo>
                <a:lnTo>
                  <a:pt x="2030" y="904"/>
                </a:lnTo>
                <a:lnTo>
                  <a:pt x="2032" y="916"/>
                </a:lnTo>
                <a:lnTo>
                  <a:pt x="2033" y="929"/>
                </a:lnTo>
                <a:lnTo>
                  <a:pt x="2032" y="946"/>
                </a:lnTo>
                <a:lnTo>
                  <a:pt x="2031" y="963"/>
                </a:lnTo>
                <a:lnTo>
                  <a:pt x="2029" y="982"/>
                </a:lnTo>
                <a:lnTo>
                  <a:pt x="2029" y="1001"/>
                </a:lnTo>
                <a:lnTo>
                  <a:pt x="2027" y="1021"/>
                </a:lnTo>
                <a:lnTo>
                  <a:pt x="2026" y="1040"/>
                </a:lnTo>
                <a:lnTo>
                  <a:pt x="2025" y="1058"/>
                </a:lnTo>
                <a:lnTo>
                  <a:pt x="2025" y="1074"/>
                </a:lnTo>
                <a:lnTo>
                  <a:pt x="2025" y="1088"/>
                </a:lnTo>
                <a:lnTo>
                  <a:pt x="2027" y="1098"/>
                </a:lnTo>
                <a:lnTo>
                  <a:pt x="2030" y="1106"/>
                </a:lnTo>
                <a:lnTo>
                  <a:pt x="2036" y="1108"/>
                </a:lnTo>
                <a:lnTo>
                  <a:pt x="2041" y="1108"/>
                </a:lnTo>
                <a:lnTo>
                  <a:pt x="2047" y="1104"/>
                </a:lnTo>
                <a:lnTo>
                  <a:pt x="2054" y="1097"/>
                </a:lnTo>
                <a:lnTo>
                  <a:pt x="2062" y="1087"/>
                </a:lnTo>
                <a:lnTo>
                  <a:pt x="2070" y="1075"/>
                </a:lnTo>
                <a:lnTo>
                  <a:pt x="2078" y="1061"/>
                </a:lnTo>
                <a:lnTo>
                  <a:pt x="2086" y="1047"/>
                </a:lnTo>
                <a:lnTo>
                  <a:pt x="2096" y="1030"/>
                </a:lnTo>
                <a:lnTo>
                  <a:pt x="2103" y="1016"/>
                </a:lnTo>
                <a:lnTo>
                  <a:pt x="2112" y="1001"/>
                </a:lnTo>
                <a:lnTo>
                  <a:pt x="2118" y="987"/>
                </a:lnTo>
                <a:lnTo>
                  <a:pt x="2124" y="973"/>
                </a:lnTo>
                <a:lnTo>
                  <a:pt x="2129" y="962"/>
                </a:lnTo>
                <a:lnTo>
                  <a:pt x="2133" y="954"/>
                </a:lnTo>
                <a:lnTo>
                  <a:pt x="2136" y="949"/>
                </a:lnTo>
                <a:lnTo>
                  <a:pt x="2137" y="946"/>
                </a:lnTo>
              </a:path>
            </a:pathLst>
          </a:custGeom>
          <a:noFill/>
          <a:ln w="317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6" name="Freeform 30">
            <a:extLst>
              <a:ext uri="{FF2B5EF4-FFF2-40B4-BE49-F238E27FC236}">
                <a16:creationId xmlns:a16="http://schemas.microsoft.com/office/drawing/2014/main" id="{CBAFCFA6-CF24-4383-9099-D392D8423E49}"/>
              </a:ext>
            </a:extLst>
          </p:cNvPr>
          <p:cNvSpPr>
            <a:spLocks/>
          </p:cNvSpPr>
          <p:nvPr/>
        </p:nvSpPr>
        <p:spPr bwMode="auto">
          <a:xfrm>
            <a:off x="6650038" y="2684463"/>
            <a:ext cx="53975" cy="339725"/>
          </a:xfrm>
          <a:custGeom>
            <a:avLst/>
            <a:gdLst>
              <a:gd name="T0" fmla="*/ 0 w 37"/>
              <a:gd name="T1" fmla="*/ 242 h 243"/>
              <a:gd name="T2" fmla="*/ 36 w 37"/>
              <a:gd name="T3" fmla="*/ 0 h 243"/>
              <a:gd name="T4" fmla="*/ 36 w 37"/>
              <a:gd name="T5" fmla="*/ 218 h 243"/>
            </a:gdLst>
            <a:ahLst/>
            <a:cxnLst>
              <a:cxn ang="0">
                <a:pos x="T0" y="T1"/>
              </a:cxn>
              <a:cxn ang="0">
                <a:pos x="T2" y="T3"/>
              </a:cxn>
              <a:cxn ang="0">
                <a:pos x="T4" y="T5"/>
              </a:cxn>
            </a:cxnLst>
            <a:rect l="0" t="0" r="r" b="b"/>
            <a:pathLst>
              <a:path w="37" h="243">
                <a:moveTo>
                  <a:pt x="0" y="242"/>
                </a:moveTo>
                <a:lnTo>
                  <a:pt x="36" y="0"/>
                </a:lnTo>
                <a:lnTo>
                  <a:pt x="36" y="218"/>
                </a:lnTo>
              </a:path>
            </a:pathLst>
          </a:custGeom>
          <a:noFill/>
          <a:ln w="476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7" name="Freeform 31">
            <a:extLst>
              <a:ext uri="{FF2B5EF4-FFF2-40B4-BE49-F238E27FC236}">
                <a16:creationId xmlns:a16="http://schemas.microsoft.com/office/drawing/2014/main" id="{2842D79F-A26C-4B08-B315-7685A618D428}"/>
              </a:ext>
            </a:extLst>
          </p:cNvPr>
          <p:cNvSpPr>
            <a:spLocks/>
          </p:cNvSpPr>
          <p:nvPr/>
        </p:nvSpPr>
        <p:spPr bwMode="auto">
          <a:xfrm>
            <a:off x="2132013" y="1231900"/>
            <a:ext cx="3792537" cy="1798638"/>
          </a:xfrm>
          <a:custGeom>
            <a:avLst/>
            <a:gdLst>
              <a:gd name="T0" fmla="*/ 30 w 2628"/>
              <a:gd name="T1" fmla="*/ 363 h 1285"/>
              <a:gd name="T2" fmla="*/ 143 w 2628"/>
              <a:gd name="T3" fmla="*/ 228 h 1285"/>
              <a:gd name="T4" fmla="*/ 286 w 2628"/>
              <a:gd name="T5" fmla="*/ 79 h 1285"/>
              <a:gd name="T6" fmla="*/ 403 w 2628"/>
              <a:gd name="T7" fmla="*/ 0 h 1285"/>
              <a:gd name="T8" fmla="*/ 442 w 2628"/>
              <a:gd name="T9" fmla="*/ 66 h 1285"/>
              <a:gd name="T10" fmla="*/ 408 w 2628"/>
              <a:gd name="T11" fmla="*/ 239 h 1285"/>
              <a:gd name="T12" fmla="*/ 359 w 2628"/>
              <a:gd name="T13" fmla="*/ 434 h 1285"/>
              <a:gd name="T14" fmla="*/ 359 w 2628"/>
              <a:gd name="T15" fmla="*/ 567 h 1285"/>
              <a:gd name="T16" fmla="*/ 443 w 2628"/>
              <a:gd name="T17" fmla="*/ 572 h 1285"/>
              <a:gd name="T18" fmla="*/ 567 w 2628"/>
              <a:gd name="T19" fmla="*/ 471 h 1285"/>
              <a:gd name="T20" fmla="*/ 704 w 2628"/>
              <a:gd name="T21" fmla="*/ 333 h 1285"/>
              <a:gd name="T22" fmla="*/ 833 w 2628"/>
              <a:gd name="T23" fmla="*/ 227 h 1285"/>
              <a:gd name="T24" fmla="*/ 877 w 2628"/>
              <a:gd name="T25" fmla="*/ 291 h 1285"/>
              <a:gd name="T26" fmla="*/ 876 w 2628"/>
              <a:gd name="T27" fmla="*/ 424 h 1285"/>
              <a:gd name="T28" fmla="*/ 872 w 2628"/>
              <a:gd name="T29" fmla="*/ 563 h 1285"/>
              <a:gd name="T30" fmla="*/ 886 w 2628"/>
              <a:gd name="T31" fmla="*/ 681 h 1285"/>
              <a:gd name="T32" fmla="*/ 965 w 2628"/>
              <a:gd name="T33" fmla="*/ 648 h 1285"/>
              <a:gd name="T34" fmla="*/ 1063 w 2628"/>
              <a:gd name="T35" fmla="*/ 524 h 1285"/>
              <a:gd name="T36" fmla="*/ 1160 w 2628"/>
              <a:gd name="T37" fmla="*/ 403 h 1285"/>
              <a:gd name="T38" fmla="*/ 1240 w 2628"/>
              <a:gd name="T39" fmla="*/ 341 h 1285"/>
              <a:gd name="T40" fmla="*/ 1283 w 2628"/>
              <a:gd name="T41" fmla="*/ 406 h 1285"/>
              <a:gd name="T42" fmla="*/ 1264 w 2628"/>
              <a:gd name="T43" fmla="*/ 575 h 1285"/>
              <a:gd name="T44" fmla="*/ 1232 w 2628"/>
              <a:gd name="T45" fmla="*/ 766 h 1285"/>
              <a:gd name="T46" fmla="*/ 1242 w 2628"/>
              <a:gd name="T47" fmla="*/ 895 h 1285"/>
              <a:gd name="T48" fmla="*/ 1325 w 2628"/>
              <a:gd name="T49" fmla="*/ 884 h 1285"/>
              <a:gd name="T50" fmla="*/ 1444 w 2628"/>
              <a:gd name="T51" fmla="*/ 757 h 1285"/>
              <a:gd name="T52" fmla="*/ 1568 w 2628"/>
              <a:gd name="T53" fmla="*/ 607 h 1285"/>
              <a:gd name="T54" fmla="*/ 1674 w 2628"/>
              <a:gd name="T55" fmla="*/ 527 h 1285"/>
              <a:gd name="T56" fmla="*/ 1726 w 2628"/>
              <a:gd name="T57" fmla="*/ 596 h 1285"/>
              <a:gd name="T58" fmla="*/ 1708 w 2628"/>
              <a:gd name="T59" fmla="*/ 773 h 1285"/>
              <a:gd name="T60" fmla="*/ 1677 w 2628"/>
              <a:gd name="T61" fmla="*/ 971 h 1285"/>
              <a:gd name="T62" fmla="*/ 1691 w 2628"/>
              <a:gd name="T63" fmla="*/ 1104 h 1285"/>
              <a:gd name="T64" fmla="*/ 1779 w 2628"/>
              <a:gd name="T65" fmla="*/ 1097 h 1285"/>
              <a:gd name="T66" fmla="*/ 1901 w 2628"/>
              <a:gd name="T67" fmla="*/ 973 h 1285"/>
              <a:gd name="T68" fmla="*/ 2030 w 2628"/>
              <a:gd name="T69" fmla="*/ 826 h 1285"/>
              <a:gd name="T70" fmla="*/ 2138 w 2628"/>
              <a:gd name="T71" fmla="*/ 748 h 1285"/>
              <a:gd name="T72" fmla="*/ 2185 w 2628"/>
              <a:gd name="T73" fmla="*/ 812 h 1285"/>
              <a:gd name="T74" fmla="*/ 2165 w 2628"/>
              <a:gd name="T75" fmla="*/ 970 h 1285"/>
              <a:gd name="T76" fmla="*/ 2133 w 2628"/>
              <a:gd name="T77" fmla="*/ 1148 h 1285"/>
              <a:gd name="T78" fmla="*/ 2142 w 2628"/>
              <a:gd name="T79" fmla="*/ 1268 h 1285"/>
              <a:gd name="T80" fmla="*/ 2217 w 2628"/>
              <a:gd name="T81" fmla="*/ 1265 h 1285"/>
              <a:gd name="T82" fmla="*/ 2321 w 2628"/>
              <a:gd name="T83" fmla="*/ 1159 h 1285"/>
              <a:gd name="T84" fmla="*/ 2435 w 2628"/>
              <a:gd name="T85" fmla="*/ 1031 h 1285"/>
              <a:gd name="T86" fmla="*/ 2546 w 2628"/>
              <a:gd name="T87" fmla="*/ 953 h 1285"/>
              <a:gd name="T88" fmla="*/ 2585 w 2628"/>
              <a:gd name="T89" fmla="*/ 959 h 1285"/>
              <a:gd name="T90" fmla="*/ 2603 w 2628"/>
              <a:gd name="T91" fmla="*/ 981 h 1285"/>
              <a:gd name="T92" fmla="*/ 2617 w 2628"/>
              <a:gd name="T93" fmla="*/ 1005 h 1285"/>
              <a:gd name="T94" fmla="*/ 2626 w 2628"/>
              <a:gd name="T95" fmla="*/ 1020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8" h="1285">
                <a:moveTo>
                  <a:pt x="0" y="403"/>
                </a:moveTo>
                <a:lnTo>
                  <a:pt x="3" y="398"/>
                </a:lnTo>
                <a:lnTo>
                  <a:pt x="13" y="384"/>
                </a:lnTo>
                <a:lnTo>
                  <a:pt x="30" y="363"/>
                </a:lnTo>
                <a:lnTo>
                  <a:pt x="53" y="335"/>
                </a:lnTo>
                <a:lnTo>
                  <a:pt x="80" y="303"/>
                </a:lnTo>
                <a:lnTo>
                  <a:pt x="110" y="266"/>
                </a:lnTo>
                <a:lnTo>
                  <a:pt x="143" y="228"/>
                </a:lnTo>
                <a:lnTo>
                  <a:pt x="179" y="188"/>
                </a:lnTo>
                <a:lnTo>
                  <a:pt x="215" y="150"/>
                </a:lnTo>
                <a:lnTo>
                  <a:pt x="251" y="113"/>
                </a:lnTo>
                <a:lnTo>
                  <a:pt x="286" y="79"/>
                </a:lnTo>
                <a:lnTo>
                  <a:pt x="320" y="48"/>
                </a:lnTo>
                <a:lnTo>
                  <a:pt x="351" y="25"/>
                </a:lnTo>
                <a:lnTo>
                  <a:pt x="379" y="8"/>
                </a:lnTo>
                <a:lnTo>
                  <a:pt x="403" y="0"/>
                </a:lnTo>
                <a:lnTo>
                  <a:pt x="423" y="1"/>
                </a:lnTo>
                <a:lnTo>
                  <a:pt x="435" y="14"/>
                </a:lnTo>
                <a:lnTo>
                  <a:pt x="442" y="36"/>
                </a:lnTo>
                <a:lnTo>
                  <a:pt x="442" y="66"/>
                </a:lnTo>
                <a:lnTo>
                  <a:pt x="439" y="102"/>
                </a:lnTo>
                <a:lnTo>
                  <a:pt x="430" y="144"/>
                </a:lnTo>
                <a:lnTo>
                  <a:pt x="420" y="190"/>
                </a:lnTo>
                <a:lnTo>
                  <a:pt x="408" y="239"/>
                </a:lnTo>
                <a:lnTo>
                  <a:pt x="395" y="288"/>
                </a:lnTo>
                <a:lnTo>
                  <a:pt x="382" y="338"/>
                </a:lnTo>
                <a:lnTo>
                  <a:pt x="370" y="387"/>
                </a:lnTo>
                <a:lnTo>
                  <a:pt x="359" y="434"/>
                </a:lnTo>
                <a:lnTo>
                  <a:pt x="353" y="476"/>
                </a:lnTo>
                <a:lnTo>
                  <a:pt x="349" y="514"/>
                </a:lnTo>
                <a:lnTo>
                  <a:pt x="352" y="544"/>
                </a:lnTo>
                <a:lnTo>
                  <a:pt x="359" y="567"/>
                </a:lnTo>
                <a:lnTo>
                  <a:pt x="375" y="581"/>
                </a:lnTo>
                <a:lnTo>
                  <a:pt x="394" y="587"/>
                </a:lnTo>
                <a:lnTo>
                  <a:pt x="418" y="583"/>
                </a:lnTo>
                <a:lnTo>
                  <a:pt x="443" y="572"/>
                </a:lnTo>
                <a:lnTo>
                  <a:pt x="472" y="553"/>
                </a:lnTo>
                <a:lnTo>
                  <a:pt x="501" y="530"/>
                </a:lnTo>
                <a:lnTo>
                  <a:pt x="534" y="502"/>
                </a:lnTo>
                <a:lnTo>
                  <a:pt x="567" y="471"/>
                </a:lnTo>
                <a:lnTo>
                  <a:pt x="601" y="436"/>
                </a:lnTo>
                <a:lnTo>
                  <a:pt x="635" y="402"/>
                </a:lnTo>
                <a:lnTo>
                  <a:pt x="670" y="367"/>
                </a:lnTo>
                <a:lnTo>
                  <a:pt x="704" y="333"/>
                </a:lnTo>
                <a:lnTo>
                  <a:pt x="739" y="300"/>
                </a:lnTo>
                <a:lnTo>
                  <a:pt x="771" y="272"/>
                </a:lnTo>
                <a:lnTo>
                  <a:pt x="803" y="247"/>
                </a:lnTo>
                <a:lnTo>
                  <a:pt x="833" y="227"/>
                </a:lnTo>
                <a:lnTo>
                  <a:pt x="862" y="212"/>
                </a:lnTo>
                <a:lnTo>
                  <a:pt x="869" y="236"/>
                </a:lnTo>
                <a:lnTo>
                  <a:pt x="874" y="262"/>
                </a:lnTo>
                <a:lnTo>
                  <a:pt x="877" y="291"/>
                </a:lnTo>
                <a:lnTo>
                  <a:pt x="879" y="321"/>
                </a:lnTo>
                <a:lnTo>
                  <a:pt x="878" y="355"/>
                </a:lnTo>
                <a:lnTo>
                  <a:pt x="878" y="388"/>
                </a:lnTo>
                <a:lnTo>
                  <a:pt x="876" y="424"/>
                </a:lnTo>
                <a:lnTo>
                  <a:pt x="875" y="459"/>
                </a:lnTo>
                <a:lnTo>
                  <a:pt x="873" y="494"/>
                </a:lnTo>
                <a:lnTo>
                  <a:pt x="872" y="529"/>
                </a:lnTo>
                <a:lnTo>
                  <a:pt x="872" y="563"/>
                </a:lnTo>
                <a:lnTo>
                  <a:pt x="873" y="596"/>
                </a:lnTo>
                <a:lnTo>
                  <a:pt x="875" y="627"/>
                </a:lnTo>
                <a:lnTo>
                  <a:pt x="880" y="655"/>
                </a:lnTo>
                <a:lnTo>
                  <a:pt x="886" y="681"/>
                </a:lnTo>
                <a:lnTo>
                  <a:pt x="895" y="702"/>
                </a:lnTo>
                <a:lnTo>
                  <a:pt x="917" y="690"/>
                </a:lnTo>
                <a:lnTo>
                  <a:pt x="940" y="671"/>
                </a:lnTo>
                <a:lnTo>
                  <a:pt x="965" y="648"/>
                </a:lnTo>
                <a:lnTo>
                  <a:pt x="989" y="620"/>
                </a:lnTo>
                <a:lnTo>
                  <a:pt x="1014" y="590"/>
                </a:lnTo>
                <a:lnTo>
                  <a:pt x="1039" y="557"/>
                </a:lnTo>
                <a:lnTo>
                  <a:pt x="1063" y="524"/>
                </a:lnTo>
                <a:lnTo>
                  <a:pt x="1089" y="491"/>
                </a:lnTo>
                <a:lnTo>
                  <a:pt x="1113" y="459"/>
                </a:lnTo>
                <a:lnTo>
                  <a:pt x="1137" y="429"/>
                </a:lnTo>
                <a:lnTo>
                  <a:pt x="1160" y="403"/>
                </a:lnTo>
                <a:lnTo>
                  <a:pt x="1183" y="378"/>
                </a:lnTo>
                <a:lnTo>
                  <a:pt x="1203" y="361"/>
                </a:lnTo>
                <a:lnTo>
                  <a:pt x="1223" y="348"/>
                </a:lnTo>
                <a:lnTo>
                  <a:pt x="1240" y="341"/>
                </a:lnTo>
                <a:lnTo>
                  <a:pt x="1258" y="342"/>
                </a:lnTo>
                <a:lnTo>
                  <a:pt x="1271" y="355"/>
                </a:lnTo>
                <a:lnTo>
                  <a:pt x="1280" y="376"/>
                </a:lnTo>
                <a:lnTo>
                  <a:pt x="1283" y="406"/>
                </a:lnTo>
                <a:lnTo>
                  <a:pt x="1283" y="441"/>
                </a:lnTo>
                <a:lnTo>
                  <a:pt x="1279" y="482"/>
                </a:lnTo>
                <a:lnTo>
                  <a:pt x="1273" y="527"/>
                </a:lnTo>
                <a:lnTo>
                  <a:pt x="1264" y="575"/>
                </a:lnTo>
                <a:lnTo>
                  <a:pt x="1256" y="623"/>
                </a:lnTo>
                <a:lnTo>
                  <a:pt x="1247" y="673"/>
                </a:lnTo>
                <a:lnTo>
                  <a:pt x="1239" y="720"/>
                </a:lnTo>
                <a:lnTo>
                  <a:pt x="1232" y="766"/>
                </a:lnTo>
                <a:lnTo>
                  <a:pt x="1229" y="806"/>
                </a:lnTo>
                <a:lnTo>
                  <a:pt x="1229" y="843"/>
                </a:lnTo>
                <a:lnTo>
                  <a:pt x="1233" y="873"/>
                </a:lnTo>
                <a:lnTo>
                  <a:pt x="1242" y="895"/>
                </a:lnTo>
                <a:lnTo>
                  <a:pt x="1259" y="907"/>
                </a:lnTo>
                <a:lnTo>
                  <a:pt x="1277" y="910"/>
                </a:lnTo>
                <a:lnTo>
                  <a:pt x="1300" y="901"/>
                </a:lnTo>
                <a:lnTo>
                  <a:pt x="1325" y="884"/>
                </a:lnTo>
                <a:lnTo>
                  <a:pt x="1353" y="859"/>
                </a:lnTo>
                <a:lnTo>
                  <a:pt x="1382" y="830"/>
                </a:lnTo>
                <a:lnTo>
                  <a:pt x="1413" y="795"/>
                </a:lnTo>
                <a:lnTo>
                  <a:pt x="1444" y="757"/>
                </a:lnTo>
                <a:lnTo>
                  <a:pt x="1475" y="718"/>
                </a:lnTo>
                <a:lnTo>
                  <a:pt x="1506" y="679"/>
                </a:lnTo>
                <a:lnTo>
                  <a:pt x="1538" y="641"/>
                </a:lnTo>
                <a:lnTo>
                  <a:pt x="1568" y="607"/>
                </a:lnTo>
                <a:lnTo>
                  <a:pt x="1598" y="577"/>
                </a:lnTo>
                <a:lnTo>
                  <a:pt x="1625" y="553"/>
                </a:lnTo>
                <a:lnTo>
                  <a:pt x="1651" y="535"/>
                </a:lnTo>
                <a:lnTo>
                  <a:pt x="1674" y="527"/>
                </a:lnTo>
                <a:lnTo>
                  <a:pt x="1695" y="529"/>
                </a:lnTo>
                <a:lnTo>
                  <a:pt x="1711" y="543"/>
                </a:lnTo>
                <a:lnTo>
                  <a:pt x="1721" y="565"/>
                </a:lnTo>
                <a:lnTo>
                  <a:pt x="1726" y="596"/>
                </a:lnTo>
                <a:lnTo>
                  <a:pt x="1727" y="633"/>
                </a:lnTo>
                <a:lnTo>
                  <a:pt x="1723" y="676"/>
                </a:lnTo>
                <a:lnTo>
                  <a:pt x="1717" y="723"/>
                </a:lnTo>
                <a:lnTo>
                  <a:pt x="1708" y="773"/>
                </a:lnTo>
                <a:lnTo>
                  <a:pt x="1701" y="823"/>
                </a:lnTo>
                <a:lnTo>
                  <a:pt x="1691" y="874"/>
                </a:lnTo>
                <a:lnTo>
                  <a:pt x="1683" y="924"/>
                </a:lnTo>
                <a:lnTo>
                  <a:pt x="1677" y="971"/>
                </a:lnTo>
                <a:lnTo>
                  <a:pt x="1675" y="1013"/>
                </a:lnTo>
                <a:lnTo>
                  <a:pt x="1675" y="1051"/>
                </a:lnTo>
                <a:lnTo>
                  <a:pt x="1680" y="1081"/>
                </a:lnTo>
                <a:lnTo>
                  <a:pt x="1691" y="1104"/>
                </a:lnTo>
                <a:lnTo>
                  <a:pt x="1709" y="1117"/>
                </a:lnTo>
                <a:lnTo>
                  <a:pt x="1729" y="1121"/>
                </a:lnTo>
                <a:lnTo>
                  <a:pt x="1753" y="1113"/>
                </a:lnTo>
                <a:lnTo>
                  <a:pt x="1779" y="1097"/>
                </a:lnTo>
                <a:lnTo>
                  <a:pt x="1808" y="1073"/>
                </a:lnTo>
                <a:lnTo>
                  <a:pt x="1837" y="1044"/>
                </a:lnTo>
                <a:lnTo>
                  <a:pt x="1869" y="1010"/>
                </a:lnTo>
                <a:lnTo>
                  <a:pt x="1901" y="973"/>
                </a:lnTo>
                <a:lnTo>
                  <a:pt x="1935" y="934"/>
                </a:lnTo>
                <a:lnTo>
                  <a:pt x="1967" y="896"/>
                </a:lnTo>
                <a:lnTo>
                  <a:pt x="1999" y="859"/>
                </a:lnTo>
                <a:lnTo>
                  <a:pt x="2030" y="826"/>
                </a:lnTo>
                <a:lnTo>
                  <a:pt x="2060" y="796"/>
                </a:lnTo>
                <a:lnTo>
                  <a:pt x="2088" y="773"/>
                </a:lnTo>
                <a:lnTo>
                  <a:pt x="2115" y="756"/>
                </a:lnTo>
                <a:lnTo>
                  <a:pt x="2138" y="748"/>
                </a:lnTo>
                <a:lnTo>
                  <a:pt x="2159" y="750"/>
                </a:lnTo>
                <a:lnTo>
                  <a:pt x="2173" y="763"/>
                </a:lnTo>
                <a:lnTo>
                  <a:pt x="2181" y="784"/>
                </a:lnTo>
                <a:lnTo>
                  <a:pt x="2185" y="812"/>
                </a:lnTo>
                <a:lnTo>
                  <a:pt x="2185" y="845"/>
                </a:lnTo>
                <a:lnTo>
                  <a:pt x="2180" y="884"/>
                </a:lnTo>
                <a:lnTo>
                  <a:pt x="2174" y="925"/>
                </a:lnTo>
                <a:lnTo>
                  <a:pt x="2165" y="970"/>
                </a:lnTo>
                <a:lnTo>
                  <a:pt x="2158" y="1015"/>
                </a:lnTo>
                <a:lnTo>
                  <a:pt x="2148" y="1061"/>
                </a:lnTo>
                <a:lnTo>
                  <a:pt x="2140" y="1105"/>
                </a:lnTo>
                <a:lnTo>
                  <a:pt x="2133" y="1148"/>
                </a:lnTo>
                <a:lnTo>
                  <a:pt x="2130" y="1186"/>
                </a:lnTo>
                <a:lnTo>
                  <a:pt x="2129" y="1220"/>
                </a:lnTo>
                <a:lnTo>
                  <a:pt x="2133" y="1247"/>
                </a:lnTo>
                <a:lnTo>
                  <a:pt x="2142" y="1268"/>
                </a:lnTo>
                <a:lnTo>
                  <a:pt x="2158" y="1280"/>
                </a:lnTo>
                <a:lnTo>
                  <a:pt x="2175" y="1284"/>
                </a:lnTo>
                <a:lnTo>
                  <a:pt x="2196" y="1278"/>
                </a:lnTo>
                <a:lnTo>
                  <a:pt x="2217" y="1265"/>
                </a:lnTo>
                <a:lnTo>
                  <a:pt x="2242" y="1244"/>
                </a:lnTo>
                <a:lnTo>
                  <a:pt x="2267" y="1220"/>
                </a:lnTo>
                <a:lnTo>
                  <a:pt x="2294" y="1191"/>
                </a:lnTo>
                <a:lnTo>
                  <a:pt x="2321" y="1159"/>
                </a:lnTo>
                <a:lnTo>
                  <a:pt x="2350" y="1126"/>
                </a:lnTo>
                <a:lnTo>
                  <a:pt x="2378" y="1093"/>
                </a:lnTo>
                <a:lnTo>
                  <a:pt x="2407" y="1061"/>
                </a:lnTo>
                <a:lnTo>
                  <a:pt x="2435" y="1031"/>
                </a:lnTo>
                <a:lnTo>
                  <a:pt x="2465" y="1003"/>
                </a:lnTo>
                <a:lnTo>
                  <a:pt x="2492" y="981"/>
                </a:lnTo>
                <a:lnTo>
                  <a:pt x="2520" y="963"/>
                </a:lnTo>
                <a:lnTo>
                  <a:pt x="2546" y="953"/>
                </a:lnTo>
                <a:lnTo>
                  <a:pt x="2573" y="951"/>
                </a:lnTo>
                <a:lnTo>
                  <a:pt x="2576" y="952"/>
                </a:lnTo>
                <a:lnTo>
                  <a:pt x="2581" y="955"/>
                </a:lnTo>
                <a:lnTo>
                  <a:pt x="2585" y="959"/>
                </a:lnTo>
                <a:lnTo>
                  <a:pt x="2590" y="963"/>
                </a:lnTo>
                <a:lnTo>
                  <a:pt x="2594" y="969"/>
                </a:lnTo>
                <a:lnTo>
                  <a:pt x="2599" y="974"/>
                </a:lnTo>
                <a:lnTo>
                  <a:pt x="2603" y="981"/>
                </a:lnTo>
                <a:lnTo>
                  <a:pt x="2608" y="986"/>
                </a:lnTo>
                <a:lnTo>
                  <a:pt x="2611" y="993"/>
                </a:lnTo>
                <a:lnTo>
                  <a:pt x="2615" y="999"/>
                </a:lnTo>
                <a:lnTo>
                  <a:pt x="2617" y="1005"/>
                </a:lnTo>
                <a:lnTo>
                  <a:pt x="2621" y="1010"/>
                </a:lnTo>
                <a:lnTo>
                  <a:pt x="2623" y="1014"/>
                </a:lnTo>
                <a:lnTo>
                  <a:pt x="2626" y="1017"/>
                </a:lnTo>
                <a:lnTo>
                  <a:pt x="2626" y="1020"/>
                </a:lnTo>
                <a:lnTo>
                  <a:pt x="2627" y="1020"/>
                </a:lnTo>
              </a:path>
            </a:pathLst>
          </a:custGeom>
          <a:noFill/>
          <a:ln w="476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8" name="Freeform 32">
            <a:extLst>
              <a:ext uri="{FF2B5EF4-FFF2-40B4-BE49-F238E27FC236}">
                <a16:creationId xmlns:a16="http://schemas.microsoft.com/office/drawing/2014/main" id="{FDE70937-B26F-4204-BD32-B6BC390901C1}"/>
              </a:ext>
            </a:extLst>
          </p:cNvPr>
          <p:cNvSpPr>
            <a:spLocks/>
          </p:cNvSpPr>
          <p:nvPr/>
        </p:nvSpPr>
        <p:spPr bwMode="auto">
          <a:xfrm>
            <a:off x="5883275" y="2633663"/>
            <a:ext cx="107950" cy="576262"/>
          </a:xfrm>
          <a:custGeom>
            <a:avLst/>
            <a:gdLst>
              <a:gd name="T0" fmla="*/ 0 w 74"/>
              <a:gd name="T1" fmla="*/ 411 h 412"/>
              <a:gd name="T2" fmla="*/ 36 w 74"/>
              <a:gd name="T3" fmla="*/ 0 h 412"/>
              <a:gd name="T4" fmla="*/ 73 w 74"/>
              <a:gd name="T5" fmla="*/ 387 h 412"/>
            </a:gdLst>
            <a:ahLst/>
            <a:cxnLst>
              <a:cxn ang="0">
                <a:pos x="T0" y="T1"/>
              </a:cxn>
              <a:cxn ang="0">
                <a:pos x="T2" y="T3"/>
              </a:cxn>
              <a:cxn ang="0">
                <a:pos x="T4" y="T5"/>
              </a:cxn>
            </a:cxnLst>
            <a:rect l="0" t="0" r="r" b="b"/>
            <a:pathLst>
              <a:path w="74" h="412">
                <a:moveTo>
                  <a:pt x="0" y="411"/>
                </a:moveTo>
                <a:lnTo>
                  <a:pt x="36" y="0"/>
                </a:lnTo>
                <a:lnTo>
                  <a:pt x="73" y="387"/>
                </a:lnTo>
              </a:path>
            </a:pathLst>
          </a:custGeom>
          <a:noFill/>
          <a:ln w="476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69" name="Freeform 33">
            <a:extLst>
              <a:ext uri="{FF2B5EF4-FFF2-40B4-BE49-F238E27FC236}">
                <a16:creationId xmlns:a16="http://schemas.microsoft.com/office/drawing/2014/main" id="{8A878329-DE15-4EC8-BD38-AC95CCAE8E1E}"/>
              </a:ext>
            </a:extLst>
          </p:cNvPr>
          <p:cNvSpPr>
            <a:spLocks/>
          </p:cNvSpPr>
          <p:nvPr/>
        </p:nvSpPr>
        <p:spPr bwMode="auto">
          <a:xfrm>
            <a:off x="433388" y="1701800"/>
            <a:ext cx="3954462" cy="1974850"/>
          </a:xfrm>
          <a:custGeom>
            <a:avLst/>
            <a:gdLst>
              <a:gd name="T0" fmla="*/ 6 w 2740"/>
              <a:gd name="T1" fmla="*/ 611 h 1410"/>
              <a:gd name="T2" fmla="*/ 55 w 2740"/>
              <a:gd name="T3" fmla="*/ 568 h 1410"/>
              <a:gd name="T4" fmla="*/ 142 w 2740"/>
              <a:gd name="T5" fmla="*/ 491 h 1410"/>
              <a:gd name="T6" fmla="*/ 258 w 2740"/>
              <a:gd name="T7" fmla="*/ 393 h 1410"/>
              <a:gd name="T8" fmla="*/ 391 w 2740"/>
              <a:gd name="T9" fmla="*/ 286 h 1410"/>
              <a:gd name="T10" fmla="*/ 530 w 2740"/>
              <a:gd name="T11" fmla="*/ 180 h 1410"/>
              <a:gd name="T12" fmla="*/ 664 w 2740"/>
              <a:gd name="T13" fmla="*/ 88 h 1410"/>
              <a:gd name="T14" fmla="*/ 782 w 2740"/>
              <a:gd name="T15" fmla="*/ 21 h 1410"/>
              <a:gd name="T16" fmla="*/ 845 w 2740"/>
              <a:gd name="T17" fmla="*/ 52 h 1410"/>
              <a:gd name="T18" fmla="*/ 854 w 2740"/>
              <a:gd name="T19" fmla="*/ 171 h 1410"/>
              <a:gd name="T20" fmla="*/ 848 w 2740"/>
              <a:gd name="T21" fmla="*/ 309 h 1410"/>
              <a:gd name="T22" fmla="*/ 834 w 2740"/>
              <a:gd name="T23" fmla="*/ 459 h 1410"/>
              <a:gd name="T24" fmla="*/ 817 w 2740"/>
              <a:gd name="T25" fmla="*/ 611 h 1410"/>
              <a:gd name="T26" fmla="*/ 803 w 2740"/>
              <a:gd name="T27" fmla="*/ 761 h 1410"/>
              <a:gd name="T28" fmla="*/ 801 w 2740"/>
              <a:gd name="T29" fmla="*/ 897 h 1410"/>
              <a:gd name="T30" fmla="*/ 816 w 2740"/>
              <a:gd name="T31" fmla="*/ 1015 h 1410"/>
              <a:gd name="T32" fmla="*/ 881 w 2740"/>
              <a:gd name="T33" fmla="*/ 1037 h 1410"/>
              <a:gd name="T34" fmla="*/ 981 w 2740"/>
              <a:gd name="T35" fmla="*/ 948 h 1410"/>
              <a:gd name="T36" fmla="*/ 1084 w 2740"/>
              <a:gd name="T37" fmla="*/ 825 h 1410"/>
              <a:gd name="T38" fmla="*/ 1189 w 2740"/>
              <a:gd name="T39" fmla="*/ 684 h 1410"/>
              <a:gd name="T40" fmla="*/ 1292 w 2740"/>
              <a:gd name="T41" fmla="*/ 543 h 1410"/>
              <a:gd name="T42" fmla="*/ 1392 w 2740"/>
              <a:gd name="T43" fmla="*/ 419 h 1410"/>
              <a:gd name="T44" fmla="*/ 1488 w 2740"/>
              <a:gd name="T45" fmla="*/ 327 h 1410"/>
              <a:gd name="T46" fmla="*/ 1576 w 2740"/>
              <a:gd name="T47" fmla="*/ 287 h 1410"/>
              <a:gd name="T48" fmla="*/ 1651 w 2740"/>
              <a:gd name="T49" fmla="*/ 314 h 1410"/>
              <a:gd name="T50" fmla="*/ 1692 w 2740"/>
              <a:gd name="T51" fmla="*/ 413 h 1410"/>
              <a:gd name="T52" fmla="*/ 1705 w 2740"/>
              <a:gd name="T53" fmla="*/ 563 h 1410"/>
              <a:gd name="T54" fmla="*/ 1702 w 2740"/>
              <a:gd name="T55" fmla="*/ 745 h 1410"/>
              <a:gd name="T56" fmla="*/ 1693 w 2740"/>
              <a:gd name="T57" fmla="*/ 938 h 1410"/>
              <a:gd name="T58" fmla="*/ 1690 w 2740"/>
              <a:gd name="T59" fmla="*/ 1122 h 1410"/>
              <a:gd name="T60" fmla="*/ 1704 w 2740"/>
              <a:gd name="T61" fmla="*/ 1275 h 1410"/>
              <a:gd name="T62" fmla="*/ 1748 w 2740"/>
              <a:gd name="T63" fmla="*/ 1378 h 1410"/>
              <a:gd name="T64" fmla="*/ 1827 w 2740"/>
              <a:gd name="T65" fmla="*/ 1409 h 1410"/>
              <a:gd name="T66" fmla="*/ 1920 w 2740"/>
              <a:gd name="T67" fmla="*/ 1371 h 1410"/>
              <a:gd name="T68" fmla="*/ 2022 w 2740"/>
              <a:gd name="T69" fmla="*/ 1281 h 1410"/>
              <a:gd name="T70" fmla="*/ 2132 w 2740"/>
              <a:gd name="T71" fmla="*/ 1157 h 1410"/>
              <a:gd name="T72" fmla="*/ 2244 w 2740"/>
              <a:gd name="T73" fmla="*/ 1021 h 1410"/>
              <a:gd name="T74" fmla="*/ 2356 w 2740"/>
              <a:gd name="T75" fmla="*/ 889 h 1410"/>
              <a:gd name="T76" fmla="*/ 2468 w 2740"/>
              <a:gd name="T77" fmla="*/ 779 h 1410"/>
              <a:gd name="T78" fmla="*/ 2578 w 2740"/>
              <a:gd name="T79" fmla="*/ 713 h 1410"/>
              <a:gd name="T80" fmla="*/ 2636 w 2740"/>
              <a:gd name="T81" fmla="*/ 703 h 1410"/>
              <a:gd name="T82" fmla="*/ 2651 w 2740"/>
              <a:gd name="T83" fmla="*/ 709 h 1410"/>
              <a:gd name="T84" fmla="*/ 2669 w 2740"/>
              <a:gd name="T85" fmla="*/ 719 h 1410"/>
              <a:gd name="T86" fmla="*/ 2688 w 2740"/>
              <a:gd name="T87" fmla="*/ 732 h 1410"/>
              <a:gd name="T88" fmla="*/ 2704 w 2740"/>
              <a:gd name="T89" fmla="*/ 745 h 1410"/>
              <a:gd name="T90" fmla="*/ 2719 w 2740"/>
              <a:gd name="T91" fmla="*/ 758 h 1410"/>
              <a:gd name="T92" fmla="*/ 2730 w 2740"/>
              <a:gd name="T93" fmla="*/ 768 h 1410"/>
              <a:gd name="T94" fmla="*/ 2738 w 2740"/>
              <a:gd name="T95" fmla="*/ 773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1410">
                <a:moveTo>
                  <a:pt x="0" y="616"/>
                </a:moveTo>
                <a:lnTo>
                  <a:pt x="6" y="611"/>
                </a:lnTo>
                <a:lnTo>
                  <a:pt x="25" y="594"/>
                </a:lnTo>
                <a:lnTo>
                  <a:pt x="55" y="568"/>
                </a:lnTo>
                <a:lnTo>
                  <a:pt x="95" y="532"/>
                </a:lnTo>
                <a:lnTo>
                  <a:pt x="142" y="491"/>
                </a:lnTo>
                <a:lnTo>
                  <a:pt x="198" y="443"/>
                </a:lnTo>
                <a:lnTo>
                  <a:pt x="258" y="393"/>
                </a:lnTo>
                <a:lnTo>
                  <a:pt x="324" y="339"/>
                </a:lnTo>
                <a:lnTo>
                  <a:pt x="391" y="286"/>
                </a:lnTo>
                <a:lnTo>
                  <a:pt x="460" y="232"/>
                </a:lnTo>
                <a:lnTo>
                  <a:pt x="530" y="180"/>
                </a:lnTo>
                <a:lnTo>
                  <a:pt x="598" y="131"/>
                </a:lnTo>
                <a:lnTo>
                  <a:pt x="664" y="88"/>
                </a:lnTo>
                <a:lnTo>
                  <a:pt x="726" y="50"/>
                </a:lnTo>
                <a:lnTo>
                  <a:pt x="782" y="21"/>
                </a:lnTo>
                <a:lnTo>
                  <a:pt x="833" y="0"/>
                </a:lnTo>
                <a:lnTo>
                  <a:pt x="845" y="52"/>
                </a:lnTo>
                <a:lnTo>
                  <a:pt x="852" y="109"/>
                </a:lnTo>
                <a:lnTo>
                  <a:pt x="854" y="171"/>
                </a:lnTo>
                <a:lnTo>
                  <a:pt x="853" y="238"/>
                </a:lnTo>
                <a:lnTo>
                  <a:pt x="848" y="309"/>
                </a:lnTo>
                <a:lnTo>
                  <a:pt x="842" y="383"/>
                </a:lnTo>
                <a:lnTo>
                  <a:pt x="834" y="459"/>
                </a:lnTo>
                <a:lnTo>
                  <a:pt x="826" y="535"/>
                </a:lnTo>
                <a:lnTo>
                  <a:pt x="817" y="611"/>
                </a:lnTo>
                <a:lnTo>
                  <a:pt x="809" y="687"/>
                </a:lnTo>
                <a:lnTo>
                  <a:pt x="803" y="761"/>
                </a:lnTo>
                <a:lnTo>
                  <a:pt x="801" y="830"/>
                </a:lnTo>
                <a:lnTo>
                  <a:pt x="801" y="897"/>
                </a:lnTo>
                <a:lnTo>
                  <a:pt x="807" y="958"/>
                </a:lnTo>
                <a:lnTo>
                  <a:pt x="816" y="1015"/>
                </a:lnTo>
                <a:lnTo>
                  <a:pt x="833" y="1064"/>
                </a:lnTo>
                <a:lnTo>
                  <a:pt x="881" y="1037"/>
                </a:lnTo>
                <a:lnTo>
                  <a:pt x="930" y="998"/>
                </a:lnTo>
                <a:lnTo>
                  <a:pt x="981" y="948"/>
                </a:lnTo>
                <a:lnTo>
                  <a:pt x="1033" y="889"/>
                </a:lnTo>
                <a:lnTo>
                  <a:pt x="1084" y="825"/>
                </a:lnTo>
                <a:lnTo>
                  <a:pt x="1137" y="755"/>
                </a:lnTo>
                <a:lnTo>
                  <a:pt x="1189" y="684"/>
                </a:lnTo>
                <a:lnTo>
                  <a:pt x="1242" y="611"/>
                </a:lnTo>
                <a:lnTo>
                  <a:pt x="1292" y="543"/>
                </a:lnTo>
                <a:lnTo>
                  <a:pt x="1343" y="477"/>
                </a:lnTo>
                <a:lnTo>
                  <a:pt x="1392" y="419"/>
                </a:lnTo>
                <a:lnTo>
                  <a:pt x="1441" y="367"/>
                </a:lnTo>
                <a:lnTo>
                  <a:pt x="1488" y="327"/>
                </a:lnTo>
                <a:lnTo>
                  <a:pt x="1533" y="299"/>
                </a:lnTo>
                <a:lnTo>
                  <a:pt x="1576" y="287"/>
                </a:lnTo>
                <a:lnTo>
                  <a:pt x="1617" y="290"/>
                </a:lnTo>
                <a:lnTo>
                  <a:pt x="1651" y="314"/>
                </a:lnTo>
                <a:lnTo>
                  <a:pt x="1676" y="355"/>
                </a:lnTo>
                <a:lnTo>
                  <a:pt x="1692" y="413"/>
                </a:lnTo>
                <a:lnTo>
                  <a:pt x="1702" y="482"/>
                </a:lnTo>
                <a:lnTo>
                  <a:pt x="1705" y="563"/>
                </a:lnTo>
                <a:lnTo>
                  <a:pt x="1705" y="651"/>
                </a:lnTo>
                <a:lnTo>
                  <a:pt x="1702" y="745"/>
                </a:lnTo>
                <a:lnTo>
                  <a:pt x="1698" y="841"/>
                </a:lnTo>
                <a:lnTo>
                  <a:pt x="1693" y="938"/>
                </a:lnTo>
                <a:lnTo>
                  <a:pt x="1690" y="1033"/>
                </a:lnTo>
                <a:lnTo>
                  <a:pt x="1690" y="1122"/>
                </a:lnTo>
                <a:lnTo>
                  <a:pt x="1695" y="1203"/>
                </a:lnTo>
                <a:lnTo>
                  <a:pt x="1704" y="1275"/>
                </a:lnTo>
                <a:lnTo>
                  <a:pt x="1722" y="1334"/>
                </a:lnTo>
                <a:lnTo>
                  <a:pt x="1748" y="1378"/>
                </a:lnTo>
                <a:lnTo>
                  <a:pt x="1786" y="1403"/>
                </a:lnTo>
                <a:lnTo>
                  <a:pt x="1827" y="1409"/>
                </a:lnTo>
                <a:lnTo>
                  <a:pt x="1872" y="1397"/>
                </a:lnTo>
                <a:lnTo>
                  <a:pt x="1920" y="1371"/>
                </a:lnTo>
                <a:lnTo>
                  <a:pt x="1971" y="1331"/>
                </a:lnTo>
                <a:lnTo>
                  <a:pt x="2022" y="1281"/>
                </a:lnTo>
                <a:lnTo>
                  <a:pt x="2077" y="1222"/>
                </a:lnTo>
                <a:lnTo>
                  <a:pt x="2132" y="1157"/>
                </a:lnTo>
                <a:lnTo>
                  <a:pt x="2188" y="1089"/>
                </a:lnTo>
                <a:lnTo>
                  <a:pt x="2244" y="1021"/>
                </a:lnTo>
                <a:lnTo>
                  <a:pt x="2300" y="952"/>
                </a:lnTo>
                <a:lnTo>
                  <a:pt x="2356" y="889"/>
                </a:lnTo>
                <a:lnTo>
                  <a:pt x="2414" y="829"/>
                </a:lnTo>
                <a:lnTo>
                  <a:pt x="2468" y="779"/>
                </a:lnTo>
                <a:lnTo>
                  <a:pt x="2524" y="739"/>
                </a:lnTo>
                <a:lnTo>
                  <a:pt x="2578" y="713"/>
                </a:lnTo>
                <a:lnTo>
                  <a:pt x="2631" y="701"/>
                </a:lnTo>
                <a:lnTo>
                  <a:pt x="2636" y="703"/>
                </a:lnTo>
                <a:lnTo>
                  <a:pt x="2644" y="705"/>
                </a:lnTo>
                <a:lnTo>
                  <a:pt x="2651" y="709"/>
                </a:lnTo>
                <a:lnTo>
                  <a:pt x="2661" y="713"/>
                </a:lnTo>
                <a:lnTo>
                  <a:pt x="2669" y="719"/>
                </a:lnTo>
                <a:lnTo>
                  <a:pt x="2678" y="724"/>
                </a:lnTo>
                <a:lnTo>
                  <a:pt x="2688" y="732"/>
                </a:lnTo>
                <a:lnTo>
                  <a:pt x="2697" y="737"/>
                </a:lnTo>
                <a:lnTo>
                  <a:pt x="2704" y="745"/>
                </a:lnTo>
                <a:lnTo>
                  <a:pt x="2712" y="752"/>
                </a:lnTo>
                <a:lnTo>
                  <a:pt x="2719" y="758"/>
                </a:lnTo>
                <a:lnTo>
                  <a:pt x="2726" y="763"/>
                </a:lnTo>
                <a:lnTo>
                  <a:pt x="2730" y="768"/>
                </a:lnTo>
                <a:lnTo>
                  <a:pt x="2736" y="771"/>
                </a:lnTo>
                <a:lnTo>
                  <a:pt x="2738" y="773"/>
                </a:lnTo>
                <a:lnTo>
                  <a:pt x="2739" y="773"/>
                </a:lnTo>
              </a:path>
            </a:pathLst>
          </a:custGeom>
          <a:noFill/>
          <a:ln w="47625" cap="flat" cmpd="sng">
            <a:solidFill>
              <a:srgbClr val="C2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70" name="Line 34">
            <a:extLst>
              <a:ext uri="{FF2B5EF4-FFF2-40B4-BE49-F238E27FC236}">
                <a16:creationId xmlns:a16="http://schemas.microsoft.com/office/drawing/2014/main" id="{C1CAD94E-11E7-45E5-B0B6-D05F32C6B6F0}"/>
              </a:ext>
            </a:extLst>
          </p:cNvPr>
          <p:cNvSpPr>
            <a:spLocks noChangeShapeType="1"/>
          </p:cNvSpPr>
          <p:nvPr/>
        </p:nvSpPr>
        <p:spPr bwMode="auto">
          <a:xfrm>
            <a:off x="519113" y="2311400"/>
            <a:ext cx="3551237" cy="1377950"/>
          </a:xfrm>
          <a:prstGeom prst="line">
            <a:avLst/>
          </a:prstGeom>
          <a:noFill/>
          <a:ln w="476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71" name="Freeform 35">
            <a:extLst>
              <a:ext uri="{FF2B5EF4-FFF2-40B4-BE49-F238E27FC236}">
                <a16:creationId xmlns:a16="http://schemas.microsoft.com/office/drawing/2014/main" id="{CB1F7066-5912-40C3-9710-348E202CE0D3}"/>
              </a:ext>
            </a:extLst>
          </p:cNvPr>
          <p:cNvSpPr>
            <a:spLocks/>
          </p:cNvSpPr>
          <p:nvPr/>
        </p:nvSpPr>
        <p:spPr bwMode="auto">
          <a:xfrm>
            <a:off x="4316413" y="2684463"/>
            <a:ext cx="158750" cy="963612"/>
          </a:xfrm>
          <a:custGeom>
            <a:avLst/>
            <a:gdLst>
              <a:gd name="T0" fmla="*/ 0 w 110"/>
              <a:gd name="T1" fmla="*/ 687 h 688"/>
              <a:gd name="T2" fmla="*/ 61 w 110"/>
              <a:gd name="T3" fmla="*/ 0 h 688"/>
              <a:gd name="T4" fmla="*/ 109 w 110"/>
              <a:gd name="T5" fmla="*/ 662 h 688"/>
            </a:gdLst>
            <a:ahLst/>
            <a:cxnLst>
              <a:cxn ang="0">
                <a:pos x="T0" y="T1"/>
              </a:cxn>
              <a:cxn ang="0">
                <a:pos x="T2" y="T3"/>
              </a:cxn>
              <a:cxn ang="0">
                <a:pos x="T4" y="T5"/>
              </a:cxn>
            </a:cxnLst>
            <a:rect l="0" t="0" r="r" b="b"/>
            <a:pathLst>
              <a:path w="110" h="688">
                <a:moveTo>
                  <a:pt x="0" y="687"/>
                </a:moveTo>
                <a:lnTo>
                  <a:pt x="61" y="0"/>
                </a:lnTo>
                <a:lnTo>
                  <a:pt x="109" y="662"/>
                </a:lnTo>
              </a:path>
            </a:pathLst>
          </a:custGeom>
          <a:noFill/>
          <a:ln w="47625" cap="flat" cmpd="sng">
            <a:solidFill>
              <a:srgbClr val="C2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9572" name="Line 36">
            <a:extLst>
              <a:ext uri="{FF2B5EF4-FFF2-40B4-BE49-F238E27FC236}">
                <a16:creationId xmlns:a16="http://schemas.microsoft.com/office/drawing/2014/main" id="{CB84B8D8-85BD-4673-B900-FC8863DB3A40}"/>
              </a:ext>
            </a:extLst>
          </p:cNvPr>
          <p:cNvSpPr>
            <a:spLocks noChangeShapeType="1"/>
          </p:cNvSpPr>
          <p:nvPr/>
        </p:nvSpPr>
        <p:spPr bwMode="auto">
          <a:xfrm flipV="1">
            <a:off x="4124325" y="381000"/>
            <a:ext cx="17463" cy="3776663"/>
          </a:xfrm>
          <a:prstGeom prst="line">
            <a:avLst/>
          </a:prstGeom>
          <a:noFill/>
          <a:ln w="476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73" name="Text Box 37">
            <a:extLst>
              <a:ext uri="{FF2B5EF4-FFF2-40B4-BE49-F238E27FC236}">
                <a16:creationId xmlns:a16="http://schemas.microsoft.com/office/drawing/2014/main" id="{28875E58-656C-44E5-BFA5-13A604521411}"/>
              </a:ext>
            </a:extLst>
          </p:cNvPr>
          <p:cNvSpPr txBox="1">
            <a:spLocks noChangeArrowheads="1"/>
          </p:cNvSpPr>
          <p:nvPr/>
        </p:nvSpPr>
        <p:spPr bwMode="auto">
          <a:xfrm>
            <a:off x="4300538" y="436563"/>
            <a:ext cx="1350962"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000" b="1">
                <a:solidFill>
                  <a:srgbClr val="000080"/>
                </a:solidFill>
                <a:latin typeface="Helvetica" panose="020B0604020202020204" pitchFamily="34" charset="0"/>
              </a:rPr>
              <a:t>Amplitude</a:t>
            </a:r>
            <a:endParaRPr lang="en-US" altLang="en-US" sz="2200"/>
          </a:p>
        </p:txBody>
      </p:sp>
      <p:sp>
        <p:nvSpPr>
          <p:cNvPr id="449574" name="Text Box 38">
            <a:extLst>
              <a:ext uri="{FF2B5EF4-FFF2-40B4-BE49-F238E27FC236}">
                <a16:creationId xmlns:a16="http://schemas.microsoft.com/office/drawing/2014/main" id="{C47F5828-1363-42E5-A830-0461A11D5FA5}"/>
              </a:ext>
            </a:extLst>
          </p:cNvPr>
          <p:cNvSpPr txBox="1">
            <a:spLocks noChangeArrowheads="1"/>
          </p:cNvSpPr>
          <p:nvPr/>
        </p:nvSpPr>
        <p:spPr bwMode="auto">
          <a:xfrm>
            <a:off x="549275" y="2790825"/>
            <a:ext cx="6492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000" b="1">
                <a:solidFill>
                  <a:srgbClr val="000080"/>
                </a:solidFill>
                <a:latin typeface="Helvetica" panose="020B0604020202020204" pitchFamily="34" charset="0"/>
              </a:rPr>
              <a:t>Time</a:t>
            </a:r>
            <a:endParaRPr lang="en-US" altLang="en-US" sz="2200"/>
          </a:p>
        </p:txBody>
      </p:sp>
      <p:sp>
        <p:nvSpPr>
          <p:cNvPr id="449575" name="Text Box 39">
            <a:extLst>
              <a:ext uri="{FF2B5EF4-FFF2-40B4-BE49-F238E27FC236}">
                <a16:creationId xmlns:a16="http://schemas.microsoft.com/office/drawing/2014/main" id="{85F83AA4-DB83-4962-9C7A-880ED77B49AA}"/>
              </a:ext>
            </a:extLst>
          </p:cNvPr>
          <p:cNvSpPr txBox="1">
            <a:spLocks noChangeArrowheads="1"/>
          </p:cNvSpPr>
          <p:nvPr/>
        </p:nvSpPr>
        <p:spPr bwMode="auto">
          <a:xfrm>
            <a:off x="6972300" y="2292350"/>
            <a:ext cx="1395413"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000" b="1">
                <a:solidFill>
                  <a:srgbClr val="000080"/>
                </a:solidFill>
                <a:latin typeface="Helvetica" panose="020B0604020202020204" pitchFamily="34" charset="0"/>
              </a:rPr>
              <a:t>Frequency</a:t>
            </a:r>
            <a:endParaRPr lang="en-US" altLang="en-US" sz="2200"/>
          </a:p>
        </p:txBody>
      </p:sp>
      <p:sp>
        <p:nvSpPr>
          <p:cNvPr id="449576" name="Line 40">
            <a:extLst>
              <a:ext uri="{FF2B5EF4-FFF2-40B4-BE49-F238E27FC236}">
                <a16:creationId xmlns:a16="http://schemas.microsoft.com/office/drawing/2014/main" id="{54872A42-1805-49CB-8DA6-563835181C44}"/>
              </a:ext>
            </a:extLst>
          </p:cNvPr>
          <p:cNvSpPr>
            <a:spLocks noChangeShapeType="1"/>
          </p:cNvSpPr>
          <p:nvPr/>
        </p:nvSpPr>
        <p:spPr bwMode="auto">
          <a:xfrm>
            <a:off x="519113" y="2311400"/>
            <a:ext cx="3551237" cy="1377950"/>
          </a:xfrm>
          <a:prstGeom prst="line">
            <a:avLst/>
          </a:prstGeom>
          <a:noFill/>
          <a:ln w="476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Line 2">
            <a:extLst>
              <a:ext uri="{FF2B5EF4-FFF2-40B4-BE49-F238E27FC236}">
                <a16:creationId xmlns:a16="http://schemas.microsoft.com/office/drawing/2014/main" id="{A76F165F-3B4B-41A4-9B19-9DF71AEE426D}"/>
              </a:ext>
            </a:extLst>
          </p:cNvPr>
          <p:cNvSpPr>
            <a:spLocks noChangeShapeType="1"/>
          </p:cNvSpPr>
          <p:nvPr/>
        </p:nvSpPr>
        <p:spPr bwMode="auto">
          <a:xfrm>
            <a:off x="1185229" y="1395258"/>
            <a:ext cx="2894012"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87" name="Line 3">
            <a:extLst>
              <a:ext uri="{FF2B5EF4-FFF2-40B4-BE49-F238E27FC236}">
                <a16:creationId xmlns:a16="http://schemas.microsoft.com/office/drawing/2014/main" id="{5F894CA0-664F-40E0-AE2B-34D464AB7F05}"/>
              </a:ext>
            </a:extLst>
          </p:cNvPr>
          <p:cNvSpPr>
            <a:spLocks noChangeShapeType="1"/>
          </p:cNvSpPr>
          <p:nvPr/>
        </p:nvSpPr>
        <p:spPr bwMode="auto">
          <a:xfrm>
            <a:off x="1188404" y="711045"/>
            <a:ext cx="0" cy="13652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1588" name="Group 4">
            <a:extLst>
              <a:ext uri="{FF2B5EF4-FFF2-40B4-BE49-F238E27FC236}">
                <a16:creationId xmlns:a16="http://schemas.microsoft.com/office/drawing/2014/main" id="{4FB7F1B1-24DF-471F-B71E-A27F7AB0A006}"/>
              </a:ext>
            </a:extLst>
          </p:cNvPr>
          <p:cNvGrpSpPr>
            <a:grpSpLocks/>
          </p:cNvGrpSpPr>
          <p:nvPr/>
        </p:nvGrpSpPr>
        <p:grpSpPr bwMode="auto">
          <a:xfrm>
            <a:off x="1186816" y="804708"/>
            <a:ext cx="2592388" cy="1181100"/>
            <a:chOff x="343" y="436"/>
            <a:chExt cx="1796" cy="844"/>
          </a:xfrm>
        </p:grpSpPr>
        <p:sp>
          <p:nvSpPr>
            <p:cNvPr id="451589" name="Freeform 5">
              <a:extLst>
                <a:ext uri="{FF2B5EF4-FFF2-40B4-BE49-F238E27FC236}">
                  <a16:creationId xmlns:a16="http://schemas.microsoft.com/office/drawing/2014/main" id="{4CC20F3D-D00C-4199-9565-B5AC818CFB7F}"/>
                </a:ext>
              </a:extLst>
            </p:cNvPr>
            <p:cNvSpPr>
              <a:spLocks/>
            </p:cNvSpPr>
            <p:nvPr/>
          </p:nvSpPr>
          <p:spPr bwMode="auto">
            <a:xfrm>
              <a:off x="343" y="436"/>
              <a:ext cx="896" cy="419"/>
            </a:xfrm>
            <a:custGeom>
              <a:avLst/>
              <a:gdLst>
                <a:gd name="T0" fmla="*/ 895 w 896"/>
                <a:gd name="T1" fmla="*/ 418 h 419"/>
                <a:gd name="T2" fmla="*/ 851 w 896"/>
                <a:gd name="T3" fmla="*/ 321 h 419"/>
                <a:gd name="T4" fmla="*/ 803 w 896"/>
                <a:gd name="T5" fmla="*/ 235 h 419"/>
                <a:gd name="T6" fmla="*/ 751 w 896"/>
                <a:gd name="T7" fmla="*/ 164 h 419"/>
                <a:gd name="T8" fmla="*/ 695 w 896"/>
                <a:gd name="T9" fmla="*/ 104 h 419"/>
                <a:gd name="T10" fmla="*/ 635 w 896"/>
                <a:gd name="T11" fmla="*/ 59 h 419"/>
                <a:gd name="T12" fmla="*/ 573 w 896"/>
                <a:gd name="T13" fmla="*/ 26 h 419"/>
                <a:gd name="T14" fmla="*/ 510 w 896"/>
                <a:gd name="T15" fmla="*/ 6 h 419"/>
                <a:gd name="T16" fmla="*/ 447 w 896"/>
                <a:gd name="T17" fmla="*/ 0 h 419"/>
                <a:gd name="T18" fmla="*/ 382 w 896"/>
                <a:gd name="T19" fmla="*/ 6 h 419"/>
                <a:gd name="T20" fmla="*/ 319 w 896"/>
                <a:gd name="T21" fmla="*/ 26 h 419"/>
                <a:gd name="T22" fmla="*/ 257 w 896"/>
                <a:gd name="T23" fmla="*/ 59 h 419"/>
                <a:gd name="T24" fmla="*/ 199 w 896"/>
                <a:gd name="T25" fmla="*/ 104 h 419"/>
                <a:gd name="T26" fmla="*/ 142 w 896"/>
                <a:gd name="T27" fmla="*/ 164 h 419"/>
                <a:gd name="T28" fmla="*/ 90 w 896"/>
                <a:gd name="T29" fmla="*/ 235 h 419"/>
                <a:gd name="T30" fmla="*/ 42 w 896"/>
                <a:gd name="T31" fmla="*/ 321 h 419"/>
                <a:gd name="T32" fmla="*/ 0 w 896"/>
                <a:gd name="T33" fmla="*/ 41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419">
                  <a:moveTo>
                    <a:pt x="895" y="418"/>
                  </a:moveTo>
                  <a:lnTo>
                    <a:pt x="851" y="321"/>
                  </a:lnTo>
                  <a:lnTo>
                    <a:pt x="803" y="235"/>
                  </a:lnTo>
                  <a:lnTo>
                    <a:pt x="751" y="164"/>
                  </a:lnTo>
                  <a:lnTo>
                    <a:pt x="695" y="104"/>
                  </a:lnTo>
                  <a:lnTo>
                    <a:pt x="635" y="59"/>
                  </a:lnTo>
                  <a:lnTo>
                    <a:pt x="573" y="26"/>
                  </a:lnTo>
                  <a:lnTo>
                    <a:pt x="510" y="6"/>
                  </a:lnTo>
                  <a:lnTo>
                    <a:pt x="447" y="0"/>
                  </a:lnTo>
                  <a:lnTo>
                    <a:pt x="382" y="6"/>
                  </a:lnTo>
                  <a:lnTo>
                    <a:pt x="319" y="26"/>
                  </a:lnTo>
                  <a:lnTo>
                    <a:pt x="257" y="59"/>
                  </a:lnTo>
                  <a:lnTo>
                    <a:pt x="199" y="104"/>
                  </a:lnTo>
                  <a:lnTo>
                    <a:pt x="142" y="164"/>
                  </a:lnTo>
                  <a:lnTo>
                    <a:pt x="90" y="235"/>
                  </a:lnTo>
                  <a:lnTo>
                    <a:pt x="42" y="321"/>
                  </a:lnTo>
                  <a:lnTo>
                    <a:pt x="0" y="418"/>
                  </a:lnTo>
                </a:path>
              </a:pathLst>
            </a:custGeom>
            <a:noFill/>
            <a:ln w="3175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0" name="Freeform 6">
              <a:extLst>
                <a:ext uri="{FF2B5EF4-FFF2-40B4-BE49-F238E27FC236}">
                  <a16:creationId xmlns:a16="http://schemas.microsoft.com/office/drawing/2014/main" id="{DDDF6B21-2A89-4838-A7CB-26320B1E8E34}"/>
                </a:ext>
              </a:extLst>
            </p:cNvPr>
            <p:cNvSpPr>
              <a:spLocks/>
            </p:cNvSpPr>
            <p:nvPr/>
          </p:nvSpPr>
          <p:spPr bwMode="auto">
            <a:xfrm>
              <a:off x="1243" y="860"/>
              <a:ext cx="896" cy="420"/>
            </a:xfrm>
            <a:custGeom>
              <a:avLst/>
              <a:gdLst>
                <a:gd name="T0" fmla="*/ 895 w 896"/>
                <a:gd name="T1" fmla="*/ 0 h 420"/>
                <a:gd name="T2" fmla="*/ 851 w 896"/>
                <a:gd name="T3" fmla="*/ 98 h 420"/>
                <a:gd name="T4" fmla="*/ 803 w 896"/>
                <a:gd name="T5" fmla="*/ 183 h 420"/>
                <a:gd name="T6" fmla="*/ 751 w 896"/>
                <a:gd name="T7" fmla="*/ 256 h 420"/>
                <a:gd name="T8" fmla="*/ 694 w 896"/>
                <a:gd name="T9" fmla="*/ 314 h 420"/>
                <a:gd name="T10" fmla="*/ 635 w 896"/>
                <a:gd name="T11" fmla="*/ 360 h 420"/>
                <a:gd name="T12" fmla="*/ 573 w 896"/>
                <a:gd name="T13" fmla="*/ 393 h 420"/>
                <a:gd name="T14" fmla="*/ 510 w 896"/>
                <a:gd name="T15" fmla="*/ 413 h 420"/>
                <a:gd name="T16" fmla="*/ 447 w 896"/>
                <a:gd name="T17" fmla="*/ 419 h 420"/>
                <a:gd name="T18" fmla="*/ 382 w 896"/>
                <a:gd name="T19" fmla="*/ 413 h 420"/>
                <a:gd name="T20" fmla="*/ 319 w 896"/>
                <a:gd name="T21" fmla="*/ 393 h 420"/>
                <a:gd name="T22" fmla="*/ 257 w 896"/>
                <a:gd name="T23" fmla="*/ 360 h 420"/>
                <a:gd name="T24" fmla="*/ 198 w 896"/>
                <a:gd name="T25" fmla="*/ 314 h 420"/>
                <a:gd name="T26" fmla="*/ 142 w 896"/>
                <a:gd name="T27" fmla="*/ 256 h 420"/>
                <a:gd name="T28" fmla="*/ 90 w 896"/>
                <a:gd name="T29" fmla="*/ 183 h 420"/>
                <a:gd name="T30" fmla="*/ 42 w 896"/>
                <a:gd name="T31" fmla="*/ 98 h 420"/>
                <a:gd name="T32" fmla="*/ 0 w 896"/>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6" h="420">
                  <a:moveTo>
                    <a:pt x="895" y="0"/>
                  </a:moveTo>
                  <a:lnTo>
                    <a:pt x="851" y="98"/>
                  </a:lnTo>
                  <a:lnTo>
                    <a:pt x="803" y="183"/>
                  </a:lnTo>
                  <a:lnTo>
                    <a:pt x="751" y="256"/>
                  </a:lnTo>
                  <a:lnTo>
                    <a:pt x="694" y="314"/>
                  </a:lnTo>
                  <a:lnTo>
                    <a:pt x="635" y="360"/>
                  </a:lnTo>
                  <a:lnTo>
                    <a:pt x="573" y="393"/>
                  </a:lnTo>
                  <a:lnTo>
                    <a:pt x="510" y="413"/>
                  </a:lnTo>
                  <a:lnTo>
                    <a:pt x="447" y="419"/>
                  </a:lnTo>
                  <a:lnTo>
                    <a:pt x="382" y="413"/>
                  </a:lnTo>
                  <a:lnTo>
                    <a:pt x="319" y="393"/>
                  </a:lnTo>
                  <a:lnTo>
                    <a:pt x="257" y="360"/>
                  </a:lnTo>
                  <a:lnTo>
                    <a:pt x="198" y="314"/>
                  </a:lnTo>
                  <a:lnTo>
                    <a:pt x="142" y="256"/>
                  </a:lnTo>
                  <a:lnTo>
                    <a:pt x="90" y="183"/>
                  </a:lnTo>
                  <a:lnTo>
                    <a:pt x="42" y="98"/>
                  </a:lnTo>
                  <a:lnTo>
                    <a:pt x="0" y="0"/>
                  </a:lnTo>
                </a:path>
              </a:pathLst>
            </a:custGeom>
            <a:noFill/>
            <a:ln w="31750" cap="flat" cmpd="sng">
              <a:solidFill>
                <a:srgbClr val="008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1591" name="Rectangle 7">
            <a:extLst>
              <a:ext uri="{FF2B5EF4-FFF2-40B4-BE49-F238E27FC236}">
                <a16:creationId xmlns:a16="http://schemas.microsoft.com/office/drawing/2014/main" id="{786186C3-A2A1-40AE-8285-8EEA1383D158}"/>
              </a:ext>
            </a:extLst>
          </p:cNvPr>
          <p:cNvSpPr>
            <a:spLocks noGrp="1" noChangeArrowheads="1"/>
          </p:cNvSpPr>
          <p:nvPr>
            <p:ph type="body" idx="1"/>
          </p:nvPr>
        </p:nvSpPr>
        <p:spPr>
          <a:xfrm>
            <a:off x="4109404" y="1234920"/>
            <a:ext cx="666750" cy="309563"/>
          </a:xfrm>
          <a:noFill/>
          <a:ln/>
        </p:spPr>
        <p:txBody>
          <a:bodyPr lIns="0" tIns="0" rIns="0" bIns="0"/>
          <a:lstStyle/>
          <a:p>
            <a:pPr marL="0" indent="0" algn="ctr" defTabSz="457200">
              <a:spcBef>
                <a:spcPct val="0"/>
              </a:spcBef>
              <a:buClr>
                <a:srgbClr val="008280"/>
              </a:buClr>
              <a:buSzPct val="90000"/>
              <a:buFont typeface="Monotype Sorts" pitchFamily="2" charset="2"/>
              <a:buNone/>
            </a:pPr>
            <a:r>
              <a:rPr lang="en-US" altLang="en-US" sz="2000"/>
              <a:t>Time</a:t>
            </a:r>
            <a:endParaRPr lang="en-US" altLang="en-US"/>
          </a:p>
        </p:txBody>
      </p:sp>
      <p:sp>
        <p:nvSpPr>
          <p:cNvPr id="451592" name="Text Box 8">
            <a:extLst>
              <a:ext uri="{FF2B5EF4-FFF2-40B4-BE49-F238E27FC236}">
                <a16:creationId xmlns:a16="http://schemas.microsoft.com/office/drawing/2014/main" id="{BB006BFB-CB7F-43AA-9939-1AC704E0CA28}"/>
              </a:ext>
            </a:extLst>
          </p:cNvPr>
          <p:cNvSpPr txBox="1">
            <a:spLocks noChangeArrowheads="1"/>
          </p:cNvSpPr>
          <p:nvPr/>
        </p:nvSpPr>
        <p:spPr bwMode="auto">
          <a:xfrm>
            <a:off x="858204" y="1292070"/>
            <a:ext cx="184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51593" name="Text Box 9">
            <a:extLst>
              <a:ext uri="{FF2B5EF4-FFF2-40B4-BE49-F238E27FC236}">
                <a16:creationId xmlns:a16="http://schemas.microsoft.com/office/drawing/2014/main" id="{D01C11D9-6523-455E-A9ED-ACA445DA3DC5}"/>
              </a:ext>
            </a:extLst>
          </p:cNvPr>
          <p:cNvSpPr txBox="1">
            <a:spLocks noChangeArrowheads="1"/>
          </p:cNvSpPr>
          <p:nvPr/>
        </p:nvSpPr>
        <p:spPr bwMode="auto">
          <a:xfrm>
            <a:off x="896304" y="1881033"/>
            <a:ext cx="168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51594" name="Line 10">
            <a:extLst>
              <a:ext uri="{FF2B5EF4-FFF2-40B4-BE49-F238E27FC236}">
                <a16:creationId xmlns:a16="http://schemas.microsoft.com/office/drawing/2014/main" id="{42D1300F-BD6D-4F3A-82B8-7B5460F02FF0}"/>
              </a:ext>
            </a:extLst>
          </p:cNvPr>
          <p:cNvSpPr>
            <a:spLocks noChangeShapeType="1"/>
          </p:cNvSpPr>
          <p:nvPr/>
        </p:nvSpPr>
        <p:spPr bwMode="auto">
          <a:xfrm>
            <a:off x="722961" y="3510544"/>
            <a:ext cx="4279483"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95" name="Line 11">
            <a:extLst>
              <a:ext uri="{FF2B5EF4-FFF2-40B4-BE49-F238E27FC236}">
                <a16:creationId xmlns:a16="http://schemas.microsoft.com/office/drawing/2014/main" id="{86D69233-B5F5-46BD-AECD-26746A811C23}"/>
              </a:ext>
            </a:extLst>
          </p:cNvPr>
          <p:cNvSpPr>
            <a:spLocks noChangeShapeType="1"/>
          </p:cNvSpPr>
          <p:nvPr/>
        </p:nvSpPr>
        <p:spPr bwMode="auto">
          <a:xfrm>
            <a:off x="1180161" y="2926344"/>
            <a:ext cx="0" cy="11493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1596" name="Group 12">
            <a:extLst>
              <a:ext uri="{FF2B5EF4-FFF2-40B4-BE49-F238E27FC236}">
                <a16:creationId xmlns:a16="http://schemas.microsoft.com/office/drawing/2014/main" id="{D2EB4957-01A9-47F3-9D48-D006E9F2D059}"/>
              </a:ext>
            </a:extLst>
          </p:cNvPr>
          <p:cNvGrpSpPr>
            <a:grpSpLocks/>
          </p:cNvGrpSpPr>
          <p:nvPr/>
        </p:nvGrpSpPr>
        <p:grpSpPr bwMode="auto">
          <a:xfrm>
            <a:off x="1140474" y="3002544"/>
            <a:ext cx="849768" cy="998538"/>
            <a:chOff x="329" y="1986"/>
            <a:chExt cx="458" cy="713"/>
          </a:xfrm>
        </p:grpSpPr>
        <p:sp>
          <p:nvSpPr>
            <p:cNvPr id="451597" name="Freeform 13">
              <a:extLst>
                <a:ext uri="{FF2B5EF4-FFF2-40B4-BE49-F238E27FC236}">
                  <a16:creationId xmlns:a16="http://schemas.microsoft.com/office/drawing/2014/main" id="{97410267-0613-4945-AE8E-0DEE10ABB7AA}"/>
                </a:ext>
              </a:extLst>
            </p:cNvPr>
            <p:cNvSpPr>
              <a:spLocks/>
            </p:cNvSpPr>
            <p:nvPr/>
          </p:nvSpPr>
          <p:spPr bwMode="auto">
            <a:xfrm>
              <a:off x="329" y="1986"/>
              <a:ext cx="228" cy="354"/>
            </a:xfrm>
            <a:custGeom>
              <a:avLst/>
              <a:gdLst>
                <a:gd name="T0" fmla="*/ 227 w 228"/>
                <a:gd name="T1" fmla="*/ 353 h 354"/>
                <a:gd name="T2" fmla="*/ 215 w 228"/>
                <a:gd name="T3" fmla="*/ 271 h 354"/>
                <a:gd name="T4" fmla="*/ 204 w 228"/>
                <a:gd name="T5" fmla="*/ 199 h 354"/>
                <a:gd name="T6" fmla="*/ 190 w 228"/>
                <a:gd name="T7" fmla="*/ 139 h 354"/>
                <a:gd name="T8" fmla="*/ 176 w 228"/>
                <a:gd name="T9" fmla="*/ 89 h 354"/>
                <a:gd name="T10" fmla="*/ 160 w 228"/>
                <a:gd name="T11" fmla="*/ 50 h 354"/>
                <a:gd name="T12" fmla="*/ 145 w 228"/>
                <a:gd name="T13" fmla="*/ 22 h 354"/>
                <a:gd name="T14" fmla="*/ 128 w 228"/>
                <a:gd name="T15" fmla="*/ 5 h 354"/>
                <a:gd name="T16" fmla="*/ 113 w 228"/>
                <a:gd name="T17" fmla="*/ 0 h 354"/>
                <a:gd name="T18" fmla="*/ 96 w 228"/>
                <a:gd name="T19" fmla="*/ 5 h 354"/>
                <a:gd name="T20" fmla="*/ 80 w 228"/>
                <a:gd name="T21" fmla="*/ 22 h 354"/>
                <a:gd name="T22" fmla="*/ 65 w 228"/>
                <a:gd name="T23" fmla="*/ 50 h 354"/>
                <a:gd name="T24" fmla="*/ 50 w 228"/>
                <a:gd name="T25" fmla="*/ 89 h 354"/>
                <a:gd name="T26" fmla="*/ 35 w 228"/>
                <a:gd name="T27" fmla="*/ 139 h 354"/>
                <a:gd name="T28" fmla="*/ 22 w 228"/>
                <a:gd name="T29" fmla="*/ 199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4" y="199"/>
                  </a:lnTo>
                  <a:lnTo>
                    <a:pt x="190" y="139"/>
                  </a:lnTo>
                  <a:lnTo>
                    <a:pt x="176" y="89"/>
                  </a:lnTo>
                  <a:lnTo>
                    <a:pt x="160" y="50"/>
                  </a:lnTo>
                  <a:lnTo>
                    <a:pt x="145" y="22"/>
                  </a:lnTo>
                  <a:lnTo>
                    <a:pt x="128" y="5"/>
                  </a:lnTo>
                  <a:lnTo>
                    <a:pt x="113" y="0"/>
                  </a:lnTo>
                  <a:lnTo>
                    <a:pt x="96" y="5"/>
                  </a:lnTo>
                  <a:lnTo>
                    <a:pt x="80" y="22"/>
                  </a:lnTo>
                  <a:lnTo>
                    <a:pt x="65" y="50"/>
                  </a:lnTo>
                  <a:lnTo>
                    <a:pt x="50" y="89"/>
                  </a:lnTo>
                  <a:lnTo>
                    <a:pt x="35" y="139"/>
                  </a:lnTo>
                  <a:lnTo>
                    <a:pt x="22" y="199"/>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598" name="Freeform 14">
              <a:extLst>
                <a:ext uri="{FF2B5EF4-FFF2-40B4-BE49-F238E27FC236}">
                  <a16:creationId xmlns:a16="http://schemas.microsoft.com/office/drawing/2014/main" id="{2BCDE63D-867D-488C-A012-20389BAE289A}"/>
                </a:ext>
              </a:extLst>
            </p:cNvPr>
            <p:cNvSpPr>
              <a:spLocks/>
            </p:cNvSpPr>
            <p:nvPr/>
          </p:nvSpPr>
          <p:spPr bwMode="auto">
            <a:xfrm>
              <a:off x="558" y="2344"/>
              <a:ext cx="229" cy="355"/>
            </a:xfrm>
            <a:custGeom>
              <a:avLst/>
              <a:gdLst>
                <a:gd name="T0" fmla="*/ 228 w 229"/>
                <a:gd name="T1" fmla="*/ 0 h 355"/>
                <a:gd name="T2" fmla="*/ 216 w 229"/>
                <a:gd name="T3" fmla="*/ 84 h 355"/>
                <a:gd name="T4" fmla="*/ 204 w 229"/>
                <a:gd name="T5" fmla="*/ 156 h 355"/>
                <a:gd name="T6" fmla="*/ 189 w 229"/>
                <a:gd name="T7" fmla="*/ 217 h 355"/>
                <a:gd name="T8" fmla="*/ 176 w 229"/>
                <a:gd name="T9" fmla="*/ 266 h 355"/>
                <a:gd name="T10" fmla="*/ 160 w 229"/>
                <a:gd name="T11" fmla="*/ 305 h 355"/>
                <a:gd name="T12" fmla="*/ 144 w 229"/>
                <a:gd name="T13" fmla="*/ 332 h 355"/>
                <a:gd name="T14" fmla="*/ 128 w 229"/>
                <a:gd name="T15" fmla="*/ 349 h 355"/>
                <a:gd name="T16" fmla="*/ 113 w 229"/>
                <a:gd name="T17" fmla="*/ 354 h 355"/>
                <a:gd name="T18" fmla="*/ 96 w 229"/>
                <a:gd name="T19" fmla="*/ 349 h 355"/>
                <a:gd name="T20" fmla="*/ 80 w 229"/>
                <a:gd name="T21" fmla="*/ 332 h 355"/>
                <a:gd name="T22" fmla="*/ 64 w 229"/>
                <a:gd name="T23" fmla="*/ 305 h 355"/>
                <a:gd name="T24" fmla="*/ 50 w 229"/>
                <a:gd name="T25" fmla="*/ 266 h 355"/>
                <a:gd name="T26" fmla="*/ 35 w 229"/>
                <a:gd name="T27" fmla="*/ 217 h 355"/>
                <a:gd name="T28" fmla="*/ 22 w 229"/>
                <a:gd name="T29" fmla="*/ 156 h 355"/>
                <a:gd name="T30" fmla="*/ 10 w 229"/>
                <a:gd name="T31" fmla="*/ 84 h 355"/>
                <a:gd name="T32" fmla="*/ 0 w 229"/>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5">
                  <a:moveTo>
                    <a:pt x="228" y="0"/>
                  </a:moveTo>
                  <a:lnTo>
                    <a:pt x="216" y="84"/>
                  </a:lnTo>
                  <a:lnTo>
                    <a:pt x="204" y="156"/>
                  </a:lnTo>
                  <a:lnTo>
                    <a:pt x="189" y="217"/>
                  </a:lnTo>
                  <a:lnTo>
                    <a:pt x="176" y="266"/>
                  </a:lnTo>
                  <a:lnTo>
                    <a:pt x="160" y="305"/>
                  </a:lnTo>
                  <a:lnTo>
                    <a:pt x="144" y="332"/>
                  </a:lnTo>
                  <a:lnTo>
                    <a:pt x="128" y="349"/>
                  </a:lnTo>
                  <a:lnTo>
                    <a:pt x="113" y="354"/>
                  </a:lnTo>
                  <a:lnTo>
                    <a:pt x="96" y="349"/>
                  </a:lnTo>
                  <a:lnTo>
                    <a:pt x="80" y="332"/>
                  </a:lnTo>
                  <a:lnTo>
                    <a:pt x="64" y="305"/>
                  </a:lnTo>
                  <a:lnTo>
                    <a:pt x="50" y="266"/>
                  </a:lnTo>
                  <a:lnTo>
                    <a:pt x="35" y="217"/>
                  </a:lnTo>
                  <a:lnTo>
                    <a:pt x="22" y="156"/>
                  </a:lnTo>
                  <a:lnTo>
                    <a:pt x="10" y="84"/>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1599" name="Text Box 15">
            <a:extLst>
              <a:ext uri="{FF2B5EF4-FFF2-40B4-BE49-F238E27FC236}">
                <a16:creationId xmlns:a16="http://schemas.microsoft.com/office/drawing/2014/main" id="{2369D08D-F14D-4651-AB3F-668A7F36C70A}"/>
              </a:ext>
            </a:extLst>
          </p:cNvPr>
          <p:cNvSpPr txBox="1">
            <a:spLocks noChangeArrowheads="1"/>
          </p:cNvSpPr>
          <p:nvPr/>
        </p:nvSpPr>
        <p:spPr bwMode="auto">
          <a:xfrm>
            <a:off x="4069410" y="3466094"/>
            <a:ext cx="91513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51600" name="Text Box 16">
            <a:extLst>
              <a:ext uri="{FF2B5EF4-FFF2-40B4-BE49-F238E27FC236}">
                <a16:creationId xmlns:a16="http://schemas.microsoft.com/office/drawing/2014/main" id="{102AEA1C-FD30-4E59-A549-0CB38C8FCB7A}"/>
              </a:ext>
            </a:extLst>
          </p:cNvPr>
          <p:cNvSpPr txBox="1">
            <a:spLocks noChangeArrowheads="1"/>
          </p:cNvSpPr>
          <p:nvPr/>
        </p:nvSpPr>
        <p:spPr bwMode="auto">
          <a:xfrm>
            <a:off x="827736" y="3399419"/>
            <a:ext cx="292109"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51601" name="Text Box 17">
            <a:extLst>
              <a:ext uri="{FF2B5EF4-FFF2-40B4-BE49-F238E27FC236}">
                <a16:creationId xmlns:a16="http://schemas.microsoft.com/office/drawing/2014/main" id="{98C7E206-FF5C-4E86-B338-68181D666B32}"/>
              </a:ext>
            </a:extLst>
          </p:cNvPr>
          <p:cNvSpPr txBox="1">
            <a:spLocks noChangeArrowheads="1"/>
          </p:cNvSpPr>
          <p:nvPr/>
        </p:nvSpPr>
        <p:spPr bwMode="auto">
          <a:xfrm>
            <a:off x="827735" y="2819982"/>
            <a:ext cx="30436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grpSp>
        <p:nvGrpSpPr>
          <p:cNvPr id="451602" name="Group 18">
            <a:extLst>
              <a:ext uri="{FF2B5EF4-FFF2-40B4-BE49-F238E27FC236}">
                <a16:creationId xmlns:a16="http://schemas.microsoft.com/office/drawing/2014/main" id="{5A36D49F-0FB8-416E-AA6F-E71B83C3652C}"/>
              </a:ext>
            </a:extLst>
          </p:cNvPr>
          <p:cNvGrpSpPr>
            <a:grpSpLocks/>
          </p:cNvGrpSpPr>
          <p:nvPr/>
        </p:nvGrpSpPr>
        <p:grpSpPr bwMode="auto">
          <a:xfrm>
            <a:off x="1845323" y="3013657"/>
            <a:ext cx="847725" cy="1000125"/>
            <a:chOff x="817" y="1994"/>
            <a:chExt cx="457" cy="713"/>
          </a:xfrm>
        </p:grpSpPr>
        <p:sp>
          <p:nvSpPr>
            <p:cNvPr id="451603" name="Freeform 19">
              <a:extLst>
                <a:ext uri="{FF2B5EF4-FFF2-40B4-BE49-F238E27FC236}">
                  <a16:creationId xmlns:a16="http://schemas.microsoft.com/office/drawing/2014/main" id="{2EB76190-6ECD-449F-B668-B6ECDC4DBBDC}"/>
                </a:ext>
              </a:extLst>
            </p:cNvPr>
            <p:cNvSpPr>
              <a:spLocks/>
            </p:cNvSpPr>
            <p:nvPr/>
          </p:nvSpPr>
          <p:spPr bwMode="auto">
            <a:xfrm>
              <a:off x="817" y="1994"/>
              <a:ext cx="228" cy="354"/>
            </a:xfrm>
            <a:custGeom>
              <a:avLst/>
              <a:gdLst>
                <a:gd name="T0" fmla="*/ 227 w 228"/>
                <a:gd name="T1" fmla="*/ 353 h 354"/>
                <a:gd name="T2" fmla="*/ 215 w 228"/>
                <a:gd name="T3" fmla="*/ 271 h 354"/>
                <a:gd name="T4" fmla="*/ 204 w 228"/>
                <a:gd name="T5" fmla="*/ 200 h 354"/>
                <a:gd name="T6" fmla="*/ 190 w 228"/>
                <a:gd name="T7" fmla="*/ 140 h 354"/>
                <a:gd name="T8" fmla="*/ 176 w 228"/>
                <a:gd name="T9" fmla="*/ 90 h 354"/>
                <a:gd name="T10" fmla="*/ 160 w 228"/>
                <a:gd name="T11" fmla="*/ 51 h 354"/>
                <a:gd name="T12" fmla="*/ 145 w 228"/>
                <a:gd name="T13" fmla="*/ 23 h 354"/>
                <a:gd name="T14" fmla="*/ 128 w 228"/>
                <a:gd name="T15" fmla="*/ 6 h 354"/>
                <a:gd name="T16" fmla="*/ 113 w 228"/>
                <a:gd name="T17" fmla="*/ 0 h 354"/>
                <a:gd name="T18" fmla="*/ 96 w 228"/>
                <a:gd name="T19" fmla="*/ 6 h 354"/>
                <a:gd name="T20" fmla="*/ 80 w 228"/>
                <a:gd name="T21" fmla="*/ 23 h 354"/>
                <a:gd name="T22" fmla="*/ 65 w 228"/>
                <a:gd name="T23" fmla="*/ 51 h 354"/>
                <a:gd name="T24" fmla="*/ 50 w 228"/>
                <a:gd name="T25" fmla="*/ 90 h 354"/>
                <a:gd name="T26" fmla="*/ 35 w 228"/>
                <a:gd name="T27" fmla="*/ 140 h 354"/>
                <a:gd name="T28" fmla="*/ 22 w 228"/>
                <a:gd name="T29" fmla="*/ 200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4" y="200"/>
                  </a:lnTo>
                  <a:lnTo>
                    <a:pt x="190" y="140"/>
                  </a:lnTo>
                  <a:lnTo>
                    <a:pt x="176" y="90"/>
                  </a:lnTo>
                  <a:lnTo>
                    <a:pt x="160" y="51"/>
                  </a:lnTo>
                  <a:lnTo>
                    <a:pt x="145" y="23"/>
                  </a:lnTo>
                  <a:lnTo>
                    <a:pt x="128" y="6"/>
                  </a:lnTo>
                  <a:lnTo>
                    <a:pt x="113" y="0"/>
                  </a:lnTo>
                  <a:lnTo>
                    <a:pt x="96" y="6"/>
                  </a:lnTo>
                  <a:lnTo>
                    <a:pt x="80" y="23"/>
                  </a:lnTo>
                  <a:lnTo>
                    <a:pt x="65" y="51"/>
                  </a:lnTo>
                  <a:lnTo>
                    <a:pt x="50" y="90"/>
                  </a:lnTo>
                  <a:lnTo>
                    <a:pt x="35" y="140"/>
                  </a:lnTo>
                  <a:lnTo>
                    <a:pt x="22" y="200"/>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4" name="Freeform 20">
              <a:extLst>
                <a:ext uri="{FF2B5EF4-FFF2-40B4-BE49-F238E27FC236}">
                  <a16:creationId xmlns:a16="http://schemas.microsoft.com/office/drawing/2014/main" id="{704CF777-24ED-4883-927C-BCCC701DCA66}"/>
                </a:ext>
              </a:extLst>
            </p:cNvPr>
            <p:cNvSpPr>
              <a:spLocks/>
            </p:cNvSpPr>
            <p:nvPr/>
          </p:nvSpPr>
          <p:spPr bwMode="auto">
            <a:xfrm>
              <a:off x="1046" y="2352"/>
              <a:ext cx="228" cy="355"/>
            </a:xfrm>
            <a:custGeom>
              <a:avLst/>
              <a:gdLst>
                <a:gd name="T0" fmla="*/ 227 w 228"/>
                <a:gd name="T1" fmla="*/ 0 h 355"/>
                <a:gd name="T2" fmla="*/ 216 w 228"/>
                <a:gd name="T3" fmla="*/ 85 h 355"/>
                <a:gd name="T4" fmla="*/ 204 w 228"/>
                <a:gd name="T5" fmla="*/ 156 h 355"/>
                <a:gd name="T6" fmla="*/ 189 w 228"/>
                <a:gd name="T7" fmla="*/ 218 h 355"/>
                <a:gd name="T8" fmla="*/ 176 w 228"/>
                <a:gd name="T9" fmla="*/ 266 h 355"/>
                <a:gd name="T10" fmla="*/ 159 w 228"/>
                <a:gd name="T11" fmla="*/ 306 h 355"/>
                <a:gd name="T12" fmla="*/ 144 w 228"/>
                <a:gd name="T13" fmla="*/ 333 h 355"/>
                <a:gd name="T14" fmla="*/ 128 w 228"/>
                <a:gd name="T15" fmla="*/ 350 h 355"/>
                <a:gd name="T16" fmla="*/ 112 w 228"/>
                <a:gd name="T17" fmla="*/ 354 h 355"/>
                <a:gd name="T18" fmla="*/ 96 w 228"/>
                <a:gd name="T19" fmla="*/ 350 h 355"/>
                <a:gd name="T20" fmla="*/ 80 w 228"/>
                <a:gd name="T21" fmla="*/ 333 h 355"/>
                <a:gd name="T22" fmla="*/ 64 w 228"/>
                <a:gd name="T23" fmla="*/ 306 h 355"/>
                <a:gd name="T24" fmla="*/ 50 w 228"/>
                <a:gd name="T25" fmla="*/ 266 h 355"/>
                <a:gd name="T26" fmla="*/ 34 w 228"/>
                <a:gd name="T27" fmla="*/ 218 h 355"/>
                <a:gd name="T28" fmla="*/ 22 w 228"/>
                <a:gd name="T29" fmla="*/ 156 h 355"/>
                <a:gd name="T30" fmla="*/ 10 w 228"/>
                <a:gd name="T31" fmla="*/ 85 h 355"/>
                <a:gd name="T32" fmla="*/ 0 w 228"/>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5">
                  <a:moveTo>
                    <a:pt x="227" y="0"/>
                  </a:moveTo>
                  <a:lnTo>
                    <a:pt x="216" y="85"/>
                  </a:lnTo>
                  <a:lnTo>
                    <a:pt x="204" y="156"/>
                  </a:lnTo>
                  <a:lnTo>
                    <a:pt x="189" y="218"/>
                  </a:lnTo>
                  <a:lnTo>
                    <a:pt x="176" y="266"/>
                  </a:lnTo>
                  <a:lnTo>
                    <a:pt x="159" y="306"/>
                  </a:lnTo>
                  <a:lnTo>
                    <a:pt x="144" y="333"/>
                  </a:lnTo>
                  <a:lnTo>
                    <a:pt x="128" y="350"/>
                  </a:lnTo>
                  <a:lnTo>
                    <a:pt x="112" y="354"/>
                  </a:lnTo>
                  <a:lnTo>
                    <a:pt x="96" y="350"/>
                  </a:lnTo>
                  <a:lnTo>
                    <a:pt x="80" y="333"/>
                  </a:lnTo>
                  <a:lnTo>
                    <a:pt x="64" y="306"/>
                  </a:lnTo>
                  <a:lnTo>
                    <a:pt x="50" y="266"/>
                  </a:lnTo>
                  <a:lnTo>
                    <a:pt x="34" y="218"/>
                  </a:lnTo>
                  <a:lnTo>
                    <a:pt x="22" y="156"/>
                  </a:lnTo>
                  <a:lnTo>
                    <a:pt x="10" y="85"/>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1605" name="Group 21">
            <a:extLst>
              <a:ext uri="{FF2B5EF4-FFF2-40B4-BE49-F238E27FC236}">
                <a16:creationId xmlns:a16="http://schemas.microsoft.com/office/drawing/2014/main" id="{606B9BFE-6772-4AA6-91E0-25A8BA101C6A}"/>
              </a:ext>
            </a:extLst>
          </p:cNvPr>
          <p:cNvGrpSpPr>
            <a:grpSpLocks/>
          </p:cNvGrpSpPr>
          <p:nvPr/>
        </p:nvGrpSpPr>
        <p:grpSpPr bwMode="auto">
          <a:xfrm>
            <a:off x="2546998" y="3016832"/>
            <a:ext cx="847725" cy="998537"/>
            <a:chOff x="1303" y="1996"/>
            <a:chExt cx="457" cy="713"/>
          </a:xfrm>
        </p:grpSpPr>
        <p:sp>
          <p:nvSpPr>
            <p:cNvPr id="451606" name="Freeform 22">
              <a:extLst>
                <a:ext uri="{FF2B5EF4-FFF2-40B4-BE49-F238E27FC236}">
                  <a16:creationId xmlns:a16="http://schemas.microsoft.com/office/drawing/2014/main" id="{8FE2F9F8-8C7F-4EA2-9EA5-DDD86D152379}"/>
                </a:ext>
              </a:extLst>
            </p:cNvPr>
            <p:cNvSpPr>
              <a:spLocks/>
            </p:cNvSpPr>
            <p:nvPr/>
          </p:nvSpPr>
          <p:spPr bwMode="auto">
            <a:xfrm>
              <a:off x="1303" y="1996"/>
              <a:ext cx="228" cy="354"/>
            </a:xfrm>
            <a:custGeom>
              <a:avLst/>
              <a:gdLst>
                <a:gd name="T0" fmla="*/ 227 w 228"/>
                <a:gd name="T1" fmla="*/ 353 h 354"/>
                <a:gd name="T2" fmla="*/ 215 w 228"/>
                <a:gd name="T3" fmla="*/ 271 h 354"/>
                <a:gd name="T4" fmla="*/ 203 w 228"/>
                <a:gd name="T5" fmla="*/ 199 h 354"/>
                <a:gd name="T6" fmla="*/ 189 w 228"/>
                <a:gd name="T7" fmla="*/ 139 h 354"/>
                <a:gd name="T8" fmla="*/ 176 w 228"/>
                <a:gd name="T9" fmla="*/ 89 h 354"/>
                <a:gd name="T10" fmla="*/ 159 w 228"/>
                <a:gd name="T11" fmla="*/ 50 h 354"/>
                <a:gd name="T12" fmla="*/ 145 w 228"/>
                <a:gd name="T13" fmla="*/ 22 h 354"/>
                <a:gd name="T14" fmla="*/ 128 w 228"/>
                <a:gd name="T15" fmla="*/ 5 h 354"/>
                <a:gd name="T16" fmla="*/ 113 w 228"/>
                <a:gd name="T17" fmla="*/ 0 h 354"/>
                <a:gd name="T18" fmla="*/ 96 w 228"/>
                <a:gd name="T19" fmla="*/ 5 h 354"/>
                <a:gd name="T20" fmla="*/ 79 w 228"/>
                <a:gd name="T21" fmla="*/ 22 h 354"/>
                <a:gd name="T22" fmla="*/ 64 w 228"/>
                <a:gd name="T23" fmla="*/ 50 h 354"/>
                <a:gd name="T24" fmla="*/ 50 w 228"/>
                <a:gd name="T25" fmla="*/ 89 h 354"/>
                <a:gd name="T26" fmla="*/ 35 w 228"/>
                <a:gd name="T27" fmla="*/ 139 h 354"/>
                <a:gd name="T28" fmla="*/ 21 w 228"/>
                <a:gd name="T29" fmla="*/ 199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3" y="199"/>
                  </a:lnTo>
                  <a:lnTo>
                    <a:pt x="189" y="139"/>
                  </a:lnTo>
                  <a:lnTo>
                    <a:pt x="176" y="89"/>
                  </a:lnTo>
                  <a:lnTo>
                    <a:pt x="159" y="50"/>
                  </a:lnTo>
                  <a:lnTo>
                    <a:pt x="145" y="22"/>
                  </a:lnTo>
                  <a:lnTo>
                    <a:pt x="128" y="5"/>
                  </a:lnTo>
                  <a:lnTo>
                    <a:pt x="113" y="0"/>
                  </a:lnTo>
                  <a:lnTo>
                    <a:pt x="96" y="5"/>
                  </a:lnTo>
                  <a:lnTo>
                    <a:pt x="79" y="22"/>
                  </a:lnTo>
                  <a:lnTo>
                    <a:pt x="64" y="50"/>
                  </a:lnTo>
                  <a:lnTo>
                    <a:pt x="50" y="89"/>
                  </a:lnTo>
                  <a:lnTo>
                    <a:pt x="35" y="139"/>
                  </a:lnTo>
                  <a:lnTo>
                    <a:pt x="21" y="199"/>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07" name="Freeform 23">
              <a:extLst>
                <a:ext uri="{FF2B5EF4-FFF2-40B4-BE49-F238E27FC236}">
                  <a16:creationId xmlns:a16="http://schemas.microsoft.com/office/drawing/2014/main" id="{53DADE71-7C3E-4247-872F-9D5E5F83178E}"/>
                </a:ext>
              </a:extLst>
            </p:cNvPr>
            <p:cNvSpPr>
              <a:spLocks/>
            </p:cNvSpPr>
            <p:nvPr/>
          </p:nvSpPr>
          <p:spPr bwMode="auto">
            <a:xfrm>
              <a:off x="1531" y="2354"/>
              <a:ext cx="229" cy="355"/>
            </a:xfrm>
            <a:custGeom>
              <a:avLst/>
              <a:gdLst>
                <a:gd name="T0" fmla="*/ 228 w 229"/>
                <a:gd name="T1" fmla="*/ 0 h 355"/>
                <a:gd name="T2" fmla="*/ 216 w 229"/>
                <a:gd name="T3" fmla="*/ 84 h 355"/>
                <a:gd name="T4" fmla="*/ 204 w 229"/>
                <a:gd name="T5" fmla="*/ 156 h 355"/>
                <a:gd name="T6" fmla="*/ 190 w 229"/>
                <a:gd name="T7" fmla="*/ 217 h 355"/>
                <a:gd name="T8" fmla="*/ 176 w 229"/>
                <a:gd name="T9" fmla="*/ 266 h 355"/>
                <a:gd name="T10" fmla="*/ 160 w 229"/>
                <a:gd name="T11" fmla="*/ 305 h 355"/>
                <a:gd name="T12" fmla="*/ 145 w 229"/>
                <a:gd name="T13" fmla="*/ 332 h 355"/>
                <a:gd name="T14" fmla="*/ 128 w 229"/>
                <a:gd name="T15" fmla="*/ 349 h 355"/>
                <a:gd name="T16" fmla="*/ 113 w 229"/>
                <a:gd name="T17" fmla="*/ 354 h 355"/>
                <a:gd name="T18" fmla="*/ 96 w 229"/>
                <a:gd name="T19" fmla="*/ 349 h 355"/>
                <a:gd name="T20" fmla="*/ 80 w 229"/>
                <a:gd name="T21" fmla="*/ 332 h 355"/>
                <a:gd name="T22" fmla="*/ 64 w 229"/>
                <a:gd name="T23" fmla="*/ 305 h 355"/>
                <a:gd name="T24" fmla="*/ 50 w 229"/>
                <a:gd name="T25" fmla="*/ 266 h 355"/>
                <a:gd name="T26" fmla="*/ 35 w 229"/>
                <a:gd name="T27" fmla="*/ 217 h 355"/>
                <a:gd name="T28" fmla="*/ 22 w 229"/>
                <a:gd name="T29" fmla="*/ 156 h 355"/>
                <a:gd name="T30" fmla="*/ 10 w 229"/>
                <a:gd name="T31" fmla="*/ 84 h 355"/>
                <a:gd name="T32" fmla="*/ 0 w 229"/>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 h="355">
                  <a:moveTo>
                    <a:pt x="228" y="0"/>
                  </a:moveTo>
                  <a:lnTo>
                    <a:pt x="216" y="84"/>
                  </a:lnTo>
                  <a:lnTo>
                    <a:pt x="204" y="156"/>
                  </a:lnTo>
                  <a:lnTo>
                    <a:pt x="190" y="217"/>
                  </a:lnTo>
                  <a:lnTo>
                    <a:pt x="176" y="266"/>
                  </a:lnTo>
                  <a:lnTo>
                    <a:pt x="160" y="305"/>
                  </a:lnTo>
                  <a:lnTo>
                    <a:pt x="145" y="332"/>
                  </a:lnTo>
                  <a:lnTo>
                    <a:pt x="128" y="349"/>
                  </a:lnTo>
                  <a:lnTo>
                    <a:pt x="113" y="354"/>
                  </a:lnTo>
                  <a:lnTo>
                    <a:pt x="96" y="349"/>
                  </a:lnTo>
                  <a:lnTo>
                    <a:pt x="80" y="332"/>
                  </a:lnTo>
                  <a:lnTo>
                    <a:pt x="64" y="305"/>
                  </a:lnTo>
                  <a:lnTo>
                    <a:pt x="50" y="266"/>
                  </a:lnTo>
                  <a:lnTo>
                    <a:pt x="35" y="217"/>
                  </a:lnTo>
                  <a:lnTo>
                    <a:pt x="22" y="156"/>
                  </a:lnTo>
                  <a:lnTo>
                    <a:pt x="10" y="84"/>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1608" name="Group 24">
            <a:extLst>
              <a:ext uri="{FF2B5EF4-FFF2-40B4-BE49-F238E27FC236}">
                <a16:creationId xmlns:a16="http://schemas.microsoft.com/office/drawing/2014/main" id="{E2071BE5-9E49-4186-83B8-592760652EEA}"/>
              </a:ext>
            </a:extLst>
          </p:cNvPr>
          <p:cNvGrpSpPr>
            <a:grpSpLocks/>
          </p:cNvGrpSpPr>
          <p:nvPr/>
        </p:nvGrpSpPr>
        <p:grpSpPr bwMode="auto">
          <a:xfrm>
            <a:off x="3210573" y="3013657"/>
            <a:ext cx="847725" cy="1000125"/>
            <a:chOff x="1763" y="1994"/>
            <a:chExt cx="457" cy="713"/>
          </a:xfrm>
        </p:grpSpPr>
        <p:sp>
          <p:nvSpPr>
            <p:cNvPr id="451609" name="Freeform 25">
              <a:extLst>
                <a:ext uri="{FF2B5EF4-FFF2-40B4-BE49-F238E27FC236}">
                  <a16:creationId xmlns:a16="http://schemas.microsoft.com/office/drawing/2014/main" id="{6E0CDD78-6BFD-49DA-BEA9-572EE2DAC1B6}"/>
                </a:ext>
              </a:extLst>
            </p:cNvPr>
            <p:cNvSpPr>
              <a:spLocks/>
            </p:cNvSpPr>
            <p:nvPr/>
          </p:nvSpPr>
          <p:spPr bwMode="auto">
            <a:xfrm>
              <a:off x="1763" y="1994"/>
              <a:ext cx="228" cy="354"/>
            </a:xfrm>
            <a:custGeom>
              <a:avLst/>
              <a:gdLst>
                <a:gd name="T0" fmla="*/ 227 w 228"/>
                <a:gd name="T1" fmla="*/ 353 h 354"/>
                <a:gd name="T2" fmla="*/ 215 w 228"/>
                <a:gd name="T3" fmla="*/ 271 h 354"/>
                <a:gd name="T4" fmla="*/ 204 w 228"/>
                <a:gd name="T5" fmla="*/ 200 h 354"/>
                <a:gd name="T6" fmla="*/ 190 w 228"/>
                <a:gd name="T7" fmla="*/ 140 h 354"/>
                <a:gd name="T8" fmla="*/ 176 w 228"/>
                <a:gd name="T9" fmla="*/ 90 h 354"/>
                <a:gd name="T10" fmla="*/ 160 w 228"/>
                <a:gd name="T11" fmla="*/ 51 h 354"/>
                <a:gd name="T12" fmla="*/ 145 w 228"/>
                <a:gd name="T13" fmla="*/ 23 h 354"/>
                <a:gd name="T14" fmla="*/ 128 w 228"/>
                <a:gd name="T15" fmla="*/ 6 h 354"/>
                <a:gd name="T16" fmla="*/ 113 w 228"/>
                <a:gd name="T17" fmla="*/ 0 h 354"/>
                <a:gd name="T18" fmla="*/ 96 w 228"/>
                <a:gd name="T19" fmla="*/ 6 h 354"/>
                <a:gd name="T20" fmla="*/ 80 w 228"/>
                <a:gd name="T21" fmla="*/ 23 h 354"/>
                <a:gd name="T22" fmla="*/ 65 w 228"/>
                <a:gd name="T23" fmla="*/ 51 h 354"/>
                <a:gd name="T24" fmla="*/ 50 w 228"/>
                <a:gd name="T25" fmla="*/ 90 h 354"/>
                <a:gd name="T26" fmla="*/ 35 w 228"/>
                <a:gd name="T27" fmla="*/ 140 h 354"/>
                <a:gd name="T28" fmla="*/ 22 w 228"/>
                <a:gd name="T29" fmla="*/ 200 h 354"/>
                <a:gd name="T30" fmla="*/ 10 w 228"/>
                <a:gd name="T31" fmla="*/ 271 h 354"/>
                <a:gd name="T32" fmla="*/ 0 w 228"/>
                <a:gd name="T33" fmla="*/ 35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4">
                  <a:moveTo>
                    <a:pt x="227" y="353"/>
                  </a:moveTo>
                  <a:lnTo>
                    <a:pt x="215" y="271"/>
                  </a:lnTo>
                  <a:lnTo>
                    <a:pt x="204" y="200"/>
                  </a:lnTo>
                  <a:lnTo>
                    <a:pt x="190" y="140"/>
                  </a:lnTo>
                  <a:lnTo>
                    <a:pt x="176" y="90"/>
                  </a:lnTo>
                  <a:lnTo>
                    <a:pt x="160" y="51"/>
                  </a:lnTo>
                  <a:lnTo>
                    <a:pt x="145" y="23"/>
                  </a:lnTo>
                  <a:lnTo>
                    <a:pt x="128" y="6"/>
                  </a:lnTo>
                  <a:lnTo>
                    <a:pt x="113" y="0"/>
                  </a:lnTo>
                  <a:lnTo>
                    <a:pt x="96" y="6"/>
                  </a:lnTo>
                  <a:lnTo>
                    <a:pt x="80" y="23"/>
                  </a:lnTo>
                  <a:lnTo>
                    <a:pt x="65" y="51"/>
                  </a:lnTo>
                  <a:lnTo>
                    <a:pt x="50" y="90"/>
                  </a:lnTo>
                  <a:lnTo>
                    <a:pt x="35" y="140"/>
                  </a:lnTo>
                  <a:lnTo>
                    <a:pt x="22" y="200"/>
                  </a:lnTo>
                  <a:lnTo>
                    <a:pt x="10" y="271"/>
                  </a:lnTo>
                  <a:lnTo>
                    <a:pt x="0" y="353"/>
                  </a:lnTo>
                </a:path>
              </a:pathLst>
            </a:custGeom>
            <a:noFill/>
            <a:ln w="31750" cap="flat" cmpd="sng">
              <a:solidFill>
                <a:srgbClr val="E12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10" name="Freeform 26">
              <a:extLst>
                <a:ext uri="{FF2B5EF4-FFF2-40B4-BE49-F238E27FC236}">
                  <a16:creationId xmlns:a16="http://schemas.microsoft.com/office/drawing/2014/main" id="{6A3AEF08-B23C-4F08-8FD2-343361ADC491}"/>
                </a:ext>
              </a:extLst>
            </p:cNvPr>
            <p:cNvSpPr>
              <a:spLocks/>
            </p:cNvSpPr>
            <p:nvPr/>
          </p:nvSpPr>
          <p:spPr bwMode="auto">
            <a:xfrm>
              <a:off x="1992" y="2352"/>
              <a:ext cx="228" cy="355"/>
            </a:xfrm>
            <a:custGeom>
              <a:avLst/>
              <a:gdLst>
                <a:gd name="T0" fmla="*/ 227 w 228"/>
                <a:gd name="T1" fmla="*/ 0 h 355"/>
                <a:gd name="T2" fmla="*/ 216 w 228"/>
                <a:gd name="T3" fmla="*/ 85 h 355"/>
                <a:gd name="T4" fmla="*/ 204 w 228"/>
                <a:gd name="T5" fmla="*/ 156 h 355"/>
                <a:gd name="T6" fmla="*/ 189 w 228"/>
                <a:gd name="T7" fmla="*/ 218 h 355"/>
                <a:gd name="T8" fmla="*/ 176 w 228"/>
                <a:gd name="T9" fmla="*/ 266 h 355"/>
                <a:gd name="T10" fmla="*/ 159 w 228"/>
                <a:gd name="T11" fmla="*/ 306 h 355"/>
                <a:gd name="T12" fmla="*/ 144 w 228"/>
                <a:gd name="T13" fmla="*/ 333 h 355"/>
                <a:gd name="T14" fmla="*/ 128 w 228"/>
                <a:gd name="T15" fmla="*/ 350 h 355"/>
                <a:gd name="T16" fmla="*/ 112 w 228"/>
                <a:gd name="T17" fmla="*/ 354 h 355"/>
                <a:gd name="T18" fmla="*/ 96 w 228"/>
                <a:gd name="T19" fmla="*/ 350 h 355"/>
                <a:gd name="T20" fmla="*/ 80 w 228"/>
                <a:gd name="T21" fmla="*/ 333 h 355"/>
                <a:gd name="T22" fmla="*/ 64 w 228"/>
                <a:gd name="T23" fmla="*/ 306 h 355"/>
                <a:gd name="T24" fmla="*/ 50 w 228"/>
                <a:gd name="T25" fmla="*/ 266 h 355"/>
                <a:gd name="T26" fmla="*/ 34 w 228"/>
                <a:gd name="T27" fmla="*/ 218 h 355"/>
                <a:gd name="T28" fmla="*/ 22 w 228"/>
                <a:gd name="T29" fmla="*/ 156 h 355"/>
                <a:gd name="T30" fmla="*/ 10 w 228"/>
                <a:gd name="T31" fmla="*/ 85 h 355"/>
                <a:gd name="T32" fmla="*/ 0 w 228"/>
                <a:gd name="T3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55">
                  <a:moveTo>
                    <a:pt x="227" y="0"/>
                  </a:moveTo>
                  <a:lnTo>
                    <a:pt x="216" y="85"/>
                  </a:lnTo>
                  <a:lnTo>
                    <a:pt x="204" y="156"/>
                  </a:lnTo>
                  <a:lnTo>
                    <a:pt x="189" y="218"/>
                  </a:lnTo>
                  <a:lnTo>
                    <a:pt x="176" y="266"/>
                  </a:lnTo>
                  <a:lnTo>
                    <a:pt x="159" y="306"/>
                  </a:lnTo>
                  <a:lnTo>
                    <a:pt x="144" y="333"/>
                  </a:lnTo>
                  <a:lnTo>
                    <a:pt x="128" y="350"/>
                  </a:lnTo>
                  <a:lnTo>
                    <a:pt x="112" y="354"/>
                  </a:lnTo>
                  <a:lnTo>
                    <a:pt x="96" y="350"/>
                  </a:lnTo>
                  <a:lnTo>
                    <a:pt x="80" y="333"/>
                  </a:lnTo>
                  <a:lnTo>
                    <a:pt x="64" y="306"/>
                  </a:lnTo>
                  <a:lnTo>
                    <a:pt x="50" y="266"/>
                  </a:lnTo>
                  <a:lnTo>
                    <a:pt x="34" y="218"/>
                  </a:lnTo>
                  <a:lnTo>
                    <a:pt x="22" y="156"/>
                  </a:lnTo>
                  <a:lnTo>
                    <a:pt x="10" y="85"/>
                  </a:lnTo>
                  <a:lnTo>
                    <a:pt x="0" y="0"/>
                  </a:lnTo>
                </a:path>
              </a:pathLst>
            </a:custGeom>
            <a:noFill/>
            <a:ln w="31750" cap="flat" cmpd="sng">
              <a:solidFill>
                <a:srgbClr val="E12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1611" name="Line 27">
            <a:extLst>
              <a:ext uri="{FF2B5EF4-FFF2-40B4-BE49-F238E27FC236}">
                <a16:creationId xmlns:a16="http://schemas.microsoft.com/office/drawing/2014/main" id="{332E933E-B0B4-412E-AD72-F24D07503882}"/>
              </a:ext>
            </a:extLst>
          </p:cNvPr>
          <p:cNvSpPr>
            <a:spLocks noChangeShapeType="1"/>
          </p:cNvSpPr>
          <p:nvPr/>
        </p:nvSpPr>
        <p:spPr bwMode="auto">
          <a:xfrm>
            <a:off x="696607" y="5366416"/>
            <a:ext cx="3325813"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12" name="Line 28">
            <a:extLst>
              <a:ext uri="{FF2B5EF4-FFF2-40B4-BE49-F238E27FC236}">
                <a16:creationId xmlns:a16="http://schemas.microsoft.com/office/drawing/2014/main" id="{14C0570E-573F-42BA-9935-6CED00BD6391}"/>
              </a:ext>
            </a:extLst>
          </p:cNvPr>
          <p:cNvSpPr>
            <a:spLocks noChangeShapeType="1"/>
          </p:cNvSpPr>
          <p:nvPr/>
        </p:nvSpPr>
        <p:spPr bwMode="auto">
          <a:xfrm>
            <a:off x="1153807" y="5120354"/>
            <a:ext cx="0" cy="552450"/>
          </a:xfrm>
          <a:prstGeom prst="line">
            <a:avLst/>
          </a:prstGeom>
          <a:noFill/>
          <a:ln w="19050">
            <a:solidFill>
              <a:srgbClr val="0082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13" name="Text Box 29">
            <a:extLst>
              <a:ext uri="{FF2B5EF4-FFF2-40B4-BE49-F238E27FC236}">
                <a16:creationId xmlns:a16="http://schemas.microsoft.com/office/drawing/2014/main" id="{779179A1-0B56-4838-A55B-A73CF875C88F}"/>
              </a:ext>
            </a:extLst>
          </p:cNvPr>
          <p:cNvSpPr txBox="1">
            <a:spLocks noChangeArrowheads="1"/>
          </p:cNvSpPr>
          <p:nvPr/>
        </p:nvSpPr>
        <p:spPr bwMode="auto">
          <a:xfrm>
            <a:off x="4043057" y="5109241"/>
            <a:ext cx="688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Time</a:t>
            </a:r>
            <a:endParaRPr lang="en-US" altLang="en-US" sz="2200"/>
          </a:p>
        </p:txBody>
      </p:sp>
      <p:sp>
        <p:nvSpPr>
          <p:cNvPr id="451614" name="Text Box 30">
            <a:extLst>
              <a:ext uri="{FF2B5EF4-FFF2-40B4-BE49-F238E27FC236}">
                <a16:creationId xmlns:a16="http://schemas.microsoft.com/office/drawing/2014/main" id="{5AF8DBB0-A8AC-4C8D-8C33-FA54A8FEE1AA}"/>
              </a:ext>
            </a:extLst>
          </p:cNvPr>
          <p:cNvSpPr txBox="1">
            <a:spLocks noChangeArrowheads="1"/>
          </p:cNvSpPr>
          <p:nvPr/>
        </p:nvSpPr>
        <p:spPr bwMode="auto">
          <a:xfrm>
            <a:off x="812495" y="5348954"/>
            <a:ext cx="2063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0</a:t>
            </a:r>
            <a:endParaRPr lang="en-US" altLang="en-US" sz="2200"/>
          </a:p>
        </p:txBody>
      </p:sp>
      <p:sp>
        <p:nvSpPr>
          <p:cNvPr id="451615" name="Text Box 31">
            <a:extLst>
              <a:ext uri="{FF2B5EF4-FFF2-40B4-BE49-F238E27FC236}">
                <a16:creationId xmlns:a16="http://schemas.microsoft.com/office/drawing/2014/main" id="{8BB5259C-9967-43C8-8BAC-733A6F44870F}"/>
              </a:ext>
            </a:extLst>
          </p:cNvPr>
          <p:cNvSpPr txBox="1">
            <a:spLocks noChangeArrowheads="1"/>
          </p:cNvSpPr>
          <p:nvPr/>
        </p:nvSpPr>
        <p:spPr bwMode="auto">
          <a:xfrm>
            <a:off x="812495" y="5067966"/>
            <a:ext cx="214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a:t>
            </a:r>
            <a:endParaRPr lang="en-US" altLang="en-US" sz="2200"/>
          </a:p>
        </p:txBody>
      </p:sp>
      <p:sp>
        <p:nvSpPr>
          <p:cNvPr id="451616" name="Text Box 32">
            <a:extLst>
              <a:ext uri="{FF2B5EF4-FFF2-40B4-BE49-F238E27FC236}">
                <a16:creationId xmlns:a16="http://schemas.microsoft.com/office/drawing/2014/main" id="{B3AD2F5A-9DF3-401D-AFB0-BB2628EB056B}"/>
              </a:ext>
            </a:extLst>
          </p:cNvPr>
          <p:cNvSpPr txBox="1">
            <a:spLocks noChangeArrowheads="1"/>
          </p:cNvSpPr>
          <p:nvPr/>
        </p:nvSpPr>
        <p:spPr bwMode="auto">
          <a:xfrm>
            <a:off x="849007" y="5587079"/>
            <a:ext cx="1905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grpSp>
        <p:nvGrpSpPr>
          <p:cNvPr id="451617" name="Group 33">
            <a:extLst>
              <a:ext uri="{FF2B5EF4-FFF2-40B4-BE49-F238E27FC236}">
                <a16:creationId xmlns:a16="http://schemas.microsoft.com/office/drawing/2014/main" id="{AB5EF1F3-1F66-47B1-BE95-19ED330FF0D3}"/>
              </a:ext>
            </a:extLst>
          </p:cNvPr>
          <p:cNvGrpSpPr>
            <a:grpSpLocks/>
          </p:cNvGrpSpPr>
          <p:nvPr/>
        </p:nvGrpSpPr>
        <p:grpSpPr bwMode="auto">
          <a:xfrm>
            <a:off x="1142695" y="5158454"/>
            <a:ext cx="2571750" cy="488950"/>
            <a:chOff x="349" y="3700"/>
            <a:chExt cx="1782" cy="349"/>
          </a:xfrm>
        </p:grpSpPr>
        <p:grpSp>
          <p:nvGrpSpPr>
            <p:cNvPr id="451618" name="Group 34">
              <a:extLst>
                <a:ext uri="{FF2B5EF4-FFF2-40B4-BE49-F238E27FC236}">
                  <a16:creationId xmlns:a16="http://schemas.microsoft.com/office/drawing/2014/main" id="{F9A26035-5446-4752-97AC-D1234C0569A7}"/>
                </a:ext>
              </a:extLst>
            </p:cNvPr>
            <p:cNvGrpSpPr>
              <a:grpSpLocks/>
            </p:cNvGrpSpPr>
            <p:nvPr/>
          </p:nvGrpSpPr>
          <p:grpSpPr bwMode="auto">
            <a:xfrm>
              <a:off x="349" y="3700"/>
              <a:ext cx="888" cy="346"/>
              <a:chOff x="349" y="3700"/>
              <a:chExt cx="888" cy="346"/>
            </a:xfrm>
          </p:grpSpPr>
          <p:sp>
            <p:nvSpPr>
              <p:cNvPr id="451619" name="Freeform 35">
                <a:extLst>
                  <a:ext uri="{FF2B5EF4-FFF2-40B4-BE49-F238E27FC236}">
                    <a16:creationId xmlns:a16="http://schemas.microsoft.com/office/drawing/2014/main" id="{EEE7940F-706C-4802-BE6E-1E6A657489FA}"/>
                  </a:ext>
                </a:extLst>
              </p:cNvPr>
              <p:cNvSpPr>
                <a:spLocks/>
              </p:cNvSpPr>
              <p:nvPr/>
            </p:nvSpPr>
            <p:spPr bwMode="auto">
              <a:xfrm>
                <a:off x="349" y="3700"/>
                <a:ext cx="78" cy="170"/>
              </a:xfrm>
              <a:custGeom>
                <a:avLst/>
                <a:gdLst>
                  <a:gd name="T0" fmla="*/ 77 w 78"/>
                  <a:gd name="T1" fmla="*/ 169 h 170"/>
                  <a:gd name="T2" fmla="*/ 72 w 78"/>
                  <a:gd name="T3" fmla="*/ 131 h 170"/>
                  <a:gd name="T4" fmla="*/ 68 w 78"/>
                  <a:gd name="T5" fmla="*/ 96 h 170"/>
                  <a:gd name="T6" fmla="*/ 63 w 78"/>
                  <a:gd name="T7" fmla="*/ 67 h 170"/>
                  <a:gd name="T8" fmla="*/ 59 w 78"/>
                  <a:gd name="T9" fmla="*/ 43 h 170"/>
                  <a:gd name="T10" fmla="*/ 53 w 78"/>
                  <a:gd name="T11" fmla="*/ 25 h 170"/>
                  <a:gd name="T12" fmla="*/ 48 w 78"/>
                  <a:gd name="T13" fmla="*/ 12 h 170"/>
                  <a:gd name="T14" fmla="*/ 43 w 78"/>
                  <a:gd name="T15" fmla="*/ 3 h 170"/>
                  <a:gd name="T16" fmla="*/ 38 w 78"/>
                  <a:gd name="T17" fmla="*/ 0 h 170"/>
                  <a:gd name="T18" fmla="*/ 33 w 78"/>
                  <a:gd name="T19" fmla="*/ 3 h 170"/>
                  <a:gd name="T20" fmla="*/ 27 w 78"/>
                  <a:gd name="T21" fmla="*/ 12 h 170"/>
                  <a:gd name="T22" fmla="*/ 21 w 78"/>
                  <a:gd name="T23" fmla="*/ 25 h 170"/>
                  <a:gd name="T24" fmla="*/ 17 w 78"/>
                  <a:gd name="T25" fmla="*/ 43 h 170"/>
                  <a:gd name="T26" fmla="*/ 11 w 78"/>
                  <a:gd name="T27" fmla="*/ 67 h 170"/>
                  <a:gd name="T28" fmla="*/ 7 w 78"/>
                  <a:gd name="T29" fmla="*/ 96 h 170"/>
                  <a:gd name="T30" fmla="*/ 3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3" y="67"/>
                    </a:lnTo>
                    <a:lnTo>
                      <a:pt x="59" y="43"/>
                    </a:lnTo>
                    <a:lnTo>
                      <a:pt x="53" y="25"/>
                    </a:lnTo>
                    <a:lnTo>
                      <a:pt x="48" y="12"/>
                    </a:lnTo>
                    <a:lnTo>
                      <a:pt x="43" y="3"/>
                    </a:lnTo>
                    <a:lnTo>
                      <a:pt x="38" y="0"/>
                    </a:lnTo>
                    <a:lnTo>
                      <a:pt x="33" y="3"/>
                    </a:lnTo>
                    <a:lnTo>
                      <a:pt x="27" y="12"/>
                    </a:lnTo>
                    <a:lnTo>
                      <a:pt x="21" y="25"/>
                    </a:lnTo>
                    <a:lnTo>
                      <a:pt x="17" y="43"/>
                    </a:lnTo>
                    <a:lnTo>
                      <a:pt x="11"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0" name="Freeform 36">
                <a:extLst>
                  <a:ext uri="{FF2B5EF4-FFF2-40B4-BE49-F238E27FC236}">
                    <a16:creationId xmlns:a16="http://schemas.microsoft.com/office/drawing/2014/main" id="{31A1C6E6-5B48-431C-A3B7-A6927BE2EB4A}"/>
                  </a:ext>
                </a:extLst>
              </p:cNvPr>
              <p:cNvSpPr>
                <a:spLocks/>
              </p:cNvSpPr>
              <p:nvPr/>
            </p:nvSpPr>
            <p:spPr bwMode="auto">
              <a:xfrm>
                <a:off x="426" y="3872"/>
                <a:ext cx="77" cy="171"/>
              </a:xfrm>
              <a:custGeom>
                <a:avLst/>
                <a:gdLst>
                  <a:gd name="T0" fmla="*/ 76 w 77"/>
                  <a:gd name="T1" fmla="*/ 0 h 171"/>
                  <a:gd name="T2" fmla="*/ 71 w 77"/>
                  <a:gd name="T3" fmla="*/ 41 h 171"/>
                  <a:gd name="T4" fmla="*/ 67 w 77"/>
                  <a:gd name="T5" fmla="*/ 75 h 171"/>
                  <a:gd name="T6" fmla="*/ 62 w 77"/>
                  <a:gd name="T7" fmla="*/ 105 h 171"/>
                  <a:gd name="T8" fmla="*/ 58 w 77"/>
                  <a:gd name="T9" fmla="*/ 128 h 171"/>
                  <a:gd name="T10" fmla="*/ 52 w 77"/>
                  <a:gd name="T11" fmla="*/ 148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0 w 77"/>
                  <a:gd name="T23" fmla="*/ 148 h 171"/>
                  <a:gd name="T24" fmla="*/ 16 w 77"/>
                  <a:gd name="T25" fmla="*/ 128 h 171"/>
                  <a:gd name="T26" fmla="*/ 11 w 77"/>
                  <a:gd name="T27" fmla="*/ 105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7" y="75"/>
                    </a:lnTo>
                    <a:lnTo>
                      <a:pt x="62" y="105"/>
                    </a:lnTo>
                    <a:lnTo>
                      <a:pt x="58" y="128"/>
                    </a:lnTo>
                    <a:lnTo>
                      <a:pt x="52" y="148"/>
                    </a:lnTo>
                    <a:lnTo>
                      <a:pt x="48" y="160"/>
                    </a:lnTo>
                    <a:lnTo>
                      <a:pt x="42" y="168"/>
                    </a:lnTo>
                    <a:lnTo>
                      <a:pt x="38" y="170"/>
                    </a:lnTo>
                    <a:lnTo>
                      <a:pt x="32" y="168"/>
                    </a:lnTo>
                    <a:lnTo>
                      <a:pt x="26" y="160"/>
                    </a:lnTo>
                    <a:lnTo>
                      <a:pt x="20" y="148"/>
                    </a:lnTo>
                    <a:lnTo>
                      <a:pt x="16" y="128"/>
                    </a:lnTo>
                    <a:lnTo>
                      <a:pt x="11" y="105"/>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1" name="Freeform 37">
                <a:extLst>
                  <a:ext uri="{FF2B5EF4-FFF2-40B4-BE49-F238E27FC236}">
                    <a16:creationId xmlns:a16="http://schemas.microsoft.com/office/drawing/2014/main" id="{8B721859-7C6D-4FDD-AE6C-194FFC929BC0}"/>
                  </a:ext>
                </a:extLst>
              </p:cNvPr>
              <p:cNvSpPr>
                <a:spLocks/>
              </p:cNvSpPr>
              <p:nvPr/>
            </p:nvSpPr>
            <p:spPr bwMode="auto">
              <a:xfrm>
                <a:off x="512" y="3701"/>
                <a:ext cx="77" cy="170"/>
              </a:xfrm>
              <a:custGeom>
                <a:avLst/>
                <a:gdLst>
                  <a:gd name="T0" fmla="*/ 76 w 77"/>
                  <a:gd name="T1" fmla="*/ 169 h 170"/>
                  <a:gd name="T2" fmla="*/ 71 w 77"/>
                  <a:gd name="T3" fmla="*/ 131 h 170"/>
                  <a:gd name="T4" fmla="*/ 68 w 77"/>
                  <a:gd name="T5" fmla="*/ 96 h 170"/>
                  <a:gd name="T6" fmla="*/ 62 w 77"/>
                  <a:gd name="T7" fmla="*/ 67 h 170"/>
                  <a:gd name="T8" fmla="*/ 58 w 77"/>
                  <a:gd name="T9" fmla="*/ 43 h 170"/>
                  <a:gd name="T10" fmla="*/ 52 w 77"/>
                  <a:gd name="T11" fmla="*/ 25 h 170"/>
                  <a:gd name="T12" fmla="*/ 48 w 77"/>
                  <a:gd name="T13" fmla="*/ 11 h 170"/>
                  <a:gd name="T14" fmla="*/ 42 w 77"/>
                  <a:gd name="T15" fmla="*/ 3 h 170"/>
                  <a:gd name="T16" fmla="*/ 38 w 77"/>
                  <a:gd name="T17" fmla="*/ 0 h 170"/>
                  <a:gd name="T18" fmla="*/ 32 w 77"/>
                  <a:gd name="T19" fmla="*/ 3 h 170"/>
                  <a:gd name="T20" fmla="*/ 26 w 77"/>
                  <a:gd name="T21" fmla="*/ 11 h 170"/>
                  <a:gd name="T22" fmla="*/ 21 w 77"/>
                  <a:gd name="T23" fmla="*/ 25 h 170"/>
                  <a:gd name="T24" fmla="*/ 16 w 77"/>
                  <a:gd name="T25" fmla="*/ 43 h 170"/>
                  <a:gd name="T26" fmla="*/ 10 w 77"/>
                  <a:gd name="T27" fmla="*/ 67 h 170"/>
                  <a:gd name="T28" fmla="*/ 6 w 77"/>
                  <a:gd name="T29" fmla="*/ 96 h 170"/>
                  <a:gd name="T30" fmla="*/ 3 w 77"/>
                  <a:gd name="T31" fmla="*/ 131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1"/>
                    </a:lnTo>
                    <a:lnTo>
                      <a:pt x="68" y="96"/>
                    </a:lnTo>
                    <a:lnTo>
                      <a:pt x="62" y="67"/>
                    </a:lnTo>
                    <a:lnTo>
                      <a:pt x="58" y="43"/>
                    </a:lnTo>
                    <a:lnTo>
                      <a:pt x="52" y="25"/>
                    </a:lnTo>
                    <a:lnTo>
                      <a:pt x="48" y="11"/>
                    </a:lnTo>
                    <a:lnTo>
                      <a:pt x="42" y="3"/>
                    </a:lnTo>
                    <a:lnTo>
                      <a:pt x="38" y="0"/>
                    </a:lnTo>
                    <a:lnTo>
                      <a:pt x="32" y="3"/>
                    </a:lnTo>
                    <a:lnTo>
                      <a:pt x="26" y="11"/>
                    </a:lnTo>
                    <a:lnTo>
                      <a:pt x="21" y="25"/>
                    </a:lnTo>
                    <a:lnTo>
                      <a:pt x="16" y="43"/>
                    </a:lnTo>
                    <a:lnTo>
                      <a:pt x="10" y="67"/>
                    </a:lnTo>
                    <a:lnTo>
                      <a:pt x="6"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2" name="Freeform 38">
                <a:extLst>
                  <a:ext uri="{FF2B5EF4-FFF2-40B4-BE49-F238E27FC236}">
                    <a16:creationId xmlns:a16="http://schemas.microsoft.com/office/drawing/2014/main" id="{BE5F8DBD-2FD4-4204-87C4-E22C15735529}"/>
                  </a:ext>
                </a:extLst>
              </p:cNvPr>
              <p:cNvSpPr>
                <a:spLocks/>
              </p:cNvSpPr>
              <p:nvPr/>
            </p:nvSpPr>
            <p:spPr bwMode="auto">
              <a:xfrm>
                <a:off x="588" y="3873"/>
                <a:ext cx="77" cy="171"/>
              </a:xfrm>
              <a:custGeom>
                <a:avLst/>
                <a:gdLst>
                  <a:gd name="T0" fmla="*/ 76 w 77"/>
                  <a:gd name="T1" fmla="*/ 0 h 171"/>
                  <a:gd name="T2" fmla="*/ 71 w 77"/>
                  <a:gd name="T3" fmla="*/ 41 h 171"/>
                  <a:gd name="T4" fmla="*/ 68 w 77"/>
                  <a:gd name="T5" fmla="*/ 75 h 171"/>
                  <a:gd name="T6" fmla="*/ 62 w 77"/>
                  <a:gd name="T7" fmla="*/ 104 h 171"/>
                  <a:gd name="T8" fmla="*/ 58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6 w 77"/>
                  <a:gd name="T21" fmla="*/ 160 h 171"/>
                  <a:gd name="T22" fmla="*/ 21 w 77"/>
                  <a:gd name="T23" fmla="*/ 147 h 171"/>
                  <a:gd name="T24" fmla="*/ 16 w 77"/>
                  <a:gd name="T25" fmla="*/ 128 h 171"/>
                  <a:gd name="T26" fmla="*/ 11 w 77"/>
                  <a:gd name="T27" fmla="*/ 104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8" y="75"/>
                    </a:lnTo>
                    <a:lnTo>
                      <a:pt x="62" y="104"/>
                    </a:lnTo>
                    <a:lnTo>
                      <a:pt x="58" y="128"/>
                    </a:lnTo>
                    <a:lnTo>
                      <a:pt x="53" y="147"/>
                    </a:lnTo>
                    <a:lnTo>
                      <a:pt x="48" y="160"/>
                    </a:lnTo>
                    <a:lnTo>
                      <a:pt x="42" y="168"/>
                    </a:lnTo>
                    <a:lnTo>
                      <a:pt x="38" y="170"/>
                    </a:lnTo>
                    <a:lnTo>
                      <a:pt x="32" y="168"/>
                    </a:lnTo>
                    <a:lnTo>
                      <a:pt x="26" y="160"/>
                    </a:lnTo>
                    <a:lnTo>
                      <a:pt x="21" y="147"/>
                    </a:lnTo>
                    <a:lnTo>
                      <a:pt x="16"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3" name="Freeform 39">
                <a:extLst>
                  <a:ext uri="{FF2B5EF4-FFF2-40B4-BE49-F238E27FC236}">
                    <a16:creationId xmlns:a16="http://schemas.microsoft.com/office/drawing/2014/main" id="{5FC9ED00-AA6B-4615-A2C6-83D3690FCF64}"/>
                  </a:ext>
                </a:extLst>
              </p:cNvPr>
              <p:cNvSpPr>
                <a:spLocks/>
              </p:cNvSpPr>
              <p:nvPr/>
            </p:nvSpPr>
            <p:spPr bwMode="auto">
              <a:xfrm>
                <a:off x="663" y="3703"/>
                <a:ext cx="77" cy="170"/>
              </a:xfrm>
              <a:custGeom>
                <a:avLst/>
                <a:gdLst>
                  <a:gd name="T0" fmla="*/ 76 w 77"/>
                  <a:gd name="T1" fmla="*/ 169 h 170"/>
                  <a:gd name="T2" fmla="*/ 71 w 77"/>
                  <a:gd name="T3" fmla="*/ 131 h 170"/>
                  <a:gd name="T4" fmla="*/ 67 w 77"/>
                  <a:gd name="T5" fmla="*/ 96 h 170"/>
                  <a:gd name="T6" fmla="*/ 62 w 77"/>
                  <a:gd name="T7" fmla="*/ 67 h 170"/>
                  <a:gd name="T8" fmla="*/ 58 w 77"/>
                  <a:gd name="T9" fmla="*/ 43 h 170"/>
                  <a:gd name="T10" fmla="*/ 53 w 77"/>
                  <a:gd name="T11" fmla="*/ 25 h 170"/>
                  <a:gd name="T12" fmla="*/ 47 w 77"/>
                  <a:gd name="T13" fmla="*/ 11 h 170"/>
                  <a:gd name="T14" fmla="*/ 42 w 77"/>
                  <a:gd name="T15" fmla="*/ 3 h 170"/>
                  <a:gd name="T16" fmla="*/ 37 w 77"/>
                  <a:gd name="T17" fmla="*/ 0 h 170"/>
                  <a:gd name="T18" fmla="*/ 32 w 77"/>
                  <a:gd name="T19" fmla="*/ 3 h 170"/>
                  <a:gd name="T20" fmla="*/ 26 w 77"/>
                  <a:gd name="T21" fmla="*/ 11 h 170"/>
                  <a:gd name="T22" fmla="*/ 21 w 77"/>
                  <a:gd name="T23" fmla="*/ 25 h 170"/>
                  <a:gd name="T24" fmla="*/ 16 w 77"/>
                  <a:gd name="T25" fmla="*/ 43 h 170"/>
                  <a:gd name="T26" fmla="*/ 11 w 77"/>
                  <a:gd name="T27" fmla="*/ 67 h 170"/>
                  <a:gd name="T28" fmla="*/ 7 w 77"/>
                  <a:gd name="T29" fmla="*/ 96 h 170"/>
                  <a:gd name="T30" fmla="*/ 3 w 77"/>
                  <a:gd name="T31" fmla="*/ 131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1"/>
                    </a:lnTo>
                    <a:lnTo>
                      <a:pt x="67" y="96"/>
                    </a:lnTo>
                    <a:lnTo>
                      <a:pt x="62" y="67"/>
                    </a:lnTo>
                    <a:lnTo>
                      <a:pt x="58" y="43"/>
                    </a:lnTo>
                    <a:lnTo>
                      <a:pt x="53" y="25"/>
                    </a:lnTo>
                    <a:lnTo>
                      <a:pt x="47" y="11"/>
                    </a:lnTo>
                    <a:lnTo>
                      <a:pt x="42" y="3"/>
                    </a:lnTo>
                    <a:lnTo>
                      <a:pt x="37" y="0"/>
                    </a:lnTo>
                    <a:lnTo>
                      <a:pt x="32" y="3"/>
                    </a:lnTo>
                    <a:lnTo>
                      <a:pt x="26" y="11"/>
                    </a:lnTo>
                    <a:lnTo>
                      <a:pt x="21" y="25"/>
                    </a:lnTo>
                    <a:lnTo>
                      <a:pt x="16" y="43"/>
                    </a:lnTo>
                    <a:lnTo>
                      <a:pt x="11"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4" name="Freeform 40">
                <a:extLst>
                  <a:ext uri="{FF2B5EF4-FFF2-40B4-BE49-F238E27FC236}">
                    <a16:creationId xmlns:a16="http://schemas.microsoft.com/office/drawing/2014/main" id="{6E39366C-2CB8-4FC1-999C-1E03C1CB8487}"/>
                  </a:ext>
                </a:extLst>
              </p:cNvPr>
              <p:cNvSpPr>
                <a:spLocks/>
              </p:cNvSpPr>
              <p:nvPr/>
            </p:nvSpPr>
            <p:spPr bwMode="auto">
              <a:xfrm>
                <a:off x="739" y="3876"/>
                <a:ext cx="77" cy="170"/>
              </a:xfrm>
              <a:custGeom>
                <a:avLst/>
                <a:gdLst>
                  <a:gd name="T0" fmla="*/ 76 w 77"/>
                  <a:gd name="T1" fmla="*/ 0 h 170"/>
                  <a:gd name="T2" fmla="*/ 71 w 77"/>
                  <a:gd name="T3" fmla="*/ 40 h 170"/>
                  <a:gd name="T4" fmla="*/ 68 w 77"/>
                  <a:gd name="T5" fmla="*/ 74 h 170"/>
                  <a:gd name="T6" fmla="*/ 62 w 77"/>
                  <a:gd name="T7" fmla="*/ 104 h 170"/>
                  <a:gd name="T8" fmla="*/ 58 w 77"/>
                  <a:gd name="T9" fmla="*/ 127 h 170"/>
                  <a:gd name="T10" fmla="*/ 53 w 77"/>
                  <a:gd name="T11" fmla="*/ 146 h 170"/>
                  <a:gd name="T12" fmla="*/ 48 w 77"/>
                  <a:gd name="T13" fmla="*/ 159 h 170"/>
                  <a:gd name="T14" fmla="*/ 42 w 77"/>
                  <a:gd name="T15" fmla="*/ 167 h 170"/>
                  <a:gd name="T16" fmla="*/ 38 w 77"/>
                  <a:gd name="T17" fmla="*/ 169 h 170"/>
                  <a:gd name="T18" fmla="*/ 32 w 77"/>
                  <a:gd name="T19" fmla="*/ 167 h 170"/>
                  <a:gd name="T20" fmla="*/ 27 w 77"/>
                  <a:gd name="T21" fmla="*/ 159 h 170"/>
                  <a:gd name="T22" fmla="*/ 21 w 77"/>
                  <a:gd name="T23" fmla="*/ 146 h 170"/>
                  <a:gd name="T24" fmla="*/ 17 w 77"/>
                  <a:gd name="T25" fmla="*/ 127 h 170"/>
                  <a:gd name="T26" fmla="*/ 11 w 77"/>
                  <a:gd name="T27" fmla="*/ 104 h 170"/>
                  <a:gd name="T28" fmla="*/ 7 w 77"/>
                  <a:gd name="T29" fmla="*/ 74 h 170"/>
                  <a:gd name="T30" fmla="*/ 3 w 77"/>
                  <a:gd name="T31" fmla="*/ 40 h 170"/>
                  <a:gd name="T32" fmla="*/ 0 w 77"/>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0"/>
                    </a:moveTo>
                    <a:lnTo>
                      <a:pt x="71" y="40"/>
                    </a:lnTo>
                    <a:lnTo>
                      <a:pt x="68" y="74"/>
                    </a:lnTo>
                    <a:lnTo>
                      <a:pt x="62" y="104"/>
                    </a:lnTo>
                    <a:lnTo>
                      <a:pt x="58" y="127"/>
                    </a:lnTo>
                    <a:lnTo>
                      <a:pt x="53" y="146"/>
                    </a:lnTo>
                    <a:lnTo>
                      <a:pt x="48" y="159"/>
                    </a:lnTo>
                    <a:lnTo>
                      <a:pt x="42" y="167"/>
                    </a:lnTo>
                    <a:lnTo>
                      <a:pt x="38" y="169"/>
                    </a:lnTo>
                    <a:lnTo>
                      <a:pt x="32" y="167"/>
                    </a:lnTo>
                    <a:lnTo>
                      <a:pt x="27" y="159"/>
                    </a:lnTo>
                    <a:lnTo>
                      <a:pt x="21" y="146"/>
                    </a:lnTo>
                    <a:lnTo>
                      <a:pt x="17" y="127"/>
                    </a:lnTo>
                    <a:lnTo>
                      <a:pt x="11" y="104"/>
                    </a:lnTo>
                    <a:lnTo>
                      <a:pt x="7"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5" name="Freeform 41">
                <a:extLst>
                  <a:ext uri="{FF2B5EF4-FFF2-40B4-BE49-F238E27FC236}">
                    <a16:creationId xmlns:a16="http://schemas.microsoft.com/office/drawing/2014/main" id="{0333356F-79AE-4822-921D-7E0756B588EA}"/>
                  </a:ext>
                </a:extLst>
              </p:cNvPr>
              <p:cNvSpPr>
                <a:spLocks/>
              </p:cNvSpPr>
              <p:nvPr/>
            </p:nvSpPr>
            <p:spPr bwMode="auto">
              <a:xfrm>
                <a:off x="800" y="3703"/>
                <a:ext cx="78" cy="170"/>
              </a:xfrm>
              <a:custGeom>
                <a:avLst/>
                <a:gdLst>
                  <a:gd name="T0" fmla="*/ 77 w 78"/>
                  <a:gd name="T1" fmla="*/ 169 h 170"/>
                  <a:gd name="T2" fmla="*/ 72 w 78"/>
                  <a:gd name="T3" fmla="*/ 131 h 170"/>
                  <a:gd name="T4" fmla="*/ 68 w 78"/>
                  <a:gd name="T5" fmla="*/ 96 h 170"/>
                  <a:gd name="T6" fmla="*/ 63 w 78"/>
                  <a:gd name="T7" fmla="*/ 67 h 170"/>
                  <a:gd name="T8" fmla="*/ 59 w 78"/>
                  <a:gd name="T9" fmla="*/ 43 h 170"/>
                  <a:gd name="T10" fmla="*/ 54 w 78"/>
                  <a:gd name="T11" fmla="*/ 25 h 170"/>
                  <a:gd name="T12" fmla="*/ 48 w 78"/>
                  <a:gd name="T13" fmla="*/ 11 h 170"/>
                  <a:gd name="T14" fmla="*/ 43 w 78"/>
                  <a:gd name="T15" fmla="*/ 3 h 170"/>
                  <a:gd name="T16" fmla="*/ 38 w 78"/>
                  <a:gd name="T17" fmla="*/ 0 h 170"/>
                  <a:gd name="T18" fmla="*/ 32 w 78"/>
                  <a:gd name="T19" fmla="*/ 3 h 170"/>
                  <a:gd name="T20" fmla="*/ 27 w 78"/>
                  <a:gd name="T21" fmla="*/ 11 h 170"/>
                  <a:gd name="T22" fmla="*/ 21 w 78"/>
                  <a:gd name="T23" fmla="*/ 25 h 170"/>
                  <a:gd name="T24" fmla="*/ 17 w 78"/>
                  <a:gd name="T25" fmla="*/ 43 h 170"/>
                  <a:gd name="T26" fmla="*/ 11 w 78"/>
                  <a:gd name="T27" fmla="*/ 67 h 170"/>
                  <a:gd name="T28" fmla="*/ 7 w 78"/>
                  <a:gd name="T29" fmla="*/ 96 h 170"/>
                  <a:gd name="T30" fmla="*/ 4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3" y="67"/>
                    </a:lnTo>
                    <a:lnTo>
                      <a:pt x="59" y="43"/>
                    </a:lnTo>
                    <a:lnTo>
                      <a:pt x="54" y="25"/>
                    </a:lnTo>
                    <a:lnTo>
                      <a:pt x="48" y="11"/>
                    </a:lnTo>
                    <a:lnTo>
                      <a:pt x="43" y="3"/>
                    </a:lnTo>
                    <a:lnTo>
                      <a:pt x="38" y="0"/>
                    </a:lnTo>
                    <a:lnTo>
                      <a:pt x="32" y="3"/>
                    </a:lnTo>
                    <a:lnTo>
                      <a:pt x="27" y="11"/>
                    </a:lnTo>
                    <a:lnTo>
                      <a:pt x="21" y="25"/>
                    </a:lnTo>
                    <a:lnTo>
                      <a:pt x="17" y="43"/>
                    </a:lnTo>
                    <a:lnTo>
                      <a:pt x="11" y="67"/>
                    </a:lnTo>
                    <a:lnTo>
                      <a:pt x="7" y="96"/>
                    </a:lnTo>
                    <a:lnTo>
                      <a:pt x="4"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6" name="Freeform 42">
                <a:extLst>
                  <a:ext uri="{FF2B5EF4-FFF2-40B4-BE49-F238E27FC236}">
                    <a16:creationId xmlns:a16="http://schemas.microsoft.com/office/drawing/2014/main" id="{BEAA7B25-E66A-4326-9600-7E7F77242570}"/>
                  </a:ext>
                </a:extLst>
              </p:cNvPr>
              <p:cNvSpPr>
                <a:spLocks/>
              </p:cNvSpPr>
              <p:nvPr/>
            </p:nvSpPr>
            <p:spPr bwMode="auto">
              <a:xfrm>
                <a:off x="877" y="3875"/>
                <a:ext cx="77" cy="171"/>
              </a:xfrm>
              <a:custGeom>
                <a:avLst/>
                <a:gdLst>
                  <a:gd name="T0" fmla="*/ 76 w 77"/>
                  <a:gd name="T1" fmla="*/ 0 h 171"/>
                  <a:gd name="T2" fmla="*/ 71 w 77"/>
                  <a:gd name="T3" fmla="*/ 41 h 171"/>
                  <a:gd name="T4" fmla="*/ 67 w 77"/>
                  <a:gd name="T5" fmla="*/ 75 h 171"/>
                  <a:gd name="T6" fmla="*/ 62 w 77"/>
                  <a:gd name="T7" fmla="*/ 104 h 171"/>
                  <a:gd name="T8" fmla="*/ 58 w 77"/>
                  <a:gd name="T9" fmla="*/ 128 h 171"/>
                  <a:gd name="T10" fmla="*/ 53 w 77"/>
                  <a:gd name="T11" fmla="*/ 147 h 171"/>
                  <a:gd name="T12" fmla="*/ 47 w 77"/>
                  <a:gd name="T13" fmla="*/ 160 h 171"/>
                  <a:gd name="T14" fmla="*/ 42 w 77"/>
                  <a:gd name="T15" fmla="*/ 168 h 171"/>
                  <a:gd name="T16" fmla="*/ 37 w 77"/>
                  <a:gd name="T17" fmla="*/ 170 h 171"/>
                  <a:gd name="T18" fmla="*/ 32 w 77"/>
                  <a:gd name="T19" fmla="*/ 168 h 171"/>
                  <a:gd name="T20" fmla="*/ 26 w 77"/>
                  <a:gd name="T21" fmla="*/ 160 h 171"/>
                  <a:gd name="T22" fmla="*/ 21 w 77"/>
                  <a:gd name="T23" fmla="*/ 147 h 171"/>
                  <a:gd name="T24" fmla="*/ 16 w 77"/>
                  <a:gd name="T25" fmla="*/ 128 h 171"/>
                  <a:gd name="T26" fmla="*/ 11 w 77"/>
                  <a:gd name="T27" fmla="*/ 104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1" y="41"/>
                    </a:lnTo>
                    <a:lnTo>
                      <a:pt x="67" y="75"/>
                    </a:lnTo>
                    <a:lnTo>
                      <a:pt x="62" y="104"/>
                    </a:lnTo>
                    <a:lnTo>
                      <a:pt x="58" y="128"/>
                    </a:lnTo>
                    <a:lnTo>
                      <a:pt x="53" y="147"/>
                    </a:lnTo>
                    <a:lnTo>
                      <a:pt x="47" y="160"/>
                    </a:lnTo>
                    <a:lnTo>
                      <a:pt x="42" y="168"/>
                    </a:lnTo>
                    <a:lnTo>
                      <a:pt x="37" y="170"/>
                    </a:lnTo>
                    <a:lnTo>
                      <a:pt x="32" y="168"/>
                    </a:lnTo>
                    <a:lnTo>
                      <a:pt x="26" y="160"/>
                    </a:lnTo>
                    <a:lnTo>
                      <a:pt x="21" y="147"/>
                    </a:lnTo>
                    <a:lnTo>
                      <a:pt x="16"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7" name="Freeform 43">
                <a:extLst>
                  <a:ext uri="{FF2B5EF4-FFF2-40B4-BE49-F238E27FC236}">
                    <a16:creationId xmlns:a16="http://schemas.microsoft.com/office/drawing/2014/main" id="{3FAC8537-AB09-4482-A70A-57C2C5638E4A}"/>
                  </a:ext>
                </a:extLst>
              </p:cNvPr>
              <p:cNvSpPr>
                <a:spLocks/>
              </p:cNvSpPr>
              <p:nvPr/>
            </p:nvSpPr>
            <p:spPr bwMode="auto">
              <a:xfrm>
                <a:off x="938" y="3701"/>
                <a:ext cx="77" cy="170"/>
              </a:xfrm>
              <a:custGeom>
                <a:avLst/>
                <a:gdLst>
                  <a:gd name="T0" fmla="*/ 76 w 77"/>
                  <a:gd name="T1" fmla="*/ 169 h 170"/>
                  <a:gd name="T2" fmla="*/ 72 w 77"/>
                  <a:gd name="T3" fmla="*/ 130 h 170"/>
                  <a:gd name="T4" fmla="*/ 68 w 77"/>
                  <a:gd name="T5" fmla="*/ 95 h 170"/>
                  <a:gd name="T6" fmla="*/ 62 w 77"/>
                  <a:gd name="T7" fmla="*/ 67 h 170"/>
                  <a:gd name="T8" fmla="*/ 58 w 77"/>
                  <a:gd name="T9" fmla="*/ 42 h 170"/>
                  <a:gd name="T10" fmla="*/ 53 w 77"/>
                  <a:gd name="T11" fmla="*/ 25 h 170"/>
                  <a:gd name="T12" fmla="*/ 48 w 77"/>
                  <a:gd name="T13" fmla="*/ 11 h 170"/>
                  <a:gd name="T14" fmla="*/ 42 w 77"/>
                  <a:gd name="T15" fmla="*/ 3 h 170"/>
                  <a:gd name="T16" fmla="*/ 38 w 77"/>
                  <a:gd name="T17" fmla="*/ 0 h 170"/>
                  <a:gd name="T18" fmla="*/ 32 w 77"/>
                  <a:gd name="T19" fmla="*/ 3 h 170"/>
                  <a:gd name="T20" fmla="*/ 26 w 77"/>
                  <a:gd name="T21" fmla="*/ 11 h 170"/>
                  <a:gd name="T22" fmla="*/ 21 w 77"/>
                  <a:gd name="T23" fmla="*/ 25 h 170"/>
                  <a:gd name="T24" fmla="*/ 16 w 77"/>
                  <a:gd name="T25" fmla="*/ 42 h 170"/>
                  <a:gd name="T26" fmla="*/ 11 w 77"/>
                  <a:gd name="T27" fmla="*/ 67 h 170"/>
                  <a:gd name="T28" fmla="*/ 7 w 77"/>
                  <a:gd name="T29" fmla="*/ 95 h 170"/>
                  <a:gd name="T30" fmla="*/ 4 w 77"/>
                  <a:gd name="T31" fmla="*/ 130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2" y="130"/>
                    </a:lnTo>
                    <a:lnTo>
                      <a:pt x="68" y="95"/>
                    </a:lnTo>
                    <a:lnTo>
                      <a:pt x="62" y="67"/>
                    </a:lnTo>
                    <a:lnTo>
                      <a:pt x="58" y="42"/>
                    </a:lnTo>
                    <a:lnTo>
                      <a:pt x="53" y="25"/>
                    </a:lnTo>
                    <a:lnTo>
                      <a:pt x="48" y="11"/>
                    </a:lnTo>
                    <a:lnTo>
                      <a:pt x="42" y="3"/>
                    </a:lnTo>
                    <a:lnTo>
                      <a:pt x="38" y="0"/>
                    </a:lnTo>
                    <a:lnTo>
                      <a:pt x="32" y="3"/>
                    </a:lnTo>
                    <a:lnTo>
                      <a:pt x="26" y="11"/>
                    </a:lnTo>
                    <a:lnTo>
                      <a:pt x="21" y="25"/>
                    </a:lnTo>
                    <a:lnTo>
                      <a:pt x="16" y="42"/>
                    </a:lnTo>
                    <a:lnTo>
                      <a:pt x="11" y="67"/>
                    </a:lnTo>
                    <a:lnTo>
                      <a:pt x="7" y="95"/>
                    </a:lnTo>
                    <a:lnTo>
                      <a:pt x="4"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8" name="Freeform 44">
                <a:extLst>
                  <a:ext uri="{FF2B5EF4-FFF2-40B4-BE49-F238E27FC236}">
                    <a16:creationId xmlns:a16="http://schemas.microsoft.com/office/drawing/2014/main" id="{78ECBB27-ED19-4E08-A553-F0A3B00B166B}"/>
                  </a:ext>
                </a:extLst>
              </p:cNvPr>
              <p:cNvSpPr>
                <a:spLocks/>
              </p:cNvSpPr>
              <p:nvPr/>
            </p:nvSpPr>
            <p:spPr bwMode="auto">
              <a:xfrm>
                <a:off x="1014" y="3872"/>
                <a:ext cx="77" cy="171"/>
              </a:xfrm>
              <a:custGeom>
                <a:avLst/>
                <a:gdLst>
                  <a:gd name="T0" fmla="*/ 76 w 77"/>
                  <a:gd name="T1" fmla="*/ 0 h 171"/>
                  <a:gd name="T2" fmla="*/ 72 w 77"/>
                  <a:gd name="T3" fmla="*/ 41 h 171"/>
                  <a:gd name="T4" fmla="*/ 68 w 77"/>
                  <a:gd name="T5" fmla="*/ 75 h 171"/>
                  <a:gd name="T6" fmla="*/ 62 w 77"/>
                  <a:gd name="T7" fmla="*/ 105 h 171"/>
                  <a:gd name="T8" fmla="*/ 58 w 77"/>
                  <a:gd name="T9" fmla="*/ 128 h 171"/>
                  <a:gd name="T10" fmla="*/ 53 w 77"/>
                  <a:gd name="T11" fmla="*/ 148 h 171"/>
                  <a:gd name="T12" fmla="*/ 48 w 77"/>
                  <a:gd name="T13" fmla="*/ 160 h 171"/>
                  <a:gd name="T14" fmla="*/ 42 w 77"/>
                  <a:gd name="T15" fmla="*/ 168 h 171"/>
                  <a:gd name="T16" fmla="*/ 38 w 77"/>
                  <a:gd name="T17" fmla="*/ 170 h 171"/>
                  <a:gd name="T18" fmla="*/ 32 w 77"/>
                  <a:gd name="T19" fmla="*/ 168 h 171"/>
                  <a:gd name="T20" fmla="*/ 27 w 77"/>
                  <a:gd name="T21" fmla="*/ 160 h 171"/>
                  <a:gd name="T22" fmla="*/ 21 w 77"/>
                  <a:gd name="T23" fmla="*/ 148 h 171"/>
                  <a:gd name="T24" fmla="*/ 17 w 77"/>
                  <a:gd name="T25" fmla="*/ 128 h 171"/>
                  <a:gd name="T26" fmla="*/ 11 w 77"/>
                  <a:gd name="T27" fmla="*/ 105 h 171"/>
                  <a:gd name="T28" fmla="*/ 7 w 77"/>
                  <a:gd name="T29" fmla="*/ 75 h 171"/>
                  <a:gd name="T30" fmla="*/ 4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2" y="41"/>
                    </a:lnTo>
                    <a:lnTo>
                      <a:pt x="68" y="75"/>
                    </a:lnTo>
                    <a:lnTo>
                      <a:pt x="62" y="105"/>
                    </a:lnTo>
                    <a:lnTo>
                      <a:pt x="58" y="128"/>
                    </a:lnTo>
                    <a:lnTo>
                      <a:pt x="53" y="148"/>
                    </a:lnTo>
                    <a:lnTo>
                      <a:pt x="48" y="160"/>
                    </a:lnTo>
                    <a:lnTo>
                      <a:pt x="42" y="168"/>
                    </a:lnTo>
                    <a:lnTo>
                      <a:pt x="38" y="170"/>
                    </a:lnTo>
                    <a:lnTo>
                      <a:pt x="32" y="168"/>
                    </a:lnTo>
                    <a:lnTo>
                      <a:pt x="27" y="160"/>
                    </a:lnTo>
                    <a:lnTo>
                      <a:pt x="21" y="148"/>
                    </a:lnTo>
                    <a:lnTo>
                      <a:pt x="17" y="128"/>
                    </a:lnTo>
                    <a:lnTo>
                      <a:pt x="11" y="105"/>
                    </a:lnTo>
                    <a:lnTo>
                      <a:pt x="7" y="75"/>
                    </a:lnTo>
                    <a:lnTo>
                      <a:pt x="4"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29" name="Freeform 45">
                <a:extLst>
                  <a:ext uri="{FF2B5EF4-FFF2-40B4-BE49-F238E27FC236}">
                    <a16:creationId xmlns:a16="http://schemas.microsoft.com/office/drawing/2014/main" id="{3ACC94E0-C11B-4513-9B33-B86F3E0AC5FB}"/>
                  </a:ext>
                </a:extLst>
              </p:cNvPr>
              <p:cNvSpPr>
                <a:spLocks/>
              </p:cNvSpPr>
              <p:nvPr/>
            </p:nvSpPr>
            <p:spPr bwMode="auto">
              <a:xfrm>
                <a:off x="1084" y="3703"/>
                <a:ext cx="78" cy="170"/>
              </a:xfrm>
              <a:custGeom>
                <a:avLst/>
                <a:gdLst>
                  <a:gd name="T0" fmla="*/ 77 w 78"/>
                  <a:gd name="T1" fmla="*/ 169 h 170"/>
                  <a:gd name="T2" fmla="*/ 72 w 78"/>
                  <a:gd name="T3" fmla="*/ 131 h 170"/>
                  <a:gd name="T4" fmla="*/ 68 w 78"/>
                  <a:gd name="T5" fmla="*/ 96 h 170"/>
                  <a:gd name="T6" fmla="*/ 63 w 78"/>
                  <a:gd name="T7" fmla="*/ 67 h 170"/>
                  <a:gd name="T8" fmla="*/ 59 w 78"/>
                  <a:gd name="T9" fmla="*/ 43 h 170"/>
                  <a:gd name="T10" fmla="*/ 53 w 78"/>
                  <a:gd name="T11" fmla="*/ 25 h 170"/>
                  <a:gd name="T12" fmla="*/ 48 w 78"/>
                  <a:gd name="T13" fmla="*/ 11 h 170"/>
                  <a:gd name="T14" fmla="*/ 43 w 78"/>
                  <a:gd name="T15" fmla="*/ 3 h 170"/>
                  <a:gd name="T16" fmla="*/ 38 w 78"/>
                  <a:gd name="T17" fmla="*/ 0 h 170"/>
                  <a:gd name="T18" fmla="*/ 33 w 78"/>
                  <a:gd name="T19" fmla="*/ 3 h 170"/>
                  <a:gd name="T20" fmla="*/ 27 w 78"/>
                  <a:gd name="T21" fmla="*/ 11 h 170"/>
                  <a:gd name="T22" fmla="*/ 22 w 78"/>
                  <a:gd name="T23" fmla="*/ 25 h 170"/>
                  <a:gd name="T24" fmla="*/ 16 w 78"/>
                  <a:gd name="T25" fmla="*/ 43 h 170"/>
                  <a:gd name="T26" fmla="*/ 11 w 78"/>
                  <a:gd name="T27" fmla="*/ 67 h 170"/>
                  <a:gd name="T28" fmla="*/ 7 w 78"/>
                  <a:gd name="T29" fmla="*/ 96 h 170"/>
                  <a:gd name="T30" fmla="*/ 4 w 78"/>
                  <a:gd name="T31" fmla="*/ 131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1"/>
                    </a:lnTo>
                    <a:lnTo>
                      <a:pt x="68" y="96"/>
                    </a:lnTo>
                    <a:lnTo>
                      <a:pt x="63" y="67"/>
                    </a:lnTo>
                    <a:lnTo>
                      <a:pt x="59" y="43"/>
                    </a:lnTo>
                    <a:lnTo>
                      <a:pt x="53" y="25"/>
                    </a:lnTo>
                    <a:lnTo>
                      <a:pt x="48" y="11"/>
                    </a:lnTo>
                    <a:lnTo>
                      <a:pt x="43" y="3"/>
                    </a:lnTo>
                    <a:lnTo>
                      <a:pt x="38" y="0"/>
                    </a:lnTo>
                    <a:lnTo>
                      <a:pt x="33" y="3"/>
                    </a:lnTo>
                    <a:lnTo>
                      <a:pt x="27" y="11"/>
                    </a:lnTo>
                    <a:lnTo>
                      <a:pt x="22" y="25"/>
                    </a:lnTo>
                    <a:lnTo>
                      <a:pt x="16" y="43"/>
                    </a:lnTo>
                    <a:lnTo>
                      <a:pt x="11" y="67"/>
                    </a:lnTo>
                    <a:lnTo>
                      <a:pt x="7" y="96"/>
                    </a:lnTo>
                    <a:lnTo>
                      <a:pt x="4"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0" name="Freeform 46">
                <a:extLst>
                  <a:ext uri="{FF2B5EF4-FFF2-40B4-BE49-F238E27FC236}">
                    <a16:creationId xmlns:a16="http://schemas.microsoft.com/office/drawing/2014/main" id="{8C3EFA1B-1C50-4F52-B3FC-57042E1F949A}"/>
                  </a:ext>
                </a:extLst>
              </p:cNvPr>
              <p:cNvSpPr>
                <a:spLocks/>
              </p:cNvSpPr>
              <p:nvPr/>
            </p:nvSpPr>
            <p:spPr bwMode="auto">
              <a:xfrm>
                <a:off x="1161" y="3876"/>
                <a:ext cx="76" cy="170"/>
              </a:xfrm>
              <a:custGeom>
                <a:avLst/>
                <a:gdLst>
                  <a:gd name="T0" fmla="*/ 75 w 76"/>
                  <a:gd name="T1" fmla="*/ 0 h 170"/>
                  <a:gd name="T2" fmla="*/ 71 w 76"/>
                  <a:gd name="T3" fmla="*/ 40 h 170"/>
                  <a:gd name="T4" fmla="*/ 67 w 76"/>
                  <a:gd name="T5" fmla="*/ 74 h 170"/>
                  <a:gd name="T6" fmla="*/ 62 w 76"/>
                  <a:gd name="T7" fmla="*/ 104 h 170"/>
                  <a:gd name="T8" fmla="*/ 58 w 76"/>
                  <a:gd name="T9" fmla="*/ 127 h 170"/>
                  <a:gd name="T10" fmla="*/ 53 w 76"/>
                  <a:gd name="T11" fmla="*/ 146 h 170"/>
                  <a:gd name="T12" fmla="*/ 47 w 76"/>
                  <a:gd name="T13" fmla="*/ 159 h 170"/>
                  <a:gd name="T14" fmla="*/ 42 w 76"/>
                  <a:gd name="T15" fmla="*/ 167 h 170"/>
                  <a:gd name="T16" fmla="*/ 37 w 76"/>
                  <a:gd name="T17" fmla="*/ 169 h 170"/>
                  <a:gd name="T18" fmla="*/ 32 w 76"/>
                  <a:gd name="T19" fmla="*/ 167 h 170"/>
                  <a:gd name="T20" fmla="*/ 26 w 76"/>
                  <a:gd name="T21" fmla="*/ 159 h 170"/>
                  <a:gd name="T22" fmla="*/ 21 w 76"/>
                  <a:gd name="T23" fmla="*/ 146 h 170"/>
                  <a:gd name="T24" fmla="*/ 16 w 76"/>
                  <a:gd name="T25" fmla="*/ 127 h 170"/>
                  <a:gd name="T26" fmla="*/ 11 w 76"/>
                  <a:gd name="T27" fmla="*/ 104 h 170"/>
                  <a:gd name="T28" fmla="*/ 7 w 76"/>
                  <a:gd name="T29" fmla="*/ 74 h 170"/>
                  <a:gd name="T30" fmla="*/ 3 w 76"/>
                  <a:gd name="T31" fmla="*/ 40 h 170"/>
                  <a:gd name="T32" fmla="*/ 0 w 76"/>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0">
                    <a:moveTo>
                      <a:pt x="75" y="0"/>
                    </a:moveTo>
                    <a:lnTo>
                      <a:pt x="71" y="40"/>
                    </a:lnTo>
                    <a:lnTo>
                      <a:pt x="67" y="74"/>
                    </a:lnTo>
                    <a:lnTo>
                      <a:pt x="62" y="104"/>
                    </a:lnTo>
                    <a:lnTo>
                      <a:pt x="58" y="127"/>
                    </a:lnTo>
                    <a:lnTo>
                      <a:pt x="53" y="146"/>
                    </a:lnTo>
                    <a:lnTo>
                      <a:pt x="47" y="159"/>
                    </a:lnTo>
                    <a:lnTo>
                      <a:pt x="42" y="167"/>
                    </a:lnTo>
                    <a:lnTo>
                      <a:pt x="37" y="169"/>
                    </a:lnTo>
                    <a:lnTo>
                      <a:pt x="32" y="167"/>
                    </a:lnTo>
                    <a:lnTo>
                      <a:pt x="26" y="159"/>
                    </a:lnTo>
                    <a:lnTo>
                      <a:pt x="21" y="146"/>
                    </a:lnTo>
                    <a:lnTo>
                      <a:pt x="16" y="127"/>
                    </a:lnTo>
                    <a:lnTo>
                      <a:pt x="11" y="104"/>
                    </a:lnTo>
                    <a:lnTo>
                      <a:pt x="7"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1631" name="Group 47">
              <a:extLst>
                <a:ext uri="{FF2B5EF4-FFF2-40B4-BE49-F238E27FC236}">
                  <a16:creationId xmlns:a16="http://schemas.microsoft.com/office/drawing/2014/main" id="{673E8B0F-954F-4EF2-810B-5EB9B3BBC548}"/>
                </a:ext>
              </a:extLst>
            </p:cNvPr>
            <p:cNvGrpSpPr>
              <a:grpSpLocks/>
            </p:cNvGrpSpPr>
            <p:nvPr/>
          </p:nvGrpSpPr>
          <p:grpSpPr bwMode="auto">
            <a:xfrm>
              <a:off x="1243" y="3703"/>
              <a:ext cx="888" cy="346"/>
              <a:chOff x="1243" y="3703"/>
              <a:chExt cx="888" cy="346"/>
            </a:xfrm>
          </p:grpSpPr>
          <p:sp>
            <p:nvSpPr>
              <p:cNvPr id="451632" name="Freeform 48">
                <a:extLst>
                  <a:ext uri="{FF2B5EF4-FFF2-40B4-BE49-F238E27FC236}">
                    <a16:creationId xmlns:a16="http://schemas.microsoft.com/office/drawing/2014/main" id="{E0422C7D-7367-4EB6-A844-E2548E95F7D8}"/>
                  </a:ext>
                </a:extLst>
              </p:cNvPr>
              <p:cNvSpPr>
                <a:spLocks/>
              </p:cNvSpPr>
              <p:nvPr/>
            </p:nvSpPr>
            <p:spPr bwMode="auto">
              <a:xfrm>
                <a:off x="1243" y="3703"/>
                <a:ext cx="77" cy="170"/>
              </a:xfrm>
              <a:custGeom>
                <a:avLst/>
                <a:gdLst>
                  <a:gd name="T0" fmla="*/ 76 w 77"/>
                  <a:gd name="T1" fmla="*/ 169 h 170"/>
                  <a:gd name="T2" fmla="*/ 71 w 77"/>
                  <a:gd name="T3" fmla="*/ 131 h 170"/>
                  <a:gd name="T4" fmla="*/ 67 w 77"/>
                  <a:gd name="T5" fmla="*/ 96 h 170"/>
                  <a:gd name="T6" fmla="*/ 61 w 77"/>
                  <a:gd name="T7" fmla="*/ 67 h 170"/>
                  <a:gd name="T8" fmla="*/ 58 w 77"/>
                  <a:gd name="T9" fmla="*/ 43 h 170"/>
                  <a:gd name="T10" fmla="*/ 52 w 77"/>
                  <a:gd name="T11" fmla="*/ 25 h 170"/>
                  <a:gd name="T12" fmla="*/ 47 w 77"/>
                  <a:gd name="T13" fmla="*/ 11 h 170"/>
                  <a:gd name="T14" fmla="*/ 42 w 77"/>
                  <a:gd name="T15" fmla="*/ 3 h 170"/>
                  <a:gd name="T16" fmla="*/ 37 w 77"/>
                  <a:gd name="T17" fmla="*/ 0 h 170"/>
                  <a:gd name="T18" fmla="*/ 32 w 77"/>
                  <a:gd name="T19" fmla="*/ 3 h 170"/>
                  <a:gd name="T20" fmla="*/ 26 w 77"/>
                  <a:gd name="T21" fmla="*/ 11 h 170"/>
                  <a:gd name="T22" fmla="*/ 21 w 77"/>
                  <a:gd name="T23" fmla="*/ 25 h 170"/>
                  <a:gd name="T24" fmla="*/ 16 w 77"/>
                  <a:gd name="T25" fmla="*/ 43 h 170"/>
                  <a:gd name="T26" fmla="*/ 11 w 77"/>
                  <a:gd name="T27" fmla="*/ 67 h 170"/>
                  <a:gd name="T28" fmla="*/ 7 w 77"/>
                  <a:gd name="T29" fmla="*/ 96 h 170"/>
                  <a:gd name="T30" fmla="*/ 3 w 77"/>
                  <a:gd name="T31" fmla="*/ 131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1"/>
                    </a:lnTo>
                    <a:lnTo>
                      <a:pt x="67" y="96"/>
                    </a:lnTo>
                    <a:lnTo>
                      <a:pt x="61" y="67"/>
                    </a:lnTo>
                    <a:lnTo>
                      <a:pt x="58" y="43"/>
                    </a:lnTo>
                    <a:lnTo>
                      <a:pt x="52" y="25"/>
                    </a:lnTo>
                    <a:lnTo>
                      <a:pt x="47" y="11"/>
                    </a:lnTo>
                    <a:lnTo>
                      <a:pt x="42" y="3"/>
                    </a:lnTo>
                    <a:lnTo>
                      <a:pt x="37" y="0"/>
                    </a:lnTo>
                    <a:lnTo>
                      <a:pt x="32" y="3"/>
                    </a:lnTo>
                    <a:lnTo>
                      <a:pt x="26" y="11"/>
                    </a:lnTo>
                    <a:lnTo>
                      <a:pt x="21" y="25"/>
                    </a:lnTo>
                    <a:lnTo>
                      <a:pt x="16" y="43"/>
                    </a:lnTo>
                    <a:lnTo>
                      <a:pt x="11" y="67"/>
                    </a:lnTo>
                    <a:lnTo>
                      <a:pt x="7" y="96"/>
                    </a:lnTo>
                    <a:lnTo>
                      <a:pt x="3" y="131"/>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3" name="Freeform 49">
                <a:extLst>
                  <a:ext uri="{FF2B5EF4-FFF2-40B4-BE49-F238E27FC236}">
                    <a16:creationId xmlns:a16="http://schemas.microsoft.com/office/drawing/2014/main" id="{A59EC7C2-5FD2-4EB7-B325-EB9A1E65CAB0}"/>
                  </a:ext>
                </a:extLst>
              </p:cNvPr>
              <p:cNvSpPr>
                <a:spLocks/>
              </p:cNvSpPr>
              <p:nvPr/>
            </p:nvSpPr>
            <p:spPr bwMode="auto">
              <a:xfrm>
                <a:off x="1319" y="3875"/>
                <a:ext cx="77" cy="171"/>
              </a:xfrm>
              <a:custGeom>
                <a:avLst/>
                <a:gdLst>
                  <a:gd name="T0" fmla="*/ 76 w 77"/>
                  <a:gd name="T1" fmla="*/ 0 h 171"/>
                  <a:gd name="T2" fmla="*/ 72 w 77"/>
                  <a:gd name="T3" fmla="*/ 41 h 171"/>
                  <a:gd name="T4" fmla="*/ 68 w 77"/>
                  <a:gd name="T5" fmla="*/ 75 h 171"/>
                  <a:gd name="T6" fmla="*/ 62 w 77"/>
                  <a:gd name="T7" fmla="*/ 104 h 171"/>
                  <a:gd name="T8" fmla="*/ 59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7 w 77"/>
                  <a:gd name="T21" fmla="*/ 160 h 171"/>
                  <a:gd name="T22" fmla="*/ 21 w 77"/>
                  <a:gd name="T23" fmla="*/ 147 h 171"/>
                  <a:gd name="T24" fmla="*/ 16 w 77"/>
                  <a:gd name="T25" fmla="*/ 128 h 171"/>
                  <a:gd name="T26" fmla="*/ 11 w 77"/>
                  <a:gd name="T27" fmla="*/ 104 h 171"/>
                  <a:gd name="T28" fmla="*/ 7 w 77"/>
                  <a:gd name="T29" fmla="*/ 75 h 171"/>
                  <a:gd name="T30" fmla="*/ 3 w 77"/>
                  <a:gd name="T31" fmla="*/ 41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2" y="41"/>
                    </a:lnTo>
                    <a:lnTo>
                      <a:pt x="68" y="75"/>
                    </a:lnTo>
                    <a:lnTo>
                      <a:pt x="62" y="104"/>
                    </a:lnTo>
                    <a:lnTo>
                      <a:pt x="59" y="128"/>
                    </a:lnTo>
                    <a:lnTo>
                      <a:pt x="53" y="147"/>
                    </a:lnTo>
                    <a:lnTo>
                      <a:pt x="48" y="160"/>
                    </a:lnTo>
                    <a:lnTo>
                      <a:pt x="42" y="168"/>
                    </a:lnTo>
                    <a:lnTo>
                      <a:pt x="38" y="170"/>
                    </a:lnTo>
                    <a:lnTo>
                      <a:pt x="32" y="168"/>
                    </a:lnTo>
                    <a:lnTo>
                      <a:pt x="27" y="160"/>
                    </a:lnTo>
                    <a:lnTo>
                      <a:pt x="21" y="147"/>
                    </a:lnTo>
                    <a:lnTo>
                      <a:pt x="16"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4" name="Freeform 50">
                <a:extLst>
                  <a:ext uri="{FF2B5EF4-FFF2-40B4-BE49-F238E27FC236}">
                    <a16:creationId xmlns:a16="http://schemas.microsoft.com/office/drawing/2014/main" id="{A0F85F7B-EC61-4307-8F0F-4DC0D8C040C7}"/>
                  </a:ext>
                </a:extLst>
              </p:cNvPr>
              <p:cNvSpPr>
                <a:spLocks/>
              </p:cNvSpPr>
              <p:nvPr/>
            </p:nvSpPr>
            <p:spPr bwMode="auto">
              <a:xfrm>
                <a:off x="1405" y="3704"/>
                <a:ext cx="78" cy="170"/>
              </a:xfrm>
              <a:custGeom>
                <a:avLst/>
                <a:gdLst>
                  <a:gd name="T0" fmla="*/ 77 w 78"/>
                  <a:gd name="T1" fmla="*/ 169 h 170"/>
                  <a:gd name="T2" fmla="*/ 72 w 78"/>
                  <a:gd name="T3" fmla="*/ 130 h 170"/>
                  <a:gd name="T4" fmla="*/ 68 w 78"/>
                  <a:gd name="T5" fmla="*/ 96 h 170"/>
                  <a:gd name="T6" fmla="*/ 63 w 78"/>
                  <a:gd name="T7" fmla="*/ 67 h 170"/>
                  <a:gd name="T8" fmla="*/ 59 w 78"/>
                  <a:gd name="T9" fmla="*/ 42 h 170"/>
                  <a:gd name="T10" fmla="*/ 53 w 78"/>
                  <a:gd name="T11" fmla="*/ 25 h 170"/>
                  <a:gd name="T12" fmla="*/ 48 w 78"/>
                  <a:gd name="T13" fmla="*/ 11 h 170"/>
                  <a:gd name="T14" fmla="*/ 43 w 78"/>
                  <a:gd name="T15" fmla="*/ 3 h 170"/>
                  <a:gd name="T16" fmla="*/ 38 w 78"/>
                  <a:gd name="T17" fmla="*/ 0 h 170"/>
                  <a:gd name="T18" fmla="*/ 33 w 78"/>
                  <a:gd name="T19" fmla="*/ 3 h 170"/>
                  <a:gd name="T20" fmla="*/ 27 w 78"/>
                  <a:gd name="T21" fmla="*/ 11 h 170"/>
                  <a:gd name="T22" fmla="*/ 21 w 78"/>
                  <a:gd name="T23" fmla="*/ 25 h 170"/>
                  <a:gd name="T24" fmla="*/ 16 w 78"/>
                  <a:gd name="T25" fmla="*/ 42 h 170"/>
                  <a:gd name="T26" fmla="*/ 11 w 78"/>
                  <a:gd name="T27" fmla="*/ 67 h 170"/>
                  <a:gd name="T28" fmla="*/ 7 w 78"/>
                  <a:gd name="T29" fmla="*/ 96 h 170"/>
                  <a:gd name="T30" fmla="*/ 3 w 78"/>
                  <a:gd name="T31" fmla="*/ 130 h 170"/>
                  <a:gd name="T32" fmla="*/ 0 w 78"/>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0">
                    <a:moveTo>
                      <a:pt x="77" y="169"/>
                    </a:moveTo>
                    <a:lnTo>
                      <a:pt x="72" y="130"/>
                    </a:lnTo>
                    <a:lnTo>
                      <a:pt x="68" y="96"/>
                    </a:lnTo>
                    <a:lnTo>
                      <a:pt x="63" y="67"/>
                    </a:lnTo>
                    <a:lnTo>
                      <a:pt x="59" y="42"/>
                    </a:lnTo>
                    <a:lnTo>
                      <a:pt x="53" y="25"/>
                    </a:lnTo>
                    <a:lnTo>
                      <a:pt x="48" y="11"/>
                    </a:lnTo>
                    <a:lnTo>
                      <a:pt x="43" y="3"/>
                    </a:lnTo>
                    <a:lnTo>
                      <a:pt x="38" y="0"/>
                    </a:lnTo>
                    <a:lnTo>
                      <a:pt x="33" y="3"/>
                    </a:lnTo>
                    <a:lnTo>
                      <a:pt x="27" y="11"/>
                    </a:lnTo>
                    <a:lnTo>
                      <a:pt x="21" y="25"/>
                    </a:lnTo>
                    <a:lnTo>
                      <a:pt x="16" y="42"/>
                    </a:lnTo>
                    <a:lnTo>
                      <a:pt x="11" y="67"/>
                    </a:lnTo>
                    <a:lnTo>
                      <a:pt x="7" y="96"/>
                    </a:lnTo>
                    <a:lnTo>
                      <a:pt x="3"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5" name="Freeform 51">
                <a:extLst>
                  <a:ext uri="{FF2B5EF4-FFF2-40B4-BE49-F238E27FC236}">
                    <a16:creationId xmlns:a16="http://schemas.microsoft.com/office/drawing/2014/main" id="{A5CD202B-EFC1-4735-A2F4-731D5788DC95}"/>
                  </a:ext>
                </a:extLst>
              </p:cNvPr>
              <p:cNvSpPr>
                <a:spLocks/>
              </p:cNvSpPr>
              <p:nvPr/>
            </p:nvSpPr>
            <p:spPr bwMode="auto">
              <a:xfrm>
                <a:off x="1482" y="3876"/>
                <a:ext cx="76" cy="171"/>
              </a:xfrm>
              <a:custGeom>
                <a:avLst/>
                <a:gdLst>
                  <a:gd name="T0" fmla="*/ 75 w 76"/>
                  <a:gd name="T1" fmla="*/ 0 h 171"/>
                  <a:gd name="T2" fmla="*/ 71 w 76"/>
                  <a:gd name="T3" fmla="*/ 41 h 171"/>
                  <a:gd name="T4" fmla="*/ 67 w 76"/>
                  <a:gd name="T5" fmla="*/ 75 h 171"/>
                  <a:gd name="T6" fmla="*/ 62 w 76"/>
                  <a:gd name="T7" fmla="*/ 104 h 171"/>
                  <a:gd name="T8" fmla="*/ 58 w 76"/>
                  <a:gd name="T9" fmla="*/ 128 h 171"/>
                  <a:gd name="T10" fmla="*/ 52 w 76"/>
                  <a:gd name="T11" fmla="*/ 148 h 171"/>
                  <a:gd name="T12" fmla="*/ 47 w 76"/>
                  <a:gd name="T13" fmla="*/ 160 h 171"/>
                  <a:gd name="T14" fmla="*/ 42 w 76"/>
                  <a:gd name="T15" fmla="*/ 168 h 171"/>
                  <a:gd name="T16" fmla="*/ 37 w 76"/>
                  <a:gd name="T17" fmla="*/ 170 h 171"/>
                  <a:gd name="T18" fmla="*/ 32 w 76"/>
                  <a:gd name="T19" fmla="*/ 168 h 171"/>
                  <a:gd name="T20" fmla="*/ 26 w 76"/>
                  <a:gd name="T21" fmla="*/ 160 h 171"/>
                  <a:gd name="T22" fmla="*/ 20 w 76"/>
                  <a:gd name="T23" fmla="*/ 148 h 171"/>
                  <a:gd name="T24" fmla="*/ 16 w 76"/>
                  <a:gd name="T25" fmla="*/ 128 h 171"/>
                  <a:gd name="T26" fmla="*/ 10 w 76"/>
                  <a:gd name="T27" fmla="*/ 104 h 171"/>
                  <a:gd name="T28" fmla="*/ 7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2" y="104"/>
                    </a:lnTo>
                    <a:lnTo>
                      <a:pt x="58" y="128"/>
                    </a:lnTo>
                    <a:lnTo>
                      <a:pt x="52" y="148"/>
                    </a:lnTo>
                    <a:lnTo>
                      <a:pt x="47" y="160"/>
                    </a:lnTo>
                    <a:lnTo>
                      <a:pt x="42" y="168"/>
                    </a:lnTo>
                    <a:lnTo>
                      <a:pt x="37" y="170"/>
                    </a:lnTo>
                    <a:lnTo>
                      <a:pt x="32" y="168"/>
                    </a:lnTo>
                    <a:lnTo>
                      <a:pt x="26" y="160"/>
                    </a:lnTo>
                    <a:lnTo>
                      <a:pt x="20" y="148"/>
                    </a:lnTo>
                    <a:lnTo>
                      <a:pt x="16" y="128"/>
                    </a:lnTo>
                    <a:lnTo>
                      <a:pt x="10"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6" name="Freeform 52">
                <a:extLst>
                  <a:ext uri="{FF2B5EF4-FFF2-40B4-BE49-F238E27FC236}">
                    <a16:creationId xmlns:a16="http://schemas.microsoft.com/office/drawing/2014/main" id="{A21560C3-0E4F-4696-A08B-C0EB94948C02}"/>
                  </a:ext>
                </a:extLst>
              </p:cNvPr>
              <p:cNvSpPr>
                <a:spLocks/>
              </p:cNvSpPr>
              <p:nvPr/>
            </p:nvSpPr>
            <p:spPr bwMode="auto">
              <a:xfrm>
                <a:off x="1556" y="3706"/>
                <a:ext cx="78" cy="171"/>
              </a:xfrm>
              <a:custGeom>
                <a:avLst/>
                <a:gdLst>
                  <a:gd name="T0" fmla="*/ 77 w 78"/>
                  <a:gd name="T1" fmla="*/ 170 h 171"/>
                  <a:gd name="T2" fmla="*/ 72 w 78"/>
                  <a:gd name="T3" fmla="*/ 131 h 171"/>
                  <a:gd name="T4" fmla="*/ 68 w 78"/>
                  <a:gd name="T5" fmla="*/ 96 h 171"/>
                  <a:gd name="T6" fmla="*/ 62 w 78"/>
                  <a:gd name="T7" fmla="*/ 67 h 171"/>
                  <a:gd name="T8" fmla="*/ 59 w 78"/>
                  <a:gd name="T9" fmla="*/ 43 h 171"/>
                  <a:gd name="T10" fmla="*/ 53 w 78"/>
                  <a:gd name="T11" fmla="*/ 25 h 171"/>
                  <a:gd name="T12" fmla="*/ 48 w 78"/>
                  <a:gd name="T13" fmla="*/ 11 h 171"/>
                  <a:gd name="T14" fmla="*/ 42 w 78"/>
                  <a:gd name="T15" fmla="*/ 3 h 171"/>
                  <a:gd name="T16" fmla="*/ 38 w 78"/>
                  <a:gd name="T17" fmla="*/ 0 h 171"/>
                  <a:gd name="T18" fmla="*/ 32 w 78"/>
                  <a:gd name="T19" fmla="*/ 3 h 171"/>
                  <a:gd name="T20" fmla="*/ 27 w 78"/>
                  <a:gd name="T21" fmla="*/ 11 h 171"/>
                  <a:gd name="T22" fmla="*/ 21 w 78"/>
                  <a:gd name="T23" fmla="*/ 25 h 171"/>
                  <a:gd name="T24" fmla="*/ 16 w 78"/>
                  <a:gd name="T25" fmla="*/ 43 h 171"/>
                  <a:gd name="T26" fmla="*/ 11 w 78"/>
                  <a:gd name="T27" fmla="*/ 67 h 171"/>
                  <a:gd name="T28" fmla="*/ 7 w 78"/>
                  <a:gd name="T29" fmla="*/ 96 h 171"/>
                  <a:gd name="T30" fmla="*/ 3 w 78"/>
                  <a:gd name="T31" fmla="*/ 131 h 171"/>
                  <a:gd name="T32" fmla="*/ 0 w 78"/>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1">
                    <a:moveTo>
                      <a:pt x="77" y="170"/>
                    </a:moveTo>
                    <a:lnTo>
                      <a:pt x="72" y="131"/>
                    </a:lnTo>
                    <a:lnTo>
                      <a:pt x="68" y="96"/>
                    </a:lnTo>
                    <a:lnTo>
                      <a:pt x="62" y="67"/>
                    </a:lnTo>
                    <a:lnTo>
                      <a:pt x="59" y="43"/>
                    </a:lnTo>
                    <a:lnTo>
                      <a:pt x="53" y="25"/>
                    </a:lnTo>
                    <a:lnTo>
                      <a:pt x="48" y="11"/>
                    </a:lnTo>
                    <a:lnTo>
                      <a:pt x="42" y="3"/>
                    </a:lnTo>
                    <a:lnTo>
                      <a:pt x="38" y="0"/>
                    </a:lnTo>
                    <a:lnTo>
                      <a:pt x="32" y="3"/>
                    </a:lnTo>
                    <a:lnTo>
                      <a:pt x="27" y="11"/>
                    </a:lnTo>
                    <a:lnTo>
                      <a:pt x="21" y="25"/>
                    </a:lnTo>
                    <a:lnTo>
                      <a:pt x="16" y="43"/>
                    </a:lnTo>
                    <a:lnTo>
                      <a:pt x="11" y="67"/>
                    </a:lnTo>
                    <a:lnTo>
                      <a:pt x="7" y="96"/>
                    </a:lnTo>
                    <a:lnTo>
                      <a:pt x="3"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7" name="Freeform 53">
                <a:extLst>
                  <a:ext uri="{FF2B5EF4-FFF2-40B4-BE49-F238E27FC236}">
                    <a16:creationId xmlns:a16="http://schemas.microsoft.com/office/drawing/2014/main" id="{6A44ABCF-ED58-4DDE-B3A1-EEEA6F9D5BCC}"/>
                  </a:ext>
                </a:extLst>
              </p:cNvPr>
              <p:cNvSpPr>
                <a:spLocks/>
              </p:cNvSpPr>
              <p:nvPr/>
            </p:nvSpPr>
            <p:spPr bwMode="auto">
              <a:xfrm>
                <a:off x="1633" y="3878"/>
                <a:ext cx="76" cy="171"/>
              </a:xfrm>
              <a:custGeom>
                <a:avLst/>
                <a:gdLst>
                  <a:gd name="T0" fmla="*/ 75 w 76"/>
                  <a:gd name="T1" fmla="*/ 0 h 171"/>
                  <a:gd name="T2" fmla="*/ 71 w 76"/>
                  <a:gd name="T3" fmla="*/ 41 h 171"/>
                  <a:gd name="T4" fmla="*/ 67 w 76"/>
                  <a:gd name="T5" fmla="*/ 75 h 171"/>
                  <a:gd name="T6" fmla="*/ 61 w 76"/>
                  <a:gd name="T7" fmla="*/ 104 h 171"/>
                  <a:gd name="T8" fmla="*/ 58 w 76"/>
                  <a:gd name="T9" fmla="*/ 128 h 171"/>
                  <a:gd name="T10" fmla="*/ 52 w 76"/>
                  <a:gd name="T11" fmla="*/ 147 h 171"/>
                  <a:gd name="T12" fmla="*/ 47 w 76"/>
                  <a:gd name="T13" fmla="*/ 160 h 171"/>
                  <a:gd name="T14" fmla="*/ 42 w 76"/>
                  <a:gd name="T15" fmla="*/ 168 h 171"/>
                  <a:gd name="T16" fmla="*/ 37 w 76"/>
                  <a:gd name="T17" fmla="*/ 170 h 171"/>
                  <a:gd name="T18" fmla="*/ 32 w 76"/>
                  <a:gd name="T19" fmla="*/ 168 h 171"/>
                  <a:gd name="T20" fmla="*/ 26 w 76"/>
                  <a:gd name="T21" fmla="*/ 160 h 171"/>
                  <a:gd name="T22" fmla="*/ 21 w 76"/>
                  <a:gd name="T23" fmla="*/ 147 h 171"/>
                  <a:gd name="T24" fmla="*/ 16 w 76"/>
                  <a:gd name="T25" fmla="*/ 128 h 171"/>
                  <a:gd name="T26" fmla="*/ 11 w 76"/>
                  <a:gd name="T27" fmla="*/ 104 h 171"/>
                  <a:gd name="T28" fmla="*/ 7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1" y="104"/>
                    </a:lnTo>
                    <a:lnTo>
                      <a:pt x="58" y="128"/>
                    </a:lnTo>
                    <a:lnTo>
                      <a:pt x="52" y="147"/>
                    </a:lnTo>
                    <a:lnTo>
                      <a:pt x="47" y="160"/>
                    </a:lnTo>
                    <a:lnTo>
                      <a:pt x="42" y="168"/>
                    </a:lnTo>
                    <a:lnTo>
                      <a:pt x="37" y="170"/>
                    </a:lnTo>
                    <a:lnTo>
                      <a:pt x="32" y="168"/>
                    </a:lnTo>
                    <a:lnTo>
                      <a:pt x="26" y="160"/>
                    </a:lnTo>
                    <a:lnTo>
                      <a:pt x="21" y="147"/>
                    </a:lnTo>
                    <a:lnTo>
                      <a:pt x="16" y="128"/>
                    </a:lnTo>
                    <a:lnTo>
                      <a:pt x="11"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8" name="Freeform 54">
                <a:extLst>
                  <a:ext uri="{FF2B5EF4-FFF2-40B4-BE49-F238E27FC236}">
                    <a16:creationId xmlns:a16="http://schemas.microsoft.com/office/drawing/2014/main" id="{9568CC57-30B5-4CA2-B918-00BACA5AD9F8}"/>
                  </a:ext>
                </a:extLst>
              </p:cNvPr>
              <p:cNvSpPr>
                <a:spLocks/>
              </p:cNvSpPr>
              <p:nvPr/>
            </p:nvSpPr>
            <p:spPr bwMode="auto">
              <a:xfrm>
                <a:off x="1694" y="3706"/>
                <a:ext cx="77" cy="171"/>
              </a:xfrm>
              <a:custGeom>
                <a:avLst/>
                <a:gdLst>
                  <a:gd name="T0" fmla="*/ 76 w 77"/>
                  <a:gd name="T1" fmla="*/ 170 h 171"/>
                  <a:gd name="T2" fmla="*/ 71 w 77"/>
                  <a:gd name="T3" fmla="*/ 131 h 171"/>
                  <a:gd name="T4" fmla="*/ 67 w 77"/>
                  <a:gd name="T5" fmla="*/ 96 h 171"/>
                  <a:gd name="T6" fmla="*/ 62 w 77"/>
                  <a:gd name="T7" fmla="*/ 67 h 171"/>
                  <a:gd name="T8" fmla="*/ 58 w 77"/>
                  <a:gd name="T9" fmla="*/ 43 h 171"/>
                  <a:gd name="T10" fmla="*/ 52 w 77"/>
                  <a:gd name="T11" fmla="*/ 25 h 171"/>
                  <a:gd name="T12" fmla="*/ 47 w 77"/>
                  <a:gd name="T13" fmla="*/ 11 h 171"/>
                  <a:gd name="T14" fmla="*/ 42 w 77"/>
                  <a:gd name="T15" fmla="*/ 3 h 171"/>
                  <a:gd name="T16" fmla="*/ 38 w 77"/>
                  <a:gd name="T17" fmla="*/ 0 h 171"/>
                  <a:gd name="T18" fmla="*/ 32 w 77"/>
                  <a:gd name="T19" fmla="*/ 3 h 171"/>
                  <a:gd name="T20" fmla="*/ 26 w 77"/>
                  <a:gd name="T21" fmla="*/ 11 h 171"/>
                  <a:gd name="T22" fmla="*/ 20 w 77"/>
                  <a:gd name="T23" fmla="*/ 25 h 171"/>
                  <a:gd name="T24" fmla="*/ 16 w 77"/>
                  <a:gd name="T25" fmla="*/ 43 h 171"/>
                  <a:gd name="T26" fmla="*/ 10 w 77"/>
                  <a:gd name="T27" fmla="*/ 67 h 171"/>
                  <a:gd name="T28" fmla="*/ 7 w 77"/>
                  <a:gd name="T29" fmla="*/ 96 h 171"/>
                  <a:gd name="T30" fmla="*/ 3 w 77"/>
                  <a:gd name="T31" fmla="*/ 131 h 171"/>
                  <a:gd name="T32" fmla="*/ 0 w 77"/>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170"/>
                    </a:moveTo>
                    <a:lnTo>
                      <a:pt x="71" y="131"/>
                    </a:lnTo>
                    <a:lnTo>
                      <a:pt x="67" y="96"/>
                    </a:lnTo>
                    <a:lnTo>
                      <a:pt x="62" y="67"/>
                    </a:lnTo>
                    <a:lnTo>
                      <a:pt x="58" y="43"/>
                    </a:lnTo>
                    <a:lnTo>
                      <a:pt x="52" y="25"/>
                    </a:lnTo>
                    <a:lnTo>
                      <a:pt x="47" y="11"/>
                    </a:lnTo>
                    <a:lnTo>
                      <a:pt x="42" y="3"/>
                    </a:lnTo>
                    <a:lnTo>
                      <a:pt x="38" y="0"/>
                    </a:lnTo>
                    <a:lnTo>
                      <a:pt x="32" y="3"/>
                    </a:lnTo>
                    <a:lnTo>
                      <a:pt x="26" y="11"/>
                    </a:lnTo>
                    <a:lnTo>
                      <a:pt x="20" y="25"/>
                    </a:lnTo>
                    <a:lnTo>
                      <a:pt x="16" y="43"/>
                    </a:lnTo>
                    <a:lnTo>
                      <a:pt x="10" y="67"/>
                    </a:lnTo>
                    <a:lnTo>
                      <a:pt x="7" y="96"/>
                    </a:lnTo>
                    <a:lnTo>
                      <a:pt x="3"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39" name="Freeform 55">
                <a:extLst>
                  <a:ext uri="{FF2B5EF4-FFF2-40B4-BE49-F238E27FC236}">
                    <a16:creationId xmlns:a16="http://schemas.microsoft.com/office/drawing/2014/main" id="{35AEF312-FB97-4D84-8EDB-4647F43E30F5}"/>
                  </a:ext>
                </a:extLst>
              </p:cNvPr>
              <p:cNvSpPr>
                <a:spLocks/>
              </p:cNvSpPr>
              <p:nvPr/>
            </p:nvSpPr>
            <p:spPr bwMode="auto">
              <a:xfrm>
                <a:off x="1770" y="3878"/>
                <a:ext cx="77" cy="171"/>
              </a:xfrm>
              <a:custGeom>
                <a:avLst/>
                <a:gdLst>
                  <a:gd name="T0" fmla="*/ 76 w 77"/>
                  <a:gd name="T1" fmla="*/ 0 h 171"/>
                  <a:gd name="T2" fmla="*/ 72 w 77"/>
                  <a:gd name="T3" fmla="*/ 40 h 171"/>
                  <a:gd name="T4" fmla="*/ 68 w 77"/>
                  <a:gd name="T5" fmla="*/ 75 h 171"/>
                  <a:gd name="T6" fmla="*/ 62 w 77"/>
                  <a:gd name="T7" fmla="*/ 104 h 171"/>
                  <a:gd name="T8" fmla="*/ 59 w 77"/>
                  <a:gd name="T9" fmla="*/ 128 h 171"/>
                  <a:gd name="T10" fmla="*/ 53 w 77"/>
                  <a:gd name="T11" fmla="*/ 147 h 171"/>
                  <a:gd name="T12" fmla="*/ 48 w 77"/>
                  <a:gd name="T13" fmla="*/ 160 h 171"/>
                  <a:gd name="T14" fmla="*/ 42 w 77"/>
                  <a:gd name="T15" fmla="*/ 168 h 171"/>
                  <a:gd name="T16" fmla="*/ 38 w 77"/>
                  <a:gd name="T17" fmla="*/ 170 h 171"/>
                  <a:gd name="T18" fmla="*/ 32 w 77"/>
                  <a:gd name="T19" fmla="*/ 168 h 171"/>
                  <a:gd name="T20" fmla="*/ 27 w 77"/>
                  <a:gd name="T21" fmla="*/ 160 h 171"/>
                  <a:gd name="T22" fmla="*/ 21 w 77"/>
                  <a:gd name="T23" fmla="*/ 147 h 171"/>
                  <a:gd name="T24" fmla="*/ 16 w 77"/>
                  <a:gd name="T25" fmla="*/ 128 h 171"/>
                  <a:gd name="T26" fmla="*/ 11 w 77"/>
                  <a:gd name="T27" fmla="*/ 104 h 171"/>
                  <a:gd name="T28" fmla="*/ 7 w 77"/>
                  <a:gd name="T29" fmla="*/ 75 h 171"/>
                  <a:gd name="T30" fmla="*/ 3 w 77"/>
                  <a:gd name="T31" fmla="*/ 40 h 171"/>
                  <a:gd name="T32" fmla="*/ 0 w 7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1">
                    <a:moveTo>
                      <a:pt x="76" y="0"/>
                    </a:moveTo>
                    <a:lnTo>
                      <a:pt x="72" y="40"/>
                    </a:lnTo>
                    <a:lnTo>
                      <a:pt x="68" y="75"/>
                    </a:lnTo>
                    <a:lnTo>
                      <a:pt x="62" y="104"/>
                    </a:lnTo>
                    <a:lnTo>
                      <a:pt x="59" y="128"/>
                    </a:lnTo>
                    <a:lnTo>
                      <a:pt x="53" y="147"/>
                    </a:lnTo>
                    <a:lnTo>
                      <a:pt x="48" y="160"/>
                    </a:lnTo>
                    <a:lnTo>
                      <a:pt x="42" y="168"/>
                    </a:lnTo>
                    <a:lnTo>
                      <a:pt x="38" y="170"/>
                    </a:lnTo>
                    <a:lnTo>
                      <a:pt x="32" y="168"/>
                    </a:lnTo>
                    <a:lnTo>
                      <a:pt x="27" y="160"/>
                    </a:lnTo>
                    <a:lnTo>
                      <a:pt x="21" y="147"/>
                    </a:lnTo>
                    <a:lnTo>
                      <a:pt x="16" y="128"/>
                    </a:lnTo>
                    <a:lnTo>
                      <a:pt x="11" y="104"/>
                    </a:lnTo>
                    <a:lnTo>
                      <a:pt x="7" y="75"/>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40" name="Freeform 56">
                <a:extLst>
                  <a:ext uri="{FF2B5EF4-FFF2-40B4-BE49-F238E27FC236}">
                    <a16:creationId xmlns:a16="http://schemas.microsoft.com/office/drawing/2014/main" id="{E4E67698-6BD1-4C1B-A5DB-34DEA6B093CE}"/>
                  </a:ext>
                </a:extLst>
              </p:cNvPr>
              <p:cNvSpPr>
                <a:spLocks/>
              </p:cNvSpPr>
              <p:nvPr/>
            </p:nvSpPr>
            <p:spPr bwMode="auto">
              <a:xfrm>
                <a:off x="1832" y="3704"/>
                <a:ext cx="77" cy="170"/>
              </a:xfrm>
              <a:custGeom>
                <a:avLst/>
                <a:gdLst>
                  <a:gd name="T0" fmla="*/ 76 w 77"/>
                  <a:gd name="T1" fmla="*/ 169 h 170"/>
                  <a:gd name="T2" fmla="*/ 71 w 77"/>
                  <a:gd name="T3" fmla="*/ 130 h 170"/>
                  <a:gd name="T4" fmla="*/ 67 w 77"/>
                  <a:gd name="T5" fmla="*/ 96 h 170"/>
                  <a:gd name="T6" fmla="*/ 62 w 77"/>
                  <a:gd name="T7" fmla="*/ 67 h 170"/>
                  <a:gd name="T8" fmla="*/ 58 w 77"/>
                  <a:gd name="T9" fmla="*/ 42 h 170"/>
                  <a:gd name="T10" fmla="*/ 52 w 77"/>
                  <a:gd name="T11" fmla="*/ 25 h 170"/>
                  <a:gd name="T12" fmla="*/ 47 w 77"/>
                  <a:gd name="T13" fmla="*/ 11 h 170"/>
                  <a:gd name="T14" fmla="*/ 42 w 77"/>
                  <a:gd name="T15" fmla="*/ 3 h 170"/>
                  <a:gd name="T16" fmla="*/ 37 w 77"/>
                  <a:gd name="T17" fmla="*/ 0 h 170"/>
                  <a:gd name="T18" fmla="*/ 32 w 77"/>
                  <a:gd name="T19" fmla="*/ 3 h 170"/>
                  <a:gd name="T20" fmla="*/ 26 w 77"/>
                  <a:gd name="T21" fmla="*/ 11 h 170"/>
                  <a:gd name="T22" fmla="*/ 20 w 77"/>
                  <a:gd name="T23" fmla="*/ 25 h 170"/>
                  <a:gd name="T24" fmla="*/ 16 w 77"/>
                  <a:gd name="T25" fmla="*/ 42 h 170"/>
                  <a:gd name="T26" fmla="*/ 10 w 77"/>
                  <a:gd name="T27" fmla="*/ 67 h 170"/>
                  <a:gd name="T28" fmla="*/ 7 w 77"/>
                  <a:gd name="T29" fmla="*/ 96 h 170"/>
                  <a:gd name="T30" fmla="*/ 3 w 77"/>
                  <a:gd name="T31" fmla="*/ 130 h 170"/>
                  <a:gd name="T32" fmla="*/ 0 w 77"/>
                  <a:gd name="T33" fmla="*/ 1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169"/>
                    </a:moveTo>
                    <a:lnTo>
                      <a:pt x="71" y="130"/>
                    </a:lnTo>
                    <a:lnTo>
                      <a:pt x="67" y="96"/>
                    </a:lnTo>
                    <a:lnTo>
                      <a:pt x="62" y="67"/>
                    </a:lnTo>
                    <a:lnTo>
                      <a:pt x="58" y="42"/>
                    </a:lnTo>
                    <a:lnTo>
                      <a:pt x="52" y="25"/>
                    </a:lnTo>
                    <a:lnTo>
                      <a:pt x="47" y="11"/>
                    </a:lnTo>
                    <a:lnTo>
                      <a:pt x="42" y="3"/>
                    </a:lnTo>
                    <a:lnTo>
                      <a:pt x="37" y="0"/>
                    </a:lnTo>
                    <a:lnTo>
                      <a:pt x="32" y="3"/>
                    </a:lnTo>
                    <a:lnTo>
                      <a:pt x="26" y="11"/>
                    </a:lnTo>
                    <a:lnTo>
                      <a:pt x="20" y="25"/>
                    </a:lnTo>
                    <a:lnTo>
                      <a:pt x="16" y="42"/>
                    </a:lnTo>
                    <a:lnTo>
                      <a:pt x="10" y="67"/>
                    </a:lnTo>
                    <a:lnTo>
                      <a:pt x="7" y="96"/>
                    </a:lnTo>
                    <a:lnTo>
                      <a:pt x="3" y="130"/>
                    </a:lnTo>
                    <a:lnTo>
                      <a:pt x="0" y="169"/>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41" name="Freeform 57">
                <a:extLst>
                  <a:ext uri="{FF2B5EF4-FFF2-40B4-BE49-F238E27FC236}">
                    <a16:creationId xmlns:a16="http://schemas.microsoft.com/office/drawing/2014/main" id="{083FAAE9-D8A2-4944-9139-1EB803B305CB}"/>
                  </a:ext>
                </a:extLst>
              </p:cNvPr>
              <p:cNvSpPr>
                <a:spLocks/>
              </p:cNvSpPr>
              <p:nvPr/>
            </p:nvSpPr>
            <p:spPr bwMode="auto">
              <a:xfrm>
                <a:off x="1908" y="3876"/>
                <a:ext cx="77" cy="170"/>
              </a:xfrm>
              <a:custGeom>
                <a:avLst/>
                <a:gdLst>
                  <a:gd name="T0" fmla="*/ 76 w 77"/>
                  <a:gd name="T1" fmla="*/ 0 h 170"/>
                  <a:gd name="T2" fmla="*/ 71 w 77"/>
                  <a:gd name="T3" fmla="*/ 40 h 170"/>
                  <a:gd name="T4" fmla="*/ 67 w 77"/>
                  <a:gd name="T5" fmla="*/ 74 h 170"/>
                  <a:gd name="T6" fmla="*/ 62 w 77"/>
                  <a:gd name="T7" fmla="*/ 104 h 170"/>
                  <a:gd name="T8" fmla="*/ 58 w 77"/>
                  <a:gd name="T9" fmla="*/ 128 h 170"/>
                  <a:gd name="T10" fmla="*/ 52 w 77"/>
                  <a:gd name="T11" fmla="*/ 147 h 170"/>
                  <a:gd name="T12" fmla="*/ 48 w 77"/>
                  <a:gd name="T13" fmla="*/ 159 h 170"/>
                  <a:gd name="T14" fmla="*/ 42 w 77"/>
                  <a:gd name="T15" fmla="*/ 168 h 170"/>
                  <a:gd name="T16" fmla="*/ 38 w 77"/>
                  <a:gd name="T17" fmla="*/ 169 h 170"/>
                  <a:gd name="T18" fmla="*/ 32 w 77"/>
                  <a:gd name="T19" fmla="*/ 168 h 170"/>
                  <a:gd name="T20" fmla="*/ 26 w 77"/>
                  <a:gd name="T21" fmla="*/ 159 h 170"/>
                  <a:gd name="T22" fmla="*/ 20 w 77"/>
                  <a:gd name="T23" fmla="*/ 147 h 170"/>
                  <a:gd name="T24" fmla="*/ 16 w 77"/>
                  <a:gd name="T25" fmla="*/ 128 h 170"/>
                  <a:gd name="T26" fmla="*/ 11 w 77"/>
                  <a:gd name="T27" fmla="*/ 104 h 170"/>
                  <a:gd name="T28" fmla="*/ 7 w 77"/>
                  <a:gd name="T29" fmla="*/ 74 h 170"/>
                  <a:gd name="T30" fmla="*/ 3 w 77"/>
                  <a:gd name="T31" fmla="*/ 40 h 170"/>
                  <a:gd name="T32" fmla="*/ 0 w 77"/>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170">
                    <a:moveTo>
                      <a:pt x="76" y="0"/>
                    </a:moveTo>
                    <a:lnTo>
                      <a:pt x="71" y="40"/>
                    </a:lnTo>
                    <a:lnTo>
                      <a:pt x="67" y="74"/>
                    </a:lnTo>
                    <a:lnTo>
                      <a:pt x="62" y="104"/>
                    </a:lnTo>
                    <a:lnTo>
                      <a:pt x="58" y="128"/>
                    </a:lnTo>
                    <a:lnTo>
                      <a:pt x="52" y="147"/>
                    </a:lnTo>
                    <a:lnTo>
                      <a:pt x="48" y="159"/>
                    </a:lnTo>
                    <a:lnTo>
                      <a:pt x="42" y="168"/>
                    </a:lnTo>
                    <a:lnTo>
                      <a:pt x="38" y="169"/>
                    </a:lnTo>
                    <a:lnTo>
                      <a:pt x="32" y="168"/>
                    </a:lnTo>
                    <a:lnTo>
                      <a:pt x="26" y="159"/>
                    </a:lnTo>
                    <a:lnTo>
                      <a:pt x="20" y="147"/>
                    </a:lnTo>
                    <a:lnTo>
                      <a:pt x="16" y="128"/>
                    </a:lnTo>
                    <a:lnTo>
                      <a:pt x="11" y="104"/>
                    </a:lnTo>
                    <a:lnTo>
                      <a:pt x="7" y="74"/>
                    </a:lnTo>
                    <a:lnTo>
                      <a:pt x="3" y="40"/>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42" name="Freeform 58">
                <a:extLst>
                  <a:ext uri="{FF2B5EF4-FFF2-40B4-BE49-F238E27FC236}">
                    <a16:creationId xmlns:a16="http://schemas.microsoft.com/office/drawing/2014/main" id="{D07D8D99-CF8B-4FC7-AF0D-5AC82EDCEE86}"/>
                  </a:ext>
                </a:extLst>
              </p:cNvPr>
              <p:cNvSpPr>
                <a:spLocks/>
              </p:cNvSpPr>
              <p:nvPr/>
            </p:nvSpPr>
            <p:spPr bwMode="auto">
              <a:xfrm>
                <a:off x="1978" y="3706"/>
                <a:ext cx="78" cy="171"/>
              </a:xfrm>
              <a:custGeom>
                <a:avLst/>
                <a:gdLst>
                  <a:gd name="T0" fmla="*/ 77 w 78"/>
                  <a:gd name="T1" fmla="*/ 170 h 171"/>
                  <a:gd name="T2" fmla="*/ 72 w 78"/>
                  <a:gd name="T3" fmla="*/ 131 h 171"/>
                  <a:gd name="T4" fmla="*/ 68 w 78"/>
                  <a:gd name="T5" fmla="*/ 96 h 171"/>
                  <a:gd name="T6" fmla="*/ 62 w 78"/>
                  <a:gd name="T7" fmla="*/ 67 h 171"/>
                  <a:gd name="T8" fmla="*/ 58 w 78"/>
                  <a:gd name="T9" fmla="*/ 43 h 171"/>
                  <a:gd name="T10" fmla="*/ 53 w 78"/>
                  <a:gd name="T11" fmla="*/ 25 h 171"/>
                  <a:gd name="T12" fmla="*/ 48 w 78"/>
                  <a:gd name="T13" fmla="*/ 11 h 171"/>
                  <a:gd name="T14" fmla="*/ 42 w 78"/>
                  <a:gd name="T15" fmla="*/ 3 h 171"/>
                  <a:gd name="T16" fmla="*/ 38 w 78"/>
                  <a:gd name="T17" fmla="*/ 0 h 171"/>
                  <a:gd name="T18" fmla="*/ 32 w 78"/>
                  <a:gd name="T19" fmla="*/ 3 h 171"/>
                  <a:gd name="T20" fmla="*/ 27 w 78"/>
                  <a:gd name="T21" fmla="*/ 11 h 171"/>
                  <a:gd name="T22" fmla="*/ 21 w 78"/>
                  <a:gd name="T23" fmla="*/ 25 h 171"/>
                  <a:gd name="T24" fmla="*/ 16 w 78"/>
                  <a:gd name="T25" fmla="*/ 43 h 171"/>
                  <a:gd name="T26" fmla="*/ 10 w 78"/>
                  <a:gd name="T27" fmla="*/ 67 h 171"/>
                  <a:gd name="T28" fmla="*/ 7 w 78"/>
                  <a:gd name="T29" fmla="*/ 96 h 171"/>
                  <a:gd name="T30" fmla="*/ 3 w 78"/>
                  <a:gd name="T31" fmla="*/ 131 h 171"/>
                  <a:gd name="T32" fmla="*/ 0 w 78"/>
                  <a:gd name="T33" fmla="*/ 1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71">
                    <a:moveTo>
                      <a:pt x="77" y="170"/>
                    </a:moveTo>
                    <a:lnTo>
                      <a:pt x="72" y="131"/>
                    </a:lnTo>
                    <a:lnTo>
                      <a:pt x="68" y="96"/>
                    </a:lnTo>
                    <a:lnTo>
                      <a:pt x="62" y="67"/>
                    </a:lnTo>
                    <a:lnTo>
                      <a:pt x="58" y="43"/>
                    </a:lnTo>
                    <a:lnTo>
                      <a:pt x="53" y="25"/>
                    </a:lnTo>
                    <a:lnTo>
                      <a:pt x="48" y="11"/>
                    </a:lnTo>
                    <a:lnTo>
                      <a:pt x="42" y="3"/>
                    </a:lnTo>
                    <a:lnTo>
                      <a:pt x="38" y="0"/>
                    </a:lnTo>
                    <a:lnTo>
                      <a:pt x="32" y="3"/>
                    </a:lnTo>
                    <a:lnTo>
                      <a:pt x="27" y="11"/>
                    </a:lnTo>
                    <a:lnTo>
                      <a:pt x="21" y="25"/>
                    </a:lnTo>
                    <a:lnTo>
                      <a:pt x="16" y="43"/>
                    </a:lnTo>
                    <a:lnTo>
                      <a:pt x="10" y="67"/>
                    </a:lnTo>
                    <a:lnTo>
                      <a:pt x="7" y="96"/>
                    </a:lnTo>
                    <a:lnTo>
                      <a:pt x="3" y="131"/>
                    </a:lnTo>
                    <a:lnTo>
                      <a:pt x="0" y="17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643" name="Freeform 59">
                <a:extLst>
                  <a:ext uri="{FF2B5EF4-FFF2-40B4-BE49-F238E27FC236}">
                    <a16:creationId xmlns:a16="http://schemas.microsoft.com/office/drawing/2014/main" id="{A08564A8-220D-4D1E-AA1D-CAE4428099BD}"/>
                  </a:ext>
                </a:extLst>
              </p:cNvPr>
              <p:cNvSpPr>
                <a:spLocks/>
              </p:cNvSpPr>
              <p:nvPr/>
            </p:nvSpPr>
            <p:spPr bwMode="auto">
              <a:xfrm>
                <a:off x="2055" y="3878"/>
                <a:ext cx="76" cy="171"/>
              </a:xfrm>
              <a:custGeom>
                <a:avLst/>
                <a:gdLst>
                  <a:gd name="T0" fmla="*/ 75 w 76"/>
                  <a:gd name="T1" fmla="*/ 0 h 171"/>
                  <a:gd name="T2" fmla="*/ 71 w 76"/>
                  <a:gd name="T3" fmla="*/ 41 h 171"/>
                  <a:gd name="T4" fmla="*/ 67 w 76"/>
                  <a:gd name="T5" fmla="*/ 75 h 171"/>
                  <a:gd name="T6" fmla="*/ 61 w 76"/>
                  <a:gd name="T7" fmla="*/ 104 h 171"/>
                  <a:gd name="T8" fmla="*/ 58 w 76"/>
                  <a:gd name="T9" fmla="*/ 128 h 171"/>
                  <a:gd name="T10" fmla="*/ 52 w 76"/>
                  <a:gd name="T11" fmla="*/ 147 h 171"/>
                  <a:gd name="T12" fmla="*/ 47 w 76"/>
                  <a:gd name="T13" fmla="*/ 160 h 171"/>
                  <a:gd name="T14" fmla="*/ 41 w 76"/>
                  <a:gd name="T15" fmla="*/ 168 h 171"/>
                  <a:gd name="T16" fmla="*/ 37 w 76"/>
                  <a:gd name="T17" fmla="*/ 170 h 171"/>
                  <a:gd name="T18" fmla="*/ 31 w 76"/>
                  <a:gd name="T19" fmla="*/ 168 h 171"/>
                  <a:gd name="T20" fmla="*/ 26 w 76"/>
                  <a:gd name="T21" fmla="*/ 160 h 171"/>
                  <a:gd name="T22" fmla="*/ 20 w 76"/>
                  <a:gd name="T23" fmla="*/ 147 h 171"/>
                  <a:gd name="T24" fmla="*/ 16 w 76"/>
                  <a:gd name="T25" fmla="*/ 128 h 171"/>
                  <a:gd name="T26" fmla="*/ 10 w 76"/>
                  <a:gd name="T27" fmla="*/ 104 h 171"/>
                  <a:gd name="T28" fmla="*/ 7 w 76"/>
                  <a:gd name="T29" fmla="*/ 75 h 171"/>
                  <a:gd name="T30" fmla="*/ 3 w 76"/>
                  <a:gd name="T31" fmla="*/ 41 h 171"/>
                  <a:gd name="T32" fmla="*/ 0 w 7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71">
                    <a:moveTo>
                      <a:pt x="75" y="0"/>
                    </a:moveTo>
                    <a:lnTo>
                      <a:pt x="71" y="41"/>
                    </a:lnTo>
                    <a:lnTo>
                      <a:pt x="67" y="75"/>
                    </a:lnTo>
                    <a:lnTo>
                      <a:pt x="61" y="104"/>
                    </a:lnTo>
                    <a:lnTo>
                      <a:pt x="58" y="128"/>
                    </a:lnTo>
                    <a:lnTo>
                      <a:pt x="52" y="147"/>
                    </a:lnTo>
                    <a:lnTo>
                      <a:pt x="47" y="160"/>
                    </a:lnTo>
                    <a:lnTo>
                      <a:pt x="41" y="168"/>
                    </a:lnTo>
                    <a:lnTo>
                      <a:pt x="37" y="170"/>
                    </a:lnTo>
                    <a:lnTo>
                      <a:pt x="31" y="168"/>
                    </a:lnTo>
                    <a:lnTo>
                      <a:pt x="26" y="160"/>
                    </a:lnTo>
                    <a:lnTo>
                      <a:pt x="20" y="147"/>
                    </a:lnTo>
                    <a:lnTo>
                      <a:pt x="16" y="128"/>
                    </a:lnTo>
                    <a:lnTo>
                      <a:pt x="10" y="104"/>
                    </a:lnTo>
                    <a:lnTo>
                      <a:pt x="7" y="75"/>
                    </a:lnTo>
                    <a:lnTo>
                      <a:pt x="3" y="41"/>
                    </a:lnTo>
                    <a:lnTo>
                      <a:pt x="0" y="0"/>
                    </a:lnTo>
                  </a:path>
                </a:pathLst>
              </a:custGeom>
              <a:noFill/>
              <a:ln w="31750" cap="flat" cmpd="sng">
                <a:solidFill>
                  <a:srgbClr val="0082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51644" name="Text Box 60">
            <a:extLst>
              <a:ext uri="{FF2B5EF4-FFF2-40B4-BE49-F238E27FC236}">
                <a16:creationId xmlns:a16="http://schemas.microsoft.com/office/drawing/2014/main" id="{A3033662-5711-4094-ADDD-FD0C860CC898}"/>
              </a:ext>
            </a:extLst>
          </p:cNvPr>
          <p:cNvSpPr txBox="1">
            <a:spLocks noChangeArrowheads="1"/>
          </p:cNvSpPr>
          <p:nvPr/>
        </p:nvSpPr>
        <p:spPr bwMode="auto">
          <a:xfrm>
            <a:off x="838849" y="3932819"/>
            <a:ext cx="21652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3100">
                <a:solidFill>
                  <a:srgbClr val="000000"/>
                </a:solidFill>
                <a:latin typeface="Arial" panose="020B0604020202020204" pitchFamily="34" charset="0"/>
              </a:rPr>
              <a:t>-</a:t>
            </a:r>
            <a:endParaRPr lang="en-US" altLang="en-US" sz="2200"/>
          </a:p>
        </p:txBody>
      </p:sp>
      <p:sp>
        <p:nvSpPr>
          <p:cNvPr id="451645" name="Line 61">
            <a:extLst>
              <a:ext uri="{FF2B5EF4-FFF2-40B4-BE49-F238E27FC236}">
                <a16:creationId xmlns:a16="http://schemas.microsoft.com/office/drawing/2014/main" id="{36073F85-7066-4CE5-990B-23E3FF97BC69}"/>
              </a:ext>
            </a:extLst>
          </p:cNvPr>
          <p:cNvSpPr>
            <a:spLocks noChangeShapeType="1"/>
          </p:cNvSpPr>
          <p:nvPr/>
        </p:nvSpPr>
        <p:spPr bwMode="auto">
          <a:xfrm>
            <a:off x="5223829" y="2020733"/>
            <a:ext cx="2892425"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46" name="Line 62">
            <a:extLst>
              <a:ext uri="{FF2B5EF4-FFF2-40B4-BE49-F238E27FC236}">
                <a16:creationId xmlns:a16="http://schemas.microsoft.com/office/drawing/2014/main" id="{276D1C5C-63E6-440E-963C-F9B8963931AC}"/>
              </a:ext>
            </a:extLst>
          </p:cNvPr>
          <p:cNvSpPr>
            <a:spLocks noChangeShapeType="1"/>
          </p:cNvSpPr>
          <p:nvPr/>
        </p:nvSpPr>
        <p:spPr bwMode="auto">
          <a:xfrm>
            <a:off x="5260341" y="596745"/>
            <a:ext cx="0" cy="1397000"/>
          </a:xfrm>
          <a:prstGeom prst="line">
            <a:avLst/>
          </a:prstGeom>
          <a:noFill/>
          <a:ln w="19050">
            <a:solidFill>
              <a:srgbClr val="0082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47" name="Text Box 63">
            <a:extLst>
              <a:ext uri="{FF2B5EF4-FFF2-40B4-BE49-F238E27FC236}">
                <a16:creationId xmlns:a16="http://schemas.microsoft.com/office/drawing/2014/main" id="{DE4F61B9-56FF-4291-B3C9-A59135BC1569}"/>
              </a:ext>
            </a:extLst>
          </p:cNvPr>
          <p:cNvSpPr txBox="1">
            <a:spLocks noChangeArrowheads="1"/>
          </p:cNvSpPr>
          <p:nvPr/>
        </p:nvSpPr>
        <p:spPr bwMode="auto">
          <a:xfrm>
            <a:off x="7592882" y="2176307"/>
            <a:ext cx="13811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dirty="0">
                <a:solidFill>
                  <a:srgbClr val="000000"/>
                </a:solidFill>
                <a:latin typeface="Arial" panose="020B0604020202020204" pitchFamily="34" charset="0"/>
              </a:rPr>
              <a:t>Frequency</a:t>
            </a:r>
            <a:endParaRPr lang="en-US" altLang="en-US" sz="2200" dirty="0"/>
          </a:p>
        </p:txBody>
      </p:sp>
      <p:sp>
        <p:nvSpPr>
          <p:cNvPr id="451648" name="Line 64">
            <a:extLst>
              <a:ext uri="{FF2B5EF4-FFF2-40B4-BE49-F238E27FC236}">
                <a16:creationId xmlns:a16="http://schemas.microsoft.com/office/drawing/2014/main" id="{450EC6F6-76D6-4FF4-B444-BF483853CEF9}"/>
              </a:ext>
            </a:extLst>
          </p:cNvPr>
          <p:cNvSpPr>
            <a:spLocks noChangeShapeType="1"/>
          </p:cNvSpPr>
          <p:nvPr/>
        </p:nvSpPr>
        <p:spPr bwMode="auto">
          <a:xfrm>
            <a:off x="5555616" y="758670"/>
            <a:ext cx="0" cy="1258888"/>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49" name="Line 65">
            <a:extLst>
              <a:ext uri="{FF2B5EF4-FFF2-40B4-BE49-F238E27FC236}">
                <a16:creationId xmlns:a16="http://schemas.microsoft.com/office/drawing/2014/main" id="{D228AC2A-CBDF-45B8-A13A-47B7010F5990}"/>
              </a:ext>
            </a:extLst>
          </p:cNvPr>
          <p:cNvSpPr>
            <a:spLocks noChangeShapeType="1"/>
          </p:cNvSpPr>
          <p:nvPr/>
        </p:nvSpPr>
        <p:spPr bwMode="auto">
          <a:xfrm>
            <a:off x="5172724" y="3959807"/>
            <a:ext cx="3721822"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0" name="Line 66">
            <a:extLst>
              <a:ext uri="{FF2B5EF4-FFF2-40B4-BE49-F238E27FC236}">
                <a16:creationId xmlns:a16="http://schemas.microsoft.com/office/drawing/2014/main" id="{C9407B80-C062-4834-BA31-BAE0BB0AD509}"/>
              </a:ext>
            </a:extLst>
          </p:cNvPr>
          <p:cNvSpPr>
            <a:spLocks noChangeShapeType="1"/>
          </p:cNvSpPr>
          <p:nvPr/>
        </p:nvSpPr>
        <p:spPr bwMode="auto">
          <a:xfrm>
            <a:off x="5209236" y="2537407"/>
            <a:ext cx="0" cy="1397000"/>
          </a:xfrm>
          <a:prstGeom prst="line">
            <a:avLst/>
          </a:prstGeom>
          <a:noFill/>
          <a:ln w="19050">
            <a:solidFill>
              <a:srgbClr val="0082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1" name="Text Box 67">
            <a:extLst>
              <a:ext uri="{FF2B5EF4-FFF2-40B4-BE49-F238E27FC236}">
                <a16:creationId xmlns:a16="http://schemas.microsoft.com/office/drawing/2014/main" id="{33E9A4C9-DCC6-483E-AAF6-D436637682D4}"/>
              </a:ext>
            </a:extLst>
          </p:cNvPr>
          <p:cNvSpPr txBox="1">
            <a:spLocks noChangeArrowheads="1"/>
          </p:cNvSpPr>
          <p:nvPr/>
        </p:nvSpPr>
        <p:spPr bwMode="auto">
          <a:xfrm>
            <a:off x="7471583" y="4243969"/>
            <a:ext cx="1775116"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dirty="0">
                <a:solidFill>
                  <a:srgbClr val="000000"/>
                </a:solidFill>
                <a:latin typeface="Arial" panose="020B0604020202020204" pitchFamily="34" charset="0"/>
              </a:rPr>
              <a:t>Frequency</a:t>
            </a:r>
            <a:endParaRPr lang="en-US" altLang="en-US" sz="2200" dirty="0"/>
          </a:p>
        </p:txBody>
      </p:sp>
      <p:sp>
        <p:nvSpPr>
          <p:cNvPr id="451652" name="Line 68">
            <a:extLst>
              <a:ext uri="{FF2B5EF4-FFF2-40B4-BE49-F238E27FC236}">
                <a16:creationId xmlns:a16="http://schemas.microsoft.com/office/drawing/2014/main" id="{14A76F55-7FDD-4393-9571-27F9F0B0646C}"/>
              </a:ext>
            </a:extLst>
          </p:cNvPr>
          <p:cNvSpPr>
            <a:spLocks noChangeShapeType="1"/>
          </p:cNvSpPr>
          <p:nvPr/>
        </p:nvSpPr>
        <p:spPr bwMode="auto">
          <a:xfrm>
            <a:off x="5146370" y="5582316"/>
            <a:ext cx="2892425" cy="0"/>
          </a:xfrm>
          <a:prstGeom prst="line">
            <a:avLst/>
          </a:prstGeom>
          <a:noFill/>
          <a:ln w="19050">
            <a:solidFill>
              <a:srgbClr val="0082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3" name="Line 69">
            <a:extLst>
              <a:ext uri="{FF2B5EF4-FFF2-40B4-BE49-F238E27FC236}">
                <a16:creationId xmlns:a16="http://schemas.microsoft.com/office/drawing/2014/main" id="{AC393520-FA9C-4586-93A7-4BCA649A7CFC}"/>
              </a:ext>
            </a:extLst>
          </p:cNvPr>
          <p:cNvSpPr>
            <a:spLocks noChangeShapeType="1"/>
          </p:cNvSpPr>
          <p:nvPr/>
        </p:nvSpPr>
        <p:spPr bwMode="auto">
          <a:xfrm>
            <a:off x="5182882" y="4493291"/>
            <a:ext cx="0" cy="1081088"/>
          </a:xfrm>
          <a:prstGeom prst="line">
            <a:avLst/>
          </a:prstGeom>
          <a:noFill/>
          <a:ln w="19050">
            <a:solidFill>
              <a:srgbClr val="0082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4" name="Text Box 70">
            <a:extLst>
              <a:ext uri="{FF2B5EF4-FFF2-40B4-BE49-F238E27FC236}">
                <a16:creationId xmlns:a16="http://schemas.microsoft.com/office/drawing/2014/main" id="{823989BC-E960-4CB7-AFB2-1CF8F3BA474B}"/>
              </a:ext>
            </a:extLst>
          </p:cNvPr>
          <p:cNvSpPr txBox="1">
            <a:spLocks noChangeArrowheads="1"/>
          </p:cNvSpPr>
          <p:nvPr/>
        </p:nvSpPr>
        <p:spPr bwMode="auto">
          <a:xfrm>
            <a:off x="7594469" y="6064451"/>
            <a:ext cx="1379538"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406400" indent="3175" algn="l" defTabSz="409575">
              <a:defRPr sz="2400">
                <a:solidFill>
                  <a:schemeClr val="tx1"/>
                </a:solidFill>
                <a:latin typeface="Times New Roman" panose="02020603050405020304" pitchFamily="18" charset="0"/>
              </a:defRPr>
            </a:lvl2pPr>
            <a:lvl3pPr marL="742950" indent="7778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dirty="0">
                <a:solidFill>
                  <a:srgbClr val="000000"/>
                </a:solidFill>
                <a:latin typeface="Arial" panose="020B0604020202020204" pitchFamily="34" charset="0"/>
              </a:rPr>
              <a:t>Frequency</a:t>
            </a:r>
            <a:endParaRPr lang="en-US" altLang="en-US" sz="2200" dirty="0"/>
          </a:p>
        </p:txBody>
      </p:sp>
      <p:sp>
        <p:nvSpPr>
          <p:cNvPr id="451655" name="Line 71">
            <a:extLst>
              <a:ext uri="{FF2B5EF4-FFF2-40B4-BE49-F238E27FC236}">
                <a16:creationId xmlns:a16="http://schemas.microsoft.com/office/drawing/2014/main" id="{E7479754-4EB0-48CD-A71C-38D474E54A78}"/>
              </a:ext>
            </a:extLst>
          </p:cNvPr>
          <p:cNvSpPr>
            <a:spLocks noChangeShapeType="1"/>
          </p:cNvSpPr>
          <p:nvPr/>
        </p:nvSpPr>
        <p:spPr bwMode="auto">
          <a:xfrm>
            <a:off x="5856936" y="2983494"/>
            <a:ext cx="0" cy="944563"/>
          </a:xfrm>
          <a:prstGeom prst="line">
            <a:avLst/>
          </a:prstGeom>
          <a:noFill/>
          <a:ln w="31750">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6" name="Line 72">
            <a:extLst>
              <a:ext uri="{FF2B5EF4-FFF2-40B4-BE49-F238E27FC236}">
                <a16:creationId xmlns:a16="http://schemas.microsoft.com/office/drawing/2014/main" id="{261C811D-1EEF-4DF0-BD4F-E1C44F5FF222}"/>
              </a:ext>
            </a:extLst>
          </p:cNvPr>
          <p:cNvSpPr>
            <a:spLocks noChangeShapeType="1"/>
          </p:cNvSpPr>
          <p:nvPr/>
        </p:nvSpPr>
        <p:spPr bwMode="auto">
          <a:xfrm>
            <a:off x="7283145" y="5093366"/>
            <a:ext cx="0" cy="46990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7" name="Text Box 73">
            <a:extLst>
              <a:ext uri="{FF2B5EF4-FFF2-40B4-BE49-F238E27FC236}">
                <a16:creationId xmlns:a16="http://schemas.microsoft.com/office/drawing/2014/main" id="{05F65E6A-CCEE-4F81-B1F5-30A264A50E4E}"/>
              </a:ext>
            </a:extLst>
          </p:cNvPr>
          <p:cNvSpPr txBox="1">
            <a:spLocks noChangeArrowheads="1"/>
          </p:cNvSpPr>
          <p:nvPr/>
        </p:nvSpPr>
        <p:spPr bwMode="auto">
          <a:xfrm>
            <a:off x="5392104" y="2022320"/>
            <a:ext cx="3159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1x</a:t>
            </a:r>
            <a:endParaRPr lang="en-US" altLang="en-US" sz="2200"/>
          </a:p>
        </p:txBody>
      </p:sp>
      <p:sp>
        <p:nvSpPr>
          <p:cNvPr id="451658" name="Text Box 74">
            <a:extLst>
              <a:ext uri="{FF2B5EF4-FFF2-40B4-BE49-F238E27FC236}">
                <a16:creationId xmlns:a16="http://schemas.microsoft.com/office/drawing/2014/main" id="{B707F0FF-99C6-4251-8A84-EE7570F9E7AA}"/>
              </a:ext>
            </a:extLst>
          </p:cNvPr>
          <p:cNvSpPr txBox="1">
            <a:spLocks noChangeArrowheads="1"/>
          </p:cNvSpPr>
          <p:nvPr/>
        </p:nvSpPr>
        <p:spPr bwMode="auto">
          <a:xfrm>
            <a:off x="5714061" y="4089982"/>
            <a:ext cx="406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4x</a:t>
            </a:r>
            <a:endParaRPr lang="en-US" altLang="en-US" sz="2200"/>
          </a:p>
        </p:txBody>
      </p:sp>
      <p:sp>
        <p:nvSpPr>
          <p:cNvPr id="451659" name="Text Box 75">
            <a:extLst>
              <a:ext uri="{FF2B5EF4-FFF2-40B4-BE49-F238E27FC236}">
                <a16:creationId xmlns:a16="http://schemas.microsoft.com/office/drawing/2014/main" id="{DF384E45-777E-479C-8DC9-FDC26BBED82B}"/>
              </a:ext>
            </a:extLst>
          </p:cNvPr>
          <p:cNvSpPr txBox="1">
            <a:spLocks noChangeArrowheads="1"/>
          </p:cNvSpPr>
          <p:nvPr/>
        </p:nvSpPr>
        <p:spPr bwMode="auto">
          <a:xfrm>
            <a:off x="7124395" y="5737891"/>
            <a:ext cx="4762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409575">
              <a:defRPr sz="2400">
                <a:solidFill>
                  <a:schemeClr val="tx1"/>
                </a:solidFill>
                <a:latin typeface="Times New Roman" panose="02020603050405020304" pitchFamily="18" charset="0"/>
              </a:defRPr>
            </a:lvl1pPr>
            <a:lvl2pPr marL="511175" indent="-101600" algn="l" defTabSz="409575">
              <a:defRPr sz="2400">
                <a:solidFill>
                  <a:schemeClr val="tx1"/>
                </a:solidFill>
                <a:latin typeface="Times New Roman" panose="02020603050405020304" pitchFamily="18" charset="0"/>
              </a:defRPr>
            </a:lvl2pPr>
            <a:lvl3pPr marL="901700" indent="-80963"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008280"/>
              </a:buClr>
              <a:buSzPct val="90000"/>
              <a:buFont typeface="Monotype Sorts" pitchFamily="2" charset="2"/>
              <a:buNone/>
            </a:pPr>
            <a:r>
              <a:rPr lang="en-US" altLang="en-US" sz="2100">
                <a:solidFill>
                  <a:srgbClr val="000000"/>
                </a:solidFill>
                <a:latin typeface="Arial" panose="020B0604020202020204" pitchFamily="34" charset="0"/>
              </a:rPr>
              <a:t>12x</a:t>
            </a:r>
            <a:endParaRPr lang="en-US" altLang="en-US" sz="2200"/>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D3BD0E25-E54B-4266-9F82-3C3E1544382B}"/>
              </a:ext>
            </a:extLst>
          </p:cNvPr>
          <p:cNvSpPr>
            <a:spLocks noGrp="1" noChangeArrowheads="1"/>
          </p:cNvSpPr>
          <p:nvPr>
            <p:ph type="body" idx="1"/>
          </p:nvPr>
        </p:nvSpPr>
        <p:spPr>
          <a:xfrm>
            <a:off x="1595438" y="313531"/>
            <a:ext cx="7778750" cy="744538"/>
          </a:xfrm>
          <a:noFill/>
          <a:ln/>
        </p:spPr>
        <p:txBody>
          <a:bodyPr lIns="0" tIns="0" rIns="0" bIns="0" anchor="b"/>
          <a:lstStyle/>
          <a:p>
            <a:pPr marL="0" indent="0" defTabSz="457200">
              <a:spcBef>
                <a:spcPct val="0"/>
              </a:spcBef>
              <a:buClr>
                <a:srgbClr val="008280"/>
              </a:buClr>
              <a:buSzPct val="90000"/>
              <a:buFont typeface="Monotype Sorts" pitchFamily="2" charset="2"/>
              <a:buNone/>
            </a:pPr>
            <a:r>
              <a:rPr lang="en-US" altLang="en-US" sz="3200" b="1" dirty="0">
                <a:solidFill>
                  <a:schemeClr val="tx1"/>
                </a:solidFill>
              </a:rPr>
              <a:t>Predefined Spectrum Analysis Bands</a:t>
            </a:r>
          </a:p>
        </p:txBody>
      </p:sp>
      <p:grpSp>
        <p:nvGrpSpPr>
          <p:cNvPr id="421891" name="Group 3">
            <a:extLst>
              <a:ext uri="{FF2B5EF4-FFF2-40B4-BE49-F238E27FC236}">
                <a16:creationId xmlns:a16="http://schemas.microsoft.com/office/drawing/2014/main" id="{F2CD9283-3301-444A-860C-F41FB45574E5}"/>
              </a:ext>
            </a:extLst>
          </p:cNvPr>
          <p:cNvGrpSpPr>
            <a:grpSpLocks/>
          </p:cNvGrpSpPr>
          <p:nvPr/>
        </p:nvGrpSpPr>
        <p:grpSpPr bwMode="auto">
          <a:xfrm>
            <a:off x="762000" y="1295400"/>
            <a:ext cx="8077200" cy="4876800"/>
            <a:chOff x="480" y="816"/>
            <a:chExt cx="5088" cy="3072"/>
          </a:xfrm>
        </p:grpSpPr>
        <p:sp>
          <p:nvSpPr>
            <p:cNvPr id="421892" name="Text Box 4">
              <a:extLst>
                <a:ext uri="{FF2B5EF4-FFF2-40B4-BE49-F238E27FC236}">
                  <a16:creationId xmlns:a16="http://schemas.microsoft.com/office/drawing/2014/main" id="{B86348A6-D273-421B-841A-C3EFF655A3B2}"/>
                </a:ext>
              </a:extLst>
            </p:cNvPr>
            <p:cNvSpPr txBox="1">
              <a:spLocks noChangeArrowheads="1"/>
            </p:cNvSpPr>
            <p:nvPr/>
          </p:nvSpPr>
          <p:spPr bwMode="auto">
            <a:xfrm>
              <a:off x="5031" y="3062"/>
              <a:ext cx="511"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20000</a:t>
              </a:r>
              <a:endParaRPr lang="en-US" altLang="en-US" sz="2200">
                <a:latin typeface="Times" panose="02020603050405020304" pitchFamily="18" charset="0"/>
              </a:endParaRPr>
            </a:p>
          </p:txBody>
        </p:sp>
        <p:sp>
          <p:nvSpPr>
            <p:cNvPr id="421893" name="Freeform 5">
              <a:extLst>
                <a:ext uri="{FF2B5EF4-FFF2-40B4-BE49-F238E27FC236}">
                  <a16:creationId xmlns:a16="http://schemas.microsoft.com/office/drawing/2014/main" id="{26A60580-3AC2-4BAC-8E50-59860C70E8CB}"/>
                </a:ext>
              </a:extLst>
            </p:cNvPr>
            <p:cNvSpPr>
              <a:spLocks/>
            </p:cNvSpPr>
            <p:nvPr/>
          </p:nvSpPr>
          <p:spPr bwMode="auto">
            <a:xfrm>
              <a:off x="1007" y="1150"/>
              <a:ext cx="236" cy="1795"/>
            </a:xfrm>
            <a:custGeom>
              <a:avLst/>
              <a:gdLst>
                <a:gd name="T0" fmla="*/ 0 w 275"/>
                <a:gd name="T1" fmla="*/ 0 h 1363"/>
                <a:gd name="T2" fmla="*/ 274 w 275"/>
                <a:gd name="T3" fmla="*/ 0 h 1363"/>
                <a:gd name="T4" fmla="*/ 274 w 275"/>
                <a:gd name="T5" fmla="*/ 1362 h 1363"/>
                <a:gd name="T6" fmla="*/ 0 w 275"/>
                <a:gd name="T7" fmla="*/ 1362 h 1363"/>
                <a:gd name="T8" fmla="*/ 0 w 275"/>
                <a:gd name="T9" fmla="*/ 0 h 1363"/>
                <a:gd name="T10" fmla="*/ 0 w 275"/>
                <a:gd name="T11" fmla="*/ 0 h 1363"/>
                <a:gd name="T12" fmla="*/ 0 w 275"/>
                <a:gd name="T13" fmla="*/ 0 h 1363"/>
              </a:gdLst>
              <a:ahLst/>
              <a:cxnLst>
                <a:cxn ang="0">
                  <a:pos x="T0" y="T1"/>
                </a:cxn>
                <a:cxn ang="0">
                  <a:pos x="T2" y="T3"/>
                </a:cxn>
                <a:cxn ang="0">
                  <a:pos x="T4" y="T5"/>
                </a:cxn>
                <a:cxn ang="0">
                  <a:pos x="T6" y="T7"/>
                </a:cxn>
                <a:cxn ang="0">
                  <a:pos x="T8" y="T9"/>
                </a:cxn>
                <a:cxn ang="0">
                  <a:pos x="T10" y="T11"/>
                </a:cxn>
                <a:cxn ang="0">
                  <a:pos x="T12" y="T13"/>
                </a:cxn>
              </a:cxnLst>
              <a:rect l="0" t="0" r="r" b="b"/>
              <a:pathLst>
                <a:path w="275" h="1363">
                  <a:moveTo>
                    <a:pt x="0" y="0"/>
                  </a:moveTo>
                  <a:lnTo>
                    <a:pt x="274" y="0"/>
                  </a:lnTo>
                  <a:lnTo>
                    <a:pt x="274" y="1362"/>
                  </a:lnTo>
                  <a:lnTo>
                    <a:pt x="0" y="1362"/>
                  </a:lnTo>
                  <a:lnTo>
                    <a:pt x="0" y="0"/>
                  </a:lnTo>
                  <a:lnTo>
                    <a:pt x="0" y="0"/>
                  </a:lnTo>
                  <a:lnTo>
                    <a:pt x="0" y="0"/>
                  </a:lnTo>
                </a:path>
              </a:pathLst>
            </a:custGeom>
            <a:solidFill>
              <a:srgbClr val="D2D2D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4" name="Line 6">
              <a:extLst>
                <a:ext uri="{FF2B5EF4-FFF2-40B4-BE49-F238E27FC236}">
                  <a16:creationId xmlns:a16="http://schemas.microsoft.com/office/drawing/2014/main" id="{5D3E4377-EEB0-4D22-9A7A-DA12F733DD5C}"/>
                </a:ext>
              </a:extLst>
            </p:cNvPr>
            <p:cNvSpPr>
              <a:spLocks noChangeShapeType="1"/>
            </p:cNvSpPr>
            <p:nvPr/>
          </p:nvSpPr>
          <p:spPr bwMode="auto">
            <a:xfrm flipV="1">
              <a:off x="843" y="2944"/>
              <a:ext cx="4579" cy="1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5" name="Line 7">
              <a:extLst>
                <a:ext uri="{FF2B5EF4-FFF2-40B4-BE49-F238E27FC236}">
                  <a16:creationId xmlns:a16="http://schemas.microsoft.com/office/drawing/2014/main" id="{54774F1C-C9CD-4354-91FA-58E7E58255EC}"/>
                </a:ext>
              </a:extLst>
            </p:cNvPr>
            <p:cNvSpPr>
              <a:spLocks noChangeShapeType="1"/>
            </p:cNvSpPr>
            <p:nvPr/>
          </p:nvSpPr>
          <p:spPr bwMode="auto">
            <a:xfrm>
              <a:off x="833" y="1058"/>
              <a:ext cx="10" cy="18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6" name="Freeform 8">
              <a:extLst>
                <a:ext uri="{FF2B5EF4-FFF2-40B4-BE49-F238E27FC236}">
                  <a16:creationId xmlns:a16="http://schemas.microsoft.com/office/drawing/2014/main" id="{14D8596E-E2C9-483A-9F38-E30E6CAED52F}"/>
                </a:ext>
              </a:extLst>
            </p:cNvPr>
            <p:cNvSpPr>
              <a:spLocks/>
            </p:cNvSpPr>
            <p:nvPr/>
          </p:nvSpPr>
          <p:spPr bwMode="auto">
            <a:xfrm>
              <a:off x="869" y="1270"/>
              <a:ext cx="2311" cy="1650"/>
            </a:xfrm>
            <a:custGeom>
              <a:avLst/>
              <a:gdLst>
                <a:gd name="T0" fmla="*/ 0 w 2689"/>
                <a:gd name="T1" fmla="*/ 1218 h 1254"/>
                <a:gd name="T2" fmla="*/ 87 w 2689"/>
                <a:gd name="T3" fmla="*/ 1164 h 1254"/>
                <a:gd name="T4" fmla="*/ 161 w 2689"/>
                <a:gd name="T5" fmla="*/ 1218 h 1254"/>
                <a:gd name="T6" fmla="*/ 261 w 2689"/>
                <a:gd name="T7" fmla="*/ 1200 h 1254"/>
                <a:gd name="T8" fmla="*/ 334 w 2689"/>
                <a:gd name="T9" fmla="*/ 0 h 1254"/>
                <a:gd name="T10" fmla="*/ 347 w 2689"/>
                <a:gd name="T11" fmla="*/ 1200 h 1254"/>
                <a:gd name="T12" fmla="*/ 435 w 2689"/>
                <a:gd name="T13" fmla="*/ 1200 h 1254"/>
                <a:gd name="T14" fmla="*/ 550 w 2689"/>
                <a:gd name="T15" fmla="*/ 1145 h 1254"/>
                <a:gd name="T16" fmla="*/ 593 w 2689"/>
                <a:gd name="T17" fmla="*/ 419 h 1254"/>
                <a:gd name="T18" fmla="*/ 651 w 2689"/>
                <a:gd name="T19" fmla="*/ 1164 h 1254"/>
                <a:gd name="T20" fmla="*/ 766 w 2689"/>
                <a:gd name="T21" fmla="*/ 1200 h 1254"/>
                <a:gd name="T22" fmla="*/ 853 w 2689"/>
                <a:gd name="T23" fmla="*/ 1145 h 1254"/>
                <a:gd name="T24" fmla="*/ 896 w 2689"/>
                <a:gd name="T25" fmla="*/ 710 h 1254"/>
                <a:gd name="T26" fmla="*/ 925 w 2689"/>
                <a:gd name="T27" fmla="*/ 1164 h 1254"/>
                <a:gd name="T28" fmla="*/ 1056 w 2689"/>
                <a:gd name="T29" fmla="*/ 1126 h 1254"/>
                <a:gd name="T30" fmla="*/ 1172 w 2689"/>
                <a:gd name="T31" fmla="*/ 1164 h 1254"/>
                <a:gd name="T32" fmla="*/ 1228 w 2689"/>
                <a:gd name="T33" fmla="*/ 1090 h 1254"/>
                <a:gd name="T34" fmla="*/ 1315 w 2689"/>
                <a:gd name="T35" fmla="*/ 1164 h 1254"/>
                <a:gd name="T36" fmla="*/ 1416 w 2689"/>
                <a:gd name="T37" fmla="*/ 1108 h 1254"/>
                <a:gd name="T38" fmla="*/ 1503 w 2689"/>
                <a:gd name="T39" fmla="*/ 1182 h 1254"/>
                <a:gd name="T40" fmla="*/ 1663 w 2689"/>
                <a:gd name="T41" fmla="*/ 1200 h 1254"/>
                <a:gd name="T42" fmla="*/ 1792 w 2689"/>
                <a:gd name="T43" fmla="*/ 1218 h 1254"/>
                <a:gd name="T44" fmla="*/ 1894 w 2689"/>
                <a:gd name="T45" fmla="*/ 1182 h 1254"/>
                <a:gd name="T46" fmla="*/ 2053 w 2689"/>
                <a:gd name="T47" fmla="*/ 1253 h 1254"/>
                <a:gd name="T48" fmla="*/ 2169 w 2689"/>
                <a:gd name="T49" fmla="*/ 1218 h 1254"/>
                <a:gd name="T50" fmla="*/ 2298 w 2689"/>
                <a:gd name="T51" fmla="*/ 1236 h 1254"/>
                <a:gd name="T52" fmla="*/ 2529 w 2689"/>
                <a:gd name="T53" fmla="*/ 1253 h 1254"/>
                <a:gd name="T54" fmla="*/ 2629 w 2689"/>
                <a:gd name="T55" fmla="*/ 1182 h 1254"/>
                <a:gd name="T56" fmla="*/ 2688 w 2689"/>
                <a:gd name="T57" fmla="*/ 1253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89" h="1254">
                  <a:moveTo>
                    <a:pt x="0" y="1218"/>
                  </a:moveTo>
                  <a:lnTo>
                    <a:pt x="87" y="1164"/>
                  </a:lnTo>
                  <a:lnTo>
                    <a:pt x="161" y="1218"/>
                  </a:lnTo>
                  <a:lnTo>
                    <a:pt x="261" y="1200"/>
                  </a:lnTo>
                  <a:lnTo>
                    <a:pt x="334" y="0"/>
                  </a:lnTo>
                  <a:lnTo>
                    <a:pt x="347" y="1200"/>
                  </a:lnTo>
                  <a:lnTo>
                    <a:pt x="435" y="1200"/>
                  </a:lnTo>
                  <a:lnTo>
                    <a:pt x="550" y="1145"/>
                  </a:lnTo>
                  <a:lnTo>
                    <a:pt x="593" y="419"/>
                  </a:lnTo>
                  <a:lnTo>
                    <a:pt x="651" y="1164"/>
                  </a:lnTo>
                  <a:lnTo>
                    <a:pt x="766" y="1200"/>
                  </a:lnTo>
                  <a:lnTo>
                    <a:pt x="853" y="1145"/>
                  </a:lnTo>
                  <a:lnTo>
                    <a:pt x="896" y="710"/>
                  </a:lnTo>
                  <a:lnTo>
                    <a:pt x="925" y="1164"/>
                  </a:lnTo>
                  <a:lnTo>
                    <a:pt x="1056" y="1126"/>
                  </a:lnTo>
                  <a:lnTo>
                    <a:pt x="1172" y="1164"/>
                  </a:lnTo>
                  <a:lnTo>
                    <a:pt x="1228" y="1090"/>
                  </a:lnTo>
                  <a:lnTo>
                    <a:pt x="1315" y="1164"/>
                  </a:lnTo>
                  <a:lnTo>
                    <a:pt x="1416" y="1108"/>
                  </a:lnTo>
                  <a:lnTo>
                    <a:pt x="1503" y="1182"/>
                  </a:lnTo>
                  <a:lnTo>
                    <a:pt x="1663" y="1200"/>
                  </a:lnTo>
                  <a:lnTo>
                    <a:pt x="1792" y="1218"/>
                  </a:lnTo>
                  <a:lnTo>
                    <a:pt x="1894" y="1182"/>
                  </a:lnTo>
                  <a:lnTo>
                    <a:pt x="2053" y="1253"/>
                  </a:lnTo>
                  <a:lnTo>
                    <a:pt x="2169" y="1218"/>
                  </a:lnTo>
                  <a:lnTo>
                    <a:pt x="2298" y="1236"/>
                  </a:lnTo>
                  <a:lnTo>
                    <a:pt x="2529" y="1253"/>
                  </a:lnTo>
                  <a:lnTo>
                    <a:pt x="2629" y="1182"/>
                  </a:lnTo>
                  <a:lnTo>
                    <a:pt x="2688" y="1253"/>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7" name="Freeform 9">
              <a:extLst>
                <a:ext uri="{FF2B5EF4-FFF2-40B4-BE49-F238E27FC236}">
                  <a16:creationId xmlns:a16="http://schemas.microsoft.com/office/drawing/2014/main" id="{06D2487C-AB52-47E8-84AA-F859F8AD6AA7}"/>
                </a:ext>
              </a:extLst>
            </p:cNvPr>
            <p:cNvSpPr>
              <a:spLocks/>
            </p:cNvSpPr>
            <p:nvPr/>
          </p:nvSpPr>
          <p:spPr bwMode="auto">
            <a:xfrm>
              <a:off x="869" y="2659"/>
              <a:ext cx="139" cy="286"/>
            </a:xfrm>
            <a:custGeom>
              <a:avLst/>
              <a:gdLst>
                <a:gd name="T0" fmla="*/ 0 w 162"/>
                <a:gd name="T1" fmla="*/ 0 h 217"/>
                <a:gd name="T2" fmla="*/ 161 w 162"/>
                <a:gd name="T3" fmla="*/ 0 h 217"/>
                <a:gd name="T4" fmla="*/ 161 w 162"/>
                <a:gd name="T5" fmla="*/ 216 h 217"/>
                <a:gd name="T6" fmla="*/ 0 w 162"/>
                <a:gd name="T7" fmla="*/ 216 h 217"/>
                <a:gd name="T8" fmla="*/ 0 w 162"/>
                <a:gd name="T9" fmla="*/ 0 h 217"/>
                <a:gd name="T10" fmla="*/ 0 w 162"/>
                <a:gd name="T11" fmla="*/ 0 h 217"/>
              </a:gdLst>
              <a:ahLst/>
              <a:cxnLst>
                <a:cxn ang="0">
                  <a:pos x="T0" y="T1"/>
                </a:cxn>
                <a:cxn ang="0">
                  <a:pos x="T2" y="T3"/>
                </a:cxn>
                <a:cxn ang="0">
                  <a:pos x="T4" y="T5"/>
                </a:cxn>
                <a:cxn ang="0">
                  <a:pos x="T6" y="T7"/>
                </a:cxn>
                <a:cxn ang="0">
                  <a:pos x="T8" y="T9"/>
                </a:cxn>
                <a:cxn ang="0">
                  <a:pos x="T10" y="T11"/>
                </a:cxn>
              </a:cxnLst>
              <a:rect l="0" t="0" r="r" b="b"/>
              <a:pathLst>
                <a:path w="162" h="217">
                  <a:moveTo>
                    <a:pt x="0" y="0"/>
                  </a:moveTo>
                  <a:lnTo>
                    <a:pt x="161" y="0"/>
                  </a:lnTo>
                  <a:lnTo>
                    <a:pt x="161" y="216"/>
                  </a:lnTo>
                  <a:lnTo>
                    <a:pt x="0" y="216"/>
                  </a:lnTo>
                  <a:lnTo>
                    <a:pt x="0" y="0"/>
                  </a:ln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8" name="Freeform 10">
              <a:extLst>
                <a:ext uri="{FF2B5EF4-FFF2-40B4-BE49-F238E27FC236}">
                  <a16:creationId xmlns:a16="http://schemas.microsoft.com/office/drawing/2014/main" id="{44BAEF71-5C23-4543-A8A9-3AE14173A6D8}"/>
                </a:ext>
              </a:extLst>
            </p:cNvPr>
            <p:cNvSpPr>
              <a:spLocks/>
            </p:cNvSpPr>
            <p:nvPr/>
          </p:nvSpPr>
          <p:spPr bwMode="auto">
            <a:xfrm>
              <a:off x="1242" y="1701"/>
              <a:ext cx="274" cy="1244"/>
            </a:xfrm>
            <a:custGeom>
              <a:avLst/>
              <a:gdLst>
                <a:gd name="T0" fmla="*/ 0 w 318"/>
                <a:gd name="T1" fmla="*/ 0 h 945"/>
                <a:gd name="T2" fmla="*/ 317 w 318"/>
                <a:gd name="T3" fmla="*/ 0 h 945"/>
                <a:gd name="T4" fmla="*/ 317 w 318"/>
                <a:gd name="T5" fmla="*/ 944 h 945"/>
                <a:gd name="T6" fmla="*/ 0 w 318"/>
                <a:gd name="T7" fmla="*/ 944 h 945"/>
                <a:gd name="T8" fmla="*/ 0 w 318"/>
                <a:gd name="T9" fmla="*/ 0 h 945"/>
                <a:gd name="T10" fmla="*/ 0 w 318"/>
                <a:gd name="T11" fmla="*/ 0 h 945"/>
              </a:gdLst>
              <a:ahLst/>
              <a:cxnLst>
                <a:cxn ang="0">
                  <a:pos x="T0" y="T1"/>
                </a:cxn>
                <a:cxn ang="0">
                  <a:pos x="T2" y="T3"/>
                </a:cxn>
                <a:cxn ang="0">
                  <a:pos x="T4" y="T5"/>
                </a:cxn>
                <a:cxn ang="0">
                  <a:pos x="T6" y="T7"/>
                </a:cxn>
                <a:cxn ang="0">
                  <a:pos x="T8" y="T9"/>
                </a:cxn>
                <a:cxn ang="0">
                  <a:pos x="T10" y="T11"/>
                </a:cxn>
              </a:cxnLst>
              <a:rect l="0" t="0" r="r" b="b"/>
              <a:pathLst>
                <a:path w="318" h="945">
                  <a:moveTo>
                    <a:pt x="0" y="0"/>
                  </a:moveTo>
                  <a:lnTo>
                    <a:pt x="317" y="0"/>
                  </a:lnTo>
                  <a:lnTo>
                    <a:pt x="317" y="944"/>
                  </a:lnTo>
                  <a:lnTo>
                    <a:pt x="0" y="944"/>
                  </a:lnTo>
                  <a:lnTo>
                    <a:pt x="0" y="0"/>
                  </a:ln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9" name="Freeform 11">
              <a:extLst>
                <a:ext uri="{FF2B5EF4-FFF2-40B4-BE49-F238E27FC236}">
                  <a16:creationId xmlns:a16="http://schemas.microsoft.com/office/drawing/2014/main" id="{C23995AF-0C42-4493-A2C0-5CEF98D37606}"/>
                </a:ext>
              </a:extLst>
            </p:cNvPr>
            <p:cNvSpPr>
              <a:spLocks/>
            </p:cNvSpPr>
            <p:nvPr/>
          </p:nvSpPr>
          <p:spPr bwMode="auto">
            <a:xfrm>
              <a:off x="1512" y="2560"/>
              <a:ext cx="857" cy="385"/>
            </a:xfrm>
            <a:custGeom>
              <a:avLst/>
              <a:gdLst>
                <a:gd name="T0" fmla="*/ 0 w 997"/>
                <a:gd name="T1" fmla="*/ 0 h 292"/>
                <a:gd name="T2" fmla="*/ 996 w 997"/>
                <a:gd name="T3" fmla="*/ 0 h 292"/>
                <a:gd name="T4" fmla="*/ 996 w 997"/>
                <a:gd name="T5" fmla="*/ 291 h 292"/>
                <a:gd name="T6" fmla="*/ 0 w 997"/>
                <a:gd name="T7" fmla="*/ 291 h 292"/>
                <a:gd name="T8" fmla="*/ 0 w 997"/>
                <a:gd name="T9" fmla="*/ 0 h 292"/>
                <a:gd name="T10" fmla="*/ 0 w 997"/>
                <a:gd name="T11" fmla="*/ 0 h 292"/>
              </a:gdLst>
              <a:ahLst/>
              <a:cxnLst>
                <a:cxn ang="0">
                  <a:pos x="T0" y="T1"/>
                </a:cxn>
                <a:cxn ang="0">
                  <a:pos x="T2" y="T3"/>
                </a:cxn>
                <a:cxn ang="0">
                  <a:pos x="T4" y="T5"/>
                </a:cxn>
                <a:cxn ang="0">
                  <a:pos x="T6" y="T7"/>
                </a:cxn>
                <a:cxn ang="0">
                  <a:pos x="T8" y="T9"/>
                </a:cxn>
                <a:cxn ang="0">
                  <a:pos x="T10" y="T11"/>
                </a:cxn>
              </a:cxnLst>
              <a:rect l="0" t="0" r="r" b="b"/>
              <a:pathLst>
                <a:path w="997" h="292">
                  <a:moveTo>
                    <a:pt x="0" y="0"/>
                  </a:moveTo>
                  <a:lnTo>
                    <a:pt x="996" y="0"/>
                  </a:lnTo>
                  <a:lnTo>
                    <a:pt x="996" y="291"/>
                  </a:lnTo>
                  <a:lnTo>
                    <a:pt x="0" y="291"/>
                  </a:lnTo>
                  <a:lnTo>
                    <a:pt x="0" y="0"/>
                  </a:ln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0" name="Freeform 12">
              <a:extLst>
                <a:ext uri="{FF2B5EF4-FFF2-40B4-BE49-F238E27FC236}">
                  <a16:creationId xmlns:a16="http://schemas.microsoft.com/office/drawing/2014/main" id="{560377B1-93A3-4BAE-B0FE-E4B0A77DB5F0}"/>
                </a:ext>
              </a:extLst>
            </p:cNvPr>
            <p:cNvSpPr>
              <a:spLocks/>
            </p:cNvSpPr>
            <p:nvPr/>
          </p:nvSpPr>
          <p:spPr bwMode="auto">
            <a:xfrm>
              <a:off x="2367" y="2727"/>
              <a:ext cx="1412" cy="218"/>
            </a:xfrm>
            <a:custGeom>
              <a:avLst/>
              <a:gdLst>
                <a:gd name="T0" fmla="*/ 0 w 1642"/>
                <a:gd name="T1" fmla="*/ 0 h 165"/>
                <a:gd name="T2" fmla="*/ 1641 w 1642"/>
                <a:gd name="T3" fmla="*/ 0 h 165"/>
                <a:gd name="T4" fmla="*/ 1641 w 1642"/>
                <a:gd name="T5" fmla="*/ 164 h 165"/>
                <a:gd name="T6" fmla="*/ 0 w 1642"/>
                <a:gd name="T7" fmla="*/ 164 h 165"/>
                <a:gd name="T8" fmla="*/ 0 w 1642"/>
                <a:gd name="T9" fmla="*/ 0 h 165"/>
                <a:gd name="T10" fmla="*/ 0 w 1642"/>
                <a:gd name="T11" fmla="*/ 0 h 165"/>
              </a:gdLst>
              <a:ahLst/>
              <a:cxnLst>
                <a:cxn ang="0">
                  <a:pos x="T0" y="T1"/>
                </a:cxn>
                <a:cxn ang="0">
                  <a:pos x="T2" y="T3"/>
                </a:cxn>
                <a:cxn ang="0">
                  <a:pos x="T4" y="T5"/>
                </a:cxn>
                <a:cxn ang="0">
                  <a:pos x="T6" y="T7"/>
                </a:cxn>
                <a:cxn ang="0">
                  <a:pos x="T8" y="T9"/>
                </a:cxn>
                <a:cxn ang="0">
                  <a:pos x="T10" y="T11"/>
                </a:cxn>
              </a:cxnLst>
              <a:rect l="0" t="0" r="r" b="b"/>
              <a:pathLst>
                <a:path w="1642" h="165">
                  <a:moveTo>
                    <a:pt x="0" y="0"/>
                  </a:moveTo>
                  <a:lnTo>
                    <a:pt x="1641" y="0"/>
                  </a:lnTo>
                  <a:lnTo>
                    <a:pt x="1641" y="164"/>
                  </a:lnTo>
                  <a:lnTo>
                    <a:pt x="0" y="164"/>
                  </a:lnTo>
                  <a:lnTo>
                    <a:pt x="0" y="0"/>
                  </a:ln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1" name="Line 13">
              <a:extLst>
                <a:ext uri="{FF2B5EF4-FFF2-40B4-BE49-F238E27FC236}">
                  <a16:creationId xmlns:a16="http://schemas.microsoft.com/office/drawing/2014/main" id="{39D72D20-1A0C-4C09-8478-4D4C99A37654}"/>
                </a:ext>
              </a:extLst>
            </p:cNvPr>
            <p:cNvSpPr>
              <a:spLocks noChangeShapeType="1"/>
            </p:cNvSpPr>
            <p:nvPr/>
          </p:nvSpPr>
          <p:spPr bwMode="auto">
            <a:xfrm>
              <a:off x="1924" y="3017"/>
              <a:ext cx="0" cy="2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2" name="Line 14">
              <a:extLst>
                <a:ext uri="{FF2B5EF4-FFF2-40B4-BE49-F238E27FC236}">
                  <a16:creationId xmlns:a16="http://schemas.microsoft.com/office/drawing/2014/main" id="{8024DC1C-9FF6-4C30-A5B9-66E1DACF8A32}"/>
                </a:ext>
              </a:extLst>
            </p:cNvPr>
            <p:cNvSpPr>
              <a:spLocks noChangeShapeType="1"/>
            </p:cNvSpPr>
            <p:nvPr/>
          </p:nvSpPr>
          <p:spPr bwMode="auto">
            <a:xfrm>
              <a:off x="3019" y="3017"/>
              <a:ext cx="0" cy="2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3" name="Line 15">
              <a:extLst>
                <a:ext uri="{FF2B5EF4-FFF2-40B4-BE49-F238E27FC236}">
                  <a16:creationId xmlns:a16="http://schemas.microsoft.com/office/drawing/2014/main" id="{828D47F9-51F1-4B9A-9022-771799A841A5}"/>
                </a:ext>
              </a:extLst>
            </p:cNvPr>
            <p:cNvSpPr>
              <a:spLocks noChangeShapeType="1"/>
            </p:cNvSpPr>
            <p:nvPr/>
          </p:nvSpPr>
          <p:spPr bwMode="auto">
            <a:xfrm>
              <a:off x="4111" y="3017"/>
              <a:ext cx="0" cy="2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4" name="Line 16">
              <a:extLst>
                <a:ext uri="{FF2B5EF4-FFF2-40B4-BE49-F238E27FC236}">
                  <a16:creationId xmlns:a16="http://schemas.microsoft.com/office/drawing/2014/main" id="{2A7B35E0-098F-4374-A5E7-9AEAD3424D9A}"/>
                </a:ext>
              </a:extLst>
            </p:cNvPr>
            <p:cNvSpPr>
              <a:spLocks noChangeShapeType="1"/>
            </p:cNvSpPr>
            <p:nvPr/>
          </p:nvSpPr>
          <p:spPr bwMode="auto">
            <a:xfrm>
              <a:off x="5204" y="3017"/>
              <a:ext cx="0" cy="2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5" name="Text Box 17">
              <a:extLst>
                <a:ext uri="{FF2B5EF4-FFF2-40B4-BE49-F238E27FC236}">
                  <a16:creationId xmlns:a16="http://schemas.microsoft.com/office/drawing/2014/main" id="{B0F3F6E3-E1AE-490E-A47A-B33EC4BF72C1}"/>
                </a:ext>
              </a:extLst>
            </p:cNvPr>
            <p:cNvSpPr txBox="1">
              <a:spLocks noChangeArrowheads="1"/>
            </p:cNvSpPr>
            <p:nvPr/>
          </p:nvSpPr>
          <p:spPr bwMode="auto">
            <a:xfrm>
              <a:off x="550" y="2535"/>
              <a:ext cx="293"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0.3</a:t>
              </a:r>
              <a:endParaRPr lang="en-US" altLang="en-US" sz="2200">
                <a:latin typeface="Times" panose="02020603050405020304" pitchFamily="18" charset="0"/>
              </a:endParaRPr>
            </a:p>
          </p:txBody>
        </p:sp>
        <p:sp>
          <p:nvSpPr>
            <p:cNvPr id="421906" name="Text Box 18">
              <a:extLst>
                <a:ext uri="{FF2B5EF4-FFF2-40B4-BE49-F238E27FC236}">
                  <a16:creationId xmlns:a16="http://schemas.microsoft.com/office/drawing/2014/main" id="{5CF626FF-6D0D-452C-A728-8B97F0C7DA4C}"/>
                </a:ext>
              </a:extLst>
            </p:cNvPr>
            <p:cNvSpPr txBox="1">
              <a:spLocks noChangeArrowheads="1"/>
            </p:cNvSpPr>
            <p:nvPr/>
          </p:nvSpPr>
          <p:spPr bwMode="auto">
            <a:xfrm>
              <a:off x="525" y="2309"/>
              <a:ext cx="248"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0.6</a:t>
              </a:r>
              <a:endParaRPr lang="en-US" altLang="en-US" sz="2200">
                <a:latin typeface="Times" panose="02020603050405020304" pitchFamily="18" charset="0"/>
              </a:endParaRPr>
            </a:p>
          </p:txBody>
        </p:sp>
        <p:sp>
          <p:nvSpPr>
            <p:cNvPr id="421907" name="Text Box 19">
              <a:extLst>
                <a:ext uri="{FF2B5EF4-FFF2-40B4-BE49-F238E27FC236}">
                  <a16:creationId xmlns:a16="http://schemas.microsoft.com/office/drawing/2014/main" id="{785DEFE6-25C4-4B18-95A0-16DA605CD33B}"/>
                </a:ext>
              </a:extLst>
            </p:cNvPr>
            <p:cNvSpPr txBox="1">
              <a:spLocks noChangeArrowheads="1"/>
            </p:cNvSpPr>
            <p:nvPr/>
          </p:nvSpPr>
          <p:spPr bwMode="auto">
            <a:xfrm>
              <a:off x="525" y="1951"/>
              <a:ext cx="294"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0.9</a:t>
              </a:r>
              <a:endParaRPr lang="en-US" altLang="en-US" sz="2200">
                <a:latin typeface="Times" panose="02020603050405020304" pitchFamily="18" charset="0"/>
              </a:endParaRPr>
            </a:p>
          </p:txBody>
        </p:sp>
        <p:sp>
          <p:nvSpPr>
            <p:cNvPr id="421908" name="Text Box 20">
              <a:extLst>
                <a:ext uri="{FF2B5EF4-FFF2-40B4-BE49-F238E27FC236}">
                  <a16:creationId xmlns:a16="http://schemas.microsoft.com/office/drawing/2014/main" id="{EDFBEC2E-417B-4566-9B95-618A71B0FC0A}"/>
                </a:ext>
              </a:extLst>
            </p:cNvPr>
            <p:cNvSpPr txBox="1">
              <a:spLocks noChangeArrowheads="1"/>
            </p:cNvSpPr>
            <p:nvPr/>
          </p:nvSpPr>
          <p:spPr bwMode="auto">
            <a:xfrm>
              <a:off x="480" y="1593"/>
              <a:ext cx="339"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1.2</a:t>
              </a:r>
              <a:endParaRPr lang="en-US" altLang="en-US" sz="2200">
                <a:latin typeface="Times" panose="02020603050405020304" pitchFamily="18" charset="0"/>
              </a:endParaRPr>
            </a:p>
          </p:txBody>
        </p:sp>
        <p:sp>
          <p:nvSpPr>
            <p:cNvPr id="421909" name="Text Box 21">
              <a:extLst>
                <a:ext uri="{FF2B5EF4-FFF2-40B4-BE49-F238E27FC236}">
                  <a16:creationId xmlns:a16="http://schemas.microsoft.com/office/drawing/2014/main" id="{CDEAA714-3057-42CE-94F9-479FDE7CB983}"/>
                </a:ext>
              </a:extLst>
            </p:cNvPr>
            <p:cNvSpPr txBox="1">
              <a:spLocks noChangeArrowheads="1"/>
            </p:cNvSpPr>
            <p:nvPr/>
          </p:nvSpPr>
          <p:spPr bwMode="auto">
            <a:xfrm>
              <a:off x="480" y="1307"/>
              <a:ext cx="339"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1.5</a:t>
              </a:r>
              <a:endParaRPr lang="en-US" altLang="en-US" sz="2200">
                <a:latin typeface="Times" panose="02020603050405020304" pitchFamily="18" charset="0"/>
              </a:endParaRPr>
            </a:p>
          </p:txBody>
        </p:sp>
        <p:sp>
          <p:nvSpPr>
            <p:cNvPr id="421910" name="Text Box 22">
              <a:extLst>
                <a:ext uri="{FF2B5EF4-FFF2-40B4-BE49-F238E27FC236}">
                  <a16:creationId xmlns:a16="http://schemas.microsoft.com/office/drawing/2014/main" id="{B3AF4667-AFE8-4595-B1D7-CB2D9EFE0D15}"/>
                </a:ext>
              </a:extLst>
            </p:cNvPr>
            <p:cNvSpPr txBox="1">
              <a:spLocks noChangeArrowheads="1"/>
            </p:cNvSpPr>
            <p:nvPr/>
          </p:nvSpPr>
          <p:spPr bwMode="auto">
            <a:xfrm>
              <a:off x="480" y="949"/>
              <a:ext cx="293"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1.8</a:t>
              </a:r>
              <a:endParaRPr lang="en-US" altLang="en-US" sz="2200">
                <a:latin typeface="Times" panose="02020603050405020304" pitchFamily="18" charset="0"/>
              </a:endParaRPr>
            </a:p>
          </p:txBody>
        </p:sp>
        <p:sp>
          <p:nvSpPr>
            <p:cNvPr id="421911" name="Line 23">
              <a:extLst>
                <a:ext uri="{FF2B5EF4-FFF2-40B4-BE49-F238E27FC236}">
                  <a16:creationId xmlns:a16="http://schemas.microsoft.com/office/drawing/2014/main" id="{EFF9B316-9D6E-4E17-B98B-9E3EAB22CD31}"/>
                </a:ext>
              </a:extLst>
            </p:cNvPr>
            <p:cNvSpPr>
              <a:spLocks noChangeShapeType="1"/>
            </p:cNvSpPr>
            <p:nvPr/>
          </p:nvSpPr>
          <p:spPr bwMode="auto">
            <a:xfrm>
              <a:off x="776" y="2751"/>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2" name="Line 24">
              <a:extLst>
                <a:ext uri="{FF2B5EF4-FFF2-40B4-BE49-F238E27FC236}">
                  <a16:creationId xmlns:a16="http://schemas.microsoft.com/office/drawing/2014/main" id="{91A141F3-2BB6-4A28-8C46-8962D42301C7}"/>
                </a:ext>
              </a:extLst>
            </p:cNvPr>
            <p:cNvSpPr>
              <a:spLocks noChangeShapeType="1"/>
            </p:cNvSpPr>
            <p:nvPr/>
          </p:nvSpPr>
          <p:spPr bwMode="auto">
            <a:xfrm>
              <a:off x="776" y="2427"/>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3" name="Line 25">
              <a:extLst>
                <a:ext uri="{FF2B5EF4-FFF2-40B4-BE49-F238E27FC236}">
                  <a16:creationId xmlns:a16="http://schemas.microsoft.com/office/drawing/2014/main" id="{BC400197-9998-4123-8F23-99AA5C08A40D}"/>
                </a:ext>
              </a:extLst>
            </p:cNvPr>
            <p:cNvSpPr>
              <a:spLocks noChangeShapeType="1"/>
            </p:cNvSpPr>
            <p:nvPr/>
          </p:nvSpPr>
          <p:spPr bwMode="auto">
            <a:xfrm>
              <a:off x="776" y="2104"/>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4" name="Line 26">
              <a:extLst>
                <a:ext uri="{FF2B5EF4-FFF2-40B4-BE49-F238E27FC236}">
                  <a16:creationId xmlns:a16="http://schemas.microsoft.com/office/drawing/2014/main" id="{8F8E86C8-5EEA-49BD-8C6F-7C0EAEACAE13}"/>
                </a:ext>
              </a:extLst>
            </p:cNvPr>
            <p:cNvSpPr>
              <a:spLocks noChangeShapeType="1"/>
            </p:cNvSpPr>
            <p:nvPr/>
          </p:nvSpPr>
          <p:spPr bwMode="auto">
            <a:xfrm>
              <a:off x="776" y="1780"/>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5" name="Line 27">
              <a:extLst>
                <a:ext uri="{FF2B5EF4-FFF2-40B4-BE49-F238E27FC236}">
                  <a16:creationId xmlns:a16="http://schemas.microsoft.com/office/drawing/2014/main" id="{3CFB3727-4632-4AAF-9D89-3F19CD2C7869}"/>
                </a:ext>
              </a:extLst>
            </p:cNvPr>
            <p:cNvSpPr>
              <a:spLocks noChangeShapeType="1"/>
            </p:cNvSpPr>
            <p:nvPr/>
          </p:nvSpPr>
          <p:spPr bwMode="auto">
            <a:xfrm>
              <a:off x="776" y="1452"/>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6" name="Line 28">
              <a:extLst>
                <a:ext uri="{FF2B5EF4-FFF2-40B4-BE49-F238E27FC236}">
                  <a16:creationId xmlns:a16="http://schemas.microsoft.com/office/drawing/2014/main" id="{0C9DCB13-0110-4729-B3A3-CC324A61AD2D}"/>
                </a:ext>
              </a:extLst>
            </p:cNvPr>
            <p:cNvSpPr>
              <a:spLocks noChangeShapeType="1"/>
            </p:cNvSpPr>
            <p:nvPr/>
          </p:nvSpPr>
          <p:spPr bwMode="auto">
            <a:xfrm>
              <a:off x="776" y="1126"/>
              <a:ext cx="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7" name="Text Box 29">
              <a:extLst>
                <a:ext uri="{FF2B5EF4-FFF2-40B4-BE49-F238E27FC236}">
                  <a16:creationId xmlns:a16="http://schemas.microsoft.com/office/drawing/2014/main" id="{BFC37FDF-2EB7-40BD-995B-E0AE957E0B6C}"/>
                </a:ext>
              </a:extLst>
            </p:cNvPr>
            <p:cNvSpPr txBox="1">
              <a:spLocks noChangeArrowheads="1"/>
            </p:cNvSpPr>
            <p:nvPr/>
          </p:nvSpPr>
          <p:spPr bwMode="auto">
            <a:xfrm>
              <a:off x="912" y="816"/>
              <a:ext cx="214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1xRPM - BALANCE</a:t>
              </a:r>
              <a:endParaRPr lang="en-US" altLang="en-US" sz="2200">
                <a:latin typeface="Times" panose="02020603050405020304" pitchFamily="18" charset="0"/>
              </a:endParaRPr>
            </a:p>
          </p:txBody>
        </p:sp>
        <p:sp>
          <p:nvSpPr>
            <p:cNvPr id="421918" name="Text Box 30">
              <a:extLst>
                <a:ext uri="{FF2B5EF4-FFF2-40B4-BE49-F238E27FC236}">
                  <a16:creationId xmlns:a16="http://schemas.microsoft.com/office/drawing/2014/main" id="{B83FFEBE-ACC5-4139-AAAC-148E43C7F47C}"/>
                </a:ext>
              </a:extLst>
            </p:cNvPr>
            <p:cNvSpPr txBox="1">
              <a:spLocks noChangeArrowheads="1"/>
            </p:cNvSpPr>
            <p:nvPr/>
          </p:nvSpPr>
          <p:spPr bwMode="auto">
            <a:xfrm>
              <a:off x="1318" y="1126"/>
              <a:ext cx="1659"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2xRPM - ALIGNMENT</a:t>
              </a:r>
              <a:endParaRPr lang="en-US" altLang="en-US" sz="2200">
                <a:latin typeface="Times" panose="02020603050405020304" pitchFamily="18" charset="0"/>
              </a:endParaRPr>
            </a:p>
          </p:txBody>
        </p:sp>
        <p:sp>
          <p:nvSpPr>
            <p:cNvPr id="421919" name="Text Box 31">
              <a:extLst>
                <a:ext uri="{FF2B5EF4-FFF2-40B4-BE49-F238E27FC236}">
                  <a16:creationId xmlns:a16="http://schemas.microsoft.com/office/drawing/2014/main" id="{3AF478AE-2788-4D3C-BC5D-1D5D0934158C}"/>
                </a:ext>
              </a:extLst>
            </p:cNvPr>
            <p:cNvSpPr txBox="1">
              <a:spLocks noChangeArrowheads="1"/>
            </p:cNvSpPr>
            <p:nvPr/>
          </p:nvSpPr>
          <p:spPr bwMode="auto">
            <a:xfrm>
              <a:off x="1607" y="1620"/>
              <a:ext cx="206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3-5xRPM - LOOSENESS</a:t>
              </a:r>
              <a:endParaRPr lang="en-US" altLang="en-US" sz="2200">
                <a:latin typeface="Times" panose="02020603050405020304" pitchFamily="18" charset="0"/>
              </a:endParaRPr>
            </a:p>
          </p:txBody>
        </p:sp>
        <p:sp>
          <p:nvSpPr>
            <p:cNvPr id="421920" name="Text Box 32">
              <a:extLst>
                <a:ext uri="{FF2B5EF4-FFF2-40B4-BE49-F238E27FC236}">
                  <a16:creationId xmlns:a16="http://schemas.microsoft.com/office/drawing/2014/main" id="{2D637838-FBDC-4545-B5D1-0774549AE597}"/>
                </a:ext>
              </a:extLst>
            </p:cNvPr>
            <p:cNvSpPr txBox="1">
              <a:spLocks noChangeArrowheads="1"/>
            </p:cNvSpPr>
            <p:nvPr/>
          </p:nvSpPr>
          <p:spPr bwMode="auto">
            <a:xfrm>
              <a:off x="1778" y="3226"/>
              <a:ext cx="50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5000</a:t>
              </a:r>
              <a:endParaRPr lang="en-US" altLang="en-US" sz="2200">
                <a:latin typeface="Times" panose="02020603050405020304" pitchFamily="18" charset="0"/>
              </a:endParaRPr>
            </a:p>
          </p:txBody>
        </p:sp>
        <p:sp>
          <p:nvSpPr>
            <p:cNvPr id="421921" name="Text Box 33">
              <a:extLst>
                <a:ext uri="{FF2B5EF4-FFF2-40B4-BE49-F238E27FC236}">
                  <a16:creationId xmlns:a16="http://schemas.microsoft.com/office/drawing/2014/main" id="{C0C5534E-6E6A-484A-85FA-2BF7FC529103}"/>
                </a:ext>
              </a:extLst>
            </p:cNvPr>
            <p:cNvSpPr txBox="1">
              <a:spLocks noChangeArrowheads="1"/>
            </p:cNvSpPr>
            <p:nvPr/>
          </p:nvSpPr>
          <p:spPr bwMode="auto">
            <a:xfrm>
              <a:off x="2870" y="3226"/>
              <a:ext cx="44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10000</a:t>
              </a:r>
              <a:endParaRPr lang="en-US" altLang="en-US" sz="2200">
                <a:latin typeface="Times" panose="02020603050405020304" pitchFamily="18" charset="0"/>
              </a:endParaRPr>
            </a:p>
          </p:txBody>
        </p:sp>
        <p:sp>
          <p:nvSpPr>
            <p:cNvPr id="421922" name="Text Box 34">
              <a:extLst>
                <a:ext uri="{FF2B5EF4-FFF2-40B4-BE49-F238E27FC236}">
                  <a16:creationId xmlns:a16="http://schemas.microsoft.com/office/drawing/2014/main" id="{5A2AD13B-9378-4D11-AE76-AE8CC5C56B66}"/>
                </a:ext>
              </a:extLst>
            </p:cNvPr>
            <p:cNvSpPr txBox="1">
              <a:spLocks noChangeArrowheads="1"/>
            </p:cNvSpPr>
            <p:nvPr/>
          </p:nvSpPr>
          <p:spPr bwMode="auto">
            <a:xfrm>
              <a:off x="3964" y="3226"/>
              <a:ext cx="46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15000</a:t>
              </a:r>
              <a:endParaRPr lang="en-US" altLang="en-US" sz="2200">
                <a:latin typeface="Times" panose="02020603050405020304" pitchFamily="18" charset="0"/>
              </a:endParaRPr>
            </a:p>
          </p:txBody>
        </p:sp>
        <p:sp>
          <p:nvSpPr>
            <p:cNvPr id="421923" name="Text Box 35">
              <a:extLst>
                <a:ext uri="{FF2B5EF4-FFF2-40B4-BE49-F238E27FC236}">
                  <a16:creationId xmlns:a16="http://schemas.microsoft.com/office/drawing/2014/main" id="{491C09A2-7760-4146-B131-9DDFB51CAA5B}"/>
                </a:ext>
              </a:extLst>
            </p:cNvPr>
            <p:cNvSpPr txBox="1">
              <a:spLocks noChangeArrowheads="1"/>
            </p:cNvSpPr>
            <p:nvPr/>
          </p:nvSpPr>
          <p:spPr bwMode="auto">
            <a:xfrm>
              <a:off x="1932" y="3590"/>
              <a:ext cx="2303"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104160"/>
                </a:buClr>
                <a:buSzPct val="90000"/>
                <a:buFont typeface="Monotype Sorts" pitchFamily="2" charset="2"/>
                <a:buNone/>
              </a:pPr>
              <a:r>
                <a:rPr lang="en-US" altLang="en-US" sz="1900">
                  <a:solidFill>
                    <a:srgbClr val="000000"/>
                  </a:solidFill>
                  <a:latin typeface="Arial" panose="020B0604020202020204" pitchFamily="34" charset="0"/>
                </a:rPr>
                <a:t>Frequency Hz</a:t>
              </a:r>
              <a:endParaRPr lang="en-US" altLang="en-US" sz="2200">
                <a:latin typeface="Times" panose="02020603050405020304" pitchFamily="18" charset="0"/>
              </a:endParaRPr>
            </a:p>
          </p:txBody>
        </p:sp>
        <p:sp>
          <p:nvSpPr>
            <p:cNvPr id="421924" name="Text Box 36">
              <a:extLst>
                <a:ext uri="{FF2B5EF4-FFF2-40B4-BE49-F238E27FC236}">
                  <a16:creationId xmlns:a16="http://schemas.microsoft.com/office/drawing/2014/main" id="{5CDE8FFD-AAE1-4507-AC41-D496A988789B}"/>
                </a:ext>
              </a:extLst>
            </p:cNvPr>
            <p:cNvSpPr txBox="1">
              <a:spLocks noChangeArrowheads="1"/>
            </p:cNvSpPr>
            <p:nvPr/>
          </p:nvSpPr>
          <p:spPr bwMode="auto">
            <a:xfrm>
              <a:off x="2694" y="2456"/>
              <a:ext cx="761"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5-25xRPM</a:t>
              </a:r>
              <a:endParaRPr lang="en-US" altLang="en-US" sz="2200">
                <a:latin typeface="Times" panose="02020603050405020304" pitchFamily="18" charset="0"/>
              </a:endParaRPr>
            </a:p>
          </p:txBody>
        </p:sp>
        <p:sp>
          <p:nvSpPr>
            <p:cNvPr id="421925" name="AutoShape 37">
              <a:extLst>
                <a:ext uri="{FF2B5EF4-FFF2-40B4-BE49-F238E27FC236}">
                  <a16:creationId xmlns:a16="http://schemas.microsoft.com/office/drawing/2014/main" id="{8C114979-B8F5-454F-A47D-BA57D4274575}"/>
                </a:ext>
              </a:extLst>
            </p:cNvPr>
            <p:cNvSpPr>
              <a:spLocks noChangeArrowheads="1"/>
            </p:cNvSpPr>
            <p:nvPr/>
          </p:nvSpPr>
          <p:spPr bwMode="auto">
            <a:xfrm flipV="1">
              <a:off x="3783" y="2797"/>
              <a:ext cx="1537" cy="170"/>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6" name="Text Box 38">
              <a:extLst>
                <a:ext uri="{FF2B5EF4-FFF2-40B4-BE49-F238E27FC236}">
                  <a16:creationId xmlns:a16="http://schemas.microsoft.com/office/drawing/2014/main" id="{1A8DDA47-E302-4DDE-A7CF-D77725579C8C}"/>
                </a:ext>
              </a:extLst>
            </p:cNvPr>
            <p:cNvSpPr txBox="1">
              <a:spLocks noChangeArrowheads="1"/>
            </p:cNvSpPr>
            <p:nvPr/>
          </p:nvSpPr>
          <p:spPr bwMode="auto">
            <a:xfrm>
              <a:off x="4102" y="2524"/>
              <a:ext cx="85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25-65xRPM</a:t>
              </a:r>
              <a:endParaRPr lang="en-US" altLang="en-US" sz="2200">
                <a:latin typeface="Times" panose="02020603050405020304" pitchFamily="18" charset="0"/>
              </a:endParaRPr>
            </a:p>
          </p:txBody>
        </p:sp>
        <p:sp>
          <p:nvSpPr>
            <p:cNvPr id="421927" name="Text Box 39">
              <a:extLst>
                <a:ext uri="{FF2B5EF4-FFF2-40B4-BE49-F238E27FC236}">
                  <a16:creationId xmlns:a16="http://schemas.microsoft.com/office/drawing/2014/main" id="{19B09F04-B872-4CEA-B6E5-6CD0CAEB7459}"/>
                </a:ext>
              </a:extLst>
            </p:cNvPr>
            <p:cNvSpPr txBox="1">
              <a:spLocks noChangeArrowheads="1"/>
            </p:cNvSpPr>
            <p:nvPr/>
          </p:nvSpPr>
          <p:spPr bwMode="auto">
            <a:xfrm>
              <a:off x="2448" y="2160"/>
              <a:ext cx="312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900">
                  <a:solidFill>
                    <a:srgbClr val="000000"/>
                  </a:solidFill>
                  <a:latin typeface="Arial" panose="020B0604020202020204" pitchFamily="34" charset="0"/>
                </a:rPr>
                <a:t>ANTI-FRICTION BEARINGS &amp; GEARMESH</a:t>
              </a:r>
              <a:endParaRPr lang="en-US" altLang="en-US" sz="2200">
                <a:latin typeface="Times" panose="02020603050405020304" pitchFamily="18" charset="0"/>
              </a:endParaRPr>
            </a:p>
          </p:txBody>
        </p:sp>
      </p:gr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8F2D80FA-7C85-4899-8082-83A800C86C7B}"/>
              </a:ext>
            </a:extLst>
          </p:cNvPr>
          <p:cNvSpPr>
            <a:spLocks noGrp="1" noChangeArrowheads="1"/>
          </p:cNvSpPr>
          <p:nvPr>
            <p:ph type="body" idx="1"/>
          </p:nvPr>
        </p:nvSpPr>
        <p:spPr>
          <a:xfrm>
            <a:off x="1483532" y="450850"/>
            <a:ext cx="7778750" cy="576263"/>
          </a:xfrm>
          <a:noFill/>
          <a:ln/>
        </p:spPr>
        <p:txBody>
          <a:bodyPr lIns="0" tIns="0" rIns="0" bIns="0" anchor="b"/>
          <a:lstStyle/>
          <a:p>
            <a:pPr marL="0" indent="0" defTabSz="457200">
              <a:spcBef>
                <a:spcPct val="0"/>
              </a:spcBef>
              <a:buClr>
                <a:srgbClr val="000080"/>
              </a:buClr>
              <a:buSzPct val="90000"/>
              <a:buFont typeface="Monotype Sorts" pitchFamily="2" charset="2"/>
              <a:buNone/>
            </a:pPr>
            <a:r>
              <a:rPr lang="en-US" altLang="en-US" sz="3200" b="1" dirty="0">
                <a:solidFill>
                  <a:schemeClr val="tx1"/>
                </a:solidFill>
              </a:rPr>
              <a:t>Frequency Band Alarming and Trending</a:t>
            </a:r>
          </a:p>
        </p:txBody>
      </p:sp>
      <p:sp>
        <p:nvSpPr>
          <p:cNvPr id="423939" name="Text Box 3">
            <a:extLst>
              <a:ext uri="{FF2B5EF4-FFF2-40B4-BE49-F238E27FC236}">
                <a16:creationId xmlns:a16="http://schemas.microsoft.com/office/drawing/2014/main" id="{614E7E2A-6C58-4C2A-9975-5533053F010F}"/>
              </a:ext>
            </a:extLst>
          </p:cNvPr>
          <p:cNvSpPr txBox="1">
            <a:spLocks noChangeArrowheads="1"/>
          </p:cNvSpPr>
          <p:nvPr/>
        </p:nvSpPr>
        <p:spPr bwMode="auto">
          <a:xfrm>
            <a:off x="8001000" y="4572000"/>
            <a:ext cx="8937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500"/>
              <a:t>Alarm</a:t>
            </a:r>
          </a:p>
        </p:txBody>
      </p:sp>
      <p:grpSp>
        <p:nvGrpSpPr>
          <p:cNvPr id="423940" name="Group 4">
            <a:extLst>
              <a:ext uri="{FF2B5EF4-FFF2-40B4-BE49-F238E27FC236}">
                <a16:creationId xmlns:a16="http://schemas.microsoft.com/office/drawing/2014/main" id="{5B4BBE85-0760-408F-9CF3-B26C7764E400}"/>
              </a:ext>
            </a:extLst>
          </p:cNvPr>
          <p:cNvGrpSpPr>
            <a:grpSpLocks/>
          </p:cNvGrpSpPr>
          <p:nvPr/>
        </p:nvGrpSpPr>
        <p:grpSpPr bwMode="auto">
          <a:xfrm>
            <a:off x="1079940" y="1371600"/>
            <a:ext cx="8035925" cy="4741862"/>
            <a:chOff x="441" y="725"/>
            <a:chExt cx="5062" cy="2987"/>
          </a:xfrm>
        </p:grpSpPr>
        <p:sp>
          <p:nvSpPr>
            <p:cNvPr id="423941" name="Freeform 5">
              <a:extLst>
                <a:ext uri="{FF2B5EF4-FFF2-40B4-BE49-F238E27FC236}">
                  <a16:creationId xmlns:a16="http://schemas.microsoft.com/office/drawing/2014/main" id="{C839004F-18C2-4D0F-9C11-21C20A82B363}"/>
                </a:ext>
              </a:extLst>
            </p:cNvPr>
            <p:cNvSpPr>
              <a:spLocks/>
            </p:cNvSpPr>
            <p:nvPr/>
          </p:nvSpPr>
          <p:spPr bwMode="auto">
            <a:xfrm>
              <a:off x="3360" y="2094"/>
              <a:ext cx="1549" cy="667"/>
            </a:xfrm>
            <a:custGeom>
              <a:avLst/>
              <a:gdLst>
                <a:gd name="T0" fmla="*/ 1094 w 1597"/>
                <a:gd name="T1" fmla="*/ 0 h 658"/>
                <a:gd name="T2" fmla="*/ 0 w 1597"/>
                <a:gd name="T3" fmla="*/ 644 h 658"/>
                <a:gd name="T4" fmla="*/ 1506 w 1597"/>
                <a:gd name="T5" fmla="*/ 657 h 658"/>
                <a:gd name="T6" fmla="*/ 1596 w 1597"/>
                <a:gd name="T7" fmla="*/ 0 h 658"/>
                <a:gd name="T8" fmla="*/ 1094 w 1597"/>
                <a:gd name="T9" fmla="*/ 0 h 658"/>
                <a:gd name="T10" fmla="*/ 1094 w 1597"/>
                <a:gd name="T11" fmla="*/ 0 h 658"/>
              </a:gdLst>
              <a:ahLst/>
              <a:cxnLst>
                <a:cxn ang="0">
                  <a:pos x="T0" y="T1"/>
                </a:cxn>
                <a:cxn ang="0">
                  <a:pos x="T2" y="T3"/>
                </a:cxn>
                <a:cxn ang="0">
                  <a:pos x="T4" y="T5"/>
                </a:cxn>
                <a:cxn ang="0">
                  <a:pos x="T6" y="T7"/>
                </a:cxn>
                <a:cxn ang="0">
                  <a:pos x="T8" y="T9"/>
                </a:cxn>
                <a:cxn ang="0">
                  <a:pos x="T10" y="T11"/>
                </a:cxn>
              </a:cxnLst>
              <a:rect l="0" t="0" r="r" b="b"/>
              <a:pathLst>
                <a:path w="1597" h="658">
                  <a:moveTo>
                    <a:pt x="1094" y="0"/>
                  </a:moveTo>
                  <a:lnTo>
                    <a:pt x="0" y="644"/>
                  </a:lnTo>
                  <a:lnTo>
                    <a:pt x="1506" y="657"/>
                  </a:lnTo>
                  <a:lnTo>
                    <a:pt x="1596" y="0"/>
                  </a:lnTo>
                  <a:lnTo>
                    <a:pt x="1094" y="0"/>
                  </a:lnTo>
                  <a:lnTo>
                    <a:pt x="1094" y="0"/>
                  </a:lnTo>
                </a:path>
              </a:pathLst>
            </a:custGeom>
            <a:solidFill>
              <a:srgbClr val="CCFF99"/>
            </a:solidFill>
            <a:ln w="19050"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2" name="Freeform 6">
              <a:extLst>
                <a:ext uri="{FF2B5EF4-FFF2-40B4-BE49-F238E27FC236}">
                  <a16:creationId xmlns:a16="http://schemas.microsoft.com/office/drawing/2014/main" id="{2C0B9CDA-0517-420B-B48F-91CEFF529264}"/>
                </a:ext>
              </a:extLst>
            </p:cNvPr>
            <p:cNvSpPr>
              <a:spLocks/>
            </p:cNvSpPr>
            <p:nvPr/>
          </p:nvSpPr>
          <p:spPr bwMode="auto">
            <a:xfrm>
              <a:off x="773" y="2108"/>
              <a:ext cx="1615" cy="677"/>
            </a:xfrm>
            <a:custGeom>
              <a:avLst/>
              <a:gdLst>
                <a:gd name="T0" fmla="*/ 984 w 1665"/>
                <a:gd name="T1" fmla="*/ 0 h 667"/>
                <a:gd name="T2" fmla="*/ 499 w 1665"/>
                <a:gd name="T3" fmla="*/ 0 h 667"/>
                <a:gd name="T4" fmla="*/ 0 w 1665"/>
                <a:gd name="T5" fmla="*/ 666 h 667"/>
                <a:gd name="T6" fmla="*/ 1664 w 1665"/>
                <a:gd name="T7" fmla="*/ 666 h 667"/>
                <a:gd name="T8" fmla="*/ 976 w 1665"/>
                <a:gd name="T9" fmla="*/ 0 h 667"/>
                <a:gd name="T10" fmla="*/ 984 w 1665"/>
                <a:gd name="T11" fmla="*/ 14 h 667"/>
                <a:gd name="T12" fmla="*/ 984 w 1665"/>
                <a:gd name="T13" fmla="*/ 0 h 667"/>
                <a:gd name="T14" fmla="*/ 984 w 1665"/>
                <a:gd name="T15" fmla="*/ 0 h 6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5" h="667">
                  <a:moveTo>
                    <a:pt x="984" y="0"/>
                  </a:moveTo>
                  <a:lnTo>
                    <a:pt x="499" y="0"/>
                  </a:lnTo>
                  <a:lnTo>
                    <a:pt x="0" y="666"/>
                  </a:lnTo>
                  <a:lnTo>
                    <a:pt x="1664" y="666"/>
                  </a:lnTo>
                  <a:lnTo>
                    <a:pt x="976" y="0"/>
                  </a:lnTo>
                  <a:lnTo>
                    <a:pt x="984" y="14"/>
                  </a:lnTo>
                  <a:lnTo>
                    <a:pt x="984" y="0"/>
                  </a:lnTo>
                  <a:lnTo>
                    <a:pt x="984" y="0"/>
                  </a:lnTo>
                </a:path>
              </a:pathLst>
            </a:custGeom>
            <a:solidFill>
              <a:srgbClr val="CCFF99"/>
            </a:solidFill>
            <a:ln w="19050"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3" name="Text Box 7">
              <a:extLst>
                <a:ext uri="{FF2B5EF4-FFF2-40B4-BE49-F238E27FC236}">
                  <a16:creationId xmlns:a16="http://schemas.microsoft.com/office/drawing/2014/main" id="{5E24A6D7-8777-4752-AD55-B5419076C333}"/>
                </a:ext>
              </a:extLst>
            </p:cNvPr>
            <p:cNvSpPr txBox="1">
              <a:spLocks noChangeArrowheads="1"/>
            </p:cNvSpPr>
            <p:nvPr/>
          </p:nvSpPr>
          <p:spPr bwMode="auto">
            <a:xfrm>
              <a:off x="1248" y="2352"/>
              <a:ext cx="1023"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b="1">
                  <a:solidFill>
                    <a:srgbClr val="000000"/>
                  </a:solidFill>
                  <a:latin typeface="Arial" panose="020B0604020202020204" pitchFamily="34" charset="0"/>
                </a:rPr>
                <a:t>Trend of</a:t>
              </a:r>
            </a:p>
            <a:p>
              <a:pPr>
                <a:buClr>
                  <a:srgbClr val="104160"/>
                </a:buClr>
                <a:buSzPct val="90000"/>
                <a:buFont typeface="Monotype Sorts" pitchFamily="2" charset="2"/>
                <a:buNone/>
              </a:pPr>
              <a:r>
                <a:rPr lang="en-US" altLang="en-US" sz="1500" b="1">
                  <a:solidFill>
                    <a:srgbClr val="000000"/>
                  </a:solidFill>
                  <a:latin typeface="Arial" panose="020B0604020202020204" pitchFamily="34" charset="0"/>
                </a:rPr>
                <a:t>Balance</a:t>
              </a:r>
              <a:endParaRPr lang="en-US" altLang="en-US" sz="2200">
                <a:latin typeface="Times" panose="02020603050405020304" pitchFamily="18" charset="0"/>
              </a:endParaRPr>
            </a:p>
          </p:txBody>
        </p:sp>
        <p:sp>
          <p:nvSpPr>
            <p:cNvPr id="423944" name="Line 8">
              <a:extLst>
                <a:ext uri="{FF2B5EF4-FFF2-40B4-BE49-F238E27FC236}">
                  <a16:creationId xmlns:a16="http://schemas.microsoft.com/office/drawing/2014/main" id="{559F7F56-A3C3-493B-B69C-5B3884DEE95C}"/>
                </a:ext>
              </a:extLst>
            </p:cNvPr>
            <p:cNvSpPr>
              <a:spLocks noChangeShapeType="1"/>
            </p:cNvSpPr>
            <p:nvPr/>
          </p:nvSpPr>
          <p:spPr bwMode="auto">
            <a:xfrm flipV="1">
              <a:off x="816" y="3578"/>
              <a:ext cx="1570" cy="2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5" name="Line 9">
              <a:extLst>
                <a:ext uri="{FF2B5EF4-FFF2-40B4-BE49-F238E27FC236}">
                  <a16:creationId xmlns:a16="http://schemas.microsoft.com/office/drawing/2014/main" id="{C41A2136-6246-4632-8777-B0F849FA67F2}"/>
                </a:ext>
              </a:extLst>
            </p:cNvPr>
            <p:cNvSpPr>
              <a:spLocks noChangeShapeType="1"/>
            </p:cNvSpPr>
            <p:nvPr/>
          </p:nvSpPr>
          <p:spPr bwMode="auto">
            <a:xfrm flipH="1">
              <a:off x="799" y="2826"/>
              <a:ext cx="20" cy="7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6" name="Line 10">
              <a:extLst>
                <a:ext uri="{FF2B5EF4-FFF2-40B4-BE49-F238E27FC236}">
                  <a16:creationId xmlns:a16="http://schemas.microsoft.com/office/drawing/2014/main" id="{173A8AC1-AB32-4ECF-9C8E-CE8D22B28F45}"/>
                </a:ext>
              </a:extLst>
            </p:cNvPr>
            <p:cNvSpPr>
              <a:spLocks noChangeShapeType="1"/>
            </p:cNvSpPr>
            <p:nvPr/>
          </p:nvSpPr>
          <p:spPr bwMode="auto">
            <a:xfrm>
              <a:off x="810" y="3215"/>
              <a:ext cx="573" cy="0"/>
            </a:xfrm>
            <a:prstGeom prst="line">
              <a:avLst/>
            </a:prstGeom>
            <a:noFill/>
            <a:ln w="476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7" name="Freeform 11">
              <a:extLst>
                <a:ext uri="{FF2B5EF4-FFF2-40B4-BE49-F238E27FC236}">
                  <a16:creationId xmlns:a16="http://schemas.microsoft.com/office/drawing/2014/main" id="{9B28E40A-56F9-424C-9DDF-1BDE4F081BB9}"/>
                </a:ext>
              </a:extLst>
            </p:cNvPr>
            <p:cNvSpPr>
              <a:spLocks/>
            </p:cNvSpPr>
            <p:nvPr/>
          </p:nvSpPr>
          <p:spPr bwMode="auto">
            <a:xfrm>
              <a:off x="1711" y="2894"/>
              <a:ext cx="302" cy="183"/>
            </a:xfrm>
            <a:custGeom>
              <a:avLst/>
              <a:gdLst>
                <a:gd name="T0" fmla="*/ 0 w 592"/>
                <a:gd name="T1" fmla="*/ 28 h 29"/>
                <a:gd name="T2" fmla="*/ 13 w 592"/>
                <a:gd name="T3" fmla="*/ 28 h 29"/>
                <a:gd name="T4" fmla="*/ 35 w 592"/>
                <a:gd name="T5" fmla="*/ 28 h 29"/>
                <a:gd name="T6" fmla="*/ 65 w 592"/>
                <a:gd name="T7" fmla="*/ 28 h 29"/>
                <a:gd name="T8" fmla="*/ 102 w 592"/>
                <a:gd name="T9" fmla="*/ 26 h 29"/>
                <a:gd name="T10" fmla="*/ 143 w 592"/>
                <a:gd name="T11" fmla="*/ 24 h 29"/>
                <a:gd name="T12" fmla="*/ 190 w 592"/>
                <a:gd name="T13" fmla="*/ 21 h 29"/>
                <a:gd name="T14" fmla="*/ 239 w 592"/>
                <a:gd name="T15" fmla="*/ 20 h 29"/>
                <a:gd name="T16" fmla="*/ 290 w 592"/>
                <a:gd name="T17" fmla="*/ 16 h 29"/>
                <a:gd name="T18" fmla="*/ 339 w 592"/>
                <a:gd name="T19" fmla="*/ 14 h 29"/>
                <a:gd name="T20" fmla="*/ 389 w 592"/>
                <a:gd name="T21" fmla="*/ 11 h 29"/>
                <a:gd name="T22" fmla="*/ 436 w 592"/>
                <a:gd name="T23" fmla="*/ 9 h 29"/>
                <a:gd name="T24" fmla="*/ 480 w 592"/>
                <a:gd name="T25" fmla="*/ 6 h 29"/>
                <a:gd name="T26" fmla="*/ 518 w 592"/>
                <a:gd name="T27" fmla="*/ 4 h 29"/>
                <a:gd name="T28" fmla="*/ 550 w 592"/>
                <a:gd name="T29" fmla="*/ 2 h 29"/>
                <a:gd name="T30" fmla="*/ 574 w 592"/>
                <a:gd name="T31" fmla="*/ 2 h 29"/>
                <a:gd name="T32" fmla="*/ 591 w 592"/>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2" h="29">
                  <a:moveTo>
                    <a:pt x="0" y="28"/>
                  </a:moveTo>
                  <a:lnTo>
                    <a:pt x="13" y="28"/>
                  </a:lnTo>
                  <a:lnTo>
                    <a:pt x="35" y="28"/>
                  </a:lnTo>
                  <a:lnTo>
                    <a:pt x="65" y="28"/>
                  </a:lnTo>
                  <a:lnTo>
                    <a:pt x="102" y="26"/>
                  </a:lnTo>
                  <a:lnTo>
                    <a:pt x="143" y="24"/>
                  </a:lnTo>
                  <a:lnTo>
                    <a:pt x="190" y="21"/>
                  </a:lnTo>
                  <a:lnTo>
                    <a:pt x="239" y="20"/>
                  </a:lnTo>
                  <a:lnTo>
                    <a:pt x="290" y="16"/>
                  </a:lnTo>
                  <a:lnTo>
                    <a:pt x="339" y="14"/>
                  </a:lnTo>
                  <a:lnTo>
                    <a:pt x="389" y="11"/>
                  </a:lnTo>
                  <a:lnTo>
                    <a:pt x="436" y="9"/>
                  </a:lnTo>
                  <a:lnTo>
                    <a:pt x="480" y="6"/>
                  </a:lnTo>
                  <a:lnTo>
                    <a:pt x="518" y="4"/>
                  </a:lnTo>
                  <a:lnTo>
                    <a:pt x="550" y="2"/>
                  </a:lnTo>
                  <a:lnTo>
                    <a:pt x="574" y="2"/>
                  </a:lnTo>
                  <a:lnTo>
                    <a:pt x="591" y="0"/>
                  </a:lnTo>
                </a:path>
              </a:pathLst>
            </a:custGeom>
            <a:noFill/>
            <a:ln w="47625"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8" name="Freeform 12">
              <a:extLst>
                <a:ext uri="{FF2B5EF4-FFF2-40B4-BE49-F238E27FC236}">
                  <a16:creationId xmlns:a16="http://schemas.microsoft.com/office/drawing/2014/main" id="{950BC803-BFEA-4954-AA2C-8EB22C87E393}"/>
                </a:ext>
              </a:extLst>
            </p:cNvPr>
            <p:cNvSpPr>
              <a:spLocks/>
            </p:cNvSpPr>
            <p:nvPr/>
          </p:nvSpPr>
          <p:spPr bwMode="auto">
            <a:xfrm flipV="1">
              <a:off x="1987" y="2829"/>
              <a:ext cx="283" cy="65"/>
            </a:xfrm>
            <a:custGeom>
              <a:avLst/>
              <a:gdLst>
                <a:gd name="T0" fmla="*/ 0 w 274"/>
                <a:gd name="T1" fmla="*/ 0 h 25"/>
                <a:gd name="T2" fmla="*/ 19 w 274"/>
                <a:gd name="T3" fmla="*/ 2 h 25"/>
                <a:gd name="T4" fmla="*/ 38 w 274"/>
                <a:gd name="T5" fmla="*/ 2 h 25"/>
                <a:gd name="T6" fmla="*/ 55 w 274"/>
                <a:gd name="T7" fmla="*/ 4 h 25"/>
                <a:gd name="T8" fmla="*/ 72 w 274"/>
                <a:gd name="T9" fmla="*/ 6 h 25"/>
                <a:gd name="T10" fmla="*/ 88 w 274"/>
                <a:gd name="T11" fmla="*/ 10 h 25"/>
                <a:gd name="T12" fmla="*/ 104 w 274"/>
                <a:gd name="T13" fmla="*/ 12 h 25"/>
                <a:gd name="T14" fmla="*/ 119 w 274"/>
                <a:gd name="T15" fmla="*/ 14 h 25"/>
                <a:gd name="T16" fmla="*/ 136 w 274"/>
                <a:gd name="T17" fmla="*/ 16 h 25"/>
                <a:gd name="T18" fmla="*/ 151 w 274"/>
                <a:gd name="T19" fmla="*/ 20 h 25"/>
                <a:gd name="T20" fmla="*/ 167 w 274"/>
                <a:gd name="T21" fmla="*/ 22 h 25"/>
                <a:gd name="T22" fmla="*/ 183 w 274"/>
                <a:gd name="T23" fmla="*/ 24 h 25"/>
                <a:gd name="T24" fmla="*/ 200 w 274"/>
                <a:gd name="T25" fmla="*/ 24 h 25"/>
                <a:gd name="T26" fmla="*/ 216 w 274"/>
                <a:gd name="T27" fmla="*/ 24 h 25"/>
                <a:gd name="T28" fmla="*/ 234 w 274"/>
                <a:gd name="T29" fmla="*/ 24 h 25"/>
                <a:gd name="T30" fmla="*/ 253 w 274"/>
                <a:gd name="T31" fmla="*/ 22 h 25"/>
                <a:gd name="T32" fmla="*/ 273 w 274"/>
                <a:gd name="T33"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4" h="25">
                  <a:moveTo>
                    <a:pt x="0" y="0"/>
                  </a:moveTo>
                  <a:lnTo>
                    <a:pt x="19" y="2"/>
                  </a:lnTo>
                  <a:lnTo>
                    <a:pt x="38" y="2"/>
                  </a:lnTo>
                  <a:lnTo>
                    <a:pt x="55" y="4"/>
                  </a:lnTo>
                  <a:lnTo>
                    <a:pt x="72" y="6"/>
                  </a:lnTo>
                  <a:lnTo>
                    <a:pt x="88" y="10"/>
                  </a:lnTo>
                  <a:lnTo>
                    <a:pt x="104" y="12"/>
                  </a:lnTo>
                  <a:lnTo>
                    <a:pt x="119" y="14"/>
                  </a:lnTo>
                  <a:lnTo>
                    <a:pt x="136" y="16"/>
                  </a:lnTo>
                  <a:lnTo>
                    <a:pt x="151" y="20"/>
                  </a:lnTo>
                  <a:lnTo>
                    <a:pt x="167" y="22"/>
                  </a:lnTo>
                  <a:lnTo>
                    <a:pt x="183" y="24"/>
                  </a:lnTo>
                  <a:lnTo>
                    <a:pt x="200" y="24"/>
                  </a:lnTo>
                  <a:lnTo>
                    <a:pt x="216" y="24"/>
                  </a:lnTo>
                  <a:lnTo>
                    <a:pt x="234" y="24"/>
                  </a:lnTo>
                  <a:lnTo>
                    <a:pt x="253" y="22"/>
                  </a:lnTo>
                  <a:lnTo>
                    <a:pt x="273" y="19"/>
                  </a:lnTo>
                </a:path>
              </a:pathLst>
            </a:custGeom>
            <a:noFill/>
            <a:ln w="4762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9" name="Line 13">
              <a:extLst>
                <a:ext uri="{FF2B5EF4-FFF2-40B4-BE49-F238E27FC236}">
                  <a16:creationId xmlns:a16="http://schemas.microsoft.com/office/drawing/2014/main" id="{D5738006-1752-4DB6-99C2-DBB830C73A2C}"/>
                </a:ext>
              </a:extLst>
            </p:cNvPr>
            <p:cNvSpPr>
              <a:spLocks noChangeShapeType="1"/>
            </p:cNvSpPr>
            <p:nvPr/>
          </p:nvSpPr>
          <p:spPr bwMode="auto">
            <a:xfrm>
              <a:off x="919"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0" name="Line 14">
              <a:extLst>
                <a:ext uri="{FF2B5EF4-FFF2-40B4-BE49-F238E27FC236}">
                  <a16:creationId xmlns:a16="http://schemas.microsoft.com/office/drawing/2014/main" id="{3F813230-8A7E-45E8-8FD3-0D14CDC89C0A}"/>
                </a:ext>
              </a:extLst>
            </p:cNvPr>
            <p:cNvSpPr>
              <a:spLocks noChangeShapeType="1"/>
            </p:cNvSpPr>
            <p:nvPr/>
          </p:nvSpPr>
          <p:spPr bwMode="auto">
            <a:xfrm>
              <a:off x="10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1" name="Line 15">
              <a:extLst>
                <a:ext uri="{FF2B5EF4-FFF2-40B4-BE49-F238E27FC236}">
                  <a16:creationId xmlns:a16="http://schemas.microsoft.com/office/drawing/2014/main" id="{B87003DA-24CA-4EDF-9BCB-F741BD35114C}"/>
                </a:ext>
              </a:extLst>
            </p:cNvPr>
            <p:cNvSpPr>
              <a:spLocks noChangeShapeType="1"/>
            </p:cNvSpPr>
            <p:nvPr/>
          </p:nvSpPr>
          <p:spPr bwMode="auto">
            <a:xfrm>
              <a:off x="11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2" name="Line 16">
              <a:extLst>
                <a:ext uri="{FF2B5EF4-FFF2-40B4-BE49-F238E27FC236}">
                  <a16:creationId xmlns:a16="http://schemas.microsoft.com/office/drawing/2014/main" id="{397682FB-291F-4839-B270-528F8B758BC7}"/>
                </a:ext>
              </a:extLst>
            </p:cNvPr>
            <p:cNvSpPr>
              <a:spLocks noChangeShapeType="1"/>
            </p:cNvSpPr>
            <p:nvPr/>
          </p:nvSpPr>
          <p:spPr bwMode="auto">
            <a:xfrm>
              <a:off x="1219"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3" name="Line 17">
              <a:extLst>
                <a:ext uri="{FF2B5EF4-FFF2-40B4-BE49-F238E27FC236}">
                  <a16:creationId xmlns:a16="http://schemas.microsoft.com/office/drawing/2014/main" id="{CBA9CD5C-0495-492A-AD38-F3FDC62B61E4}"/>
                </a:ext>
              </a:extLst>
            </p:cNvPr>
            <p:cNvSpPr>
              <a:spLocks noChangeShapeType="1"/>
            </p:cNvSpPr>
            <p:nvPr/>
          </p:nvSpPr>
          <p:spPr bwMode="auto">
            <a:xfrm>
              <a:off x="13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4" name="Line 18">
              <a:extLst>
                <a:ext uri="{FF2B5EF4-FFF2-40B4-BE49-F238E27FC236}">
                  <a16:creationId xmlns:a16="http://schemas.microsoft.com/office/drawing/2014/main" id="{651968BE-51A1-40A0-B5DB-8DBAC709C665}"/>
                </a:ext>
              </a:extLst>
            </p:cNvPr>
            <p:cNvSpPr>
              <a:spLocks noChangeShapeType="1"/>
            </p:cNvSpPr>
            <p:nvPr/>
          </p:nvSpPr>
          <p:spPr bwMode="auto">
            <a:xfrm>
              <a:off x="14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5" name="Line 19">
              <a:extLst>
                <a:ext uri="{FF2B5EF4-FFF2-40B4-BE49-F238E27FC236}">
                  <a16:creationId xmlns:a16="http://schemas.microsoft.com/office/drawing/2014/main" id="{F5EE506C-6450-44C2-A75B-F9B117D908A1}"/>
                </a:ext>
              </a:extLst>
            </p:cNvPr>
            <p:cNvSpPr>
              <a:spLocks noChangeShapeType="1"/>
            </p:cNvSpPr>
            <p:nvPr/>
          </p:nvSpPr>
          <p:spPr bwMode="auto">
            <a:xfrm>
              <a:off x="15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6" name="Line 20">
              <a:extLst>
                <a:ext uri="{FF2B5EF4-FFF2-40B4-BE49-F238E27FC236}">
                  <a16:creationId xmlns:a16="http://schemas.microsoft.com/office/drawing/2014/main" id="{9802EA4F-4BCD-4A47-A814-897585417300}"/>
                </a:ext>
              </a:extLst>
            </p:cNvPr>
            <p:cNvSpPr>
              <a:spLocks noChangeShapeType="1"/>
            </p:cNvSpPr>
            <p:nvPr/>
          </p:nvSpPr>
          <p:spPr bwMode="auto">
            <a:xfrm>
              <a:off x="16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7" name="Line 21">
              <a:extLst>
                <a:ext uri="{FF2B5EF4-FFF2-40B4-BE49-F238E27FC236}">
                  <a16:creationId xmlns:a16="http://schemas.microsoft.com/office/drawing/2014/main" id="{875BBE89-C04F-4BB0-90CB-B4423ED1483E}"/>
                </a:ext>
              </a:extLst>
            </p:cNvPr>
            <p:cNvSpPr>
              <a:spLocks noChangeShapeType="1"/>
            </p:cNvSpPr>
            <p:nvPr/>
          </p:nvSpPr>
          <p:spPr bwMode="auto">
            <a:xfrm>
              <a:off x="17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8" name="Line 22">
              <a:extLst>
                <a:ext uri="{FF2B5EF4-FFF2-40B4-BE49-F238E27FC236}">
                  <a16:creationId xmlns:a16="http://schemas.microsoft.com/office/drawing/2014/main" id="{508D3B7D-29EE-4686-B2D9-48EEDA214D4B}"/>
                </a:ext>
              </a:extLst>
            </p:cNvPr>
            <p:cNvSpPr>
              <a:spLocks noChangeShapeType="1"/>
            </p:cNvSpPr>
            <p:nvPr/>
          </p:nvSpPr>
          <p:spPr bwMode="auto">
            <a:xfrm>
              <a:off x="1822"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9" name="Line 23">
              <a:extLst>
                <a:ext uri="{FF2B5EF4-FFF2-40B4-BE49-F238E27FC236}">
                  <a16:creationId xmlns:a16="http://schemas.microsoft.com/office/drawing/2014/main" id="{5ECADDED-3695-414A-91C9-1B2C17EA1891}"/>
                </a:ext>
              </a:extLst>
            </p:cNvPr>
            <p:cNvSpPr>
              <a:spLocks noChangeShapeType="1"/>
            </p:cNvSpPr>
            <p:nvPr/>
          </p:nvSpPr>
          <p:spPr bwMode="auto">
            <a:xfrm>
              <a:off x="1920"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0" name="Line 24">
              <a:extLst>
                <a:ext uri="{FF2B5EF4-FFF2-40B4-BE49-F238E27FC236}">
                  <a16:creationId xmlns:a16="http://schemas.microsoft.com/office/drawing/2014/main" id="{4F36A2B0-C27F-4EF5-BD07-B568E42872D9}"/>
                </a:ext>
              </a:extLst>
            </p:cNvPr>
            <p:cNvSpPr>
              <a:spLocks noChangeShapeType="1"/>
            </p:cNvSpPr>
            <p:nvPr/>
          </p:nvSpPr>
          <p:spPr bwMode="auto">
            <a:xfrm>
              <a:off x="2021"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1" name="Line 25">
              <a:extLst>
                <a:ext uri="{FF2B5EF4-FFF2-40B4-BE49-F238E27FC236}">
                  <a16:creationId xmlns:a16="http://schemas.microsoft.com/office/drawing/2014/main" id="{3AAC41A1-7256-44F5-952B-74CEF68DE193}"/>
                </a:ext>
              </a:extLst>
            </p:cNvPr>
            <p:cNvSpPr>
              <a:spLocks noChangeShapeType="1"/>
            </p:cNvSpPr>
            <p:nvPr/>
          </p:nvSpPr>
          <p:spPr bwMode="auto">
            <a:xfrm>
              <a:off x="2122"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2" name="Text Box 26">
              <a:extLst>
                <a:ext uri="{FF2B5EF4-FFF2-40B4-BE49-F238E27FC236}">
                  <a16:creationId xmlns:a16="http://schemas.microsoft.com/office/drawing/2014/main" id="{7AEDA94F-2941-4012-A183-51DE2CA59B7A}"/>
                </a:ext>
              </a:extLst>
            </p:cNvPr>
            <p:cNvSpPr txBox="1">
              <a:spLocks noChangeArrowheads="1"/>
            </p:cNvSpPr>
            <p:nvPr/>
          </p:nvSpPr>
          <p:spPr bwMode="auto">
            <a:xfrm>
              <a:off x="4214" y="2344"/>
              <a:ext cx="76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b="1">
                  <a:solidFill>
                    <a:srgbClr val="000000"/>
                  </a:solidFill>
                  <a:latin typeface="Arial" panose="020B0604020202020204" pitchFamily="34" charset="0"/>
                </a:rPr>
                <a:t>Trend of Bearings</a:t>
              </a:r>
              <a:endParaRPr lang="en-US" altLang="en-US" sz="2200">
                <a:latin typeface="Times" panose="02020603050405020304" pitchFamily="18" charset="0"/>
              </a:endParaRPr>
            </a:p>
          </p:txBody>
        </p:sp>
        <p:sp>
          <p:nvSpPr>
            <p:cNvPr id="423963" name="Line 27">
              <a:extLst>
                <a:ext uri="{FF2B5EF4-FFF2-40B4-BE49-F238E27FC236}">
                  <a16:creationId xmlns:a16="http://schemas.microsoft.com/office/drawing/2014/main" id="{9BE94D16-B17D-4985-9B6F-E7FDEF778D6D}"/>
                </a:ext>
              </a:extLst>
            </p:cNvPr>
            <p:cNvSpPr>
              <a:spLocks noChangeShapeType="1"/>
            </p:cNvSpPr>
            <p:nvPr/>
          </p:nvSpPr>
          <p:spPr bwMode="auto">
            <a:xfrm>
              <a:off x="3055" y="3578"/>
              <a:ext cx="17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4" name="Line 28">
              <a:extLst>
                <a:ext uri="{FF2B5EF4-FFF2-40B4-BE49-F238E27FC236}">
                  <a16:creationId xmlns:a16="http://schemas.microsoft.com/office/drawing/2014/main" id="{A7DF717B-E614-40B9-9369-7E9F14377081}"/>
                </a:ext>
              </a:extLst>
            </p:cNvPr>
            <p:cNvSpPr>
              <a:spLocks noChangeShapeType="1"/>
            </p:cNvSpPr>
            <p:nvPr/>
          </p:nvSpPr>
          <p:spPr bwMode="auto">
            <a:xfrm flipH="1">
              <a:off x="3247" y="2826"/>
              <a:ext cx="19" cy="7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5" name="Line 29">
              <a:extLst>
                <a:ext uri="{FF2B5EF4-FFF2-40B4-BE49-F238E27FC236}">
                  <a16:creationId xmlns:a16="http://schemas.microsoft.com/office/drawing/2014/main" id="{AC5F7FB7-022A-4645-8D81-640460F38D32}"/>
                </a:ext>
              </a:extLst>
            </p:cNvPr>
            <p:cNvSpPr>
              <a:spLocks noChangeShapeType="1"/>
            </p:cNvSpPr>
            <p:nvPr/>
          </p:nvSpPr>
          <p:spPr bwMode="auto">
            <a:xfrm>
              <a:off x="3365"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6" name="Line 30">
              <a:extLst>
                <a:ext uri="{FF2B5EF4-FFF2-40B4-BE49-F238E27FC236}">
                  <a16:creationId xmlns:a16="http://schemas.microsoft.com/office/drawing/2014/main" id="{13EAF870-081B-44A7-9373-2D512FE00E80}"/>
                </a:ext>
              </a:extLst>
            </p:cNvPr>
            <p:cNvSpPr>
              <a:spLocks noChangeShapeType="1"/>
            </p:cNvSpPr>
            <p:nvPr/>
          </p:nvSpPr>
          <p:spPr bwMode="auto">
            <a:xfrm>
              <a:off x="34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7" name="Line 31">
              <a:extLst>
                <a:ext uri="{FF2B5EF4-FFF2-40B4-BE49-F238E27FC236}">
                  <a16:creationId xmlns:a16="http://schemas.microsoft.com/office/drawing/2014/main" id="{BEB585D8-62C5-4473-B896-3DA0BE1C83FD}"/>
                </a:ext>
              </a:extLst>
            </p:cNvPr>
            <p:cNvSpPr>
              <a:spLocks noChangeShapeType="1"/>
            </p:cNvSpPr>
            <p:nvPr/>
          </p:nvSpPr>
          <p:spPr bwMode="auto">
            <a:xfrm>
              <a:off x="35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8" name="Line 32">
              <a:extLst>
                <a:ext uri="{FF2B5EF4-FFF2-40B4-BE49-F238E27FC236}">
                  <a16:creationId xmlns:a16="http://schemas.microsoft.com/office/drawing/2014/main" id="{29D06BA5-E114-46A0-9641-1FABF5D8809C}"/>
                </a:ext>
              </a:extLst>
            </p:cNvPr>
            <p:cNvSpPr>
              <a:spLocks noChangeShapeType="1"/>
            </p:cNvSpPr>
            <p:nvPr/>
          </p:nvSpPr>
          <p:spPr bwMode="auto">
            <a:xfrm>
              <a:off x="3665"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69" name="Line 33">
              <a:extLst>
                <a:ext uri="{FF2B5EF4-FFF2-40B4-BE49-F238E27FC236}">
                  <a16:creationId xmlns:a16="http://schemas.microsoft.com/office/drawing/2014/main" id="{EDF7C4BE-5055-4CC1-AF01-49BD6F76CBDB}"/>
                </a:ext>
              </a:extLst>
            </p:cNvPr>
            <p:cNvSpPr>
              <a:spLocks noChangeShapeType="1"/>
            </p:cNvSpPr>
            <p:nvPr/>
          </p:nvSpPr>
          <p:spPr bwMode="auto">
            <a:xfrm>
              <a:off x="37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0" name="Line 34">
              <a:extLst>
                <a:ext uri="{FF2B5EF4-FFF2-40B4-BE49-F238E27FC236}">
                  <a16:creationId xmlns:a16="http://schemas.microsoft.com/office/drawing/2014/main" id="{886C83E5-44D8-4BE5-8385-E81DAD35C8B4}"/>
                </a:ext>
              </a:extLst>
            </p:cNvPr>
            <p:cNvSpPr>
              <a:spLocks noChangeShapeType="1"/>
            </p:cNvSpPr>
            <p:nvPr/>
          </p:nvSpPr>
          <p:spPr bwMode="auto">
            <a:xfrm>
              <a:off x="38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1" name="Line 35">
              <a:extLst>
                <a:ext uri="{FF2B5EF4-FFF2-40B4-BE49-F238E27FC236}">
                  <a16:creationId xmlns:a16="http://schemas.microsoft.com/office/drawing/2014/main" id="{53D205CD-3A4B-49FA-84D2-C6DB7B93C623}"/>
                </a:ext>
              </a:extLst>
            </p:cNvPr>
            <p:cNvSpPr>
              <a:spLocks noChangeShapeType="1"/>
            </p:cNvSpPr>
            <p:nvPr/>
          </p:nvSpPr>
          <p:spPr bwMode="auto">
            <a:xfrm>
              <a:off x="3967"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2" name="Line 36">
              <a:extLst>
                <a:ext uri="{FF2B5EF4-FFF2-40B4-BE49-F238E27FC236}">
                  <a16:creationId xmlns:a16="http://schemas.microsoft.com/office/drawing/2014/main" id="{C4FB96AE-9948-4FCA-AB0E-09B5B1453C6F}"/>
                </a:ext>
              </a:extLst>
            </p:cNvPr>
            <p:cNvSpPr>
              <a:spLocks noChangeShapeType="1"/>
            </p:cNvSpPr>
            <p:nvPr/>
          </p:nvSpPr>
          <p:spPr bwMode="auto">
            <a:xfrm>
              <a:off x="40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3" name="Line 37">
              <a:extLst>
                <a:ext uri="{FF2B5EF4-FFF2-40B4-BE49-F238E27FC236}">
                  <a16:creationId xmlns:a16="http://schemas.microsoft.com/office/drawing/2014/main" id="{5B005BEA-2F11-4E82-B838-472ECF044499}"/>
                </a:ext>
              </a:extLst>
            </p:cNvPr>
            <p:cNvSpPr>
              <a:spLocks noChangeShapeType="1"/>
            </p:cNvSpPr>
            <p:nvPr/>
          </p:nvSpPr>
          <p:spPr bwMode="auto">
            <a:xfrm>
              <a:off x="4167"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4" name="Line 38">
              <a:extLst>
                <a:ext uri="{FF2B5EF4-FFF2-40B4-BE49-F238E27FC236}">
                  <a16:creationId xmlns:a16="http://schemas.microsoft.com/office/drawing/2014/main" id="{B5BFDA15-69A6-4B2B-8920-06245ED8A065}"/>
                </a:ext>
              </a:extLst>
            </p:cNvPr>
            <p:cNvSpPr>
              <a:spLocks noChangeShapeType="1"/>
            </p:cNvSpPr>
            <p:nvPr/>
          </p:nvSpPr>
          <p:spPr bwMode="auto">
            <a:xfrm>
              <a:off x="4266"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5" name="Line 39">
              <a:extLst>
                <a:ext uri="{FF2B5EF4-FFF2-40B4-BE49-F238E27FC236}">
                  <a16:creationId xmlns:a16="http://schemas.microsoft.com/office/drawing/2014/main" id="{501B71CE-3C5F-41E2-879E-29FEE1CB4E5D}"/>
                </a:ext>
              </a:extLst>
            </p:cNvPr>
            <p:cNvSpPr>
              <a:spLocks noChangeShapeType="1"/>
            </p:cNvSpPr>
            <p:nvPr/>
          </p:nvSpPr>
          <p:spPr bwMode="auto">
            <a:xfrm>
              <a:off x="4367"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6" name="Line 40">
              <a:extLst>
                <a:ext uri="{FF2B5EF4-FFF2-40B4-BE49-F238E27FC236}">
                  <a16:creationId xmlns:a16="http://schemas.microsoft.com/office/drawing/2014/main" id="{1D22FCD2-B4CE-48B0-A524-EA8183DAB52A}"/>
                </a:ext>
              </a:extLst>
            </p:cNvPr>
            <p:cNvSpPr>
              <a:spLocks noChangeShapeType="1"/>
            </p:cNvSpPr>
            <p:nvPr/>
          </p:nvSpPr>
          <p:spPr bwMode="auto">
            <a:xfrm>
              <a:off x="4467"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7" name="Line 41">
              <a:extLst>
                <a:ext uri="{FF2B5EF4-FFF2-40B4-BE49-F238E27FC236}">
                  <a16:creationId xmlns:a16="http://schemas.microsoft.com/office/drawing/2014/main" id="{1D70A2F9-CF90-47BD-9EA1-5B24190333EB}"/>
                </a:ext>
              </a:extLst>
            </p:cNvPr>
            <p:cNvSpPr>
              <a:spLocks noChangeShapeType="1"/>
            </p:cNvSpPr>
            <p:nvPr/>
          </p:nvSpPr>
          <p:spPr bwMode="auto">
            <a:xfrm>
              <a:off x="4567" y="3598"/>
              <a:ext cx="0" cy="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8" name="Line 42">
              <a:extLst>
                <a:ext uri="{FF2B5EF4-FFF2-40B4-BE49-F238E27FC236}">
                  <a16:creationId xmlns:a16="http://schemas.microsoft.com/office/drawing/2014/main" id="{85F85041-1C1D-4F66-B955-7B8DEBB12CAD}"/>
                </a:ext>
              </a:extLst>
            </p:cNvPr>
            <p:cNvSpPr>
              <a:spLocks noChangeShapeType="1"/>
            </p:cNvSpPr>
            <p:nvPr/>
          </p:nvSpPr>
          <p:spPr bwMode="auto">
            <a:xfrm>
              <a:off x="3295" y="3173"/>
              <a:ext cx="1484"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9" name="Text Box 43">
              <a:extLst>
                <a:ext uri="{FF2B5EF4-FFF2-40B4-BE49-F238E27FC236}">
                  <a16:creationId xmlns:a16="http://schemas.microsoft.com/office/drawing/2014/main" id="{E8A2C368-C225-4361-A06D-D661A9CFB118}"/>
                </a:ext>
              </a:extLst>
            </p:cNvPr>
            <p:cNvSpPr txBox="1">
              <a:spLocks noChangeArrowheads="1"/>
            </p:cNvSpPr>
            <p:nvPr/>
          </p:nvSpPr>
          <p:spPr bwMode="auto">
            <a:xfrm>
              <a:off x="2345" y="2718"/>
              <a:ext cx="38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Alarm</a:t>
              </a:r>
            </a:p>
          </p:txBody>
        </p:sp>
        <p:sp>
          <p:nvSpPr>
            <p:cNvPr id="423980" name="Line 44">
              <a:extLst>
                <a:ext uri="{FF2B5EF4-FFF2-40B4-BE49-F238E27FC236}">
                  <a16:creationId xmlns:a16="http://schemas.microsoft.com/office/drawing/2014/main" id="{1374F8FC-FFB1-4F59-B438-976B415853B4}"/>
                </a:ext>
              </a:extLst>
            </p:cNvPr>
            <p:cNvSpPr>
              <a:spLocks noChangeShapeType="1"/>
            </p:cNvSpPr>
            <p:nvPr/>
          </p:nvSpPr>
          <p:spPr bwMode="auto">
            <a:xfrm>
              <a:off x="1251" y="1032"/>
              <a:ext cx="3"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1" name="Line 45">
              <a:extLst>
                <a:ext uri="{FF2B5EF4-FFF2-40B4-BE49-F238E27FC236}">
                  <a16:creationId xmlns:a16="http://schemas.microsoft.com/office/drawing/2014/main" id="{29563E49-2429-4B46-8FFD-BEE986650112}"/>
                </a:ext>
              </a:extLst>
            </p:cNvPr>
            <p:cNvSpPr>
              <a:spLocks noChangeShapeType="1"/>
            </p:cNvSpPr>
            <p:nvPr/>
          </p:nvSpPr>
          <p:spPr bwMode="auto">
            <a:xfrm>
              <a:off x="1588" y="1023"/>
              <a:ext cx="2" cy="948"/>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2" name="Line 46">
              <a:extLst>
                <a:ext uri="{FF2B5EF4-FFF2-40B4-BE49-F238E27FC236}">
                  <a16:creationId xmlns:a16="http://schemas.microsoft.com/office/drawing/2014/main" id="{E40FA7A1-FDEA-4CD1-B524-340B3A946CF3}"/>
                </a:ext>
              </a:extLst>
            </p:cNvPr>
            <p:cNvSpPr>
              <a:spLocks noChangeShapeType="1"/>
            </p:cNvSpPr>
            <p:nvPr/>
          </p:nvSpPr>
          <p:spPr bwMode="auto">
            <a:xfrm>
              <a:off x="2341" y="1041"/>
              <a:ext cx="2"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3" name="Line 47">
              <a:extLst>
                <a:ext uri="{FF2B5EF4-FFF2-40B4-BE49-F238E27FC236}">
                  <a16:creationId xmlns:a16="http://schemas.microsoft.com/office/drawing/2014/main" id="{C7AC98D0-785F-461F-BB82-6D2E886B2E45}"/>
                </a:ext>
              </a:extLst>
            </p:cNvPr>
            <p:cNvSpPr>
              <a:spLocks noChangeShapeType="1"/>
            </p:cNvSpPr>
            <p:nvPr/>
          </p:nvSpPr>
          <p:spPr bwMode="auto">
            <a:xfrm>
              <a:off x="2801" y="1032"/>
              <a:ext cx="2"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4" name="Line 48">
              <a:extLst>
                <a:ext uri="{FF2B5EF4-FFF2-40B4-BE49-F238E27FC236}">
                  <a16:creationId xmlns:a16="http://schemas.microsoft.com/office/drawing/2014/main" id="{9545826F-B6AD-4DD7-9974-B31E456ED94B}"/>
                </a:ext>
              </a:extLst>
            </p:cNvPr>
            <p:cNvSpPr>
              <a:spLocks noChangeShapeType="1"/>
            </p:cNvSpPr>
            <p:nvPr/>
          </p:nvSpPr>
          <p:spPr bwMode="auto">
            <a:xfrm>
              <a:off x="3337" y="1032"/>
              <a:ext cx="2"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5" name="Line 49">
              <a:extLst>
                <a:ext uri="{FF2B5EF4-FFF2-40B4-BE49-F238E27FC236}">
                  <a16:creationId xmlns:a16="http://schemas.microsoft.com/office/drawing/2014/main" id="{98296F42-5CFD-4EE2-8A67-9460558F3338}"/>
                </a:ext>
              </a:extLst>
            </p:cNvPr>
            <p:cNvSpPr>
              <a:spLocks noChangeShapeType="1"/>
            </p:cNvSpPr>
            <p:nvPr/>
          </p:nvSpPr>
          <p:spPr bwMode="auto">
            <a:xfrm>
              <a:off x="3874" y="1032"/>
              <a:ext cx="3"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6" name="Line 50">
              <a:extLst>
                <a:ext uri="{FF2B5EF4-FFF2-40B4-BE49-F238E27FC236}">
                  <a16:creationId xmlns:a16="http://schemas.microsoft.com/office/drawing/2014/main" id="{BFF4CD75-30CB-4C86-8BE0-5EC43DC56CDC}"/>
                </a:ext>
              </a:extLst>
            </p:cNvPr>
            <p:cNvSpPr>
              <a:spLocks noChangeShapeType="1"/>
            </p:cNvSpPr>
            <p:nvPr/>
          </p:nvSpPr>
          <p:spPr bwMode="auto">
            <a:xfrm>
              <a:off x="4411" y="1032"/>
              <a:ext cx="3"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7" name="Freeform 51">
              <a:extLst>
                <a:ext uri="{FF2B5EF4-FFF2-40B4-BE49-F238E27FC236}">
                  <a16:creationId xmlns:a16="http://schemas.microsoft.com/office/drawing/2014/main" id="{D44FA21D-1FA6-47FD-BC80-B9D06D39AECF}"/>
                </a:ext>
              </a:extLst>
            </p:cNvPr>
            <p:cNvSpPr>
              <a:spLocks/>
            </p:cNvSpPr>
            <p:nvPr/>
          </p:nvSpPr>
          <p:spPr bwMode="auto">
            <a:xfrm>
              <a:off x="656" y="2001"/>
              <a:ext cx="4568" cy="141"/>
            </a:xfrm>
            <a:custGeom>
              <a:avLst/>
              <a:gdLst>
                <a:gd name="T0" fmla="*/ 0 w 4712"/>
                <a:gd name="T1" fmla="*/ 75 h 139"/>
                <a:gd name="T2" fmla="*/ 2709 w 4712"/>
                <a:gd name="T3" fmla="*/ 75 h 139"/>
                <a:gd name="T4" fmla="*/ 2798 w 4712"/>
                <a:gd name="T5" fmla="*/ 0 h 139"/>
                <a:gd name="T6" fmla="*/ 2848 w 4712"/>
                <a:gd name="T7" fmla="*/ 138 h 139"/>
                <a:gd name="T8" fmla="*/ 2923 w 4712"/>
                <a:gd name="T9" fmla="*/ 75 h 139"/>
                <a:gd name="T10" fmla="*/ 4711 w 4712"/>
                <a:gd name="T11" fmla="*/ 75 h 139"/>
              </a:gdLst>
              <a:ahLst/>
              <a:cxnLst>
                <a:cxn ang="0">
                  <a:pos x="T0" y="T1"/>
                </a:cxn>
                <a:cxn ang="0">
                  <a:pos x="T2" y="T3"/>
                </a:cxn>
                <a:cxn ang="0">
                  <a:pos x="T4" y="T5"/>
                </a:cxn>
                <a:cxn ang="0">
                  <a:pos x="T6" y="T7"/>
                </a:cxn>
                <a:cxn ang="0">
                  <a:pos x="T8" y="T9"/>
                </a:cxn>
                <a:cxn ang="0">
                  <a:pos x="T10" y="T11"/>
                </a:cxn>
              </a:cxnLst>
              <a:rect l="0" t="0" r="r" b="b"/>
              <a:pathLst>
                <a:path w="4712" h="139">
                  <a:moveTo>
                    <a:pt x="0" y="75"/>
                  </a:moveTo>
                  <a:lnTo>
                    <a:pt x="2709" y="75"/>
                  </a:lnTo>
                  <a:lnTo>
                    <a:pt x="2798" y="0"/>
                  </a:lnTo>
                  <a:lnTo>
                    <a:pt x="2848" y="138"/>
                  </a:lnTo>
                  <a:lnTo>
                    <a:pt x="2923" y="75"/>
                  </a:lnTo>
                  <a:lnTo>
                    <a:pt x="4711" y="75"/>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88" name="Text Box 52">
              <a:extLst>
                <a:ext uri="{FF2B5EF4-FFF2-40B4-BE49-F238E27FC236}">
                  <a16:creationId xmlns:a16="http://schemas.microsoft.com/office/drawing/2014/main" id="{BC452216-72D1-4C89-A75C-C6E102C9E1EF}"/>
                </a:ext>
              </a:extLst>
            </p:cNvPr>
            <p:cNvSpPr txBox="1">
              <a:spLocks noChangeArrowheads="1"/>
            </p:cNvSpPr>
            <p:nvPr/>
          </p:nvSpPr>
          <p:spPr bwMode="auto">
            <a:xfrm rot="16200000">
              <a:off x="62" y="1388"/>
              <a:ext cx="915"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b="1">
                  <a:solidFill>
                    <a:srgbClr val="000000"/>
                  </a:solidFill>
                  <a:latin typeface="Arial" panose="020B0604020202020204" pitchFamily="34" charset="0"/>
                </a:rPr>
                <a:t>Amplitude</a:t>
              </a:r>
              <a:endParaRPr lang="en-US" altLang="en-US" sz="2200">
                <a:latin typeface="Times" panose="02020603050405020304" pitchFamily="18" charset="0"/>
              </a:endParaRPr>
            </a:p>
          </p:txBody>
        </p:sp>
        <p:sp>
          <p:nvSpPr>
            <p:cNvPr id="423989" name="Line 53">
              <a:extLst>
                <a:ext uri="{FF2B5EF4-FFF2-40B4-BE49-F238E27FC236}">
                  <a16:creationId xmlns:a16="http://schemas.microsoft.com/office/drawing/2014/main" id="{05508898-8191-497E-AA06-35E5361BF57B}"/>
                </a:ext>
              </a:extLst>
            </p:cNvPr>
            <p:cNvSpPr>
              <a:spLocks noChangeShapeType="1"/>
            </p:cNvSpPr>
            <p:nvPr/>
          </p:nvSpPr>
          <p:spPr bwMode="auto">
            <a:xfrm>
              <a:off x="651" y="725"/>
              <a:ext cx="5" cy="133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90" name="Freeform 54">
              <a:extLst>
                <a:ext uri="{FF2B5EF4-FFF2-40B4-BE49-F238E27FC236}">
                  <a16:creationId xmlns:a16="http://schemas.microsoft.com/office/drawing/2014/main" id="{89090B9D-6A87-486B-A382-808A92E54AE1}"/>
                </a:ext>
              </a:extLst>
            </p:cNvPr>
            <p:cNvSpPr>
              <a:spLocks/>
            </p:cNvSpPr>
            <p:nvPr/>
          </p:nvSpPr>
          <p:spPr bwMode="auto">
            <a:xfrm>
              <a:off x="704" y="1151"/>
              <a:ext cx="4186" cy="857"/>
            </a:xfrm>
            <a:custGeom>
              <a:avLst/>
              <a:gdLst>
                <a:gd name="T0" fmla="*/ 0 w 4318"/>
                <a:gd name="T1" fmla="*/ 831 h 845"/>
                <a:gd name="T2" fmla="*/ 75 w 4318"/>
                <a:gd name="T3" fmla="*/ 844 h 845"/>
                <a:gd name="T4" fmla="*/ 163 w 4318"/>
                <a:gd name="T5" fmla="*/ 793 h 845"/>
                <a:gd name="T6" fmla="*/ 251 w 4318"/>
                <a:gd name="T7" fmla="*/ 831 h 845"/>
                <a:gd name="T8" fmla="*/ 327 w 4318"/>
                <a:gd name="T9" fmla="*/ 743 h 845"/>
                <a:gd name="T10" fmla="*/ 427 w 4318"/>
                <a:gd name="T11" fmla="*/ 806 h 845"/>
                <a:gd name="T12" fmla="*/ 529 w 4318"/>
                <a:gd name="T13" fmla="*/ 730 h 845"/>
                <a:gd name="T14" fmla="*/ 629 w 4318"/>
                <a:gd name="T15" fmla="*/ 806 h 845"/>
                <a:gd name="T16" fmla="*/ 743 w 4318"/>
                <a:gd name="T17" fmla="*/ 38 h 845"/>
                <a:gd name="T18" fmla="*/ 755 w 4318"/>
                <a:gd name="T19" fmla="*/ 227 h 845"/>
                <a:gd name="T20" fmla="*/ 780 w 4318"/>
                <a:gd name="T21" fmla="*/ 780 h 845"/>
                <a:gd name="T22" fmla="*/ 919 w 4318"/>
                <a:gd name="T23" fmla="*/ 755 h 845"/>
                <a:gd name="T24" fmla="*/ 1019 w 4318"/>
                <a:gd name="T25" fmla="*/ 831 h 845"/>
                <a:gd name="T26" fmla="*/ 1133 w 4318"/>
                <a:gd name="T27" fmla="*/ 718 h 845"/>
                <a:gd name="T28" fmla="*/ 1233 w 4318"/>
                <a:gd name="T29" fmla="*/ 793 h 845"/>
                <a:gd name="T30" fmla="*/ 1347 w 4318"/>
                <a:gd name="T31" fmla="*/ 730 h 845"/>
                <a:gd name="T32" fmla="*/ 1410 w 4318"/>
                <a:gd name="T33" fmla="*/ 767 h 845"/>
                <a:gd name="T34" fmla="*/ 1497 w 4318"/>
                <a:gd name="T35" fmla="*/ 793 h 845"/>
                <a:gd name="T36" fmla="*/ 1535 w 4318"/>
                <a:gd name="T37" fmla="*/ 215 h 845"/>
                <a:gd name="T38" fmla="*/ 1574 w 4318"/>
                <a:gd name="T39" fmla="*/ 755 h 845"/>
                <a:gd name="T40" fmla="*/ 1712 w 4318"/>
                <a:gd name="T41" fmla="*/ 705 h 845"/>
                <a:gd name="T42" fmla="*/ 1813 w 4318"/>
                <a:gd name="T43" fmla="*/ 743 h 845"/>
                <a:gd name="T44" fmla="*/ 1901 w 4318"/>
                <a:gd name="T45" fmla="*/ 806 h 845"/>
                <a:gd name="T46" fmla="*/ 1964 w 4318"/>
                <a:gd name="T47" fmla="*/ 767 h 845"/>
                <a:gd name="T48" fmla="*/ 2040 w 4318"/>
                <a:gd name="T49" fmla="*/ 793 h 845"/>
                <a:gd name="T50" fmla="*/ 2089 w 4318"/>
                <a:gd name="T51" fmla="*/ 743 h 845"/>
                <a:gd name="T52" fmla="*/ 2177 w 4318"/>
                <a:gd name="T53" fmla="*/ 755 h 845"/>
                <a:gd name="T54" fmla="*/ 2316 w 4318"/>
                <a:gd name="T55" fmla="*/ 793 h 845"/>
                <a:gd name="T56" fmla="*/ 2403 w 4318"/>
                <a:gd name="T57" fmla="*/ 730 h 845"/>
                <a:gd name="T58" fmla="*/ 2518 w 4318"/>
                <a:gd name="T59" fmla="*/ 755 h 845"/>
                <a:gd name="T60" fmla="*/ 2593 w 4318"/>
                <a:gd name="T61" fmla="*/ 654 h 845"/>
                <a:gd name="T62" fmla="*/ 2618 w 4318"/>
                <a:gd name="T63" fmla="*/ 566 h 845"/>
                <a:gd name="T64" fmla="*/ 2644 w 4318"/>
                <a:gd name="T65" fmla="*/ 767 h 845"/>
                <a:gd name="T66" fmla="*/ 2719 w 4318"/>
                <a:gd name="T67" fmla="*/ 730 h 845"/>
                <a:gd name="T68" fmla="*/ 2832 w 4318"/>
                <a:gd name="T69" fmla="*/ 693 h 845"/>
                <a:gd name="T70" fmla="*/ 2947 w 4318"/>
                <a:gd name="T71" fmla="*/ 679 h 845"/>
                <a:gd name="T72" fmla="*/ 2983 w 4318"/>
                <a:gd name="T73" fmla="*/ 743 h 845"/>
                <a:gd name="T74" fmla="*/ 3059 w 4318"/>
                <a:gd name="T75" fmla="*/ 605 h 845"/>
                <a:gd name="T76" fmla="*/ 3123 w 4318"/>
                <a:gd name="T77" fmla="*/ 743 h 845"/>
                <a:gd name="T78" fmla="*/ 3298 w 4318"/>
                <a:gd name="T79" fmla="*/ 730 h 845"/>
                <a:gd name="T80" fmla="*/ 3487 w 4318"/>
                <a:gd name="T81" fmla="*/ 679 h 845"/>
                <a:gd name="T82" fmla="*/ 3537 w 4318"/>
                <a:gd name="T83" fmla="*/ 0 h 845"/>
                <a:gd name="T84" fmla="*/ 3575 w 4318"/>
                <a:gd name="T85" fmla="*/ 705 h 845"/>
                <a:gd name="T86" fmla="*/ 3726 w 4318"/>
                <a:gd name="T87" fmla="*/ 642 h 845"/>
                <a:gd name="T88" fmla="*/ 3790 w 4318"/>
                <a:gd name="T89" fmla="*/ 793 h 845"/>
                <a:gd name="T90" fmla="*/ 3877 w 4318"/>
                <a:gd name="T91" fmla="*/ 718 h 845"/>
                <a:gd name="T92" fmla="*/ 3953 w 4318"/>
                <a:gd name="T93" fmla="*/ 743 h 845"/>
                <a:gd name="T94" fmla="*/ 4078 w 4318"/>
                <a:gd name="T95" fmla="*/ 679 h 845"/>
                <a:gd name="T96" fmla="*/ 4155 w 4318"/>
                <a:gd name="T97" fmla="*/ 767 h 845"/>
                <a:gd name="T98" fmla="*/ 4317 w 4318"/>
                <a:gd name="T99" fmla="*/ 70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18" h="845">
                  <a:moveTo>
                    <a:pt x="0" y="831"/>
                  </a:moveTo>
                  <a:lnTo>
                    <a:pt x="75" y="844"/>
                  </a:lnTo>
                  <a:lnTo>
                    <a:pt x="163" y="793"/>
                  </a:lnTo>
                  <a:lnTo>
                    <a:pt x="251" y="831"/>
                  </a:lnTo>
                  <a:lnTo>
                    <a:pt x="327" y="743"/>
                  </a:lnTo>
                  <a:lnTo>
                    <a:pt x="427" y="806"/>
                  </a:lnTo>
                  <a:lnTo>
                    <a:pt x="529" y="730"/>
                  </a:lnTo>
                  <a:lnTo>
                    <a:pt x="629" y="806"/>
                  </a:lnTo>
                  <a:lnTo>
                    <a:pt x="743" y="38"/>
                  </a:lnTo>
                  <a:lnTo>
                    <a:pt x="755" y="227"/>
                  </a:lnTo>
                  <a:lnTo>
                    <a:pt x="780" y="780"/>
                  </a:lnTo>
                  <a:lnTo>
                    <a:pt x="919" y="755"/>
                  </a:lnTo>
                  <a:lnTo>
                    <a:pt x="1019" y="831"/>
                  </a:lnTo>
                  <a:lnTo>
                    <a:pt x="1133" y="718"/>
                  </a:lnTo>
                  <a:lnTo>
                    <a:pt x="1233" y="793"/>
                  </a:lnTo>
                  <a:lnTo>
                    <a:pt x="1347" y="730"/>
                  </a:lnTo>
                  <a:lnTo>
                    <a:pt x="1410" y="767"/>
                  </a:lnTo>
                  <a:lnTo>
                    <a:pt x="1497" y="793"/>
                  </a:lnTo>
                  <a:lnTo>
                    <a:pt x="1535" y="215"/>
                  </a:lnTo>
                  <a:lnTo>
                    <a:pt x="1574" y="755"/>
                  </a:lnTo>
                  <a:lnTo>
                    <a:pt x="1712" y="705"/>
                  </a:lnTo>
                  <a:lnTo>
                    <a:pt x="1813" y="743"/>
                  </a:lnTo>
                  <a:lnTo>
                    <a:pt x="1901" y="806"/>
                  </a:lnTo>
                  <a:lnTo>
                    <a:pt x="1964" y="767"/>
                  </a:lnTo>
                  <a:lnTo>
                    <a:pt x="2040" y="793"/>
                  </a:lnTo>
                  <a:lnTo>
                    <a:pt x="2089" y="743"/>
                  </a:lnTo>
                  <a:lnTo>
                    <a:pt x="2177" y="755"/>
                  </a:lnTo>
                  <a:lnTo>
                    <a:pt x="2316" y="793"/>
                  </a:lnTo>
                  <a:lnTo>
                    <a:pt x="2403" y="730"/>
                  </a:lnTo>
                  <a:lnTo>
                    <a:pt x="2518" y="755"/>
                  </a:lnTo>
                  <a:lnTo>
                    <a:pt x="2593" y="654"/>
                  </a:lnTo>
                  <a:lnTo>
                    <a:pt x="2618" y="566"/>
                  </a:lnTo>
                  <a:lnTo>
                    <a:pt x="2644" y="767"/>
                  </a:lnTo>
                  <a:lnTo>
                    <a:pt x="2719" y="730"/>
                  </a:lnTo>
                  <a:lnTo>
                    <a:pt x="2832" y="693"/>
                  </a:lnTo>
                  <a:lnTo>
                    <a:pt x="2947" y="679"/>
                  </a:lnTo>
                  <a:lnTo>
                    <a:pt x="2983" y="743"/>
                  </a:lnTo>
                  <a:lnTo>
                    <a:pt x="3059" y="605"/>
                  </a:lnTo>
                  <a:lnTo>
                    <a:pt x="3123" y="743"/>
                  </a:lnTo>
                  <a:lnTo>
                    <a:pt x="3298" y="730"/>
                  </a:lnTo>
                  <a:lnTo>
                    <a:pt x="3487" y="679"/>
                  </a:lnTo>
                  <a:lnTo>
                    <a:pt x="3537" y="0"/>
                  </a:lnTo>
                  <a:lnTo>
                    <a:pt x="3575" y="705"/>
                  </a:lnTo>
                  <a:lnTo>
                    <a:pt x="3726" y="642"/>
                  </a:lnTo>
                  <a:lnTo>
                    <a:pt x="3790" y="793"/>
                  </a:lnTo>
                  <a:lnTo>
                    <a:pt x="3877" y="718"/>
                  </a:lnTo>
                  <a:lnTo>
                    <a:pt x="3953" y="743"/>
                  </a:lnTo>
                  <a:lnTo>
                    <a:pt x="4078" y="679"/>
                  </a:lnTo>
                  <a:lnTo>
                    <a:pt x="4155" y="767"/>
                  </a:lnTo>
                  <a:lnTo>
                    <a:pt x="4317" y="7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91" name="Text Box 55">
              <a:extLst>
                <a:ext uri="{FF2B5EF4-FFF2-40B4-BE49-F238E27FC236}">
                  <a16:creationId xmlns:a16="http://schemas.microsoft.com/office/drawing/2014/main" id="{B1740FE1-C589-4333-9CF0-8C2BDC9B146A}"/>
                </a:ext>
              </a:extLst>
            </p:cNvPr>
            <p:cNvSpPr txBox="1">
              <a:spLocks noChangeArrowheads="1"/>
            </p:cNvSpPr>
            <p:nvPr/>
          </p:nvSpPr>
          <p:spPr bwMode="auto">
            <a:xfrm>
              <a:off x="803" y="800"/>
              <a:ext cx="41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Sub-</a:t>
              </a:r>
              <a:endParaRPr lang="en-US" altLang="en-US" sz="2200">
                <a:latin typeface="Times" panose="02020603050405020304" pitchFamily="18" charset="0"/>
              </a:endParaRPr>
            </a:p>
          </p:txBody>
        </p:sp>
        <p:sp>
          <p:nvSpPr>
            <p:cNvPr id="423992" name="Text Box 56">
              <a:extLst>
                <a:ext uri="{FF2B5EF4-FFF2-40B4-BE49-F238E27FC236}">
                  <a16:creationId xmlns:a16="http://schemas.microsoft.com/office/drawing/2014/main" id="{8BFDF875-A126-4A4E-85DA-BC249A6D24EF}"/>
                </a:ext>
              </a:extLst>
            </p:cNvPr>
            <p:cNvSpPr txBox="1">
              <a:spLocks noChangeArrowheads="1"/>
            </p:cNvSpPr>
            <p:nvPr/>
          </p:nvSpPr>
          <p:spPr bwMode="auto">
            <a:xfrm>
              <a:off x="685" y="913"/>
              <a:ext cx="31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Har</a:t>
              </a:r>
              <a:endParaRPr lang="en-US" altLang="en-US" sz="2200">
                <a:latin typeface="Times" panose="02020603050405020304" pitchFamily="18" charset="0"/>
              </a:endParaRPr>
            </a:p>
          </p:txBody>
        </p:sp>
        <p:sp>
          <p:nvSpPr>
            <p:cNvPr id="423993" name="Text Box 57">
              <a:extLst>
                <a:ext uri="{FF2B5EF4-FFF2-40B4-BE49-F238E27FC236}">
                  <a16:creationId xmlns:a16="http://schemas.microsoft.com/office/drawing/2014/main" id="{DF0D0691-0A64-43FD-9E52-1843186DC2FA}"/>
                </a:ext>
              </a:extLst>
            </p:cNvPr>
            <p:cNvSpPr txBox="1">
              <a:spLocks noChangeArrowheads="1"/>
            </p:cNvSpPr>
            <p:nvPr/>
          </p:nvSpPr>
          <p:spPr bwMode="auto">
            <a:xfrm>
              <a:off x="860" y="913"/>
              <a:ext cx="5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monic</a:t>
              </a:r>
              <a:endParaRPr lang="en-US" altLang="en-US" sz="2200">
                <a:latin typeface="Times" panose="02020603050405020304" pitchFamily="18" charset="0"/>
              </a:endParaRPr>
            </a:p>
          </p:txBody>
        </p:sp>
        <p:sp>
          <p:nvSpPr>
            <p:cNvPr id="423994" name="Text Box 58">
              <a:extLst>
                <a:ext uri="{FF2B5EF4-FFF2-40B4-BE49-F238E27FC236}">
                  <a16:creationId xmlns:a16="http://schemas.microsoft.com/office/drawing/2014/main" id="{6D04DB22-C1AF-41FE-AF39-1EA8C60E86DB}"/>
                </a:ext>
              </a:extLst>
            </p:cNvPr>
            <p:cNvSpPr txBox="1">
              <a:spLocks noChangeArrowheads="1"/>
            </p:cNvSpPr>
            <p:nvPr/>
          </p:nvSpPr>
          <p:spPr bwMode="auto">
            <a:xfrm>
              <a:off x="1319" y="903"/>
              <a:ext cx="23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1X</a:t>
              </a:r>
              <a:endParaRPr lang="en-US" altLang="en-US" sz="2200">
                <a:latin typeface="Times" panose="02020603050405020304" pitchFamily="18" charset="0"/>
              </a:endParaRPr>
            </a:p>
          </p:txBody>
        </p:sp>
        <p:sp>
          <p:nvSpPr>
            <p:cNvPr id="423995" name="Text Box 59">
              <a:extLst>
                <a:ext uri="{FF2B5EF4-FFF2-40B4-BE49-F238E27FC236}">
                  <a16:creationId xmlns:a16="http://schemas.microsoft.com/office/drawing/2014/main" id="{A2C96AAF-464D-4A56-B542-8037FDA8202D}"/>
                </a:ext>
              </a:extLst>
            </p:cNvPr>
            <p:cNvSpPr txBox="1">
              <a:spLocks noChangeArrowheads="1"/>
            </p:cNvSpPr>
            <p:nvPr/>
          </p:nvSpPr>
          <p:spPr bwMode="auto">
            <a:xfrm>
              <a:off x="2089" y="940"/>
              <a:ext cx="23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2X</a:t>
              </a:r>
              <a:endParaRPr lang="en-US" altLang="en-US" sz="2200">
                <a:latin typeface="Times" panose="02020603050405020304" pitchFamily="18" charset="0"/>
              </a:endParaRPr>
            </a:p>
          </p:txBody>
        </p:sp>
        <p:sp>
          <p:nvSpPr>
            <p:cNvPr id="423996" name="Text Box 60">
              <a:extLst>
                <a:ext uri="{FF2B5EF4-FFF2-40B4-BE49-F238E27FC236}">
                  <a16:creationId xmlns:a16="http://schemas.microsoft.com/office/drawing/2014/main" id="{90AE26E7-20C5-4B12-B64D-A019499F3736}"/>
                </a:ext>
              </a:extLst>
            </p:cNvPr>
            <p:cNvSpPr txBox="1">
              <a:spLocks noChangeArrowheads="1"/>
            </p:cNvSpPr>
            <p:nvPr/>
          </p:nvSpPr>
          <p:spPr bwMode="auto">
            <a:xfrm>
              <a:off x="2826" y="913"/>
              <a:ext cx="68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Bearing</a:t>
              </a:r>
              <a:endParaRPr lang="en-US" altLang="en-US" sz="2200">
                <a:latin typeface="Times" panose="02020603050405020304" pitchFamily="18" charset="0"/>
              </a:endParaRPr>
            </a:p>
          </p:txBody>
        </p:sp>
        <p:sp>
          <p:nvSpPr>
            <p:cNvPr id="423997" name="Text Box 61">
              <a:extLst>
                <a:ext uri="{FF2B5EF4-FFF2-40B4-BE49-F238E27FC236}">
                  <a16:creationId xmlns:a16="http://schemas.microsoft.com/office/drawing/2014/main" id="{82831F81-2F0C-451D-8391-87D34AB9A23F}"/>
                </a:ext>
              </a:extLst>
            </p:cNvPr>
            <p:cNvSpPr txBox="1">
              <a:spLocks noChangeArrowheads="1"/>
            </p:cNvSpPr>
            <p:nvPr/>
          </p:nvSpPr>
          <p:spPr bwMode="auto">
            <a:xfrm>
              <a:off x="3365" y="913"/>
              <a:ext cx="67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Bearing</a:t>
              </a:r>
              <a:endParaRPr lang="en-US" altLang="en-US" sz="2200">
                <a:latin typeface="Times" panose="02020603050405020304" pitchFamily="18" charset="0"/>
              </a:endParaRPr>
            </a:p>
          </p:txBody>
        </p:sp>
        <p:sp>
          <p:nvSpPr>
            <p:cNvPr id="423998" name="Text Box 62">
              <a:extLst>
                <a:ext uri="{FF2B5EF4-FFF2-40B4-BE49-F238E27FC236}">
                  <a16:creationId xmlns:a16="http://schemas.microsoft.com/office/drawing/2014/main" id="{A0C2B977-8889-4439-90C0-D1AB38927636}"/>
                </a:ext>
              </a:extLst>
            </p:cNvPr>
            <p:cNvSpPr txBox="1">
              <a:spLocks noChangeArrowheads="1"/>
            </p:cNvSpPr>
            <p:nvPr/>
          </p:nvSpPr>
          <p:spPr bwMode="auto">
            <a:xfrm>
              <a:off x="3952" y="913"/>
              <a:ext cx="53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Gears</a:t>
              </a:r>
              <a:endParaRPr lang="en-US" altLang="en-US" sz="2200">
                <a:latin typeface="Times" panose="02020603050405020304" pitchFamily="18" charset="0"/>
              </a:endParaRPr>
            </a:p>
          </p:txBody>
        </p:sp>
        <p:sp>
          <p:nvSpPr>
            <p:cNvPr id="423999" name="Text Box 63">
              <a:extLst>
                <a:ext uri="{FF2B5EF4-FFF2-40B4-BE49-F238E27FC236}">
                  <a16:creationId xmlns:a16="http://schemas.microsoft.com/office/drawing/2014/main" id="{9C2C289C-6DD7-420E-82C5-B8BC8FC9D89B}"/>
                </a:ext>
              </a:extLst>
            </p:cNvPr>
            <p:cNvSpPr txBox="1">
              <a:spLocks noChangeArrowheads="1"/>
            </p:cNvSpPr>
            <p:nvPr/>
          </p:nvSpPr>
          <p:spPr bwMode="auto">
            <a:xfrm>
              <a:off x="4466" y="913"/>
              <a:ext cx="68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Bearing</a:t>
              </a:r>
              <a:endParaRPr lang="en-US" altLang="en-US" sz="2200">
                <a:latin typeface="Times" panose="02020603050405020304" pitchFamily="18" charset="0"/>
              </a:endParaRPr>
            </a:p>
          </p:txBody>
        </p:sp>
        <p:sp>
          <p:nvSpPr>
            <p:cNvPr id="424000" name="Line 64">
              <a:extLst>
                <a:ext uri="{FF2B5EF4-FFF2-40B4-BE49-F238E27FC236}">
                  <a16:creationId xmlns:a16="http://schemas.microsoft.com/office/drawing/2014/main" id="{0BADFA8C-E995-4453-A111-DC5C814B00AF}"/>
                </a:ext>
              </a:extLst>
            </p:cNvPr>
            <p:cNvSpPr>
              <a:spLocks noChangeShapeType="1"/>
            </p:cNvSpPr>
            <p:nvPr/>
          </p:nvSpPr>
          <p:spPr bwMode="auto">
            <a:xfrm>
              <a:off x="1398" y="2096"/>
              <a:ext cx="0" cy="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1" name="Line 65">
              <a:extLst>
                <a:ext uri="{FF2B5EF4-FFF2-40B4-BE49-F238E27FC236}">
                  <a16:creationId xmlns:a16="http://schemas.microsoft.com/office/drawing/2014/main" id="{DE431B4F-4A3A-489A-BFD1-796F4615E242}"/>
                </a:ext>
              </a:extLst>
            </p:cNvPr>
            <p:cNvSpPr>
              <a:spLocks noChangeShapeType="1"/>
            </p:cNvSpPr>
            <p:nvPr/>
          </p:nvSpPr>
          <p:spPr bwMode="auto">
            <a:xfrm>
              <a:off x="2192" y="2096"/>
              <a:ext cx="0" cy="8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2" name="Text Box 66">
              <a:extLst>
                <a:ext uri="{FF2B5EF4-FFF2-40B4-BE49-F238E27FC236}">
                  <a16:creationId xmlns:a16="http://schemas.microsoft.com/office/drawing/2014/main" id="{E21B5398-A613-4DFC-9831-508089D5C9FC}"/>
                </a:ext>
              </a:extLst>
            </p:cNvPr>
            <p:cNvSpPr txBox="1">
              <a:spLocks noChangeArrowheads="1"/>
            </p:cNvSpPr>
            <p:nvPr/>
          </p:nvSpPr>
          <p:spPr bwMode="auto">
            <a:xfrm>
              <a:off x="1366" y="2153"/>
              <a:ext cx="20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1x</a:t>
              </a:r>
              <a:endParaRPr lang="en-US" altLang="en-US" sz="2200">
                <a:latin typeface="Times" panose="02020603050405020304" pitchFamily="18" charset="0"/>
              </a:endParaRPr>
            </a:p>
          </p:txBody>
        </p:sp>
        <p:sp>
          <p:nvSpPr>
            <p:cNvPr id="424003" name="Text Box 67">
              <a:extLst>
                <a:ext uri="{FF2B5EF4-FFF2-40B4-BE49-F238E27FC236}">
                  <a16:creationId xmlns:a16="http://schemas.microsoft.com/office/drawing/2014/main" id="{2C4C100A-AFBF-47BD-A1D7-CB510F624E63}"/>
                </a:ext>
              </a:extLst>
            </p:cNvPr>
            <p:cNvSpPr txBox="1">
              <a:spLocks noChangeArrowheads="1"/>
            </p:cNvSpPr>
            <p:nvPr/>
          </p:nvSpPr>
          <p:spPr bwMode="auto">
            <a:xfrm>
              <a:off x="2160" y="2153"/>
              <a:ext cx="2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2x</a:t>
              </a:r>
              <a:endParaRPr lang="en-US" altLang="en-US" sz="2200">
                <a:latin typeface="Times" panose="02020603050405020304" pitchFamily="18" charset="0"/>
              </a:endParaRPr>
            </a:p>
          </p:txBody>
        </p:sp>
        <p:grpSp>
          <p:nvGrpSpPr>
            <p:cNvPr id="424004" name="Group 68">
              <a:extLst>
                <a:ext uri="{FF2B5EF4-FFF2-40B4-BE49-F238E27FC236}">
                  <a16:creationId xmlns:a16="http://schemas.microsoft.com/office/drawing/2014/main" id="{1468337E-D175-46E3-9913-D73A1539AFA8}"/>
                </a:ext>
              </a:extLst>
            </p:cNvPr>
            <p:cNvGrpSpPr>
              <a:grpSpLocks/>
            </p:cNvGrpSpPr>
            <p:nvPr/>
          </p:nvGrpSpPr>
          <p:grpSpPr bwMode="auto">
            <a:xfrm>
              <a:off x="4342" y="2057"/>
              <a:ext cx="570" cy="272"/>
              <a:chOff x="5024" y="3018"/>
              <a:chExt cx="324" cy="269"/>
            </a:xfrm>
          </p:grpSpPr>
          <p:sp>
            <p:nvSpPr>
              <p:cNvPr id="424005" name="Line 69">
                <a:extLst>
                  <a:ext uri="{FF2B5EF4-FFF2-40B4-BE49-F238E27FC236}">
                    <a16:creationId xmlns:a16="http://schemas.microsoft.com/office/drawing/2014/main" id="{F65E8052-558E-4514-B89D-DD32123A634B}"/>
                  </a:ext>
                </a:extLst>
              </p:cNvPr>
              <p:cNvSpPr>
                <a:spLocks noChangeShapeType="1"/>
              </p:cNvSpPr>
              <p:nvPr/>
            </p:nvSpPr>
            <p:spPr bwMode="auto">
              <a:xfrm>
                <a:off x="5106" y="3018"/>
                <a:ext cx="0" cy="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424006" name="Text Box 70">
                <a:extLst>
                  <a:ext uri="{FF2B5EF4-FFF2-40B4-BE49-F238E27FC236}">
                    <a16:creationId xmlns:a16="http://schemas.microsoft.com/office/drawing/2014/main" id="{D6900709-C012-4029-8C42-2952C2C38D2F}"/>
                  </a:ext>
                </a:extLst>
              </p:cNvPr>
              <p:cNvSpPr txBox="1">
                <a:spLocks noChangeArrowheads="1"/>
              </p:cNvSpPr>
              <p:nvPr/>
            </p:nvSpPr>
            <p:spPr bwMode="auto">
              <a:xfrm>
                <a:off x="5024" y="3074"/>
                <a:ext cx="32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25-60 x</a:t>
                </a:r>
                <a:endParaRPr lang="en-US" altLang="en-US" sz="2200">
                  <a:latin typeface="Times" panose="02020603050405020304" pitchFamily="18" charset="0"/>
                </a:endParaRPr>
              </a:p>
            </p:txBody>
          </p:sp>
        </p:grpSp>
        <p:sp>
          <p:nvSpPr>
            <p:cNvPr id="424007" name="Text Box 71">
              <a:extLst>
                <a:ext uri="{FF2B5EF4-FFF2-40B4-BE49-F238E27FC236}">
                  <a16:creationId xmlns:a16="http://schemas.microsoft.com/office/drawing/2014/main" id="{E55A4AD0-9660-4C55-8CDD-2D48297A2495}"/>
                </a:ext>
              </a:extLst>
            </p:cNvPr>
            <p:cNvSpPr txBox="1">
              <a:spLocks noChangeArrowheads="1"/>
            </p:cNvSpPr>
            <p:nvPr/>
          </p:nvSpPr>
          <p:spPr bwMode="auto">
            <a:xfrm>
              <a:off x="511" y="2810"/>
              <a:ext cx="12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.5</a:t>
              </a:r>
              <a:endParaRPr lang="en-US" altLang="en-US" sz="2200">
                <a:latin typeface="Times" panose="02020603050405020304" pitchFamily="18" charset="0"/>
              </a:endParaRPr>
            </a:p>
          </p:txBody>
        </p:sp>
        <p:sp>
          <p:nvSpPr>
            <p:cNvPr id="424008" name="Text Box 72">
              <a:extLst>
                <a:ext uri="{FF2B5EF4-FFF2-40B4-BE49-F238E27FC236}">
                  <a16:creationId xmlns:a16="http://schemas.microsoft.com/office/drawing/2014/main" id="{AEC99484-0446-40F1-9789-D79900598861}"/>
                </a:ext>
              </a:extLst>
            </p:cNvPr>
            <p:cNvSpPr txBox="1">
              <a:spLocks noChangeArrowheads="1"/>
            </p:cNvSpPr>
            <p:nvPr/>
          </p:nvSpPr>
          <p:spPr bwMode="auto">
            <a:xfrm>
              <a:off x="480" y="2976"/>
              <a:ext cx="35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in/sec</a:t>
              </a:r>
              <a:endParaRPr lang="en-US" altLang="en-US" sz="2200">
                <a:latin typeface="Times" panose="02020603050405020304" pitchFamily="18" charset="0"/>
              </a:endParaRPr>
            </a:p>
          </p:txBody>
        </p:sp>
        <p:sp>
          <p:nvSpPr>
            <p:cNvPr id="424009" name="Line 73">
              <a:extLst>
                <a:ext uri="{FF2B5EF4-FFF2-40B4-BE49-F238E27FC236}">
                  <a16:creationId xmlns:a16="http://schemas.microsoft.com/office/drawing/2014/main" id="{6BA6D8AC-2CC4-4132-9D1C-F9D5EE8BB374}"/>
                </a:ext>
              </a:extLst>
            </p:cNvPr>
            <p:cNvSpPr>
              <a:spLocks noChangeShapeType="1"/>
            </p:cNvSpPr>
            <p:nvPr/>
          </p:nvSpPr>
          <p:spPr bwMode="auto">
            <a:xfrm>
              <a:off x="734" y="2931"/>
              <a:ext cx="6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0" name="Line 74">
              <a:extLst>
                <a:ext uri="{FF2B5EF4-FFF2-40B4-BE49-F238E27FC236}">
                  <a16:creationId xmlns:a16="http://schemas.microsoft.com/office/drawing/2014/main" id="{05C95DD5-FFDA-4175-81B7-99933122926A}"/>
                </a:ext>
              </a:extLst>
            </p:cNvPr>
            <p:cNvSpPr>
              <a:spLocks noChangeShapeType="1"/>
            </p:cNvSpPr>
            <p:nvPr/>
          </p:nvSpPr>
          <p:spPr bwMode="auto">
            <a:xfrm>
              <a:off x="3175" y="3162"/>
              <a:ext cx="6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1" name="Text Box 75">
              <a:extLst>
                <a:ext uri="{FF2B5EF4-FFF2-40B4-BE49-F238E27FC236}">
                  <a16:creationId xmlns:a16="http://schemas.microsoft.com/office/drawing/2014/main" id="{D734F738-5BEC-40E1-A746-F042898FBFC5}"/>
                </a:ext>
              </a:extLst>
            </p:cNvPr>
            <p:cNvSpPr txBox="1">
              <a:spLocks noChangeArrowheads="1"/>
            </p:cNvSpPr>
            <p:nvPr/>
          </p:nvSpPr>
          <p:spPr bwMode="auto">
            <a:xfrm>
              <a:off x="2937" y="3076"/>
              <a:ext cx="1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.1</a:t>
              </a:r>
              <a:endParaRPr lang="en-US" altLang="en-US" sz="2200">
                <a:latin typeface="Times" panose="02020603050405020304" pitchFamily="18" charset="0"/>
              </a:endParaRPr>
            </a:p>
          </p:txBody>
        </p:sp>
        <p:sp>
          <p:nvSpPr>
            <p:cNvPr id="424012" name="Text Box 76">
              <a:extLst>
                <a:ext uri="{FF2B5EF4-FFF2-40B4-BE49-F238E27FC236}">
                  <a16:creationId xmlns:a16="http://schemas.microsoft.com/office/drawing/2014/main" id="{965AB9BB-A3F4-465A-9D82-71D91FA6BB24}"/>
                </a:ext>
              </a:extLst>
            </p:cNvPr>
            <p:cNvSpPr txBox="1">
              <a:spLocks noChangeArrowheads="1"/>
            </p:cNvSpPr>
            <p:nvPr/>
          </p:nvSpPr>
          <p:spPr bwMode="auto">
            <a:xfrm>
              <a:off x="2928" y="3264"/>
              <a:ext cx="315"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104160"/>
                </a:buClr>
                <a:buSzPct val="90000"/>
                <a:buFont typeface="Monotype Sorts" pitchFamily="2" charset="2"/>
                <a:buNone/>
              </a:pPr>
              <a:r>
                <a:rPr lang="en-US" altLang="en-US" sz="1500">
                  <a:solidFill>
                    <a:srgbClr val="000000"/>
                  </a:solidFill>
                  <a:latin typeface="Arial" panose="020B0604020202020204" pitchFamily="34" charset="0"/>
                </a:rPr>
                <a:t>in/sec</a:t>
              </a:r>
              <a:endParaRPr lang="en-US" altLang="en-US" sz="2200">
                <a:latin typeface="Times" panose="02020603050405020304" pitchFamily="18" charset="0"/>
              </a:endParaRPr>
            </a:p>
          </p:txBody>
        </p:sp>
        <p:sp>
          <p:nvSpPr>
            <p:cNvPr id="424013" name="Text Box 77">
              <a:extLst>
                <a:ext uri="{FF2B5EF4-FFF2-40B4-BE49-F238E27FC236}">
                  <a16:creationId xmlns:a16="http://schemas.microsoft.com/office/drawing/2014/main" id="{F4204D37-5570-4FBD-A737-AF82786EA576}"/>
                </a:ext>
              </a:extLst>
            </p:cNvPr>
            <p:cNvSpPr txBox="1">
              <a:spLocks noChangeArrowheads="1"/>
            </p:cNvSpPr>
            <p:nvPr/>
          </p:nvSpPr>
          <p:spPr bwMode="auto">
            <a:xfrm>
              <a:off x="2095" y="3365"/>
              <a:ext cx="682"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104160"/>
                </a:buClr>
                <a:buSzPct val="90000"/>
                <a:buFont typeface="Monotype Sorts" pitchFamily="2" charset="2"/>
                <a:buNone/>
              </a:pPr>
              <a:r>
                <a:rPr lang="en-US" altLang="en-US" sz="1500">
                  <a:solidFill>
                    <a:srgbClr val="000000"/>
                  </a:solidFill>
                  <a:latin typeface="Arial" panose="020B0604020202020204" pitchFamily="34" charset="0"/>
                </a:rPr>
                <a:t>Time</a:t>
              </a:r>
            </a:p>
            <a:p>
              <a:pPr algn="ctr">
                <a:buClr>
                  <a:srgbClr val="104160"/>
                </a:buClr>
                <a:buSzPct val="90000"/>
                <a:buFont typeface="Monotype Sorts" pitchFamily="2" charset="2"/>
                <a:buNone/>
              </a:pPr>
              <a:r>
                <a:rPr lang="en-US" altLang="en-US" sz="1500">
                  <a:solidFill>
                    <a:srgbClr val="000000"/>
                  </a:solidFill>
                  <a:latin typeface="Arial" panose="020B0604020202020204" pitchFamily="34" charset="0"/>
                </a:rPr>
                <a:t>(Days)</a:t>
              </a:r>
              <a:endParaRPr lang="en-US" altLang="en-US" sz="2200">
                <a:latin typeface="Times" panose="02020603050405020304" pitchFamily="18" charset="0"/>
              </a:endParaRPr>
            </a:p>
          </p:txBody>
        </p:sp>
        <p:sp>
          <p:nvSpPr>
            <p:cNvPr id="424014" name="Text Box 78">
              <a:extLst>
                <a:ext uri="{FF2B5EF4-FFF2-40B4-BE49-F238E27FC236}">
                  <a16:creationId xmlns:a16="http://schemas.microsoft.com/office/drawing/2014/main" id="{77105967-3676-4A84-A0B2-5F393E856907}"/>
                </a:ext>
              </a:extLst>
            </p:cNvPr>
            <p:cNvSpPr txBox="1">
              <a:spLocks noChangeArrowheads="1"/>
            </p:cNvSpPr>
            <p:nvPr/>
          </p:nvSpPr>
          <p:spPr bwMode="auto">
            <a:xfrm>
              <a:off x="4495" y="3365"/>
              <a:ext cx="681"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09575">
                <a:defRPr sz="2400">
                  <a:solidFill>
                    <a:schemeClr val="tx1"/>
                  </a:solidFill>
                  <a:latin typeface="Times New Roman" panose="02020603050405020304" pitchFamily="18" charset="0"/>
                </a:defRPr>
              </a:lvl1pPr>
              <a:lvl2pPr marL="409575" algn="l" defTabSz="409575">
                <a:defRPr sz="2400">
                  <a:solidFill>
                    <a:schemeClr val="tx1"/>
                  </a:solidFill>
                  <a:latin typeface="Times New Roman" panose="02020603050405020304" pitchFamily="18" charset="0"/>
                </a:defRPr>
              </a:lvl2pPr>
              <a:lvl3pPr marL="820738" algn="l" defTabSz="409575">
                <a:defRPr sz="2400">
                  <a:solidFill>
                    <a:schemeClr val="tx1"/>
                  </a:solidFill>
                  <a:latin typeface="Times New Roman" panose="02020603050405020304" pitchFamily="18" charset="0"/>
                </a:defRPr>
              </a:lvl3pPr>
              <a:lvl4pPr marL="1230313" algn="l" defTabSz="409575">
                <a:defRPr sz="2400">
                  <a:solidFill>
                    <a:schemeClr val="tx1"/>
                  </a:solidFill>
                  <a:latin typeface="Times New Roman" panose="02020603050405020304" pitchFamily="18" charset="0"/>
                </a:defRPr>
              </a:lvl4pPr>
              <a:lvl5pPr marL="1641475" algn="l" defTabSz="409575">
                <a:defRPr sz="2400">
                  <a:solidFill>
                    <a:schemeClr val="tx1"/>
                  </a:solidFill>
                  <a:latin typeface="Times New Roman" panose="02020603050405020304" pitchFamily="18" charset="0"/>
                </a:defRPr>
              </a:lvl5pPr>
              <a:lvl6pPr marL="2098675" defTabSz="409575" eaLnBrk="0" fontAlgn="base" hangingPunct="0">
                <a:spcBef>
                  <a:spcPct val="0"/>
                </a:spcBef>
                <a:spcAft>
                  <a:spcPct val="0"/>
                </a:spcAft>
                <a:defRPr sz="2400">
                  <a:solidFill>
                    <a:schemeClr val="tx1"/>
                  </a:solidFill>
                  <a:latin typeface="Times New Roman" panose="02020603050405020304" pitchFamily="18" charset="0"/>
                </a:defRPr>
              </a:lvl6pPr>
              <a:lvl7pPr marL="2555875" defTabSz="409575" eaLnBrk="0" fontAlgn="base" hangingPunct="0">
                <a:spcBef>
                  <a:spcPct val="0"/>
                </a:spcBef>
                <a:spcAft>
                  <a:spcPct val="0"/>
                </a:spcAft>
                <a:defRPr sz="2400">
                  <a:solidFill>
                    <a:schemeClr val="tx1"/>
                  </a:solidFill>
                  <a:latin typeface="Times New Roman" panose="02020603050405020304" pitchFamily="18" charset="0"/>
                </a:defRPr>
              </a:lvl7pPr>
              <a:lvl8pPr marL="3013075" defTabSz="409575" eaLnBrk="0" fontAlgn="base" hangingPunct="0">
                <a:spcBef>
                  <a:spcPct val="0"/>
                </a:spcBef>
                <a:spcAft>
                  <a:spcPct val="0"/>
                </a:spcAft>
                <a:defRPr sz="2400">
                  <a:solidFill>
                    <a:schemeClr val="tx1"/>
                  </a:solidFill>
                  <a:latin typeface="Times New Roman" panose="02020603050405020304" pitchFamily="18" charset="0"/>
                </a:defRPr>
              </a:lvl8pPr>
              <a:lvl9pPr marL="3470275" defTabSz="409575"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104160"/>
                </a:buClr>
                <a:buSzPct val="90000"/>
                <a:buFont typeface="Monotype Sorts" pitchFamily="2" charset="2"/>
                <a:buNone/>
              </a:pPr>
              <a:r>
                <a:rPr lang="en-US" altLang="en-US" sz="1500">
                  <a:solidFill>
                    <a:srgbClr val="000000"/>
                  </a:solidFill>
                  <a:latin typeface="Arial" panose="020B0604020202020204" pitchFamily="34" charset="0"/>
                </a:rPr>
                <a:t>Time</a:t>
              </a:r>
            </a:p>
            <a:p>
              <a:pPr algn="ctr">
                <a:buClr>
                  <a:srgbClr val="104160"/>
                </a:buClr>
                <a:buSzPct val="90000"/>
                <a:buFont typeface="Monotype Sorts" pitchFamily="2" charset="2"/>
                <a:buNone/>
              </a:pPr>
              <a:r>
                <a:rPr lang="en-US" altLang="en-US" sz="1500">
                  <a:solidFill>
                    <a:srgbClr val="000000"/>
                  </a:solidFill>
                  <a:latin typeface="Arial" panose="020B0604020202020204" pitchFamily="34" charset="0"/>
                </a:rPr>
                <a:t>(Days)</a:t>
              </a:r>
              <a:endParaRPr lang="en-US" altLang="en-US" sz="2200">
                <a:latin typeface="Times" panose="02020603050405020304" pitchFamily="18" charset="0"/>
              </a:endParaRPr>
            </a:p>
          </p:txBody>
        </p:sp>
        <p:sp>
          <p:nvSpPr>
            <p:cNvPr id="424015" name="Line 79">
              <a:extLst>
                <a:ext uri="{FF2B5EF4-FFF2-40B4-BE49-F238E27FC236}">
                  <a16:creationId xmlns:a16="http://schemas.microsoft.com/office/drawing/2014/main" id="{6EC47127-C28C-4A72-8F6F-DB2F6F20DAF0}"/>
                </a:ext>
              </a:extLst>
            </p:cNvPr>
            <p:cNvSpPr>
              <a:spLocks noChangeShapeType="1"/>
            </p:cNvSpPr>
            <p:nvPr/>
          </p:nvSpPr>
          <p:spPr bwMode="auto">
            <a:xfrm>
              <a:off x="2030" y="1017"/>
              <a:ext cx="3" cy="949"/>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6" name="Line 80">
              <a:extLst>
                <a:ext uri="{FF2B5EF4-FFF2-40B4-BE49-F238E27FC236}">
                  <a16:creationId xmlns:a16="http://schemas.microsoft.com/office/drawing/2014/main" id="{0B38B873-094F-4B93-AF79-D92600BCD084}"/>
                </a:ext>
              </a:extLst>
            </p:cNvPr>
            <p:cNvSpPr>
              <a:spLocks noChangeShapeType="1"/>
            </p:cNvSpPr>
            <p:nvPr/>
          </p:nvSpPr>
          <p:spPr bwMode="auto">
            <a:xfrm>
              <a:off x="649" y="1481"/>
              <a:ext cx="598"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7" name="Line 81">
              <a:extLst>
                <a:ext uri="{FF2B5EF4-FFF2-40B4-BE49-F238E27FC236}">
                  <a16:creationId xmlns:a16="http://schemas.microsoft.com/office/drawing/2014/main" id="{BDA7F26F-0EF9-4720-8FD3-2882C4840212}"/>
                </a:ext>
              </a:extLst>
            </p:cNvPr>
            <p:cNvSpPr>
              <a:spLocks noChangeShapeType="1"/>
            </p:cNvSpPr>
            <p:nvPr/>
          </p:nvSpPr>
          <p:spPr bwMode="auto">
            <a:xfrm>
              <a:off x="649" y="1320"/>
              <a:ext cx="598"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8" name="Line 82">
              <a:extLst>
                <a:ext uri="{FF2B5EF4-FFF2-40B4-BE49-F238E27FC236}">
                  <a16:creationId xmlns:a16="http://schemas.microsoft.com/office/drawing/2014/main" id="{9A671DE1-7897-4FEC-BE1D-4EE379F69343}"/>
                </a:ext>
              </a:extLst>
            </p:cNvPr>
            <p:cNvSpPr>
              <a:spLocks noChangeShapeType="1"/>
            </p:cNvSpPr>
            <p:nvPr/>
          </p:nvSpPr>
          <p:spPr bwMode="auto">
            <a:xfrm>
              <a:off x="1247" y="1406"/>
              <a:ext cx="340"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19" name="Line 83">
              <a:extLst>
                <a:ext uri="{FF2B5EF4-FFF2-40B4-BE49-F238E27FC236}">
                  <a16:creationId xmlns:a16="http://schemas.microsoft.com/office/drawing/2014/main" id="{C5929008-5E43-4DF9-9BC0-3CA7A4B399DE}"/>
                </a:ext>
              </a:extLst>
            </p:cNvPr>
            <p:cNvSpPr>
              <a:spLocks noChangeShapeType="1"/>
            </p:cNvSpPr>
            <p:nvPr/>
          </p:nvSpPr>
          <p:spPr bwMode="auto">
            <a:xfrm>
              <a:off x="1247" y="1148"/>
              <a:ext cx="340"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0" name="Line 84">
              <a:extLst>
                <a:ext uri="{FF2B5EF4-FFF2-40B4-BE49-F238E27FC236}">
                  <a16:creationId xmlns:a16="http://schemas.microsoft.com/office/drawing/2014/main" id="{13883D8E-9AF3-431C-A35D-0968605BAF61}"/>
                </a:ext>
              </a:extLst>
            </p:cNvPr>
            <p:cNvSpPr>
              <a:spLocks noChangeShapeType="1"/>
            </p:cNvSpPr>
            <p:nvPr/>
          </p:nvSpPr>
          <p:spPr bwMode="auto">
            <a:xfrm>
              <a:off x="2033" y="1543"/>
              <a:ext cx="305"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1" name="Line 85">
              <a:extLst>
                <a:ext uri="{FF2B5EF4-FFF2-40B4-BE49-F238E27FC236}">
                  <a16:creationId xmlns:a16="http://schemas.microsoft.com/office/drawing/2014/main" id="{F534CC19-19E3-4AE0-8595-6DC47BC85FB2}"/>
                </a:ext>
              </a:extLst>
            </p:cNvPr>
            <p:cNvSpPr>
              <a:spLocks noChangeShapeType="1"/>
            </p:cNvSpPr>
            <p:nvPr/>
          </p:nvSpPr>
          <p:spPr bwMode="auto">
            <a:xfrm>
              <a:off x="2033" y="1296"/>
              <a:ext cx="305"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2" name="Line 86">
              <a:extLst>
                <a:ext uri="{FF2B5EF4-FFF2-40B4-BE49-F238E27FC236}">
                  <a16:creationId xmlns:a16="http://schemas.microsoft.com/office/drawing/2014/main" id="{C8ADED92-30EA-4645-803E-2E3621BD006A}"/>
                </a:ext>
              </a:extLst>
            </p:cNvPr>
            <p:cNvSpPr>
              <a:spLocks noChangeShapeType="1"/>
            </p:cNvSpPr>
            <p:nvPr/>
          </p:nvSpPr>
          <p:spPr bwMode="auto">
            <a:xfrm>
              <a:off x="2807" y="1861"/>
              <a:ext cx="529"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3" name="Line 87">
              <a:extLst>
                <a:ext uri="{FF2B5EF4-FFF2-40B4-BE49-F238E27FC236}">
                  <a16:creationId xmlns:a16="http://schemas.microsoft.com/office/drawing/2014/main" id="{B5B922E9-C682-4D37-9E5B-68EDAF49AC53}"/>
                </a:ext>
              </a:extLst>
            </p:cNvPr>
            <p:cNvSpPr>
              <a:spLocks noChangeShapeType="1"/>
            </p:cNvSpPr>
            <p:nvPr/>
          </p:nvSpPr>
          <p:spPr bwMode="auto">
            <a:xfrm flipV="1">
              <a:off x="3336" y="1861"/>
              <a:ext cx="538" cy="13"/>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4" name="Line 88">
              <a:extLst>
                <a:ext uri="{FF2B5EF4-FFF2-40B4-BE49-F238E27FC236}">
                  <a16:creationId xmlns:a16="http://schemas.microsoft.com/office/drawing/2014/main" id="{19DD8D47-058B-457F-83E0-B9A8B308D26F}"/>
                </a:ext>
              </a:extLst>
            </p:cNvPr>
            <p:cNvSpPr>
              <a:spLocks noChangeShapeType="1"/>
            </p:cNvSpPr>
            <p:nvPr/>
          </p:nvSpPr>
          <p:spPr bwMode="auto">
            <a:xfrm>
              <a:off x="2807" y="1762"/>
              <a:ext cx="1067"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5" name="Line 89">
              <a:extLst>
                <a:ext uri="{FF2B5EF4-FFF2-40B4-BE49-F238E27FC236}">
                  <a16:creationId xmlns:a16="http://schemas.microsoft.com/office/drawing/2014/main" id="{22BFD7B5-6E30-49F3-BBD3-E94A408D2B99}"/>
                </a:ext>
              </a:extLst>
            </p:cNvPr>
            <p:cNvSpPr>
              <a:spLocks noChangeShapeType="1"/>
            </p:cNvSpPr>
            <p:nvPr/>
          </p:nvSpPr>
          <p:spPr bwMode="auto">
            <a:xfrm>
              <a:off x="3874" y="1248"/>
              <a:ext cx="541"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6" name="Line 90">
              <a:extLst>
                <a:ext uri="{FF2B5EF4-FFF2-40B4-BE49-F238E27FC236}">
                  <a16:creationId xmlns:a16="http://schemas.microsoft.com/office/drawing/2014/main" id="{42702D9B-BF98-42B1-85FF-09B86387092E}"/>
                </a:ext>
              </a:extLst>
            </p:cNvPr>
            <p:cNvSpPr>
              <a:spLocks noChangeShapeType="1"/>
            </p:cNvSpPr>
            <p:nvPr/>
          </p:nvSpPr>
          <p:spPr bwMode="auto">
            <a:xfrm>
              <a:off x="3874" y="1162"/>
              <a:ext cx="541"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7" name="Line 91">
              <a:extLst>
                <a:ext uri="{FF2B5EF4-FFF2-40B4-BE49-F238E27FC236}">
                  <a16:creationId xmlns:a16="http://schemas.microsoft.com/office/drawing/2014/main" id="{56E49512-89DF-4B2F-846B-4A325E3B4F4D}"/>
                </a:ext>
              </a:extLst>
            </p:cNvPr>
            <p:cNvSpPr>
              <a:spLocks noChangeShapeType="1"/>
            </p:cNvSpPr>
            <p:nvPr/>
          </p:nvSpPr>
          <p:spPr bwMode="auto">
            <a:xfrm>
              <a:off x="4415" y="1849"/>
              <a:ext cx="528" cy="0"/>
            </a:xfrm>
            <a:prstGeom prst="line">
              <a:avLst/>
            </a:prstGeom>
            <a:noFill/>
            <a:ln w="476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8" name="Line 92">
              <a:extLst>
                <a:ext uri="{FF2B5EF4-FFF2-40B4-BE49-F238E27FC236}">
                  <a16:creationId xmlns:a16="http://schemas.microsoft.com/office/drawing/2014/main" id="{A9B39E6F-3AC8-454A-A6A0-7EFA5E4C0799}"/>
                </a:ext>
              </a:extLst>
            </p:cNvPr>
            <p:cNvSpPr>
              <a:spLocks noChangeShapeType="1"/>
            </p:cNvSpPr>
            <p:nvPr/>
          </p:nvSpPr>
          <p:spPr bwMode="auto">
            <a:xfrm>
              <a:off x="4415" y="1762"/>
              <a:ext cx="528" cy="0"/>
            </a:xfrm>
            <a:prstGeom prst="line">
              <a:avLst/>
            </a:prstGeom>
            <a:noFill/>
            <a:ln w="47625">
              <a:solidFill>
                <a:srgbClr val="C2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29" name="Freeform 93">
              <a:extLst>
                <a:ext uri="{FF2B5EF4-FFF2-40B4-BE49-F238E27FC236}">
                  <a16:creationId xmlns:a16="http://schemas.microsoft.com/office/drawing/2014/main" id="{EB7446F4-C5F2-4FA4-87CB-B0F3C89BA2EA}"/>
                </a:ext>
              </a:extLst>
            </p:cNvPr>
            <p:cNvSpPr>
              <a:spLocks/>
            </p:cNvSpPr>
            <p:nvPr/>
          </p:nvSpPr>
          <p:spPr bwMode="auto">
            <a:xfrm>
              <a:off x="3277" y="3151"/>
              <a:ext cx="940" cy="308"/>
            </a:xfrm>
            <a:custGeom>
              <a:avLst/>
              <a:gdLst>
                <a:gd name="T0" fmla="*/ 0 w 969"/>
                <a:gd name="T1" fmla="*/ 303 h 304"/>
                <a:gd name="T2" fmla="*/ 60 w 969"/>
                <a:gd name="T3" fmla="*/ 303 h 304"/>
                <a:gd name="T4" fmla="*/ 60 w 969"/>
                <a:gd name="T5" fmla="*/ 278 h 304"/>
                <a:gd name="T6" fmla="*/ 72 w 969"/>
                <a:gd name="T7" fmla="*/ 278 h 304"/>
                <a:gd name="T8" fmla="*/ 72 w 969"/>
                <a:gd name="T9" fmla="*/ 266 h 304"/>
                <a:gd name="T10" fmla="*/ 302 w 969"/>
                <a:gd name="T11" fmla="*/ 266 h 304"/>
                <a:gd name="T12" fmla="*/ 314 w 969"/>
                <a:gd name="T13" fmla="*/ 254 h 304"/>
                <a:gd name="T14" fmla="*/ 338 w 969"/>
                <a:gd name="T15" fmla="*/ 242 h 304"/>
                <a:gd name="T16" fmla="*/ 350 w 969"/>
                <a:gd name="T17" fmla="*/ 230 h 304"/>
                <a:gd name="T18" fmla="*/ 362 w 969"/>
                <a:gd name="T19" fmla="*/ 230 h 304"/>
                <a:gd name="T20" fmla="*/ 374 w 969"/>
                <a:gd name="T21" fmla="*/ 218 h 304"/>
                <a:gd name="T22" fmla="*/ 374 w 969"/>
                <a:gd name="T23" fmla="*/ 206 h 304"/>
                <a:gd name="T24" fmla="*/ 496 w 969"/>
                <a:gd name="T25" fmla="*/ 206 h 304"/>
                <a:gd name="T26" fmla="*/ 496 w 969"/>
                <a:gd name="T27" fmla="*/ 194 h 304"/>
                <a:gd name="T28" fmla="*/ 508 w 969"/>
                <a:gd name="T29" fmla="*/ 181 h 304"/>
                <a:gd name="T30" fmla="*/ 520 w 969"/>
                <a:gd name="T31" fmla="*/ 181 h 304"/>
                <a:gd name="T32" fmla="*/ 520 w 969"/>
                <a:gd name="T33" fmla="*/ 169 h 304"/>
                <a:gd name="T34" fmla="*/ 568 w 969"/>
                <a:gd name="T35" fmla="*/ 169 h 304"/>
                <a:gd name="T36" fmla="*/ 580 w 969"/>
                <a:gd name="T37" fmla="*/ 157 h 304"/>
                <a:gd name="T38" fmla="*/ 580 w 969"/>
                <a:gd name="T39" fmla="*/ 109 h 304"/>
                <a:gd name="T40" fmla="*/ 774 w 969"/>
                <a:gd name="T41" fmla="*/ 109 h 304"/>
                <a:gd name="T42" fmla="*/ 774 w 969"/>
                <a:gd name="T43" fmla="*/ 96 h 304"/>
                <a:gd name="T44" fmla="*/ 883 w 969"/>
                <a:gd name="T45" fmla="*/ 96 h 304"/>
                <a:gd name="T46" fmla="*/ 907 w 969"/>
                <a:gd name="T47" fmla="*/ 84 h 304"/>
                <a:gd name="T48" fmla="*/ 944 w 969"/>
                <a:gd name="T49" fmla="*/ 84 h 304"/>
                <a:gd name="T50" fmla="*/ 944 w 969"/>
                <a:gd name="T51" fmla="*/ 36 h 304"/>
                <a:gd name="T52" fmla="*/ 968 w 969"/>
                <a:gd name="T53" fmla="*/ 36 h 304"/>
                <a:gd name="T54" fmla="*/ 968 w 969"/>
                <a:gd name="T55" fmla="*/ 12 h 304"/>
                <a:gd name="T56" fmla="*/ 968 w 969"/>
                <a:gd name="T57" fmla="*/ 24 h 304"/>
                <a:gd name="T58" fmla="*/ 968 w 969"/>
                <a:gd name="T59" fmla="*/ 12 h 304"/>
                <a:gd name="T60" fmla="*/ 968 w 969"/>
                <a:gd name="T61" fmla="*/ 24 h 304"/>
                <a:gd name="T62" fmla="*/ 968 w 969"/>
                <a:gd name="T63" fmla="*/ 0 h 304"/>
                <a:gd name="T64" fmla="*/ 968 w 969"/>
                <a:gd name="T65" fmla="*/ 24 h 304"/>
                <a:gd name="T66" fmla="*/ 968 w 969"/>
                <a:gd name="T67" fmla="*/ 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9" h="304">
                  <a:moveTo>
                    <a:pt x="0" y="303"/>
                  </a:moveTo>
                  <a:lnTo>
                    <a:pt x="60" y="303"/>
                  </a:lnTo>
                  <a:lnTo>
                    <a:pt x="60" y="278"/>
                  </a:lnTo>
                  <a:lnTo>
                    <a:pt x="72" y="278"/>
                  </a:lnTo>
                  <a:lnTo>
                    <a:pt x="72" y="266"/>
                  </a:lnTo>
                  <a:lnTo>
                    <a:pt x="302" y="266"/>
                  </a:lnTo>
                  <a:lnTo>
                    <a:pt x="314" y="254"/>
                  </a:lnTo>
                  <a:lnTo>
                    <a:pt x="338" y="242"/>
                  </a:lnTo>
                  <a:lnTo>
                    <a:pt x="350" y="230"/>
                  </a:lnTo>
                  <a:lnTo>
                    <a:pt x="362" y="230"/>
                  </a:lnTo>
                  <a:lnTo>
                    <a:pt x="374" y="218"/>
                  </a:lnTo>
                  <a:lnTo>
                    <a:pt x="374" y="206"/>
                  </a:lnTo>
                  <a:lnTo>
                    <a:pt x="496" y="206"/>
                  </a:lnTo>
                  <a:lnTo>
                    <a:pt x="496" y="194"/>
                  </a:lnTo>
                  <a:lnTo>
                    <a:pt x="508" y="181"/>
                  </a:lnTo>
                  <a:lnTo>
                    <a:pt x="520" y="181"/>
                  </a:lnTo>
                  <a:lnTo>
                    <a:pt x="520" y="169"/>
                  </a:lnTo>
                  <a:lnTo>
                    <a:pt x="568" y="169"/>
                  </a:lnTo>
                  <a:lnTo>
                    <a:pt x="580" y="157"/>
                  </a:lnTo>
                  <a:lnTo>
                    <a:pt x="580" y="109"/>
                  </a:lnTo>
                  <a:lnTo>
                    <a:pt x="774" y="109"/>
                  </a:lnTo>
                  <a:lnTo>
                    <a:pt x="774" y="96"/>
                  </a:lnTo>
                  <a:lnTo>
                    <a:pt x="883" y="96"/>
                  </a:lnTo>
                  <a:lnTo>
                    <a:pt x="907" y="84"/>
                  </a:lnTo>
                  <a:lnTo>
                    <a:pt x="944" y="84"/>
                  </a:lnTo>
                  <a:lnTo>
                    <a:pt x="944" y="36"/>
                  </a:lnTo>
                  <a:lnTo>
                    <a:pt x="968" y="36"/>
                  </a:lnTo>
                  <a:lnTo>
                    <a:pt x="968" y="12"/>
                  </a:lnTo>
                  <a:lnTo>
                    <a:pt x="968" y="24"/>
                  </a:lnTo>
                  <a:lnTo>
                    <a:pt x="968" y="12"/>
                  </a:lnTo>
                  <a:lnTo>
                    <a:pt x="968" y="24"/>
                  </a:lnTo>
                  <a:lnTo>
                    <a:pt x="968" y="0"/>
                  </a:lnTo>
                  <a:lnTo>
                    <a:pt x="968" y="24"/>
                  </a:lnTo>
                  <a:lnTo>
                    <a:pt x="968" y="12"/>
                  </a:lnTo>
                </a:path>
              </a:pathLst>
            </a:custGeom>
            <a:noFill/>
            <a:ln w="476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30" name="Freeform 94">
              <a:extLst>
                <a:ext uri="{FF2B5EF4-FFF2-40B4-BE49-F238E27FC236}">
                  <a16:creationId xmlns:a16="http://schemas.microsoft.com/office/drawing/2014/main" id="{AEAF61C6-BCD1-4904-BA84-D422757809F9}"/>
                </a:ext>
              </a:extLst>
            </p:cNvPr>
            <p:cNvSpPr>
              <a:spLocks/>
            </p:cNvSpPr>
            <p:nvPr/>
          </p:nvSpPr>
          <p:spPr bwMode="auto">
            <a:xfrm>
              <a:off x="4495" y="2789"/>
              <a:ext cx="432" cy="192"/>
            </a:xfrm>
            <a:custGeom>
              <a:avLst/>
              <a:gdLst>
                <a:gd name="T0" fmla="*/ 0 w 449"/>
                <a:gd name="T1" fmla="*/ 218 h 219"/>
                <a:gd name="T2" fmla="*/ 24 w 449"/>
                <a:gd name="T3" fmla="*/ 218 h 219"/>
                <a:gd name="T4" fmla="*/ 24 w 449"/>
                <a:gd name="T5" fmla="*/ 206 h 219"/>
                <a:gd name="T6" fmla="*/ 36 w 449"/>
                <a:gd name="T7" fmla="*/ 206 h 219"/>
                <a:gd name="T8" fmla="*/ 36 w 449"/>
                <a:gd name="T9" fmla="*/ 193 h 219"/>
                <a:gd name="T10" fmla="*/ 48 w 449"/>
                <a:gd name="T11" fmla="*/ 193 h 219"/>
                <a:gd name="T12" fmla="*/ 48 w 449"/>
                <a:gd name="T13" fmla="*/ 181 h 219"/>
                <a:gd name="T14" fmla="*/ 60 w 449"/>
                <a:gd name="T15" fmla="*/ 169 h 219"/>
                <a:gd name="T16" fmla="*/ 60 w 449"/>
                <a:gd name="T17" fmla="*/ 157 h 219"/>
                <a:gd name="T18" fmla="*/ 121 w 449"/>
                <a:gd name="T19" fmla="*/ 157 h 219"/>
                <a:gd name="T20" fmla="*/ 121 w 449"/>
                <a:gd name="T21" fmla="*/ 121 h 219"/>
                <a:gd name="T22" fmla="*/ 133 w 449"/>
                <a:gd name="T23" fmla="*/ 121 h 219"/>
                <a:gd name="T24" fmla="*/ 145 w 449"/>
                <a:gd name="T25" fmla="*/ 108 h 219"/>
                <a:gd name="T26" fmla="*/ 157 w 449"/>
                <a:gd name="T27" fmla="*/ 108 h 219"/>
                <a:gd name="T28" fmla="*/ 157 w 449"/>
                <a:gd name="T29" fmla="*/ 96 h 219"/>
                <a:gd name="T30" fmla="*/ 169 w 449"/>
                <a:gd name="T31" fmla="*/ 96 h 219"/>
                <a:gd name="T32" fmla="*/ 169 w 449"/>
                <a:gd name="T33" fmla="*/ 72 h 219"/>
                <a:gd name="T34" fmla="*/ 266 w 449"/>
                <a:gd name="T35" fmla="*/ 72 h 219"/>
                <a:gd name="T36" fmla="*/ 278 w 449"/>
                <a:gd name="T37" fmla="*/ 60 h 219"/>
                <a:gd name="T38" fmla="*/ 327 w 449"/>
                <a:gd name="T39" fmla="*/ 60 h 219"/>
                <a:gd name="T40" fmla="*/ 327 w 449"/>
                <a:gd name="T41" fmla="*/ 48 h 219"/>
                <a:gd name="T42" fmla="*/ 350 w 449"/>
                <a:gd name="T43" fmla="*/ 48 h 219"/>
                <a:gd name="T44" fmla="*/ 363 w 449"/>
                <a:gd name="T45" fmla="*/ 36 h 219"/>
                <a:gd name="T46" fmla="*/ 375 w 449"/>
                <a:gd name="T47" fmla="*/ 36 h 219"/>
                <a:gd name="T48" fmla="*/ 375 w 449"/>
                <a:gd name="T49" fmla="*/ 12 h 219"/>
                <a:gd name="T50" fmla="*/ 424 w 449"/>
                <a:gd name="T51" fmla="*/ 12 h 219"/>
                <a:gd name="T52" fmla="*/ 424 w 449"/>
                <a:gd name="T53" fmla="*/ 0 h 219"/>
                <a:gd name="T54" fmla="*/ 448 w 449"/>
                <a:gd name="T5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49" h="219">
                  <a:moveTo>
                    <a:pt x="0" y="218"/>
                  </a:moveTo>
                  <a:lnTo>
                    <a:pt x="24" y="218"/>
                  </a:lnTo>
                  <a:lnTo>
                    <a:pt x="24" y="206"/>
                  </a:lnTo>
                  <a:lnTo>
                    <a:pt x="36" y="206"/>
                  </a:lnTo>
                  <a:lnTo>
                    <a:pt x="36" y="193"/>
                  </a:lnTo>
                  <a:lnTo>
                    <a:pt x="48" y="193"/>
                  </a:lnTo>
                  <a:lnTo>
                    <a:pt x="48" y="181"/>
                  </a:lnTo>
                  <a:lnTo>
                    <a:pt x="60" y="169"/>
                  </a:lnTo>
                  <a:lnTo>
                    <a:pt x="60" y="157"/>
                  </a:lnTo>
                  <a:lnTo>
                    <a:pt x="121" y="157"/>
                  </a:lnTo>
                  <a:lnTo>
                    <a:pt x="121" y="121"/>
                  </a:lnTo>
                  <a:lnTo>
                    <a:pt x="133" y="121"/>
                  </a:lnTo>
                  <a:lnTo>
                    <a:pt x="145" y="108"/>
                  </a:lnTo>
                  <a:lnTo>
                    <a:pt x="157" y="108"/>
                  </a:lnTo>
                  <a:lnTo>
                    <a:pt x="157" y="96"/>
                  </a:lnTo>
                  <a:lnTo>
                    <a:pt x="169" y="96"/>
                  </a:lnTo>
                  <a:lnTo>
                    <a:pt x="169" y="72"/>
                  </a:lnTo>
                  <a:lnTo>
                    <a:pt x="266" y="72"/>
                  </a:lnTo>
                  <a:lnTo>
                    <a:pt x="278" y="60"/>
                  </a:lnTo>
                  <a:lnTo>
                    <a:pt x="327" y="60"/>
                  </a:lnTo>
                  <a:lnTo>
                    <a:pt x="327" y="48"/>
                  </a:lnTo>
                  <a:lnTo>
                    <a:pt x="350" y="48"/>
                  </a:lnTo>
                  <a:lnTo>
                    <a:pt x="363" y="36"/>
                  </a:lnTo>
                  <a:lnTo>
                    <a:pt x="375" y="36"/>
                  </a:lnTo>
                  <a:lnTo>
                    <a:pt x="375" y="12"/>
                  </a:lnTo>
                  <a:lnTo>
                    <a:pt x="424" y="12"/>
                  </a:lnTo>
                  <a:lnTo>
                    <a:pt x="424" y="0"/>
                  </a:lnTo>
                  <a:lnTo>
                    <a:pt x="448" y="0"/>
                  </a:lnTo>
                </a:path>
              </a:pathLst>
            </a:custGeom>
            <a:noFill/>
            <a:ln w="4762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31" name="Line 95">
              <a:extLst>
                <a:ext uri="{FF2B5EF4-FFF2-40B4-BE49-F238E27FC236}">
                  <a16:creationId xmlns:a16="http://schemas.microsoft.com/office/drawing/2014/main" id="{B1B3D0E0-04AE-4E26-9E49-9ABAE8F3033C}"/>
                </a:ext>
              </a:extLst>
            </p:cNvPr>
            <p:cNvSpPr>
              <a:spLocks noChangeShapeType="1"/>
            </p:cNvSpPr>
            <p:nvPr/>
          </p:nvSpPr>
          <p:spPr bwMode="auto">
            <a:xfrm>
              <a:off x="847" y="3077"/>
              <a:ext cx="1689"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2" name="Line 96">
              <a:extLst>
                <a:ext uri="{FF2B5EF4-FFF2-40B4-BE49-F238E27FC236}">
                  <a16:creationId xmlns:a16="http://schemas.microsoft.com/office/drawing/2014/main" id="{850CDAA3-F7DE-4401-B28C-1D371F377A2F}"/>
                </a:ext>
              </a:extLst>
            </p:cNvPr>
            <p:cNvSpPr>
              <a:spLocks noChangeShapeType="1"/>
            </p:cNvSpPr>
            <p:nvPr/>
          </p:nvSpPr>
          <p:spPr bwMode="auto">
            <a:xfrm>
              <a:off x="847" y="2933"/>
              <a:ext cx="1689"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3" name="Freeform 97">
              <a:extLst>
                <a:ext uri="{FF2B5EF4-FFF2-40B4-BE49-F238E27FC236}">
                  <a16:creationId xmlns:a16="http://schemas.microsoft.com/office/drawing/2014/main" id="{F120C315-659C-44BA-BF3D-12DC759E5819}"/>
                </a:ext>
              </a:extLst>
            </p:cNvPr>
            <p:cNvSpPr>
              <a:spLocks/>
            </p:cNvSpPr>
            <p:nvPr/>
          </p:nvSpPr>
          <p:spPr bwMode="auto">
            <a:xfrm>
              <a:off x="1373" y="3077"/>
              <a:ext cx="338" cy="138"/>
            </a:xfrm>
            <a:custGeom>
              <a:avLst/>
              <a:gdLst>
                <a:gd name="T0" fmla="*/ 0 w 592"/>
                <a:gd name="T1" fmla="*/ 28 h 29"/>
                <a:gd name="T2" fmla="*/ 13 w 592"/>
                <a:gd name="T3" fmla="*/ 28 h 29"/>
                <a:gd name="T4" fmla="*/ 35 w 592"/>
                <a:gd name="T5" fmla="*/ 28 h 29"/>
                <a:gd name="T6" fmla="*/ 65 w 592"/>
                <a:gd name="T7" fmla="*/ 28 h 29"/>
                <a:gd name="T8" fmla="*/ 102 w 592"/>
                <a:gd name="T9" fmla="*/ 26 h 29"/>
                <a:gd name="T10" fmla="*/ 143 w 592"/>
                <a:gd name="T11" fmla="*/ 24 h 29"/>
                <a:gd name="T12" fmla="*/ 190 w 592"/>
                <a:gd name="T13" fmla="*/ 21 h 29"/>
                <a:gd name="T14" fmla="*/ 239 w 592"/>
                <a:gd name="T15" fmla="*/ 20 h 29"/>
                <a:gd name="T16" fmla="*/ 290 w 592"/>
                <a:gd name="T17" fmla="*/ 16 h 29"/>
                <a:gd name="T18" fmla="*/ 339 w 592"/>
                <a:gd name="T19" fmla="*/ 14 h 29"/>
                <a:gd name="T20" fmla="*/ 389 w 592"/>
                <a:gd name="T21" fmla="*/ 11 h 29"/>
                <a:gd name="T22" fmla="*/ 436 w 592"/>
                <a:gd name="T23" fmla="*/ 9 h 29"/>
                <a:gd name="T24" fmla="*/ 480 w 592"/>
                <a:gd name="T25" fmla="*/ 6 h 29"/>
                <a:gd name="T26" fmla="*/ 518 w 592"/>
                <a:gd name="T27" fmla="*/ 4 h 29"/>
                <a:gd name="T28" fmla="*/ 550 w 592"/>
                <a:gd name="T29" fmla="*/ 2 h 29"/>
                <a:gd name="T30" fmla="*/ 574 w 592"/>
                <a:gd name="T31" fmla="*/ 2 h 29"/>
                <a:gd name="T32" fmla="*/ 591 w 592"/>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2" h="29">
                  <a:moveTo>
                    <a:pt x="0" y="28"/>
                  </a:moveTo>
                  <a:lnTo>
                    <a:pt x="13" y="28"/>
                  </a:lnTo>
                  <a:lnTo>
                    <a:pt x="35" y="28"/>
                  </a:lnTo>
                  <a:lnTo>
                    <a:pt x="65" y="28"/>
                  </a:lnTo>
                  <a:lnTo>
                    <a:pt x="102" y="26"/>
                  </a:lnTo>
                  <a:lnTo>
                    <a:pt x="143" y="24"/>
                  </a:lnTo>
                  <a:lnTo>
                    <a:pt x="190" y="21"/>
                  </a:lnTo>
                  <a:lnTo>
                    <a:pt x="239" y="20"/>
                  </a:lnTo>
                  <a:lnTo>
                    <a:pt x="290" y="16"/>
                  </a:lnTo>
                  <a:lnTo>
                    <a:pt x="339" y="14"/>
                  </a:lnTo>
                  <a:lnTo>
                    <a:pt x="389" y="11"/>
                  </a:lnTo>
                  <a:lnTo>
                    <a:pt x="436" y="9"/>
                  </a:lnTo>
                  <a:lnTo>
                    <a:pt x="480" y="6"/>
                  </a:lnTo>
                  <a:lnTo>
                    <a:pt x="518" y="4"/>
                  </a:lnTo>
                  <a:lnTo>
                    <a:pt x="550" y="2"/>
                  </a:lnTo>
                  <a:lnTo>
                    <a:pt x="574" y="2"/>
                  </a:lnTo>
                  <a:lnTo>
                    <a:pt x="591" y="0"/>
                  </a:lnTo>
                </a:path>
              </a:pathLst>
            </a:custGeom>
            <a:noFill/>
            <a:ln w="476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34" name="Freeform 98">
              <a:extLst>
                <a:ext uri="{FF2B5EF4-FFF2-40B4-BE49-F238E27FC236}">
                  <a16:creationId xmlns:a16="http://schemas.microsoft.com/office/drawing/2014/main" id="{B805097B-3507-43A7-A018-62608F2AFA2D}"/>
                </a:ext>
              </a:extLst>
            </p:cNvPr>
            <p:cNvSpPr>
              <a:spLocks/>
            </p:cNvSpPr>
            <p:nvPr/>
          </p:nvSpPr>
          <p:spPr bwMode="auto">
            <a:xfrm>
              <a:off x="4216" y="2981"/>
              <a:ext cx="279" cy="172"/>
            </a:xfrm>
            <a:custGeom>
              <a:avLst/>
              <a:gdLst>
                <a:gd name="T0" fmla="*/ 0 w 449"/>
                <a:gd name="T1" fmla="*/ 218 h 219"/>
                <a:gd name="T2" fmla="*/ 24 w 449"/>
                <a:gd name="T3" fmla="*/ 218 h 219"/>
                <a:gd name="T4" fmla="*/ 24 w 449"/>
                <a:gd name="T5" fmla="*/ 206 h 219"/>
                <a:gd name="T6" fmla="*/ 36 w 449"/>
                <a:gd name="T7" fmla="*/ 206 h 219"/>
                <a:gd name="T8" fmla="*/ 36 w 449"/>
                <a:gd name="T9" fmla="*/ 193 h 219"/>
                <a:gd name="T10" fmla="*/ 48 w 449"/>
                <a:gd name="T11" fmla="*/ 193 h 219"/>
                <a:gd name="T12" fmla="*/ 48 w 449"/>
                <a:gd name="T13" fmla="*/ 181 h 219"/>
                <a:gd name="T14" fmla="*/ 60 w 449"/>
                <a:gd name="T15" fmla="*/ 169 h 219"/>
                <a:gd name="T16" fmla="*/ 60 w 449"/>
                <a:gd name="T17" fmla="*/ 157 h 219"/>
                <a:gd name="T18" fmla="*/ 121 w 449"/>
                <a:gd name="T19" fmla="*/ 157 h 219"/>
                <a:gd name="T20" fmla="*/ 121 w 449"/>
                <a:gd name="T21" fmla="*/ 121 h 219"/>
                <a:gd name="T22" fmla="*/ 133 w 449"/>
                <a:gd name="T23" fmla="*/ 121 h 219"/>
                <a:gd name="T24" fmla="*/ 145 w 449"/>
                <a:gd name="T25" fmla="*/ 108 h 219"/>
                <a:gd name="T26" fmla="*/ 157 w 449"/>
                <a:gd name="T27" fmla="*/ 108 h 219"/>
                <a:gd name="T28" fmla="*/ 157 w 449"/>
                <a:gd name="T29" fmla="*/ 96 h 219"/>
                <a:gd name="T30" fmla="*/ 169 w 449"/>
                <a:gd name="T31" fmla="*/ 96 h 219"/>
                <a:gd name="T32" fmla="*/ 169 w 449"/>
                <a:gd name="T33" fmla="*/ 72 h 219"/>
                <a:gd name="T34" fmla="*/ 266 w 449"/>
                <a:gd name="T35" fmla="*/ 72 h 219"/>
                <a:gd name="T36" fmla="*/ 278 w 449"/>
                <a:gd name="T37" fmla="*/ 60 h 219"/>
                <a:gd name="T38" fmla="*/ 327 w 449"/>
                <a:gd name="T39" fmla="*/ 60 h 219"/>
                <a:gd name="T40" fmla="*/ 327 w 449"/>
                <a:gd name="T41" fmla="*/ 48 h 219"/>
                <a:gd name="T42" fmla="*/ 350 w 449"/>
                <a:gd name="T43" fmla="*/ 48 h 219"/>
                <a:gd name="T44" fmla="*/ 363 w 449"/>
                <a:gd name="T45" fmla="*/ 36 h 219"/>
                <a:gd name="T46" fmla="*/ 375 w 449"/>
                <a:gd name="T47" fmla="*/ 36 h 219"/>
                <a:gd name="T48" fmla="*/ 375 w 449"/>
                <a:gd name="T49" fmla="*/ 12 h 219"/>
                <a:gd name="T50" fmla="*/ 424 w 449"/>
                <a:gd name="T51" fmla="*/ 12 h 219"/>
                <a:gd name="T52" fmla="*/ 424 w 449"/>
                <a:gd name="T53" fmla="*/ 0 h 219"/>
                <a:gd name="T54" fmla="*/ 448 w 449"/>
                <a:gd name="T5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49" h="219">
                  <a:moveTo>
                    <a:pt x="0" y="218"/>
                  </a:moveTo>
                  <a:lnTo>
                    <a:pt x="24" y="218"/>
                  </a:lnTo>
                  <a:lnTo>
                    <a:pt x="24" y="206"/>
                  </a:lnTo>
                  <a:lnTo>
                    <a:pt x="36" y="206"/>
                  </a:lnTo>
                  <a:lnTo>
                    <a:pt x="36" y="193"/>
                  </a:lnTo>
                  <a:lnTo>
                    <a:pt x="48" y="193"/>
                  </a:lnTo>
                  <a:lnTo>
                    <a:pt x="48" y="181"/>
                  </a:lnTo>
                  <a:lnTo>
                    <a:pt x="60" y="169"/>
                  </a:lnTo>
                  <a:lnTo>
                    <a:pt x="60" y="157"/>
                  </a:lnTo>
                  <a:lnTo>
                    <a:pt x="121" y="157"/>
                  </a:lnTo>
                  <a:lnTo>
                    <a:pt x="121" y="121"/>
                  </a:lnTo>
                  <a:lnTo>
                    <a:pt x="133" y="121"/>
                  </a:lnTo>
                  <a:lnTo>
                    <a:pt x="145" y="108"/>
                  </a:lnTo>
                  <a:lnTo>
                    <a:pt x="157" y="108"/>
                  </a:lnTo>
                  <a:lnTo>
                    <a:pt x="157" y="96"/>
                  </a:lnTo>
                  <a:lnTo>
                    <a:pt x="169" y="96"/>
                  </a:lnTo>
                  <a:lnTo>
                    <a:pt x="169" y="72"/>
                  </a:lnTo>
                  <a:lnTo>
                    <a:pt x="266" y="72"/>
                  </a:lnTo>
                  <a:lnTo>
                    <a:pt x="278" y="60"/>
                  </a:lnTo>
                  <a:lnTo>
                    <a:pt x="327" y="60"/>
                  </a:lnTo>
                  <a:lnTo>
                    <a:pt x="327" y="48"/>
                  </a:lnTo>
                  <a:lnTo>
                    <a:pt x="350" y="48"/>
                  </a:lnTo>
                  <a:lnTo>
                    <a:pt x="363" y="36"/>
                  </a:lnTo>
                  <a:lnTo>
                    <a:pt x="375" y="36"/>
                  </a:lnTo>
                  <a:lnTo>
                    <a:pt x="375" y="12"/>
                  </a:lnTo>
                  <a:lnTo>
                    <a:pt x="424" y="12"/>
                  </a:lnTo>
                  <a:lnTo>
                    <a:pt x="424" y="0"/>
                  </a:lnTo>
                  <a:lnTo>
                    <a:pt x="448" y="0"/>
                  </a:lnTo>
                </a:path>
              </a:pathLst>
            </a:custGeom>
            <a:noFill/>
            <a:ln w="47625"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35" name="Line 99">
              <a:extLst>
                <a:ext uri="{FF2B5EF4-FFF2-40B4-BE49-F238E27FC236}">
                  <a16:creationId xmlns:a16="http://schemas.microsoft.com/office/drawing/2014/main" id="{BFB2A726-D871-4415-A879-CC620EF75687}"/>
                </a:ext>
              </a:extLst>
            </p:cNvPr>
            <p:cNvSpPr>
              <a:spLocks noChangeShapeType="1"/>
            </p:cNvSpPr>
            <p:nvPr/>
          </p:nvSpPr>
          <p:spPr bwMode="auto">
            <a:xfrm>
              <a:off x="3295" y="2981"/>
              <a:ext cx="1689"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6" name="Text Box 100">
              <a:extLst>
                <a:ext uri="{FF2B5EF4-FFF2-40B4-BE49-F238E27FC236}">
                  <a16:creationId xmlns:a16="http://schemas.microsoft.com/office/drawing/2014/main" id="{66C6A6E4-8C71-4749-AAE5-8867BFBEC710}"/>
                </a:ext>
              </a:extLst>
            </p:cNvPr>
            <p:cNvSpPr txBox="1">
              <a:spLocks noChangeArrowheads="1"/>
            </p:cNvSpPr>
            <p:nvPr/>
          </p:nvSpPr>
          <p:spPr bwMode="auto">
            <a:xfrm>
              <a:off x="4831" y="3125"/>
              <a:ext cx="6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500"/>
                <a:t>Warning</a:t>
              </a:r>
            </a:p>
          </p:txBody>
        </p:sp>
        <p:sp>
          <p:nvSpPr>
            <p:cNvPr id="424037" name="Text Box 101">
              <a:extLst>
                <a:ext uri="{FF2B5EF4-FFF2-40B4-BE49-F238E27FC236}">
                  <a16:creationId xmlns:a16="http://schemas.microsoft.com/office/drawing/2014/main" id="{C531EB86-5B26-49D5-A149-E53ADC685898}"/>
                </a:ext>
              </a:extLst>
            </p:cNvPr>
            <p:cNvSpPr txBox="1">
              <a:spLocks noChangeArrowheads="1"/>
            </p:cNvSpPr>
            <p:nvPr/>
          </p:nvSpPr>
          <p:spPr bwMode="auto">
            <a:xfrm>
              <a:off x="2064" y="3072"/>
              <a:ext cx="67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500"/>
                <a:t>Warning</a:t>
              </a:r>
            </a:p>
          </p:txBody>
        </p:sp>
      </p:grpSp>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3" name="object 3"/>
          <p:cNvSpPr/>
          <p:nvPr/>
        </p:nvSpPr>
        <p:spPr>
          <a:xfrm>
            <a:off x="8153400" y="152400"/>
            <a:ext cx="120396" cy="120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21040" y="152400"/>
            <a:ext cx="120395"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90204" y="152400"/>
            <a:ext cx="118872"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53400" y="320040"/>
            <a:ext cx="120396" cy="1203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21040" y="320040"/>
            <a:ext cx="120395" cy="1203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490204" y="320040"/>
            <a:ext cx="118872" cy="1203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57843" y="320040"/>
            <a:ext cx="118872" cy="1203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53400" y="489204"/>
            <a:ext cx="120396"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21040" y="489204"/>
            <a:ext cx="120395"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490204" y="489204"/>
            <a:ext cx="118872"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57843" y="489204"/>
            <a:ext cx="118872" cy="1188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825483" y="489204"/>
            <a:ext cx="120396" cy="11887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153400" y="655319"/>
            <a:ext cx="120396" cy="12039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321040" y="655319"/>
            <a:ext cx="120395" cy="12039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490204" y="655319"/>
            <a:ext cx="118872" cy="120395"/>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57843" y="655319"/>
            <a:ext cx="118872" cy="12039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153400" y="824483"/>
            <a:ext cx="120396" cy="12039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321040" y="824483"/>
            <a:ext cx="120395" cy="12039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8490204" y="824483"/>
            <a:ext cx="118872" cy="12039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8657843" y="824483"/>
            <a:ext cx="118872" cy="12039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8825483" y="824483"/>
            <a:ext cx="120396" cy="12039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8153400" y="992124"/>
            <a:ext cx="120396" cy="118872"/>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21040" y="992124"/>
            <a:ext cx="120395" cy="11887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490204" y="992124"/>
            <a:ext cx="118872" cy="118872"/>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8657843" y="992124"/>
            <a:ext cx="118872" cy="118872"/>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8153400" y="1159763"/>
            <a:ext cx="120396" cy="12039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8321040" y="1159763"/>
            <a:ext cx="120395" cy="120396"/>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8490204"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8657843"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8321040" y="1327403"/>
            <a:ext cx="120395" cy="120396"/>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8657843" y="1327403"/>
            <a:ext cx="118872" cy="120396"/>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5381733" y="3386201"/>
            <a:ext cx="3409188" cy="2612136"/>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5403048" y="3363301"/>
            <a:ext cx="3354324" cy="2557272"/>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5416608" y="3284322"/>
            <a:ext cx="3380740" cy="2583180"/>
          </a:xfrm>
          <a:custGeom>
            <a:avLst/>
            <a:gdLst/>
            <a:ahLst/>
            <a:cxnLst/>
            <a:rect l="l" t="t" r="r" b="b"/>
            <a:pathLst>
              <a:path w="3380740" h="2583179">
                <a:moveTo>
                  <a:pt x="0" y="2583179"/>
                </a:moveTo>
                <a:lnTo>
                  <a:pt x="3380231" y="2583179"/>
                </a:lnTo>
                <a:lnTo>
                  <a:pt x="3380231" y="0"/>
                </a:lnTo>
                <a:lnTo>
                  <a:pt x="0" y="0"/>
                </a:lnTo>
                <a:lnTo>
                  <a:pt x="0" y="2583179"/>
                </a:lnTo>
                <a:close/>
              </a:path>
            </a:pathLst>
          </a:custGeom>
          <a:ln w="25908">
            <a:solidFill>
              <a:srgbClr val="666699"/>
            </a:solidFill>
          </a:ln>
        </p:spPr>
        <p:txBody>
          <a:bodyPr wrap="square" lIns="0" tIns="0" rIns="0" bIns="0" rtlCol="0"/>
          <a:lstStyle/>
          <a:p>
            <a:endParaRPr/>
          </a:p>
        </p:txBody>
      </p:sp>
      <p:sp>
        <p:nvSpPr>
          <p:cNvPr id="37" name="object 37"/>
          <p:cNvSpPr txBox="1">
            <a:spLocks noGrp="1"/>
          </p:cNvSpPr>
          <p:nvPr>
            <p:ph type="title"/>
          </p:nvPr>
        </p:nvSpPr>
        <p:spPr>
          <a:xfrm>
            <a:off x="535940" y="859663"/>
            <a:ext cx="6253480" cy="513715"/>
          </a:xfrm>
          <a:prstGeom prst="rect">
            <a:avLst/>
          </a:prstGeom>
        </p:spPr>
        <p:txBody>
          <a:bodyPr vert="horz" wrap="square" lIns="0" tIns="13335" rIns="0" bIns="0" rtlCol="0">
            <a:spAutoFit/>
          </a:bodyPr>
          <a:lstStyle/>
          <a:p>
            <a:pPr marL="12700">
              <a:lnSpc>
                <a:spcPct val="100000"/>
              </a:lnSpc>
              <a:spcBef>
                <a:spcPts val="105"/>
              </a:spcBef>
            </a:pPr>
            <a:r>
              <a:rPr sz="3200" spc="-5" dirty="0"/>
              <a:t>FFT </a:t>
            </a:r>
            <a:r>
              <a:rPr sz="3200" dirty="0"/>
              <a:t>or </a:t>
            </a:r>
            <a:r>
              <a:rPr sz="3200" spc="-5" dirty="0"/>
              <a:t>Fast Fourier</a:t>
            </a:r>
            <a:r>
              <a:rPr sz="3200" spc="-80" dirty="0"/>
              <a:t> </a:t>
            </a:r>
            <a:r>
              <a:rPr sz="3200" dirty="0"/>
              <a:t>Transformer</a:t>
            </a:r>
            <a:endParaRPr sz="3200"/>
          </a:p>
        </p:txBody>
      </p:sp>
      <p:sp>
        <p:nvSpPr>
          <p:cNvPr id="38" name="object 38"/>
          <p:cNvSpPr txBox="1"/>
          <p:nvPr/>
        </p:nvSpPr>
        <p:spPr>
          <a:xfrm>
            <a:off x="774757" y="1801114"/>
            <a:ext cx="4555490" cy="2891155"/>
          </a:xfrm>
          <a:prstGeom prst="rect">
            <a:avLst/>
          </a:prstGeom>
        </p:spPr>
        <p:txBody>
          <a:bodyPr vert="horz" wrap="square" lIns="0" tIns="73660" rIns="0" bIns="0" rtlCol="0">
            <a:spAutoFit/>
          </a:bodyPr>
          <a:lstStyle/>
          <a:p>
            <a:pPr marL="12700">
              <a:lnSpc>
                <a:spcPct val="100000"/>
              </a:lnSpc>
              <a:spcBef>
                <a:spcPts val="580"/>
              </a:spcBef>
            </a:pPr>
            <a:endParaRPr sz="2000" dirty="0">
              <a:latin typeface="Arial"/>
              <a:cs typeface="Arial"/>
            </a:endParaRPr>
          </a:p>
          <a:p>
            <a:pPr marL="355600" marR="5080" indent="-342900">
              <a:lnSpc>
                <a:spcPct val="100000"/>
              </a:lnSpc>
              <a:spcBef>
                <a:spcPts val="480"/>
              </a:spcBef>
              <a:buClr>
                <a:srgbClr val="4D4D4D"/>
              </a:buClr>
              <a:buFont typeface="Arial"/>
              <a:buChar char="●"/>
              <a:tabLst>
                <a:tab pos="355600" algn="l"/>
                <a:tab pos="356235" algn="l"/>
                <a:tab pos="1651635" algn="l"/>
              </a:tabLst>
            </a:pPr>
            <a:r>
              <a:rPr lang="en-IN" sz="2000" b="1" dirty="0">
                <a:latin typeface="Arial"/>
                <a:cs typeface="Arial"/>
              </a:rPr>
              <a:t>We </a:t>
            </a:r>
            <a:r>
              <a:rPr sz="2000" b="1" dirty="0">
                <a:latin typeface="Arial"/>
                <a:cs typeface="Arial"/>
              </a:rPr>
              <a:t>Use a FFT to </a:t>
            </a:r>
            <a:r>
              <a:rPr sz="2000" b="1" spc="-5" dirty="0">
                <a:latin typeface="Arial"/>
                <a:cs typeface="Arial"/>
              </a:rPr>
              <a:t>pull </a:t>
            </a:r>
            <a:r>
              <a:rPr sz="2000" b="1" dirty="0">
                <a:latin typeface="Arial"/>
                <a:cs typeface="Arial"/>
              </a:rPr>
              <a:t>data from the  time waveform then input to a  discrete Fourier transform (DFT),</a:t>
            </a:r>
            <a:r>
              <a:rPr sz="2000" b="1" spc="-160" dirty="0">
                <a:latin typeface="Arial"/>
                <a:cs typeface="Arial"/>
              </a:rPr>
              <a:t> </a:t>
            </a:r>
            <a:r>
              <a:rPr sz="2000" b="1" dirty="0">
                <a:latin typeface="Arial"/>
                <a:cs typeface="Arial"/>
              </a:rPr>
              <a:t>a  mathematical process or  algorithm	that transforms a  waveform into the components to  a frequency spectrum of the input  signal from the time</a:t>
            </a:r>
            <a:r>
              <a:rPr sz="2000" b="1" spc="-114" dirty="0">
                <a:latin typeface="Arial"/>
                <a:cs typeface="Arial"/>
              </a:rPr>
              <a:t> </a:t>
            </a:r>
            <a:r>
              <a:rPr sz="2000" b="1" dirty="0">
                <a:latin typeface="Arial"/>
                <a:cs typeface="Arial"/>
              </a:rPr>
              <a:t>waveform.</a:t>
            </a:r>
            <a:endParaRPr sz="2000" dirty="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0733-12AC-4F68-84CD-D92B438BD681}"/>
              </a:ext>
            </a:extLst>
          </p:cNvPr>
          <p:cNvSpPr>
            <a:spLocks noGrp="1"/>
          </p:cNvSpPr>
          <p:nvPr>
            <p:ph type="title"/>
          </p:nvPr>
        </p:nvSpPr>
        <p:spPr/>
        <p:txBody>
          <a:bodyPr/>
          <a:lstStyle/>
          <a:p>
            <a:r>
              <a:rPr lang="en-IN" dirty="0"/>
              <a:t>Mathematical Modelling</a:t>
            </a:r>
            <a:endParaRPr lang="en-US" dirty="0"/>
          </a:p>
        </p:txBody>
      </p:sp>
      <p:pic>
        <p:nvPicPr>
          <p:cNvPr id="56322" name="Picture 2" descr="Related image">
            <a:extLst>
              <a:ext uri="{FF2B5EF4-FFF2-40B4-BE49-F238E27FC236}">
                <a16:creationId xmlns:a16="http://schemas.microsoft.com/office/drawing/2014/main" id="{74B6FEC9-ABDB-486D-BB21-428DC5F9998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388"/>
          <a:stretch/>
        </p:blipFill>
        <p:spPr bwMode="auto">
          <a:xfrm>
            <a:off x="979788" y="2247900"/>
            <a:ext cx="8077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807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720AE27-F2D9-4C01-8252-9DC726113B30}"/>
              </a:ext>
            </a:extLst>
          </p:cNvPr>
          <p:cNvSpPr>
            <a:spLocks noGrp="1" noChangeArrowheads="1"/>
          </p:cNvSpPr>
          <p:nvPr>
            <p:ph type="title"/>
          </p:nvPr>
        </p:nvSpPr>
        <p:spPr/>
        <p:txBody>
          <a:bodyPr/>
          <a:lstStyle/>
          <a:p>
            <a:r>
              <a:rPr lang="en-US" altLang="en-US"/>
              <a:t>Discrete Fourier Transform (DFT)</a:t>
            </a:r>
          </a:p>
        </p:txBody>
      </p:sp>
      <p:sp>
        <p:nvSpPr>
          <p:cNvPr id="115715" name="Rectangle 3">
            <a:extLst>
              <a:ext uri="{FF2B5EF4-FFF2-40B4-BE49-F238E27FC236}">
                <a16:creationId xmlns:a16="http://schemas.microsoft.com/office/drawing/2014/main" id="{968F64FE-D5B5-476D-A35B-A343A72EDE4D}"/>
              </a:ext>
            </a:extLst>
          </p:cNvPr>
          <p:cNvSpPr>
            <a:spLocks noGrp="1" noChangeArrowheads="1"/>
          </p:cNvSpPr>
          <p:nvPr>
            <p:ph type="body" idx="1"/>
          </p:nvPr>
        </p:nvSpPr>
        <p:spPr/>
        <p:txBody>
          <a:bodyPr/>
          <a:lstStyle/>
          <a:p>
            <a:pPr>
              <a:lnSpc>
                <a:spcPct val="90000"/>
              </a:lnSpc>
            </a:pPr>
            <a:r>
              <a:rPr lang="en-US" altLang="en-US"/>
              <a:t>The DFT provides uniformly spaced samples of the Discrete-Time Fourier Transform (DTFT)</a:t>
            </a:r>
          </a:p>
          <a:p>
            <a:pPr>
              <a:lnSpc>
                <a:spcPct val="90000"/>
              </a:lnSpc>
            </a:pPr>
            <a:r>
              <a:rPr lang="en-US" altLang="en-US"/>
              <a:t>DFT definition:</a:t>
            </a:r>
          </a:p>
          <a:p>
            <a:pPr>
              <a:lnSpc>
                <a:spcPct val="90000"/>
              </a:lnSpc>
            </a:pPr>
            <a:endParaRPr lang="en-US" altLang="en-US"/>
          </a:p>
          <a:p>
            <a:pPr>
              <a:lnSpc>
                <a:spcPct val="90000"/>
              </a:lnSpc>
            </a:pPr>
            <a:endParaRPr lang="en-US" altLang="en-US"/>
          </a:p>
          <a:p>
            <a:pPr>
              <a:lnSpc>
                <a:spcPct val="90000"/>
              </a:lnSpc>
            </a:pPr>
            <a:r>
              <a:rPr lang="en-US" altLang="en-US"/>
              <a:t>Requires N</a:t>
            </a:r>
            <a:r>
              <a:rPr lang="en-US" altLang="en-US" baseline="30000"/>
              <a:t>2</a:t>
            </a:r>
            <a:r>
              <a:rPr lang="en-US" altLang="en-US"/>
              <a:t> complex multiplies and N(N-1) complex additions</a:t>
            </a:r>
          </a:p>
        </p:txBody>
      </p:sp>
      <p:graphicFrame>
        <p:nvGraphicFramePr>
          <p:cNvPr id="115716" name="Object 4">
            <a:extLst>
              <a:ext uri="{FF2B5EF4-FFF2-40B4-BE49-F238E27FC236}">
                <a16:creationId xmlns:a16="http://schemas.microsoft.com/office/drawing/2014/main" id="{50EB735D-C476-49B3-8E9F-30EDC429006B}"/>
              </a:ext>
            </a:extLst>
          </p:cNvPr>
          <p:cNvGraphicFramePr>
            <a:graphicFrameLocks noChangeAspect="1"/>
          </p:cNvGraphicFramePr>
          <p:nvPr/>
        </p:nvGraphicFramePr>
        <p:xfrm>
          <a:off x="863600" y="3962400"/>
          <a:ext cx="2616200" cy="881063"/>
        </p:xfrm>
        <a:graphic>
          <a:graphicData uri="http://schemas.openxmlformats.org/presentationml/2006/ole">
            <mc:AlternateContent xmlns:mc="http://schemas.openxmlformats.org/markup-compatibility/2006">
              <mc:Choice xmlns:v="urn:schemas-microsoft-com:vml" Requires="v">
                <p:oleObj spid="_x0000_s57348" name="Equation" r:id="rId3" imgW="1320480" imgH="444240" progId="Equation.3">
                  <p:embed/>
                </p:oleObj>
              </mc:Choice>
              <mc:Fallback>
                <p:oleObj name="Equation" r:id="rId3" imgW="1320480" imgH="444240" progId="Equation.3">
                  <p:embed/>
                  <p:pic>
                    <p:nvPicPr>
                      <p:cNvPr id="115716" name="Object 4">
                        <a:extLst>
                          <a:ext uri="{FF2B5EF4-FFF2-40B4-BE49-F238E27FC236}">
                            <a16:creationId xmlns:a16="http://schemas.microsoft.com/office/drawing/2014/main" id="{50EB735D-C476-49B3-8E9F-30EDC4290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962400"/>
                        <a:ext cx="26162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7" name="Object 5">
            <a:extLst>
              <a:ext uri="{FF2B5EF4-FFF2-40B4-BE49-F238E27FC236}">
                <a16:creationId xmlns:a16="http://schemas.microsoft.com/office/drawing/2014/main" id="{83C4C057-F8D7-416E-B0C9-02CC72848697}"/>
              </a:ext>
            </a:extLst>
          </p:cNvPr>
          <p:cNvGraphicFramePr>
            <a:graphicFrameLocks noChangeAspect="1"/>
          </p:cNvGraphicFramePr>
          <p:nvPr/>
        </p:nvGraphicFramePr>
        <p:xfrm>
          <a:off x="4598988" y="3962400"/>
          <a:ext cx="2868612" cy="881063"/>
        </p:xfrm>
        <a:graphic>
          <a:graphicData uri="http://schemas.openxmlformats.org/presentationml/2006/ole">
            <mc:AlternateContent xmlns:mc="http://schemas.openxmlformats.org/markup-compatibility/2006">
              <mc:Choice xmlns:v="urn:schemas-microsoft-com:vml" Requires="v">
                <p:oleObj spid="_x0000_s57349" name="Equation" r:id="rId5" imgW="1447560" imgH="444240" progId="Equation.3">
                  <p:embed/>
                </p:oleObj>
              </mc:Choice>
              <mc:Fallback>
                <p:oleObj name="Equation" r:id="rId5" imgW="1447560" imgH="444240" progId="Equation.3">
                  <p:embed/>
                  <p:pic>
                    <p:nvPicPr>
                      <p:cNvPr id="115717" name="Object 5">
                        <a:extLst>
                          <a:ext uri="{FF2B5EF4-FFF2-40B4-BE49-F238E27FC236}">
                            <a16:creationId xmlns:a16="http://schemas.microsoft.com/office/drawing/2014/main" id="{83C4C057-F8D7-416E-B0C9-02CC72848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8988" y="3962400"/>
                        <a:ext cx="2868612"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5655387-0C41-4C79-80A5-04B1F61B300F}"/>
              </a:ext>
            </a:extLst>
          </p:cNvPr>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en-US"/>
              <a:t>Progress</a:t>
            </a:r>
          </a:p>
        </p:txBody>
      </p:sp>
      <p:sp>
        <p:nvSpPr>
          <p:cNvPr id="7171" name="Rectangle 3">
            <a:extLst>
              <a:ext uri="{FF2B5EF4-FFF2-40B4-BE49-F238E27FC236}">
                <a16:creationId xmlns:a16="http://schemas.microsoft.com/office/drawing/2014/main" id="{CFDBA980-1825-452E-B460-57B2F636155E}"/>
              </a:ext>
            </a:extLst>
          </p:cNvPr>
          <p:cNvSpPr>
            <a:spLocks noGrp="1" noChangeArrowheads="1"/>
          </p:cNvSpPr>
          <p:nvPr>
            <p:ph type="body" idx="1"/>
          </p:nvPr>
        </p:nvSpPr>
        <p:spPr>
          <a:xfrm>
            <a:off x="1079988" y="1461869"/>
            <a:ext cx="7600950" cy="4714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en-US" dirty="0"/>
              <a:t>Studied the previous work done in this area </a:t>
            </a:r>
            <a:r>
              <a:rPr lang="en-US" altLang="en-US" sz="2400" dirty="0"/>
              <a:t>( </a:t>
            </a:r>
            <a:r>
              <a:rPr lang="en-US" altLang="en-US" dirty="0"/>
              <a:t>IEEE’s Cited research papers</a:t>
            </a:r>
            <a:r>
              <a:rPr lang="en-US" altLang="en-US" sz="2400" dirty="0"/>
              <a:t> )</a:t>
            </a:r>
            <a:endParaRPr lang="en-US" altLang="en-US" dirty="0"/>
          </a:p>
          <a:p>
            <a:r>
              <a:rPr lang="en-US" altLang="en-US" dirty="0"/>
              <a:t>Familiarized ourselves with the MATLAB Development Environment</a:t>
            </a:r>
          </a:p>
          <a:p>
            <a:r>
              <a:rPr lang="en-US" altLang="en-US" dirty="0"/>
              <a:t>Understood the overall framework of the project </a:t>
            </a:r>
          </a:p>
          <a:p>
            <a:r>
              <a:rPr lang="en-US" altLang="en-US" dirty="0"/>
              <a:t>The role of FFT analysis in the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089D4155-A0EE-4E95-8E31-98D9F9D2E019}"/>
              </a:ext>
            </a:extLst>
          </p:cNvPr>
          <p:cNvSpPr>
            <a:spLocks noGrp="1"/>
          </p:cNvSpPr>
          <p:nvPr>
            <p:ph type="dt" sz="half" idx="10"/>
          </p:nvPr>
        </p:nvSpPr>
        <p:spPr/>
        <p:txBody>
          <a:bodyPr/>
          <a:lstStyle/>
          <a:p>
            <a:r>
              <a:rPr lang="en-US" altLang="en-US"/>
              <a:t>ECEN4002 Spring 2003</a:t>
            </a:r>
          </a:p>
        </p:txBody>
      </p:sp>
      <p:sp>
        <p:nvSpPr>
          <p:cNvPr id="7" name="Footer Placeholder 4">
            <a:extLst>
              <a:ext uri="{FF2B5EF4-FFF2-40B4-BE49-F238E27FC236}">
                <a16:creationId xmlns:a16="http://schemas.microsoft.com/office/drawing/2014/main" id="{24F4413F-8AB0-4EE8-BAD8-37EEEEB4CEEE}"/>
              </a:ext>
            </a:extLst>
          </p:cNvPr>
          <p:cNvSpPr>
            <a:spLocks noGrp="1"/>
          </p:cNvSpPr>
          <p:nvPr>
            <p:ph type="ftr" sz="quarter" idx="11"/>
          </p:nvPr>
        </p:nvSpPr>
        <p:spPr/>
        <p:txBody>
          <a:bodyPr/>
          <a:lstStyle/>
          <a:p>
            <a:r>
              <a:rPr lang="en-US" altLang="en-US"/>
              <a:t>FFT Intro                             </a:t>
            </a:r>
            <a:r>
              <a:rPr lang="en-US" altLang="en-US" i="1"/>
              <a:t>R. C. Maher</a:t>
            </a:r>
          </a:p>
        </p:txBody>
      </p:sp>
      <p:sp>
        <p:nvSpPr>
          <p:cNvPr id="8" name="Slide Number Placeholder 5">
            <a:extLst>
              <a:ext uri="{FF2B5EF4-FFF2-40B4-BE49-F238E27FC236}">
                <a16:creationId xmlns:a16="http://schemas.microsoft.com/office/drawing/2014/main" id="{9CF8594C-5FEE-41E0-8FE0-7170E2EB9938}"/>
              </a:ext>
            </a:extLst>
          </p:cNvPr>
          <p:cNvSpPr>
            <a:spLocks noGrp="1"/>
          </p:cNvSpPr>
          <p:nvPr>
            <p:ph type="sldNum" sz="quarter" idx="12"/>
          </p:nvPr>
        </p:nvSpPr>
        <p:spPr/>
        <p:txBody>
          <a:bodyPr/>
          <a:lstStyle/>
          <a:p>
            <a:fld id="{87DDC4E6-91D0-4B67-ABF4-4E7DE806969D}" type="slidenum">
              <a:rPr lang="en-US" altLang="en-US"/>
              <a:pPr/>
              <a:t>60</a:t>
            </a:fld>
            <a:endParaRPr lang="en-US" altLang="en-US"/>
          </a:p>
        </p:txBody>
      </p:sp>
      <p:sp>
        <p:nvSpPr>
          <p:cNvPr id="116738" name="Rectangle 2">
            <a:extLst>
              <a:ext uri="{FF2B5EF4-FFF2-40B4-BE49-F238E27FC236}">
                <a16:creationId xmlns:a16="http://schemas.microsoft.com/office/drawing/2014/main" id="{D41A725C-1E30-4C1F-9F3A-7C5333B7BC76}"/>
              </a:ext>
            </a:extLst>
          </p:cNvPr>
          <p:cNvSpPr>
            <a:spLocks noGrp="1" noChangeArrowheads="1"/>
          </p:cNvSpPr>
          <p:nvPr>
            <p:ph type="title"/>
          </p:nvPr>
        </p:nvSpPr>
        <p:spPr>
          <a:xfrm>
            <a:off x="685800" y="457200"/>
            <a:ext cx="7772400" cy="1143000"/>
          </a:xfrm>
        </p:spPr>
        <p:txBody>
          <a:bodyPr/>
          <a:lstStyle/>
          <a:p>
            <a:r>
              <a:rPr lang="en-US" altLang="en-US"/>
              <a:t>Faster DFT computation?</a:t>
            </a:r>
          </a:p>
        </p:txBody>
      </p:sp>
      <p:sp>
        <p:nvSpPr>
          <p:cNvPr id="116739" name="Rectangle 3">
            <a:extLst>
              <a:ext uri="{FF2B5EF4-FFF2-40B4-BE49-F238E27FC236}">
                <a16:creationId xmlns:a16="http://schemas.microsoft.com/office/drawing/2014/main" id="{11C8BC48-2DA5-48DB-8C83-E74635A12CCB}"/>
              </a:ext>
            </a:extLst>
          </p:cNvPr>
          <p:cNvSpPr>
            <a:spLocks noGrp="1" noChangeArrowheads="1"/>
          </p:cNvSpPr>
          <p:nvPr>
            <p:ph type="body" idx="1"/>
          </p:nvPr>
        </p:nvSpPr>
        <p:spPr>
          <a:xfrm>
            <a:off x="685800" y="1676400"/>
            <a:ext cx="7772400" cy="4419600"/>
          </a:xfrm>
        </p:spPr>
        <p:txBody>
          <a:bodyPr/>
          <a:lstStyle/>
          <a:p>
            <a:r>
              <a:rPr lang="en-US" altLang="en-US" sz="2800"/>
              <a:t>Take advantage of the symmetry and periodicity of the complex exponential (let W</a:t>
            </a:r>
            <a:r>
              <a:rPr lang="en-US" altLang="en-US" sz="2800" baseline="-25000"/>
              <a:t>N</a:t>
            </a:r>
            <a:r>
              <a:rPr lang="en-US" altLang="en-US" sz="2800"/>
              <a:t>=e</a:t>
            </a:r>
            <a:r>
              <a:rPr lang="en-US" altLang="en-US" sz="2800" baseline="30000"/>
              <a:t>-j2</a:t>
            </a:r>
            <a:r>
              <a:rPr lang="en-US" altLang="en-US" sz="2800" baseline="30000">
                <a:latin typeface="Symbol" panose="05050102010706020507" pitchFamily="18" charset="2"/>
              </a:rPr>
              <a:t>p</a:t>
            </a:r>
            <a:r>
              <a:rPr lang="en-US" altLang="en-US" sz="2800" baseline="30000"/>
              <a:t>/N</a:t>
            </a:r>
            <a:r>
              <a:rPr lang="en-US" altLang="en-US" sz="2800"/>
              <a:t>)</a:t>
            </a:r>
          </a:p>
          <a:p>
            <a:pPr lvl="1"/>
            <a:r>
              <a:rPr lang="en-US" altLang="en-US" sz="2400"/>
              <a:t>symmetry:  </a:t>
            </a:r>
            <a:endParaRPr lang="en-US" altLang="en-US" sz="2400" baseline="30000"/>
          </a:p>
          <a:p>
            <a:pPr lvl="1"/>
            <a:r>
              <a:rPr lang="en-US" altLang="en-US" sz="2400"/>
              <a:t>periodicity:</a:t>
            </a:r>
          </a:p>
          <a:p>
            <a:r>
              <a:rPr lang="en-US" altLang="en-US" sz="2800"/>
              <a:t>Note that two length N/2 DFTs take less computation than one length N DFT:  2(N/2)</a:t>
            </a:r>
            <a:r>
              <a:rPr lang="en-US" altLang="en-US" sz="2800" baseline="30000"/>
              <a:t>2</a:t>
            </a:r>
            <a:r>
              <a:rPr lang="en-US" altLang="en-US" sz="2800"/>
              <a:t>&lt;N</a:t>
            </a:r>
            <a:r>
              <a:rPr lang="en-US" altLang="en-US" sz="2800" baseline="30000"/>
              <a:t>2</a:t>
            </a:r>
            <a:endParaRPr lang="en-US" altLang="en-US" sz="2800"/>
          </a:p>
          <a:p>
            <a:r>
              <a:rPr lang="en-US" altLang="en-US" sz="2800"/>
              <a:t>Algorithms that exploit computational savings are collectively called </a:t>
            </a:r>
            <a:r>
              <a:rPr lang="en-US" altLang="en-US" sz="2800" i="1"/>
              <a:t>Fast Fourier Transforms</a:t>
            </a:r>
          </a:p>
        </p:txBody>
      </p:sp>
      <p:graphicFrame>
        <p:nvGraphicFramePr>
          <p:cNvPr id="116740" name="Object 4">
            <a:extLst>
              <a:ext uri="{FF2B5EF4-FFF2-40B4-BE49-F238E27FC236}">
                <a16:creationId xmlns:a16="http://schemas.microsoft.com/office/drawing/2014/main" id="{55F06B2B-0F92-489C-90AB-EE85157CB94A}"/>
              </a:ext>
            </a:extLst>
          </p:cNvPr>
          <p:cNvGraphicFramePr>
            <a:graphicFrameLocks noChangeAspect="1"/>
          </p:cNvGraphicFramePr>
          <p:nvPr/>
        </p:nvGraphicFramePr>
        <p:xfrm>
          <a:off x="2971800" y="2667000"/>
          <a:ext cx="2667000" cy="428625"/>
        </p:xfrm>
        <a:graphic>
          <a:graphicData uri="http://schemas.openxmlformats.org/presentationml/2006/ole">
            <mc:AlternateContent xmlns:mc="http://schemas.openxmlformats.org/markup-compatibility/2006">
              <mc:Choice xmlns:v="urn:schemas-microsoft-com:vml" Requires="v">
                <p:oleObj spid="_x0000_s58372" name="Equation" r:id="rId3" imgW="1498320" imgH="241200" progId="Equation.3">
                  <p:embed/>
                </p:oleObj>
              </mc:Choice>
              <mc:Fallback>
                <p:oleObj name="Equation" r:id="rId3" imgW="1498320" imgH="241200" progId="Equation.3">
                  <p:embed/>
                  <p:pic>
                    <p:nvPicPr>
                      <p:cNvPr id="116740" name="Object 4">
                        <a:extLst>
                          <a:ext uri="{FF2B5EF4-FFF2-40B4-BE49-F238E27FC236}">
                            <a16:creationId xmlns:a16="http://schemas.microsoft.com/office/drawing/2014/main" id="{55F06B2B-0F92-489C-90AB-EE85157CB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26670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5">
            <a:extLst>
              <a:ext uri="{FF2B5EF4-FFF2-40B4-BE49-F238E27FC236}">
                <a16:creationId xmlns:a16="http://schemas.microsoft.com/office/drawing/2014/main" id="{416D1D9E-287F-463F-A389-44B457694AA0}"/>
              </a:ext>
            </a:extLst>
          </p:cNvPr>
          <p:cNvGraphicFramePr>
            <a:graphicFrameLocks noChangeAspect="1"/>
          </p:cNvGraphicFramePr>
          <p:nvPr/>
        </p:nvGraphicFramePr>
        <p:xfrm>
          <a:off x="2971800" y="3124200"/>
          <a:ext cx="2644775" cy="428625"/>
        </p:xfrm>
        <a:graphic>
          <a:graphicData uri="http://schemas.openxmlformats.org/presentationml/2006/ole">
            <mc:AlternateContent xmlns:mc="http://schemas.openxmlformats.org/markup-compatibility/2006">
              <mc:Choice xmlns:v="urn:schemas-microsoft-com:vml" Requires="v">
                <p:oleObj spid="_x0000_s58373" name="Equation" r:id="rId5" imgW="1485720" imgH="241200" progId="Equation.3">
                  <p:embed/>
                </p:oleObj>
              </mc:Choice>
              <mc:Fallback>
                <p:oleObj name="Equation" r:id="rId5" imgW="1485720" imgH="241200" progId="Equation.3">
                  <p:embed/>
                  <p:pic>
                    <p:nvPicPr>
                      <p:cNvPr id="116741" name="Object 5">
                        <a:extLst>
                          <a:ext uri="{FF2B5EF4-FFF2-40B4-BE49-F238E27FC236}">
                            <a16:creationId xmlns:a16="http://schemas.microsoft.com/office/drawing/2014/main" id="{416D1D9E-287F-463F-A389-44B457694A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124200"/>
                        <a:ext cx="26447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a:extLst>
              <a:ext uri="{FF2B5EF4-FFF2-40B4-BE49-F238E27FC236}">
                <a16:creationId xmlns:a16="http://schemas.microsoft.com/office/drawing/2014/main" id="{82AACCAA-4E29-4ECC-B6F9-03CE51F307C2}"/>
              </a:ext>
            </a:extLst>
          </p:cNvPr>
          <p:cNvSpPr>
            <a:spLocks noGrp="1"/>
          </p:cNvSpPr>
          <p:nvPr>
            <p:ph type="sldNum" sz="quarter" idx="12"/>
          </p:nvPr>
        </p:nvSpPr>
        <p:spPr/>
        <p:txBody>
          <a:bodyPr/>
          <a:lstStyle/>
          <a:p>
            <a:fld id="{D5EA5C1F-0CC4-4BB3-92C6-97391A4D7859}" type="slidenum">
              <a:rPr lang="en-US" altLang="en-US"/>
              <a:pPr/>
              <a:t>61</a:t>
            </a:fld>
            <a:endParaRPr lang="en-US" altLang="en-US"/>
          </a:p>
        </p:txBody>
      </p:sp>
      <p:sp>
        <p:nvSpPr>
          <p:cNvPr id="118788" name="Rectangle 4">
            <a:extLst>
              <a:ext uri="{FF2B5EF4-FFF2-40B4-BE49-F238E27FC236}">
                <a16:creationId xmlns:a16="http://schemas.microsoft.com/office/drawing/2014/main" id="{D0AA0939-763B-405D-982F-6D4A9020B7FB}"/>
              </a:ext>
            </a:extLst>
          </p:cNvPr>
          <p:cNvSpPr>
            <a:spLocks noGrp="1" noChangeArrowheads="1"/>
          </p:cNvSpPr>
          <p:nvPr>
            <p:ph type="title"/>
          </p:nvPr>
        </p:nvSpPr>
        <p:spPr>
          <a:xfrm>
            <a:off x="685800" y="228600"/>
            <a:ext cx="7772400" cy="1143000"/>
          </a:xfrm>
        </p:spPr>
        <p:txBody>
          <a:bodyPr/>
          <a:lstStyle/>
          <a:p>
            <a:r>
              <a:rPr lang="en-US" altLang="en-US"/>
              <a:t>DIT Algorithm (cont.)</a:t>
            </a:r>
          </a:p>
        </p:txBody>
      </p:sp>
      <p:sp>
        <p:nvSpPr>
          <p:cNvPr id="118790" name="Rectangle 6">
            <a:extLst>
              <a:ext uri="{FF2B5EF4-FFF2-40B4-BE49-F238E27FC236}">
                <a16:creationId xmlns:a16="http://schemas.microsoft.com/office/drawing/2014/main" id="{98441B6B-71CA-43CD-B934-E9A4E1C4DD83}"/>
              </a:ext>
            </a:extLst>
          </p:cNvPr>
          <p:cNvSpPr>
            <a:spLocks noGrp="1" noChangeArrowheads="1"/>
          </p:cNvSpPr>
          <p:nvPr>
            <p:ph type="body" idx="1"/>
          </p:nvPr>
        </p:nvSpPr>
        <p:spPr>
          <a:xfrm>
            <a:off x="685800" y="1371600"/>
            <a:ext cx="7772400" cy="2133600"/>
          </a:xfrm>
        </p:spPr>
        <p:txBody>
          <a:bodyPr>
            <a:normAutofit fontScale="92500" lnSpcReduction="10000"/>
          </a:bodyPr>
          <a:lstStyle/>
          <a:p>
            <a:pPr>
              <a:lnSpc>
                <a:spcPct val="90000"/>
              </a:lnSpc>
            </a:pPr>
            <a:r>
              <a:rPr lang="en-US" altLang="en-US" sz="2400"/>
              <a:t>Result is the sum of two N/2 length DFTs</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r>
              <a:rPr lang="en-US" altLang="en-US" sz="2400"/>
              <a:t>Then repeat decomposition of N/2 to N/4 DFTs, etc.</a:t>
            </a:r>
          </a:p>
        </p:txBody>
      </p:sp>
      <p:graphicFrame>
        <p:nvGraphicFramePr>
          <p:cNvPr id="118791" name="Object 7">
            <a:extLst>
              <a:ext uri="{FF2B5EF4-FFF2-40B4-BE49-F238E27FC236}">
                <a16:creationId xmlns:a16="http://schemas.microsoft.com/office/drawing/2014/main" id="{BB3D4C4B-0A13-4A70-97F5-1268D4DA4960}"/>
              </a:ext>
            </a:extLst>
          </p:cNvPr>
          <p:cNvGraphicFramePr>
            <a:graphicFrameLocks noChangeAspect="1"/>
          </p:cNvGraphicFramePr>
          <p:nvPr/>
        </p:nvGraphicFramePr>
        <p:xfrm>
          <a:off x="2209800" y="1981200"/>
          <a:ext cx="4267200" cy="1012825"/>
        </p:xfrm>
        <a:graphic>
          <a:graphicData uri="http://schemas.openxmlformats.org/presentationml/2006/ole">
            <mc:AlternateContent xmlns:mc="http://schemas.openxmlformats.org/markup-compatibility/2006">
              <mc:Choice xmlns:v="urn:schemas-microsoft-com:vml" Requires="v">
                <p:oleObj spid="_x0000_s59396" name="Equation" r:id="rId3" imgW="2031840" imgH="482400" progId="Equation.3">
                  <p:embed/>
                </p:oleObj>
              </mc:Choice>
              <mc:Fallback>
                <p:oleObj name="Equation" r:id="rId3" imgW="2031840" imgH="482400" progId="Equation.3">
                  <p:embed/>
                  <p:pic>
                    <p:nvPicPr>
                      <p:cNvPr id="118791" name="Object 7">
                        <a:extLst>
                          <a:ext uri="{FF2B5EF4-FFF2-40B4-BE49-F238E27FC236}">
                            <a16:creationId xmlns:a16="http://schemas.microsoft.com/office/drawing/2014/main" id="{BB3D4C4B-0A13-4A70-97F5-1268D4DA4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81200"/>
                        <a:ext cx="42672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8803" name="Group 19">
            <a:extLst>
              <a:ext uri="{FF2B5EF4-FFF2-40B4-BE49-F238E27FC236}">
                <a16:creationId xmlns:a16="http://schemas.microsoft.com/office/drawing/2014/main" id="{2FA44FA0-10BE-496B-962E-6F1DB6FB0F4C}"/>
              </a:ext>
            </a:extLst>
          </p:cNvPr>
          <p:cNvGrpSpPr>
            <a:grpSpLocks/>
          </p:cNvGrpSpPr>
          <p:nvPr/>
        </p:nvGrpSpPr>
        <p:grpSpPr bwMode="auto">
          <a:xfrm>
            <a:off x="3276600" y="4876800"/>
            <a:ext cx="1752600" cy="990600"/>
            <a:chOff x="1776" y="3216"/>
            <a:chExt cx="1104" cy="624"/>
          </a:xfrm>
        </p:grpSpPr>
        <p:sp>
          <p:nvSpPr>
            <p:cNvPr id="118796" name="Line 12">
              <a:extLst>
                <a:ext uri="{FF2B5EF4-FFF2-40B4-BE49-F238E27FC236}">
                  <a16:creationId xmlns:a16="http://schemas.microsoft.com/office/drawing/2014/main" id="{A7C4519D-9991-44C1-A30E-F8495DF288EF}"/>
                </a:ext>
              </a:extLst>
            </p:cNvPr>
            <p:cNvSpPr>
              <a:spLocks noChangeShapeType="1"/>
            </p:cNvSpPr>
            <p:nvPr/>
          </p:nvSpPr>
          <p:spPr bwMode="auto">
            <a:xfrm>
              <a:off x="2112" y="331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7" name="Line 13">
              <a:extLst>
                <a:ext uri="{FF2B5EF4-FFF2-40B4-BE49-F238E27FC236}">
                  <a16:creationId xmlns:a16="http://schemas.microsoft.com/office/drawing/2014/main" id="{939D8FBE-2C0B-4795-96FF-CEB9F8B73930}"/>
                </a:ext>
              </a:extLst>
            </p:cNvPr>
            <p:cNvSpPr>
              <a:spLocks noChangeShapeType="1"/>
            </p:cNvSpPr>
            <p:nvPr/>
          </p:nvSpPr>
          <p:spPr bwMode="auto">
            <a:xfrm>
              <a:off x="2112" y="3456"/>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8" name="Line 14">
              <a:extLst>
                <a:ext uri="{FF2B5EF4-FFF2-40B4-BE49-F238E27FC236}">
                  <a16:creationId xmlns:a16="http://schemas.microsoft.com/office/drawing/2014/main" id="{1909EEC9-315F-4D33-A0B2-86E74C4D7D71}"/>
                </a:ext>
              </a:extLst>
            </p:cNvPr>
            <p:cNvSpPr>
              <a:spLocks noChangeShapeType="1"/>
            </p:cNvSpPr>
            <p:nvPr/>
          </p:nvSpPr>
          <p:spPr bwMode="auto">
            <a:xfrm>
              <a:off x="2112" y="360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9" name="Line 15">
              <a:extLst>
                <a:ext uri="{FF2B5EF4-FFF2-40B4-BE49-F238E27FC236}">
                  <a16:creationId xmlns:a16="http://schemas.microsoft.com/office/drawing/2014/main" id="{4BBD539D-EDC3-48B6-A3EB-D6A2C68B4FBF}"/>
                </a:ext>
              </a:extLst>
            </p:cNvPr>
            <p:cNvSpPr>
              <a:spLocks noChangeShapeType="1"/>
            </p:cNvSpPr>
            <p:nvPr/>
          </p:nvSpPr>
          <p:spPr bwMode="auto">
            <a:xfrm>
              <a:off x="2112" y="3744"/>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0" name="Rectangle 16">
              <a:extLst>
                <a:ext uri="{FF2B5EF4-FFF2-40B4-BE49-F238E27FC236}">
                  <a16:creationId xmlns:a16="http://schemas.microsoft.com/office/drawing/2014/main" id="{B3825EA6-0453-4C3B-9DC4-DF84AA090D60}"/>
                </a:ext>
              </a:extLst>
            </p:cNvPr>
            <p:cNvSpPr>
              <a:spLocks noChangeArrowheads="1"/>
            </p:cNvSpPr>
            <p:nvPr/>
          </p:nvSpPr>
          <p:spPr bwMode="auto">
            <a:xfrm>
              <a:off x="1776" y="3216"/>
              <a:ext cx="336" cy="624"/>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02" name="Group 18">
            <a:extLst>
              <a:ext uri="{FF2B5EF4-FFF2-40B4-BE49-F238E27FC236}">
                <a16:creationId xmlns:a16="http://schemas.microsoft.com/office/drawing/2014/main" id="{EE728E0F-7512-45C5-968E-5FE66444A533}"/>
              </a:ext>
            </a:extLst>
          </p:cNvPr>
          <p:cNvGrpSpPr>
            <a:grpSpLocks/>
          </p:cNvGrpSpPr>
          <p:nvPr/>
        </p:nvGrpSpPr>
        <p:grpSpPr bwMode="auto">
          <a:xfrm>
            <a:off x="3276600" y="3810000"/>
            <a:ext cx="1752600" cy="990600"/>
            <a:chOff x="1776" y="2592"/>
            <a:chExt cx="1104" cy="624"/>
          </a:xfrm>
        </p:grpSpPr>
        <p:sp>
          <p:nvSpPr>
            <p:cNvPr id="118792" name="Line 8">
              <a:extLst>
                <a:ext uri="{FF2B5EF4-FFF2-40B4-BE49-F238E27FC236}">
                  <a16:creationId xmlns:a16="http://schemas.microsoft.com/office/drawing/2014/main" id="{E84C89FC-20AB-4C3F-B037-73B5411C191B}"/>
                </a:ext>
              </a:extLst>
            </p:cNvPr>
            <p:cNvSpPr>
              <a:spLocks noChangeShapeType="1"/>
            </p:cNvSpPr>
            <p:nvPr/>
          </p:nvSpPr>
          <p:spPr bwMode="auto">
            <a:xfrm>
              <a:off x="2112" y="2688"/>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3" name="Line 9">
              <a:extLst>
                <a:ext uri="{FF2B5EF4-FFF2-40B4-BE49-F238E27FC236}">
                  <a16:creationId xmlns:a16="http://schemas.microsoft.com/office/drawing/2014/main" id="{4DF15FE4-83B9-4752-A9BB-046529319013}"/>
                </a:ext>
              </a:extLst>
            </p:cNvPr>
            <p:cNvSpPr>
              <a:spLocks noChangeShapeType="1"/>
            </p:cNvSpPr>
            <p:nvPr/>
          </p:nvSpPr>
          <p:spPr bwMode="auto">
            <a:xfrm>
              <a:off x="2112" y="283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4" name="Line 10">
              <a:extLst>
                <a:ext uri="{FF2B5EF4-FFF2-40B4-BE49-F238E27FC236}">
                  <a16:creationId xmlns:a16="http://schemas.microsoft.com/office/drawing/2014/main" id="{BB9F2CE4-FFA4-4EA8-B234-B2770E836334}"/>
                </a:ext>
              </a:extLst>
            </p:cNvPr>
            <p:cNvSpPr>
              <a:spLocks noChangeShapeType="1"/>
            </p:cNvSpPr>
            <p:nvPr/>
          </p:nvSpPr>
          <p:spPr bwMode="auto">
            <a:xfrm>
              <a:off x="2112" y="2976"/>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5" name="Line 11">
              <a:extLst>
                <a:ext uri="{FF2B5EF4-FFF2-40B4-BE49-F238E27FC236}">
                  <a16:creationId xmlns:a16="http://schemas.microsoft.com/office/drawing/2014/main" id="{E30D0183-1680-4F99-BB8B-7A8D78152D70}"/>
                </a:ext>
              </a:extLst>
            </p:cNvPr>
            <p:cNvSpPr>
              <a:spLocks noChangeShapeType="1"/>
            </p:cNvSpPr>
            <p:nvPr/>
          </p:nvSpPr>
          <p:spPr bwMode="auto">
            <a:xfrm>
              <a:off x="2112" y="312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1" name="Rectangle 17">
              <a:extLst>
                <a:ext uri="{FF2B5EF4-FFF2-40B4-BE49-F238E27FC236}">
                  <a16:creationId xmlns:a16="http://schemas.microsoft.com/office/drawing/2014/main" id="{4865AD3D-8B59-4431-90FA-91C4F7871139}"/>
                </a:ext>
              </a:extLst>
            </p:cNvPr>
            <p:cNvSpPr>
              <a:spLocks noChangeArrowheads="1"/>
            </p:cNvSpPr>
            <p:nvPr/>
          </p:nvSpPr>
          <p:spPr bwMode="auto">
            <a:xfrm>
              <a:off x="1776" y="2592"/>
              <a:ext cx="336" cy="624"/>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804" name="Line 20">
            <a:extLst>
              <a:ext uri="{FF2B5EF4-FFF2-40B4-BE49-F238E27FC236}">
                <a16:creationId xmlns:a16="http://schemas.microsoft.com/office/drawing/2014/main" id="{622AE0E0-B4BC-49FC-A03E-CB6197FE0C07}"/>
              </a:ext>
            </a:extLst>
          </p:cNvPr>
          <p:cNvSpPr>
            <a:spLocks noChangeShapeType="1"/>
          </p:cNvSpPr>
          <p:nvPr/>
        </p:nvSpPr>
        <p:spPr bwMode="auto">
          <a:xfrm flipV="1">
            <a:off x="3886200" y="39624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5" name="Line 21">
            <a:extLst>
              <a:ext uri="{FF2B5EF4-FFF2-40B4-BE49-F238E27FC236}">
                <a16:creationId xmlns:a16="http://schemas.microsoft.com/office/drawing/2014/main" id="{0A716119-4FE4-414D-8D0F-0227AF030382}"/>
              </a:ext>
            </a:extLst>
          </p:cNvPr>
          <p:cNvSpPr>
            <a:spLocks noChangeShapeType="1"/>
          </p:cNvSpPr>
          <p:nvPr/>
        </p:nvSpPr>
        <p:spPr bwMode="auto">
          <a:xfrm flipV="1">
            <a:off x="3886200" y="41910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6" name="Line 22">
            <a:extLst>
              <a:ext uri="{FF2B5EF4-FFF2-40B4-BE49-F238E27FC236}">
                <a16:creationId xmlns:a16="http://schemas.microsoft.com/office/drawing/2014/main" id="{03EC36AE-BF82-41B8-8A69-3E18F6D2417C}"/>
              </a:ext>
            </a:extLst>
          </p:cNvPr>
          <p:cNvSpPr>
            <a:spLocks noChangeShapeType="1"/>
          </p:cNvSpPr>
          <p:nvPr/>
        </p:nvSpPr>
        <p:spPr bwMode="auto">
          <a:xfrm flipV="1">
            <a:off x="3886200" y="44196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7" name="Line 23">
            <a:extLst>
              <a:ext uri="{FF2B5EF4-FFF2-40B4-BE49-F238E27FC236}">
                <a16:creationId xmlns:a16="http://schemas.microsoft.com/office/drawing/2014/main" id="{437C7918-A501-4078-9D22-C7C550E14874}"/>
              </a:ext>
            </a:extLst>
          </p:cNvPr>
          <p:cNvSpPr>
            <a:spLocks noChangeShapeType="1"/>
          </p:cNvSpPr>
          <p:nvPr/>
        </p:nvSpPr>
        <p:spPr bwMode="auto">
          <a:xfrm flipV="1">
            <a:off x="3886200" y="46482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8" name="Line 24">
            <a:extLst>
              <a:ext uri="{FF2B5EF4-FFF2-40B4-BE49-F238E27FC236}">
                <a16:creationId xmlns:a16="http://schemas.microsoft.com/office/drawing/2014/main" id="{A1A512B7-8EA5-4E08-B92E-0C0EBF3CF27A}"/>
              </a:ext>
            </a:extLst>
          </p:cNvPr>
          <p:cNvSpPr>
            <a:spLocks noChangeShapeType="1"/>
          </p:cNvSpPr>
          <p:nvPr/>
        </p:nvSpPr>
        <p:spPr bwMode="auto">
          <a:xfrm>
            <a:off x="3886200" y="39624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09" name="Line 25">
            <a:extLst>
              <a:ext uri="{FF2B5EF4-FFF2-40B4-BE49-F238E27FC236}">
                <a16:creationId xmlns:a16="http://schemas.microsoft.com/office/drawing/2014/main" id="{57D92393-C08C-45D8-BEA7-D8569CBA5E70}"/>
              </a:ext>
            </a:extLst>
          </p:cNvPr>
          <p:cNvSpPr>
            <a:spLocks noChangeShapeType="1"/>
          </p:cNvSpPr>
          <p:nvPr/>
        </p:nvSpPr>
        <p:spPr bwMode="auto">
          <a:xfrm>
            <a:off x="3886200" y="41910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0" name="Line 26">
            <a:extLst>
              <a:ext uri="{FF2B5EF4-FFF2-40B4-BE49-F238E27FC236}">
                <a16:creationId xmlns:a16="http://schemas.microsoft.com/office/drawing/2014/main" id="{F862D092-32DF-4D7F-B3DD-106E447245B1}"/>
              </a:ext>
            </a:extLst>
          </p:cNvPr>
          <p:cNvSpPr>
            <a:spLocks noChangeShapeType="1"/>
          </p:cNvSpPr>
          <p:nvPr/>
        </p:nvSpPr>
        <p:spPr bwMode="auto">
          <a:xfrm>
            <a:off x="3886200" y="44196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1" name="Line 27">
            <a:extLst>
              <a:ext uri="{FF2B5EF4-FFF2-40B4-BE49-F238E27FC236}">
                <a16:creationId xmlns:a16="http://schemas.microsoft.com/office/drawing/2014/main" id="{FA06D01F-EB7B-4FC7-96AE-1FF79677E60C}"/>
              </a:ext>
            </a:extLst>
          </p:cNvPr>
          <p:cNvSpPr>
            <a:spLocks noChangeShapeType="1"/>
          </p:cNvSpPr>
          <p:nvPr/>
        </p:nvSpPr>
        <p:spPr bwMode="auto">
          <a:xfrm>
            <a:off x="3886200" y="4648200"/>
            <a:ext cx="914400" cy="10668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2" name="Line 28">
            <a:extLst>
              <a:ext uri="{FF2B5EF4-FFF2-40B4-BE49-F238E27FC236}">
                <a16:creationId xmlns:a16="http://schemas.microsoft.com/office/drawing/2014/main" id="{B7C0694D-4699-40B6-AFFE-ADA532CC4A2B}"/>
              </a:ext>
            </a:extLst>
          </p:cNvPr>
          <p:cNvSpPr>
            <a:spLocks noChangeShapeType="1"/>
          </p:cNvSpPr>
          <p:nvPr/>
        </p:nvSpPr>
        <p:spPr bwMode="auto">
          <a:xfrm>
            <a:off x="3124200" y="39624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3" name="Line 29">
            <a:extLst>
              <a:ext uri="{FF2B5EF4-FFF2-40B4-BE49-F238E27FC236}">
                <a16:creationId xmlns:a16="http://schemas.microsoft.com/office/drawing/2014/main" id="{AD5A2578-0909-4C96-BD24-393A9486C87B}"/>
              </a:ext>
            </a:extLst>
          </p:cNvPr>
          <p:cNvSpPr>
            <a:spLocks noChangeShapeType="1"/>
          </p:cNvSpPr>
          <p:nvPr/>
        </p:nvSpPr>
        <p:spPr bwMode="auto">
          <a:xfrm>
            <a:off x="3124200" y="41910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4" name="Line 30">
            <a:extLst>
              <a:ext uri="{FF2B5EF4-FFF2-40B4-BE49-F238E27FC236}">
                <a16:creationId xmlns:a16="http://schemas.microsoft.com/office/drawing/2014/main" id="{BD6AF4EC-1EC5-4040-9274-C23D42444A23}"/>
              </a:ext>
            </a:extLst>
          </p:cNvPr>
          <p:cNvSpPr>
            <a:spLocks noChangeShapeType="1"/>
          </p:cNvSpPr>
          <p:nvPr/>
        </p:nvSpPr>
        <p:spPr bwMode="auto">
          <a:xfrm>
            <a:off x="3124200" y="44196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5" name="Line 31">
            <a:extLst>
              <a:ext uri="{FF2B5EF4-FFF2-40B4-BE49-F238E27FC236}">
                <a16:creationId xmlns:a16="http://schemas.microsoft.com/office/drawing/2014/main" id="{D393CC41-FBE1-4DDE-A29F-DF34863785B6}"/>
              </a:ext>
            </a:extLst>
          </p:cNvPr>
          <p:cNvSpPr>
            <a:spLocks noChangeShapeType="1"/>
          </p:cNvSpPr>
          <p:nvPr/>
        </p:nvSpPr>
        <p:spPr bwMode="auto">
          <a:xfrm>
            <a:off x="3124200" y="46482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6" name="Line 32">
            <a:extLst>
              <a:ext uri="{FF2B5EF4-FFF2-40B4-BE49-F238E27FC236}">
                <a16:creationId xmlns:a16="http://schemas.microsoft.com/office/drawing/2014/main" id="{013D8CFA-A609-4C14-8DB3-D5714935269F}"/>
              </a:ext>
            </a:extLst>
          </p:cNvPr>
          <p:cNvSpPr>
            <a:spLocks noChangeShapeType="1"/>
          </p:cNvSpPr>
          <p:nvPr/>
        </p:nvSpPr>
        <p:spPr bwMode="auto">
          <a:xfrm>
            <a:off x="3124200" y="50292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7" name="Line 33">
            <a:extLst>
              <a:ext uri="{FF2B5EF4-FFF2-40B4-BE49-F238E27FC236}">
                <a16:creationId xmlns:a16="http://schemas.microsoft.com/office/drawing/2014/main" id="{437291BA-DEA2-493D-A7A0-EE6A54E102B5}"/>
              </a:ext>
            </a:extLst>
          </p:cNvPr>
          <p:cNvSpPr>
            <a:spLocks noChangeShapeType="1"/>
          </p:cNvSpPr>
          <p:nvPr/>
        </p:nvSpPr>
        <p:spPr bwMode="auto">
          <a:xfrm>
            <a:off x="3124200" y="52578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8" name="Line 34">
            <a:extLst>
              <a:ext uri="{FF2B5EF4-FFF2-40B4-BE49-F238E27FC236}">
                <a16:creationId xmlns:a16="http://schemas.microsoft.com/office/drawing/2014/main" id="{FCD52C51-14DB-456A-85CA-DA11EA19B5A7}"/>
              </a:ext>
            </a:extLst>
          </p:cNvPr>
          <p:cNvSpPr>
            <a:spLocks noChangeShapeType="1"/>
          </p:cNvSpPr>
          <p:nvPr/>
        </p:nvSpPr>
        <p:spPr bwMode="auto">
          <a:xfrm>
            <a:off x="3124200" y="54864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9" name="Line 35">
            <a:extLst>
              <a:ext uri="{FF2B5EF4-FFF2-40B4-BE49-F238E27FC236}">
                <a16:creationId xmlns:a16="http://schemas.microsoft.com/office/drawing/2014/main" id="{ED7984C8-7D98-49A7-A049-88D26C4AB705}"/>
              </a:ext>
            </a:extLst>
          </p:cNvPr>
          <p:cNvSpPr>
            <a:spLocks noChangeShapeType="1"/>
          </p:cNvSpPr>
          <p:nvPr/>
        </p:nvSpPr>
        <p:spPr bwMode="auto">
          <a:xfrm>
            <a:off x="3124200" y="5715000"/>
            <a:ext cx="15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20" name="Text Box 36">
            <a:extLst>
              <a:ext uri="{FF2B5EF4-FFF2-40B4-BE49-F238E27FC236}">
                <a16:creationId xmlns:a16="http://schemas.microsoft.com/office/drawing/2014/main" id="{52791736-3F42-44C5-BFD7-391C1D11A7BC}"/>
              </a:ext>
            </a:extLst>
          </p:cNvPr>
          <p:cNvSpPr txBox="1">
            <a:spLocks noChangeArrowheads="1"/>
          </p:cNvSpPr>
          <p:nvPr/>
        </p:nvSpPr>
        <p:spPr bwMode="auto">
          <a:xfrm>
            <a:off x="5257800" y="4572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X[0…7]</a:t>
            </a:r>
          </a:p>
        </p:txBody>
      </p:sp>
      <p:sp>
        <p:nvSpPr>
          <p:cNvPr id="118821" name="Text Box 37">
            <a:extLst>
              <a:ext uri="{FF2B5EF4-FFF2-40B4-BE49-F238E27FC236}">
                <a16:creationId xmlns:a16="http://schemas.microsoft.com/office/drawing/2014/main" id="{5A43C557-1E10-4285-A533-E170EC5BD549}"/>
              </a:ext>
            </a:extLst>
          </p:cNvPr>
          <p:cNvSpPr txBox="1">
            <a:spLocks noChangeArrowheads="1"/>
          </p:cNvSpPr>
          <p:nvPr/>
        </p:nvSpPr>
        <p:spPr bwMode="auto">
          <a:xfrm>
            <a:off x="1447800" y="3962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x[0,2,4,6]</a:t>
            </a:r>
          </a:p>
        </p:txBody>
      </p:sp>
      <p:sp>
        <p:nvSpPr>
          <p:cNvPr id="118822" name="Text Box 38">
            <a:extLst>
              <a:ext uri="{FF2B5EF4-FFF2-40B4-BE49-F238E27FC236}">
                <a16:creationId xmlns:a16="http://schemas.microsoft.com/office/drawing/2014/main" id="{4FE3CA05-9942-490D-8564-5435700410A8}"/>
              </a:ext>
            </a:extLst>
          </p:cNvPr>
          <p:cNvSpPr txBox="1">
            <a:spLocks noChangeArrowheads="1"/>
          </p:cNvSpPr>
          <p:nvPr/>
        </p:nvSpPr>
        <p:spPr bwMode="auto">
          <a:xfrm>
            <a:off x="1447800" y="50292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x[1,3,5,7]</a:t>
            </a:r>
          </a:p>
        </p:txBody>
      </p:sp>
      <p:sp>
        <p:nvSpPr>
          <p:cNvPr id="118823" name="Text Box 39">
            <a:extLst>
              <a:ext uri="{FF2B5EF4-FFF2-40B4-BE49-F238E27FC236}">
                <a16:creationId xmlns:a16="http://schemas.microsoft.com/office/drawing/2014/main" id="{78E7AFF0-E759-47F5-8F20-C22A1F158782}"/>
              </a:ext>
            </a:extLst>
          </p:cNvPr>
          <p:cNvSpPr txBox="1">
            <a:spLocks noChangeArrowheads="1"/>
          </p:cNvSpPr>
          <p:nvPr/>
        </p:nvSpPr>
        <p:spPr bwMode="auto">
          <a:xfrm>
            <a:off x="3124200" y="3886200"/>
            <a:ext cx="914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t>N/2</a:t>
            </a:r>
          </a:p>
          <a:p>
            <a:pPr algn="ctr">
              <a:spcBef>
                <a:spcPct val="50000"/>
              </a:spcBef>
            </a:pPr>
            <a:r>
              <a:rPr lang="en-US" altLang="en-US" sz="1800"/>
              <a:t>DFT</a:t>
            </a:r>
          </a:p>
        </p:txBody>
      </p:sp>
      <p:sp>
        <p:nvSpPr>
          <p:cNvPr id="118824" name="Text Box 40">
            <a:extLst>
              <a:ext uri="{FF2B5EF4-FFF2-40B4-BE49-F238E27FC236}">
                <a16:creationId xmlns:a16="http://schemas.microsoft.com/office/drawing/2014/main" id="{FD9BE04F-8CBD-4728-A15E-8E8E0BAF5613}"/>
              </a:ext>
            </a:extLst>
          </p:cNvPr>
          <p:cNvSpPr txBox="1">
            <a:spLocks noChangeArrowheads="1"/>
          </p:cNvSpPr>
          <p:nvPr/>
        </p:nvSpPr>
        <p:spPr bwMode="auto">
          <a:xfrm>
            <a:off x="3124200" y="4953000"/>
            <a:ext cx="914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t>N/2</a:t>
            </a:r>
          </a:p>
          <a:p>
            <a:pPr algn="ctr">
              <a:spcBef>
                <a:spcPct val="50000"/>
              </a:spcBef>
            </a:pPr>
            <a:r>
              <a:rPr lang="en-US" altLang="en-US" sz="1800"/>
              <a:t>DFT</a:t>
            </a:r>
          </a:p>
        </p:txBody>
      </p:sp>
      <p:graphicFrame>
        <p:nvGraphicFramePr>
          <p:cNvPr id="118826" name="Object 42">
            <a:extLst>
              <a:ext uri="{FF2B5EF4-FFF2-40B4-BE49-F238E27FC236}">
                <a16:creationId xmlns:a16="http://schemas.microsoft.com/office/drawing/2014/main" id="{9D360A50-5FF8-40BE-9ADC-43AD37E33BE5}"/>
              </a:ext>
            </a:extLst>
          </p:cNvPr>
          <p:cNvGraphicFramePr>
            <a:graphicFrameLocks noChangeAspect="1"/>
          </p:cNvGraphicFramePr>
          <p:nvPr/>
        </p:nvGraphicFramePr>
        <p:xfrm>
          <a:off x="4419600" y="5791200"/>
          <a:ext cx="609600" cy="430213"/>
        </p:xfrm>
        <a:graphic>
          <a:graphicData uri="http://schemas.openxmlformats.org/presentationml/2006/ole">
            <mc:AlternateContent xmlns:mc="http://schemas.openxmlformats.org/markup-compatibility/2006">
              <mc:Choice xmlns:v="urn:schemas-microsoft-com:vml" Requires="v">
                <p:oleObj spid="_x0000_s59397" name="Equation" r:id="rId5" imgW="342720" imgH="241200" progId="Equation.3">
                  <p:embed/>
                </p:oleObj>
              </mc:Choice>
              <mc:Fallback>
                <p:oleObj name="Equation" r:id="rId5" imgW="342720" imgH="241200" progId="Equation.3">
                  <p:embed/>
                  <p:pic>
                    <p:nvPicPr>
                      <p:cNvPr id="118826" name="Object 42">
                        <a:extLst>
                          <a:ext uri="{FF2B5EF4-FFF2-40B4-BE49-F238E27FC236}">
                            <a16:creationId xmlns:a16="http://schemas.microsoft.com/office/drawing/2014/main" id="{9D360A50-5FF8-40BE-9ADC-43AD37E33B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791200"/>
                        <a:ext cx="6096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3" name="object 3"/>
          <p:cNvSpPr/>
          <p:nvPr/>
        </p:nvSpPr>
        <p:spPr>
          <a:xfrm>
            <a:off x="8153400" y="152400"/>
            <a:ext cx="120396" cy="120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21040" y="152400"/>
            <a:ext cx="120395"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90204" y="152400"/>
            <a:ext cx="118872"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53400" y="320040"/>
            <a:ext cx="120396" cy="1203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21040" y="320040"/>
            <a:ext cx="120395" cy="1203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490204" y="320040"/>
            <a:ext cx="118872" cy="1203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57843" y="320040"/>
            <a:ext cx="118872" cy="1203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53400" y="489204"/>
            <a:ext cx="120396"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21040" y="489204"/>
            <a:ext cx="120395"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490204" y="489204"/>
            <a:ext cx="118872"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57843" y="489204"/>
            <a:ext cx="118872" cy="1188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825483" y="489204"/>
            <a:ext cx="120396" cy="11887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153400" y="655319"/>
            <a:ext cx="120396" cy="12039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321040" y="655319"/>
            <a:ext cx="120395" cy="12039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490204" y="655319"/>
            <a:ext cx="118872" cy="120395"/>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57843" y="655319"/>
            <a:ext cx="118872" cy="12039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153400" y="824483"/>
            <a:ext cx="120396" cy="12039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321040" y="824483"/>
            <a:ext cx="120395" cy="12039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8490204" y="824483"/>
            <a:ext cx="118872" cy="12039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8657843" y="824483"/>
            <a:ext cx="118872" cy="12039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8825483" y="824483"/>
            <a:ext cx="120396" cy="12039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8153400" y="992124"/>
            <a:ext cx="120396" cy="118872"/>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21040" y="992124"/>
            <a:ext cx="120395" cy="11887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490204" y="992124"/>
            <a:ext cx="118872" cy="118872"/>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8657843" y="992124"/>
            <a:ext cx="118872" cy="118872"/>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8153400" y="1159763"/>
            <a:ext cx="120396" cy="12039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8321040" y="1159763"/>
            <a:ext cx="120395" cy="120396"/>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8490204"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8657843"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8321040" y="1327403"/>
            <a:ext cx="120395" cy="120396"/>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8657843" y="1327403"/>
            <a:ext cx="118872" cy="120396"/>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1219200" y="1828800"/>
            <a:ext cx="2819400" cy="2367093"/>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4191761" y="3277361"/>
            <a:ext cx="3124199" cy="1905000"/>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4191761" y="3277361"/>
            <a:ext cx="3124200" cy="1905000"/>
          </a:xfrm>
          <a:custGeom>
            <a:avLst/>
            <a:gdLst/>
            <a:ahLst/>
            <a:cxnLst/>
            <a:rect l="l" t="t" r="r" b="b"/>
            <a:pathLst>
              <a:path w="3124200" h="1905000">
                <a:moveTo>
                  <a:pt x="0" y="1905000"/>
                </a:moveTo>
                <a:lnTo>
                  <a:pt x="3124199" y="1905000"/>
                </a:lnTo>
                <a:lnTo>
                  <a:pt x="3124199" y="0"/>
                </a:lnTo>
                <a:lnTo>
                  <a:pt x="0" y="0"/>
                </a:lnTo>
                <a:lnTo>
                  <a:pt x="0" y="1905000"/>
                </a:lnTo>
                <a:close/>
              </a:path>
            </a:pathLst>
          </a:custGeom>
          <a:ln w="28956">
            <a:solidFill>
              <a:srgbClr val="FF0000"/>
            </a:solidFill>
          </a:ln>
        </p:spPr>
        <p:txBody>
          <a:bodyPr wrap="square" lIns="0" tIns="0" rIns="0" bIns="0" rtlCol="0"/>
          <a:lstStyle/>
          <a:p>
            <a:endParaRPr/>
          </a:p>
        </p:txBody>
      </p:sp>
      <p:sp>
        <p:nvSpPr>
          <p:cNvPr id="37" name="object 37"/>
          <p:cNvSpPr/>
          <p:nvPr/>
        </p:nvSpPr>
        <p:spPr>
          <a:xfrm>
            <a:off x="3505200" y="3810000"/>
            <a:ext cx="4485132" cy="914400"/>
          </a:xfrm>
          <a:prstGeom prst="rect">
            <a:avLst/>
          </a:prstGeom>
          <a:blipFill>
            <a:blip r:embed="rId18" cstate="print"/>
            <a:stretch>
              <a:fillRect/>
            </a:stretch>
          </a:blipFill>
        </p:spPr>
        <p:txBody>
          <a:bodyPr wrap="square" lIns="0" tIns="0" rIns="0" bIns="0" rtlCol="0"/>
          <a:lstStyle/>
          <a:p>
            <a:endParaRPr/>
          </a:p>
        </p:txBody>
      </p:sp>
      <p:sp>
        <p:nvSpPr>
          <p:cNvPr id="38" name="object 38"/>
          <p:cNvSpPr/>
          <p:nvPr/>
        </p:nvSpPr>
        <p:spPr>
          <a:xfrm>
            <a:off x="5702046" y="2820161"/>
            <a:ext cx="0" cy="457200"/>
          </a:xfrm>
          <a:custGeom>
            <a:avLst/>
            <a:gdLst/>
            <a:ahLst/>
            <a:cxnLst/>
            <a:rect l="l" t="t" r="r" b="b"/>
            <a:pathLst>
              <a:path h="457200">
                <a:moveTo>
                  <a:pt x="0" y="457200"/>
                </a:moveTo>
                <a:lnTo>
                  <a:pt x="0" y="0"/>
                </a:lnTo>
              </a:path>
            </a:pathLst>
          </a:custGeom>
          <a:ln w="50292">
            <a:solidFill>
              <a:srgbClr val="FF0000"/>
            </a:solidFill>
          </a:ln>
        </p:spPr>
        <p:txBody>
          <a:bodyPr wrap="square" lIns="0" tIns="0" rIns="0" bIns="0" rtlCol="0"/>
          <a:lstStyle/>
          <a:p>
            <a:endParaRPr/>
          </a:p>
        </p:txBody>
      </p:sp>
      <p:sp>
        <p:nvSpPr>
          <p:cNvPr id="40" name="object 40"/>
          <p:cNvSpPr txBox="1"/>
          <p:nvPr/>
        </p:nvSpPr>
        <p:spPr>
          <a:xfrm>
            <a:off x="2628900" y="4724400"/>
            <a:ext cx="1336675" cy="299720"/>
          </a:xfrm>
          <a:prstGeom prst="rect">
            <a:avLst/>
          </a:prstGeom>
        </p:spPr>
        <p:txBody>
          <a:bodyPr vert="horz" wrap="square" lIns="0" tIns="12700" rIns="0" bIns="0" rtlCol="0">
            <a:spAutoFit/>
          </a:bodyPr>
          <a:lstStyle/>
          <a:p>
            <a:pPr marL="12700">
              <a:lnSpc>
                <a:spcPct val="100000"/>
              </a:lnSpc>
              <a:spcBef>
                <a:spcPts val="100"/>
              </a:spcBef>
            </a:pPr>
            <a:r>
              <a:rPr sz="1800" b="1" spc="-229" dirty="0">
                <a:solidFill>
                  <a:srgbClr val="000066"/>
                </a:solidFill>
                <a:latin typeface="Verdana"/>
                <a:cs typeface="Verdana"/>
              </a:rPr>
              <a:t>Time</a:t>
            </a:r>
            <a:r>
              <a:rPr sz="1800" b="1" spc="-195" dirty="0">
                <a:solidFill>
                  <a:srgbClr val="000066"/>
                </a:solidFill>
                <a:latin typeface="Verdana"/>
                <a:cs typeface="Verdana"/>
              </a:rPr>
              <a:t> </a:t>
            </a:r>
            <a:r>
              <a:rPr sz="1800" b="1" spc="-125" dirty="0">
                <a:solidFill>
                  <a:srgbClr val="000066"/>
                </a:solidFill>
                <a:latin typeface="Verdana"/>
                <a:cs typeface="Verdana"/>
              </a:rPr>
              <a:t>record</a:t>
            </a:r>
            <a:endParaRPr sz="1800" dirty="0">
              <a:latin typeface="Verdana"/>
              <a:cs typeface="Verdana"/>
            </a:endParaRPr>
          </a:p>
        </p:txBody>
      </p:sp>
      <p:sp>
        <p:nvSpPr>
          <p:cNvPr id="41" name="object 41"/>
          <p:cNvSpPr/>
          <p:nvPr/>
        </p:nvSpPr>
        <p:spPr>
          <a:xfrm>
            <a:off x="4863084" y="5268467"/>
            <a:ext cx="1706880" cy="483107"/>
          </a:xfrm>
          <a:prstGeom prst="rect">
            <a:avLst/>
          </a:prstGeom>
          <a:blipFill>
            <a:blip r:embed="rId19" cstate="print"/>
            <a:stretch>
              <a:fillRect/>
            </a:stretch>
          </a:blipFill>
        </p:spPr>
        <p:txBody>
          <a:bodyPr wrap="square" lIns="0" tIns="0" rIns="0" bIns="0" rtlCol="0"/>
          <a:lstStyle/>
          <a:p>
            <a:endParaRPr/>
          </a:p>
        </p:txBody>
      </p:sp>
      <p:sp>
        <p:nvSpPr>
          <p:cNvPr id="42" name="object 42"/>
          <p:cNvSpPr txBox="1"/>
          <p:nvPr/>
        </p:nvSpPr>
        <p:spPr>
          <a:xfrm>
            <a:off x="4951221" y="5284089"/>
            <a:ext cx="1455420" cy="299720"/>
          </a:xfrm>
          <a:prstGeom prst="rect">
            <a:avLst/>
          </a:prstGeom>
        </p:spPr>
        <p:txBody>
          <a:bodyPr vert="horz" wrap="square" lIns="0" tIns="12700" rIns="0" bIns="0" rtlCol="0">
            <a:spAutoFit/>
          </a:bodyPr>
          <a:lstStyle/>
          <a:p>
            <a:pPr marL="12700">
              <a:lnSpc>
                <a:spcPct val="100000"/>
              </a:lnSpc>
              <a:spcBef>
                <a:spcPts val="100"/>
              </a:spcBef>
            </a:pPr>
            <a:r>
              <a:rPr sz="1800" b="1" spc="-229" dirty="0">
                <a:solidFill>
                  <a:srgbClr val="000066"/>
                </a:solidFill>
                <a:latin typeface="Verdana"/>
                <a:cs typeface="Verdana"/>
              </a:rPr>
              <a:t>Time</a:t>
            </a:r>
            <a:r>
              <a:rPr sz="1800" b="1" spc="-190" dirty="0">
                <a:solidFill>
                  <a:srgbClr val="000066"/>
                </a:solidFill>
                <a:latin typeface="Verdana"/>
                <a:cs typeface="Verdana"/>
              </a:rPr>
              <a:t> </a:t>
            </a:r>
            <a:r>
              <a:rPr sz="1800" b="1" spc="-200" dirty="0">
                <a:solidFill>
                  <a:srgbClr val="000066"/>
                </a:solidFill>
                <a:latin typeface="Verdana"/>
                <a:cs typeface="Verdana"/>
              </a:rPr>
              <a:t>window</a:t>
            </a:r>
            <a:endParaRPr sz="1800">
              <a:latin typeface="Verdana"/>
              <a:cs typeface="Verdana"/>
            </a:endParaRPr>
          </a:p>
        </p:txBody>
      </p:sp>
      <p:sp>
        <p:nvSpPr>
          <p:cNvPr id="43" name="object 43"/>
          <p:cNvSpPr/>
          <p:nvPr/>
        </p:nvSpPr>
        <p:spPr>
          <a:xfrm>
            <a:off x="2814827" y="2738627"/>
            <a:ext cx="161544" cy="161544"/>
          </a:xfrm>
          <a:prstGeom prst="rect">
            <a:avLst/>
          </a:prstGeom>
          <a:blipFill>
            <a:blip r:embed="rId20" cstate="print"/>
            <a:stretch>
              <a:fillRect/>
            </a:stretch>
          </a:blipFill>
        </p:spPr>
        <p:txBody>
          <a:bodyPr wrap="square" lIns="0" tIns="0" rIns="0" bIns="0" rtlCol="0"/>
          <a:lstStyle/>
          <a:p>
            <a:endParaRPr/>
          </a:p>
        </p:txBody>
      </p:sp>
      <p:sp>
        <p:nvSpPr>
          <p:cNvPr id="44" name="object 44"/>
          <p:cNvSpPr/>
          <p:nvPr/>
        </p:nvSpPr>
        <p:spPr>
          <a:xfrm>
            <a:off x="2972561" y="2820161"/>
            <a:ext cx="2743200" cy="0"/>
          </a:xfrm>
          <a:custGeom>
            <a:avLst/>
            <a:gdLst/>
            <a:ahLst/>
            <a:cxnLst/>
            <a:rect l="l" t="t" r="r" b="b"/>
            <a:pathLst>
              <a:path w="2743200">
                <a:moveTo>
                  <a:pt x="2743200" y="0"/>
                </a:moveTo>
                <a:lnTo>
                  <a:pt x="0" y="0"/>
                </a:lnTo>
              </a:path>
            </a:pathLst>
          </a:custGeom>
          <a:ln w="50292">
            <a:solidFill>
              <a:srgbClr val="FF0000"/>
            </a:solidFill>
          </a:ln>
        </p:spPr>
        <p:txBody>
          <a:bodyPr wrap="square" lIns="0" tIns="0" rIns="0" bIns="0" rtlCol="0"/>
          <a:lstStyle/>
          <a:p>
            <a:endParaRPr/>
          </a:p>
        </p:txBody>
      </p:sp>
      <p:sp>
        <p:nvSpPr>
          <p:cNvPr id="46" name="object 46"/>
          <p:cNvSpPr txBox="1"/>
          <p:nvPr/>
        </p:nvSpPr>
        <p:spPr>
          <a:xfrm>
            <a:off x="4307818" y="2129154"/>
            <a:ext cx="3845559" cy="566822"/>
          </a:xfrm>
          <a:prstGeom prst="rect">
            <a:avLst/>
          </a:prstGeom>
        </p:spPr>
        <p:txBody>
          <a:bodyPr vert="horz" wrap="square" lIns="0" tIns="12700" rIns="0" bIns="0" rtlCol="0">
            <a:spAutoFit/>
          </a:bodyPr>
          <a:lstStyle/>
          <a:p>
            <a:pPr marL="12700">
              <a:lnSpc>
                <a:spcPct val="100000"/>
              </a:lnSpc>
              <a:spcBef>
                <a:spcPts val="100"/>
              </a:spcBef>
            </a:pPr>
            <a:r>
              <a:rPr sz="1800" b="1" spc="-175" dirty="0">
                <a:solidFill>
                  <a:srgbClr val="000066"/>
                </a:solidFill>
                <a:latin typeface="Verdana"/>
                <a:cs typeface="Verdana"/>
              </a:rPr>
              <a:t>Signal </a:t>
            </a:r>
            <a:r>
              <a:rPr sz="1800" b="1" spc="-220" dirty="0">
                <a:solidFill>
                  <a:srgbClr val="000066"/>
                </a:solidFill>
                <a:latin typeface="Verdana"/>
                <a:cs typeface="Verdana"/>
              </a:rPr>
              <a:t>from</a:t>
            </a:r>
            <a:r>
              <a:rPr sz="1800" b="1" spc="-100" dirty="0">
                <a:solidFill>
                  <a:srgbClr val="000066"/>
                </a:solidFill>
                <a:latin typeface="Verdana"/>
                <a:cs typeface="Verdana"/>
              </a:rPr>
              <a:t> </a:t>
            </a:r>
            <a:r>
              <a:rPr sz="1800" b="1" spc="-185" dirty="0">
                <a:solidFill>
                  <a:srgbClr val="000066"/>
                </a:solidFill>
                <a:latin typeface="Verdana"/>
                <a:cs typeface="Verdana"/>
              </a:rPr>
              <a:t>Transducer</a:t>
            </a:r>
            <a:r>
              <a:rPr lang="en-IN" sz="1800" b="1" spc="-185" dirty="0">
                <a:solidFill>
                  <a:srgbClr val="000066"/>
                </a:solidFill>
                <a:latin typeface="Verdana"/>
                <a:cs typeface="Verdana"/>
              </a:rPr>
              <a:t>  (in our case Acc. Readings)</a:t>
            </a:r>
            <a:endParaRPr sz="1800" dirty="0">
              <a:latin typeface="Verdana"/>
              <a:cs typeface="Verdana"/>
            </a:endParaRPr>
          </a:p>
        </p:txBody>
      </p:sp>
      <p:sp>
        <p:nvSpPr>
          <p:cNvPr id="47" name="object 47"/>
          <p:cNvSpPr txBox="1">
            <a:spLocks noGrp="1"/>
          </p:cNvSpPr>
          <p:nvPr>
            <p:ph type="title"/>
          </p:nvPr>
        </p:nvSpPr>
        <p:spPr>
          <a:xfrm>
            <a:off x="1581530" y="847108"/>
            <a:ext cx="3523615" cy="513715"/>
          </a:xfrm>
          <a:prstGeom prst="rect">
            <a:avLst/>
          </a:prstGeom>
        </p:spPr>
        <p:txBody>
          <a:bodyPr vert="horz" wrap="square" lIns="0" tIns="13335" rIns="0" bIns="0" rtlCol="0">
            <a:spAutoFit/>
          </a:bodyPr>
          <a:lstStyle/>
          <a:p>
            <a:pPr marL="12700">
              <a:lnSpc>
                <a:spcPct val="100000"/>
              </a:lnSpc>
              <a:spcBef>
                <a:spcPts val="105"/>
              </a:spcBef>
            </a:pPr>
            <a:r>
              <a:rPr sz="3200" spc="-5" dirty="0"/>
              <a:t>Machine</a:t>
            </a:r>
            <a:r>
              <a:rPr sz="3200" spc="-85" dirty="0"/>
              <a:t> </a:t>
            </a:r>
            <a:r>
              <a:rPr sz="3200" dirty="0"/>
              <a:t>Vibration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3" name="object 3"/>
          <p:cNvSpPr/>
          <p:nvPr/>
        </p:nvSpPr>
        <p:spPr>
          <a:xfrm>
            <a:off x="8153400" y="152400"/>
            <a:ext cx="120396" cy="120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21040" y="152400"/>
            <a:ext cx="120395"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90204" y="152400"/>
            <a:ext cx="118872"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53400" y="320040"/>
            <a:ext cx="120396" cy="1203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21040" y="320040"/>
            <a:ext cx="120395" cy="1203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490204" y="320040"/>
            <a:ext cx="118872" cy="1203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57843" y="320040"/>
            <a:ext cx="118872" cy="1203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53400" y="489204"/>
            <a:ext cx="120396"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21040" y="489204"/>
            <a:ext cx="120395"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490204" y="489204"/>
            <a:ext cx="118872"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57843" y="489204"/>
            <a:ext cx="118872" cy="1188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825483" y="489204"/>
            <a:ext cx="120396" cy="11887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153400" y="655319"/>
            <a:ext cx="120396" cy="12039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321040" y="655319"/>
            <a:ext cx="120395" cy="12039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490204" y="655319"/>
            <a:ext cx="118872" cy="120395"/>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57843" y="655319"/>
            <a:ext cx="118872" cy="12039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153400" y="824483"/>
            <a:ext cx="120396" cy="12039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321040" y="824483"/>
            <a:ext cx="120395" cy="12039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8490204" y="824483"/>
            <a:ext cx="118872" cy="12039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8657843" y="824483"/>
            <a:ext cx="118872" cy="12039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8825483" y="824483"/>
            <a:ext cx="120396" cy="12039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8153400" y="992124"/>
            <a:ext cx="120396" cy="118872"/>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21040" y="992124"/>
            <a:ext cx="120395" cy="11887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490204" y="992124"/>
            <a:ext cx="118872" cy="118872"/>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8657843" y="992124"/>
            <a:ext cx="118872" cy="118872"/>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8153400" y="1159763"/>
            <a:ext cx="120396" cy="12039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8321040" y="1159763"/>
            <a:ext cx="120395" cy="120396"/>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8490204"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8657843"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8321040" y="1327403"/>
            <a:ext cx="120395" cy="120396"/>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8657843" y="1327403"/>
            <a:ext cx="118872" cy="120396"/>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1438130" y="2028791"/>
            <a:ext cx="6698523" cy="3747212"/>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4877561" y="5715761"/>
            <a:ext cx="2350135" cy="0"/>
          </a:xfrm>
          <a:custGeom>
            <a:avLst/>
            <a:gdLst/>
            <a:ahLst/>
            <a:cxnLst/>
            <a:rect l="l" t="t" r="r" b="b"/>
            <a:pathLst>
              <a:path w="2350134">
                <a:moveTo>
                  <a:pt x="0" y="0"/>
                </a:moveTo>
                <a:lnTo>
                  <a:pt x="2350008" y="0"/>
                </a:lnTo>
              </a:path>
            </a:pathLst>
          </a:custGeom>
          <a:ln w="25908">
            <a:solidFill>
              <a:srgbClr val="000000"/>
            </a:solidFill>
            <a:prstDash val="lgDash"/>
          </a:ln>
        </p:spPr>
        <p:txBody>
          <a:bodyPr wrap="square" lIns="0" tIns="0" rIns="0" bIns="0" rtlCol="0"/>
          <a:lstStyle/>
          <a:p>
            <a:endParaRPr/>
          </a:p>
        </p:txBody>
      </p:sp>
      <p:sp>
        <p:nvSpPr>
          <p:cNvPr id="36" name="object 36"/>
          <p:cNvSpPr/>
          <p:nvPr/>
        </p:nvSpPr>
        <p:spPr>
          <a:xfrm>
            <a:off x="1448561" y="3924300"/>
            <a:ext cx="7175500" cy="78105"/>
          </a:xfrm>
          <a:custGeom>
            <a:avLst/>
            <a:gdLst/>
            <a:ahLst/>
            <a:cxnLst/>
            <a:rect l="l" t="t" r="r" b="b"/>
            <a:pathLst>
              <a:path w="7175500" h="78104">
                <a:moveTo>
                  <a:pt x="7097267" y="0"/>
                </a:moveTo>
                <a:lnTo>
                  <a:pt x="7097267" y="77724"/>
                </a:lnTo>
                <a:lnTo>
                  <a:pt x="7149083" y="51816"/>
                </a:lnTo>
                <a:lnTo>
                  <a:pt x="7110221" y="51816"/>
                </a:lnTo>
                <a:lnTo>
                  <a:pt x="7110221" y="25907"/>
                </a:lnTo>
                <a:lnTo>
                  <a:pt x="7149084" y="25907"/>
                </a:lnTo>
                <a:lnTo>
                  <a:pt x="7097267" y="0"/>
                </a:lnTo>
                <a:close/>
              </a:path>
              <a:path w="7175500" h="78104">
                <a:moveTo>
                  <a:pt x="7097267" y="25907"/>
                </a:moveTo>
                <a:lnTo>
                  <a:pt x="0" y="25907"/>
                </a:lnTo>
                <a:lnTo>
                  <a:pt x="0" y="51816"/>
                </a:lnTo>
                <a:lnTo>
                  <a:pt x="7097267" y="51816"/>
                </a:lnTo>
                <a:lnTo>
                  <a:pt x="7097267" y="25907"/>
                </a:lnTo>
                <a:close/>
              </a:path>
              <a:path w="7175500" h="78104">
                <a:moveTo>
                  <a:pt x="7149084" y="25907"/>
                </a:moveTo>
                <a:lnTo>
                  <a:pt x="7110221" y="25907"/>
                </a:lnTo>
                <a:lnTo>
                  <a:pt x="7110221" y="51816"/>
                </a:lnTo>
                <a:lnTo>
                  <a:pt x="7149083" y="51816"/>
                </a:lnTo>
                <a:lnTo>
                  <a:pt x="7174992" y="38862"/>
                </a:lnTo>
                <a:lnTo>
                  <a:pt x="7149084" y="25907"/>
                </a:lnTo>
                <a:close/>
              </a:path>
            </a:pathLst>
          </a:custGeom>
          <a:solidFill>
            <a:srgbClr val="000000"/>
          </a:solidFill>
        </p:spPr>
        <p:txBody>
          <a:bodyPr wrap="square" lIns="0" tIns="0" rIns="0" bIns="0" rtlCol="0"/>
          <a:lstStyle/>
          <a:p>
            <a:endParaRPr/>
          </a:p>
        </p:txBody>
      </p:sp>
      <p:sp>
        <p:nvSpPr>
          <p:cNvPr id="37" name="object 37"/>
          <p:cNvSpPr/>
          <p:nvPr/>
        </p:nvSpPr>
        <p:spPr>
          <a:xfrm>
            <a:off x="1562100" y="1677161"/>
            <a:ext cx="78105" cy="3886200"/>
          </a:xfrm>
          <a:custGeom>
            <a:avLst/>
            <a:gdLst/>
            <a:ahLst/>
            <a:cxnLst/>
            <a:rect l="l" t="t" r="r" b="b"/>
            <a:pathLst>
              <a:path w="78105" h="3886200">
                <a:moveTo>
                  <a:pt x="51815" y="64770"/>
                </a:moveTo>
                <a:lnTo>
                  <a:pt x="25908" y="64770"/>
                </a:lnTo>
                <a:lnTo>
                  <a:pt x="25908" y="3886200"/>
                </a:lnTo>
                <a:lnTo>
                  <a:pt x="51815" y="3886200"/>
                </a:lnTo>
                <a:lnTo>
                  <a:pt x="51815" y="64770"/>
                </a:lnTo>
                <a:close/>
              </a:path>
              <a:path w="78105" h="3886200">
                <a:moveTo>
                  <a:pt x="38862" y="0"/>
                </a:moveTo>
                <a:lnTo>
                  <a:pt x="0" y="77724"/>
                </a:lnTo>
                <a:lnTo>
                  <a:pt x="25908" y="77724"/>
                </a:lnTo>
                <a:lnTo>
                  <a:pt x="25908" y="64770"/>
                </a:lnTo>
                <a:lnTo>
                  <a:pt x="71247" y="64770"/>
                </a:lnTo>
                <a:lnTo>
                  <a:pt x="38862" y="0"/>
                </a:lnTo>
                <a:close/>
              </a:path>
              <a:path w="78105" h="3886200">
                <a:moveTo>
                  <a:pt x="71247" y="64770"/>
                </a:moveTo>
                <a:lnTo>
                  <a:pt x="51815" y="64770"/>
                </a:lnTo>
                <a:lnTo>
                  <a:pt x="51815" y="77724"/>
                </a:lnTo>
                <a:lnTo>
                  <a:pt x="77724" y="77724"/>
                </a:lnTo>
                <a:lnTo>
                  <a:pt x="71247" y="64770"/>
                </a:lnTo>
                <a:close/>
              </a:path>
            </a:pathLst>
          </a:custGeom>
          <a:solidFill>
            <a:srgbClr val="000000"/>
          </a:solidFill>
        </p:spPr>
        <p:txBody>
          <a:bodyPr wrap="square" lIns="0" tIns="0" rIns="0" bIns="0" rtlCol="0"/>
          <a:lstStyle/>
          <a:p>
            <a:endParaRPr/>
          </a:p>
        </p:txBody>
      </p:sp>
      <p:sp>
        <p:nvSpPr>
          <p:cNvPr id="38" name="object 38"/>
          <p:cNvSpPr txBox="1"/>
          <p:nvPr/>
        </p:nvSpPr>
        <p:spPr>
          <a:xfrm>
            <a:off x="687425" y="2542413"/>
            <a:ext cx="534670" cy="330835"/>
          </a:xfrm>
          <a:prstGeom prst="rect">
            <a:avLst/>
          </a:prstGeom>
        </p:spPr>
        <p:txBody>
          <a:bodyPr vert="horz" wrap="square" lIns="0" tIns="13335" rIns="0" bIns="0" rtlCol="0">
            <a:spAutoFit/>
          </a:bodyPr>
          <a:lstStyle/>
          <a:p>
            <a:pPr marL="12700">
              <a:lnSpc>
                <a:spcPct val="100000"/>
              </a:lnSpc>
              <a:spcBef>
                <a:spcPts val="105"/>
              </a:spcBef>
            </a:pPr>
            <a:r>
              <a:rPr sz="2000" b="1" spc="-300" dirty="0">
                <a:solidFill>
                  <a:srgbClr val="000066"/>
                </a:solidFill>
                <a:latin typeface="Verdana"/>
                <a:cs typeface="Verdana"/>
              </a:rPr>
              <a:t>RMS</a:t>
            </a:r>
            <a:endParaRPr sz="2000">
              <a:latin typeface="Verdana"/>
              <a:cs typeface="Verdana"/>
            </a:endParaRPr>
          </a:p>
        </p:txBody>
      </p:sp>
      <p:sp>
        <p:nvSpPr>
          <p:cNvPr id="39" name="object 39"/>
          <p:cNvSpPr/>
          <p:nvPr/>
        </p:nvSpPr>
        <p:spPr>
          <a:xfrm>
            <a:off x="2668523" y="2058161"/>
            <a:ext cx="151130" cy="1955800"/>
          </a:xfrm>
          <a:custGeom>
            <a:avLst/>
            <a:gdLst/>
            <a:ahLst/>
            <a:cxnLst/>
            <a:rect l="l" t="t" r="r" b="b"/>
            <a:pathLst>
              <a:path w="151130" h="1955800">
                <a:moveTo>
                  <a:pt x="100583" y="125729"/>
                </a:moveTo>
                <a:lnTo>
                  <a:pt x="50292" y="125729"/>
                </a:lnTo>
                <a:lnTo>
                  <a:pt x="50292" y="1955292"/>
                </a:lnTo>
                <a:lnTo>
                  <a:pt x="100583" y="1955292"/>
                </a:lnTo>
                <a:lnTo>
                  <a:pt x="100583" y="125729"/>
                </a:lnTo>
                <a:close/>
              </a:path>
              <a:path w="151130" h="1955800">
                <a:moveTo>
                  <a:pt x="75437" y="0"/>
                </a:moveTo>
                <a:lnTo>
                  <a:pt x="0" y="150875"/>
                </a:lnTo>
                <a:lnTo>
                  <a:pt x="50292" y="150875"/>
                </a:lnTo>
                <a:lnTo>
                  <a:pt x="50292" y="125729"/>
                </a:lnTo>
                <a:lnTo>
                  <a:pt x="138302" y="125729"/>
                </a:lnTo>
                <a:lnTo>
                  <a:pt x="75437" y="0"/>
                </a:lnTo>
                <a:close/>
              </a:path>
              <a:path w="151130" h="1955800">
                <a:moveTo>
                  <a:pt x="138302" y="125729"/>
                </a:moveTo>
                <a:lnTo>
                  <a:pt x="100583" y="125729"/>
                </a:lnTo>
                <a:lnTo>
                  <a:pt x="100583" y="150875"/>
                </a:lnTo>
                <a:lnTo>
                  <a:pt x="150875" y="150875"/>
                </a:lnTo>
                <a:lnTo>
                  <a:pt x="138302" y="125729"/>
                </a:lnTo>
                <a:close/>
              </a:path>
            </a:pathLst>
          </a:custGeom>
          <a:solidFill>
            <a:srgbClr val="FF0000"/>
          </a:solidFill>
        </p:spPr>
        <p:txBody>
          <a:bodyPr wrap="square" lIns="0" tIns="0" rIns="0" bIns="0" rtlCol="0"/>
          <a:lstStyle/>
          <a:p>
            <a:endParaRPr/>
          </a:p>
        </p:txBody>
      </p:sp>
      <p:sp>
        <p:nvSpPr>
          <p:cNvPr id="40" name="object 40"/>
          <p:cNvSpPr/>
          <p:nvPr/>
        </p:nvSpPr>
        <p:spPr>
          <a:xfrm>
            <a:off x="6859523" y="1981961"/>
            <a:ext cx="151130" cy="3708400"/>
          </a:xfrm>
          <a:custGeom>
            <a:avLst/>
            <a:gdLst/>
            <a:ahLst/>
            <a:cxnLst/>
            <a:rect l="l" t="t" r="r" b="b"/>
            <a:pathLst>
              <a:path w="151129" h="3708400">
                <a:moveTo>
                  <a:pt x="50292" y="3557016"/>
                </a:moveTo>
                <a:lnTo>
                  <a:pt x="0" y="3557016"/>
                </a:lnTo>
                <a:lnTo>
                  <a:pt x="75437" y="3707891"/>
                </a:lnTo>
                <a:lnTo>
                  <a:pt x="138302" y="3582162"/>
                </a:lnTo>
                <a:lnTo>
                  <a:pt x="50292" y="3582162"/>
                </a:lnTo>
                <a:lnTo>
                  <a:pt x="50292" y="3557016"/>
                </a:lnTo>
                <a:close/>
              </a:path>
              <a:path w="151129" h="3708400">
                <a:moveTo>
                  <a:pt x="100583" y="125729"/>
                </a:moveTo>
                <a:lnTo>
                  <a:pt x="50292" y="125729"/>
                </a:lnTo>
                <a:lnTo>
                  <a:pt x="50292" y="3582162"/>
                </a:lnTo>
                <a:lnTo>
                  <a:pt x="100583" y="3582162"/>
                </a:lnTo>
                <a:lnTo>
                  <a:pt x="100583" y="125729"/>
                </a:lnTo>
                <a:close/>
              </a:path>
              <a:path w="151129" h="3708400">
                <a:moveTo>
                  <a:pt x="150875" y="3557016"/>
                </a:moveTo>
                <a:lnTo>
                  <a:pt x="100583" y="3557016"/>
                </a:lnTo>
                <a:lnTo>
                  <a:pt x="100583" y="3582162"/>
                </a:lnTo>
                <a:lnTo>
                  <a:pt x="138302" y="3582162"/>
                </a:lnTo>
                <a:lnTo>
                  <a:pt x="150875" y="3557016"/>
                </a:lnTo>
                <a:close/>
              </a:path>
              <a:path w="151129" h="3708400">
                <a:moveTo>
                  <a:pt x="75437" y="0"/>
                </a:moveTo>
                <a:lnTo>
                  <a:pt x="0" y="150875"/>
                </a:lnTo>
                <a:lnTo>
                  <a:pt x="50292" y="150875"/>
                </a:lnTo>
                <a:lnTo>
                  <a:pt x="50292" y="125729"/>
                </a:lnTo>
                <a:lnTo>
                  <a:pt x="138302" y="125729"/>
                </a:lnTo>
                <a:lnTo>
                  <a:pt x="75437" y="0"/>
                </a:lnTo>
                <a:close/>
              </a:path>
              <a:path w="151129" h="3708400">
                <a:moveTo>
                  <a:pt x="138302" y="125729"/>
                </a:moveTo>
                <a:lnTo>
                  <a:pt x="100583" y="125729"/>
                </a:lnTo>
                <a:lnTo>
                  <a:pt x="100583" y="150875"/>
                </a:lnTo>
                <a:lnTo>
                  <a:pt x="150875" y="150875"/>
                </a:lnTo>
                <a:lnTo>
                  <a:pt x="138302" y="125729"/>
                </a:lnTo>
                <a:close/>
              </a:path>
            </a:pathLst>
          </a:custGeom>
          <a:solidFill>
            <a:srgbClr val="FF0000"/>
          </a:solidFill>
        </p:spPr>
        <p:txBody>
          <a:bodyPr wrap="square" lIns="0" tIns="0" rIns="0" bIns="0" rtlCol="0"/>
          <a:lstStyle/>
          <a:p>
            <a:endParaRPr/>
          </a:p>
        </p:txBody>
      </p:sp>
      <p:sp>
        <p:nvSpPr>
          <p:cNvPr id="41" name="object 41"/>
          <p:cNvSpPr txBox="1"/>
          <p:nvPr/>
        </p:nvSpPr>
        <p:spPr>
          <a:xfrm>
            <a:off x="2440304" y="4066794"/>
            <a:ext cx="67183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0066"/>
                </a:solidFill>
                <a:latin typeface="Verdana"/>
                <a:cs typeface="Verdana"/>
              </a:rPr>
              <a:t>peak</a:t>
            </a:r>
            <a:endParaRPr sz="2000">
              <a:latin typeface="Verdana"/>
              <a:cs typeface="Verdana"/>
            </a:endParaRPr>
          </a:p>
        </p:txBody>
      </p:sp>
      <p:sp>
        <p:nvSpPr>
          <p:cNvPr id="42" name="object 42"/>
          <p:cNvSpPr txBox="1"/>
          <p:nvPr/>
        </p:nvSpPr>
        <p:spPr>
          <a:xfrm>
            <a:off x="6251194" y="5895847"/>
            <a:ext cx="169926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0066"/>
                </a:solidFill>
                <a:latin typeface="Verdana"/>
                <a:cs typeface="Verdana"/>
              </a:rPr>
              <a:t>peak </a:t>
            </a:r>
            <a:r>
              <a:rPr sz="2000" b="1" spc="-204" dirty="0">
                <a:solidFill>
                  <a:srgbClr val="000066"/>
                </a:solidFill>
                <a:latin typeface="Verdana"/>
                <a:cs typeface="Verdana"/>
              </a:rPr>
              <a:t>to</a:t>
            </a:r>
            <a:r>
              <a:rPr sz="2000" b="1" spc="-235" dirty="0">
                <a:solidFill>
                  <a:srgbClr val="000066"/>
                </a:solidFill>
                <a:latin typeface="Verdana"/>
                <a:cs typeface="Verdana"/>
              </a:rPr>
              <a:t> </a:t>
            </a:r>
            <a:r>
              <a:rPr sz="2000" b="1" spc="-85" dirty="0">
                <a:solidFill>
                  <a:srgbClr val="000066"/>
                </a:solidFill>
                <a:latin typeface="Verdana"/>
                <a:cs typeface="Verdana"/>
              </a:rPr>
              <a:t>peak</a:t>
            </a:r>
            <a:endParaRPr sz="2000">
              <a:latin typeface="Verdana"/>
              <a:cs typeface="Verdana"/>
            </a:endParaRPr>
          </a:p>
        </p:txBody>
      </p:sp>
      <p:sp>
        <p:nvSpPr>
          <p:cNvPr id="43" name="object 43"/>
          <p:cNvSpPr/>
          <p:nvPr/>
        </p:nvSpPr>
        <p:spPr>
          <a:xfrm>
            <a:off x="1296161" y="2667761"/>
            <a:ext cx="6972300" cy="0"/>
          </a:xfrm>
          <a:custGeom>
            <a:avLst/>
            <a:gdLst/>
            <a:ahLst/>
            <a:cxnLst/>
            <a:rect l="l" t="t" r="r" b="b"/>
            <a:pathLst>
              <a:path w="6972300">
                <a:moveTo>
                  <a:pt x="0" y="0"/>
                </a:moveTo>
                <a:lnTo>
                  <a:pt x="6972300" y="0"/>
                </a:lnTo>
              </a:path>
            </a:pathLst>
          </a:custGeom>
          <a:ln w="25908">
            <a:solidFill>
              <a:srgbClr val="000080"/>
            </a:solidFill>
            <a:prstDash val="lgDash"/>
          </a:ln>
        </p:spPr>
        <p:txBody>
          <a:bodyPr wrap="square" lIns="0" tIns="0" rIns="0" bIns="0" rtlCol="0"/>
          <a:lstStyle/>
          <a:p>
            <a:endParaRPr/>
          </a:p>
        </p:txBody>
      </p:sp>
      <p:sp>
        <p:nvSpPr>
          <p:cNvPr id="44" name="object 44"/>
          <p:cNvSpPr txBox="1"/>
          <p:nvPr/>
        </p:nvSpPr>
        <p:spPr>
          <a:xfrm>
            <a:off x="3279774" y="1484121"/>
            <a:ext cx="2717165" cy="382156"/>
          </a:xfrm>
          <a:prstGeom prst="rect">
            <a:avLst/>
          </a:prstGeom>
        </p:spPr>
        <p:txBody>
          <a:bodyPr vert="horz" wrap="square" lIns="0" tIns="12700" rIns="0" bIns="0" rtlCol="0">
            <a:spAutoFit/>
          </a:bodyPr>
          <a:lstStyle/>
          <a:p>
            <a:pPr marL="12700">
              <a:lnSpc>
                <a:spcPct val="100000"/>
              </a:lnSpc>
              <a:spcBef>
                <a:spcPts val="100"/>
              </a:spcBef>
            </a:pPr>
            <a:r>
              <a:rPr sz="2400" spc="-530" dirty="0">
                <a:cs typeface="Arial" panose="020B0604020202020204" pitchFamily="34" charset="0"/>
              </a:rPr>
              <a:t>RMS</a:t>
            </a:r>
            <a:r>
              <a:rPr lang="en-IN" sz="2400" spc="-530" dirty="0">
                <a:cs typeface="Arial" panose="020B0604020202020204" pitchFamily="34" charset="0"/>
              </a:rPr>
              <a:t>        </a:t>
            </a:r>
            <a:r>
              <a:rPr sz="2400" spc="-530" dirty="0">
                <a:cs typeface="Arial" panose="020B0604020202020204" pitchFamily="34" charset="0"/>
              </a:rPr>
              <a:t> </a:t>
            </a:r>
            <a:r>
              <a:rPr lang="en-IN" sz="2400" spc="-370" dirty="0">
                <a:cs typeface="Arial" panose="020B0604020202020204" pitchFamily="34" charset="0"/>
              </a:rPr>
              <a:t>= </a:t>
            </a:r>
            <a:r>
              <a:rPr sz="2400" spc="-370" dirty="0">
                <a:cs typeface="Arial" panose="020B0604020202020204" pitchFamily="34" charset="0"/>
              </a:rPr>
              <a:t> </a:t>
            </a:r>
            <a:r>
              <a:rPr sz="2400" spc="-335" dirty="0">
                <a:cs typeface="Arial" panose="020B0604020202020204" pitchFamily="34" charset="0"/>
              </a:rPr>
              <a:t>0.707 </a:t>
            </a:r>
            <a:r>
              <a:rPr sz="2400" spc="-325" dirty="0">
                <a:cs typeface="Arial" panose="020B0604020202020204" pitchFamily="34" charset="0"/>
              </a:rPr>
              <a:t>of</a:t>
            </a:r>
            <a:r>
              <a:rPr sz="2400" spc="-320" dirty="0">
                <a:cs typeface="Arial" panose="020B0604020202020204" pitchFamily="34" charset="0"/>
              </a:rPr>
              <a:t> </a:t>
            </a:r>
            <a:r>
              <a:rPr sz="2400" spc="-405" dirty="0">
                <a:cs typeface="Arial" panose="020B0604020202020204" pitchFamily="34" charset="0"/>
              </a:rPr>
              <a:t>peak</a:t>
            </a:r>
            <a:endParaRPr sz="2400" dirty="0">
              <a:cs typeface="Arial" panose="020B0604020202020204" pitchFamily="34" charset="0"/>
            </a:endParaRPr>
          </a:p>
        </p:txBody>
      </p:sp>
      <p:sp>
        <p:nvSpPr>
          <p:cNvPr id="45" name="object 45"/>
          <p:cNvSpPr txBox="1">
            <a:spLocks noGrp="1"/>
          </p:cNvSpPr>
          <p:nvPr>
            <p:ph type="title"/>
          </p:nvPr>
        </p:nvSpPr>
        <p:spPr>
          <a:xfrm>
            <a:off x="535940" y="859663"/>
            <a:ext cx="5805170" cy="513715"/>
          </a:xfrm>
          <a:prstGeom prst="rect">
            <a:avLst/>
          </a:prstGeom>
        </p:spPr>
        <p:txBody>
          <a:bodyPr vert="horz" wrap="square" lIns="0" tIns="13335" rIns="0" bIns="0" rtlCol="0">
            <a:spAutoFit/>
          </a:bodyPr>
          <a:lstStyle/>
          <a:p>
            <a:pPr marL="12700">
              <a:lnSpc>
                <a:spcPct val="100000"/>
              </a:lnSpc>
              <a:spcBef>
                <a:spcPts val="105"/>
              </a:spcBef>
            </a:pPr>
            <a:r>
              <a:rPr sz="3200" dirty="0"/>
              <a:t>RMS </a:t>
            </a:r>
            <a:r>
              <a:rPr sz="3200" spc="-5" dirty="0"/>
              <a:t>vs. </a:t>
            </a:r>
            <a:r>
              <a:rPr sz="3200" dirty="0"/>
              <a:t>Peak or </a:t>
            </a:r>
            <a:r>
              <a:rPr sz="3200" spc="-5" dirty="0"/>
              <a:t>Peak </a:t>
            </a:r>
            <a:r>
              <a:rPr sz="3200" dirty="0"/>
              <a:t>to</a:t>
            </a:r>
            <a:r>
              <a:rPr sz="3200" spc="-100" dirty="0"/>
              <a:t> </a:t>
            </a:r>
            <a:r>
              <a:rPr sz="3200" dirty="0"/>
              <a:t>Peak</a:t>
            </a:r>
            <a:endParaRPr sz="3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900" y="152400"/>
            <a:ext cx="0" cy="1524000"/>
          </a:xfrm>
          <a:custGeom>
            <a:avLst/>
            <a:gdLst/>
            <a:ahLst/>
            <a:cxnLst/>
            <a:rect l="l" t="t" r="r" b="b"/>
            <a:pathLst>
              <a:path h="1524000">
                <a:moveTo>
                  <a:pt x="0" y="0"/>
                </a:moveTo>
                <a:lnTo>
                  <a:pt x="0" y="1524000"/>
                </a:lnTo>
              </a:path>
            </a:pathLst>
          </a:custGeom>
          <a:ln w="9144">
            <a:solidFill>
              <a:srgbClr val="000000"/>
            </a:solidFill>
          </a:ln>
        </p:spPr>
        <p:txBody>
          <a:bodyPr wrap="square" lIns="0" tIns="0" rIns="0" bIns="0" rtlCol="0"/>
          <a:lstStyle/>
          <a:p>
            <a:endParaRPr/>
          </a:p>
        </p:txBody>
      </p:sp>
      <p:sp>
        <p:nvSpPr>
          <p:cNvPr id="3" name="object 3"/>
          <p:cNvSpPr/>
          <p:nvPr/>
        </p:nvSpPr>
        <p:spPr>
          <a:xfrm>
            <a:off x="8153400" y="152400"/>
            <a:ext cx="120396" cy="120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21040" y="152400"/>
            <a:ext cx="120395"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90204" y="152400"/>
            <a:ext cx="118872"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53400" y="320040"/>
            <a:ext cx="120396" cy="1203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21040" y="320040"/>
            <a:ext cx="120395" cy="1203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490204" y="320040"/>
            <a:ext cx="118872" cy="1203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57843" y="320040"/>
            <a:ext cx="118872" cy="1203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53400" y="489204"/>
            <a:ext cx="120396"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21040" y="489204"/>
            <a:ext cx="120395"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490204" y="489204"/>
            <a:ext cx="118872"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57843" y="489204"/>
            <a:ext cx="118872" cy="1188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825483" y="489204"/>
            <a:ext cx="120396" cy="11887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153400" y="655319"/>
            <a:ext cx="120396" cy="12039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321040" y="655319"/>
            <a:ext cx="120395" cy="12039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490204" y="655319"/>
            <a:ext cx="118872" cy="120395"/>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57843" y="655319"/>
            <a:ext cx="118872" cy="12039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153400" y="824483"/>
            <a:ext cx="120396" cy="12039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321040" y="824483"/>
            <a:ext cx="120395" cy="12039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8490204" y="824483"/>
            <a:ext cx="118872" cy="12039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8657843" y="824483"/>
            <a:ext cx="118872" cy="12039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8825483" y="824483"/>
            <a:ext cx="120396" cy="12039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8153400" y="992124"/>
            <a:ext cx="120396" cy="118872"/>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21040" y="992124"/>
            <a:ext cx="120395" cy="11887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490204" y="992124"/>
            <a:ext cx="118872" cy="118872"/>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8657843" y="992124"/>
            <a:ext cx="118872" cy="118872"/>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8153400" y="1159763"/>
            <a:ext cx="120396" cy="12039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8321040" y="1159763"/>
            <a:ext cx="120395" cy="120396"/>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8490204"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8657843"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8321040" y="1327403"/>
            <a:ext cx="120395" cy="120396"/>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8657843" y="1327403"/>
            <a:ext cx="118872" cy="120396"/>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931925" y="1600961"/>
            <a:ext cx="6858000" cy="1624584"/>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931925" y="1600961"/>
            <a:ext cx="6858000" cy="1624965"/>
          </a:xfrm>
          <a:custGeom>
            <a:avLst/>
            <a:gdLst/>
            <a:ahLst/>
            <a:cxnLst/>
            <a:rect l="l" t="t" r="r" b="b"/>
            <a:pathLst>
              <a:path w="6858000" h="1624964">
                <a:moveTo>
                  <a:pt x="0" y="1624584"/>
                </a:moveTo>
                <a:lnTo>
                  <a:pt x="6858000" y="1624584"/>
                </a:lnTo>
                <a:lnTo>
                  <a:pt x="6858000" y="0"/>
                </a:lnTo>
                <a:lnTo>
                  <a:pt x="0" y="0"/>
                </a:lnTo>
                <a:lnTo>
                  <a:pt x="0" y="1624584"/>
                </a:lnTo>
                <a:close/>
              </a:path>
            </a:pathLst>
          </a:custGeom>
          <a:ln w="28955">
            <a:solidFill>
              <a:srgbClr val="000000"/>
            </a:solidFill>
          </a:ln>
        </p:spPr>
        <p:txBody>
          <a:bodyPr wrap="square" lIns="0" tIns="0" rIns="0" bIns="0" rtlCol="0"/>
          <a:lstStyle/>
          <a:p>
            <a:endParaRPr/>
          </a:p>
        </p:txBody>
      </p:sp>
      <p:sp>
        <p:nvSpPr>
          <p:cNvPr id="36" name="object 36"/>
          <p:cNvSpPr/>
          <p:nvPr/>
        </p:nvSpPr>
        <p:spPr>
          <a:xfrm>
            <a:off x="931163" y="3224783"/>
            <a:ext cx="4114800" cy="1499870"/>
          </a:xfrm>
          <a:custGeom>
            <a:avLst/>
            <a:gdLst/>
            <a:ahLst/>
            <a:cxnLst/>
            <a:rect l="l" t="t" r="r" b="b"/>
            <a:pathLst>
              <a:path w="4114800" h="1499870">
                <a:moveTo>
                  <a:pt x="4114800" y="749680"/>
                </a:moveTo>
                <a:lnTo>
                  <a:pt x="0" y="749680"/>
                </a:lnTo>
                <a:lnTo>
                  <a:pt x="2057400" y="1499615"/>
                </a:lnTo>
                <a:lnTo>
                  <a:pt x="4114800" y="749680"/>
                </a:lnTo>
                <a:close/>
              </a:path>
              <a:path w="4114800" h="1499870">
                <a:moveTo>
                  <a:pt x="3600450" y="0"/>
                </a:moveTo>
                <a:lnTo>
                  <a:pt x="514350" y="0"/>
                </a:lnTo>
                <a:lnTo>
                  <a:pt x="514350" y="749680"/>
                </a:lnTo>
                <a:lnTo>
                  <a:pt x="3600450" y="749680"/>
                </a:lnTo>
                <a:lnTo>
                  <a:pt x="3600450" y="0"/>
                </a:lnTo>
                <a:close/>
              </a:path>
            </a:pathLst>
          </a:custGeom>
          <a:solidFill>
            <a:srgbClr val="666699"/>
          </a:solidFill>
        </p:spPr>
        <p:txBody>
          <a:bodyPr wrap="square" lIns="0" tIns="0" rIns="0" bIns="0" rtlCol="0"/>
          <a:lstStyle/>
          <a:p>
            <a:endParaRPr/>
          </a:p>
        </p:txBody>
      </p:sp>
      <p:sp>
        <p:nvSpPr>
          <p:cNvPr id="37" name="object 37"/>
          <p:cNvSpPr/>
          <p:nvPr/>
        </p:nvSpPr>
        <p:spPr>
          <a:xfrm>
            <a:off x="931163" y="3224783"/>
            <a:ext cx="4114800" cy="1499870"/>
          </a:xfrm>
          <a:custGeom>
            <a:avLst/>
            <a:gdLst/>
            <a:ahLst/>
            <a:cxnLst/>
            <a:rect l="l" t="t" r="r" b="b"/>
            <a:pathLst>
              <a:path w="4114800" h="1499870">
                <a:moveTo>
                  <a:pt x="514350" y="0"/>
                </a:moveTo>
                <a:lnTo>
                  <a:pt x="514350" y="749680"/>
                </a:lnTo>
                <a:lnTo>
                  <a:pt x="0" y="749680"/>
                </a:lnTo>
                <a:lnTo>
                  <a:pt x="2057400" y="1499615"/>
                </a:lnTo>
                <a:lnTo>
                  <a:pt x="4114800" y="749680"/>
                </a:lnTo>
                <a:lnTo>
                  <a:pt x="3600450" y="749680"/>
                </a:lnTo>
                <a:lnTo>
                  <a:pt x="3600450" y="0"/>
                </a:lnTo>
                <a:lnTo>
                  <a:pt x="514350" y="0"/>
                </a:lnTo>
                <a:close/>
              </a:path>
            </a:pathLst>
          </a:custGeom>
          <a:ln w="12192">
            <a:solidFill>
              <a:srgbClr val="000000"/>
            </a:solidFill>
          </a:ln>
        </p:spPr>
        <p:txBody>
          <a:bodyPr wrap="square" lIns="0" tIns="0" rIns="0" bIns="0" rtlCol="0"/>
          <a:lstStyle/>
          <a:p>
            <a:endParaRPr/>
          </a:p>
        </p:txBody>
      </p:sp>
      <p:sp>
        <p:nvSpPr>
          <p:cNvPr id="38" name="object 38"/>
          <p:cNvSpPr/>
          <p:nvPr/>
        </p:nvSpPr>
        <p:spPr>
          <a:xfrm>
            <a:off x="5779008" y="3224783"/>
            <a:ext cx="498475" cy="1437640"/>
          </a:xfrm>
          <a:custGeom>
            <a:avLst/>
            <a:gdLst/>
            <a:ahLst/>
            <a:cxnLst/>
            <a:rect l="l" t="t" r="r" b="b"/>
            <a:pathLst>
              <a:path w="498475" h="1437639">
                <a:moveTo>
                  <a:pt x="498347" y="718057"/>
                </a:moveTo>
                <a:lnTo>
                  <a:pt x="0" y="718057"/>
                </a:lnTo>
                <a:lnTo>
                  <a:pt x="249174" y="1437132"/>
                </a:lnTo>
                <a:lnTo>
                  <a:pt x="498347" y="718057"/>
                </a:lnTo>
                <a:close/>
              </a:path>
              <a:path w="498475" h="1437639">
                <a:moveTo>
                  <a:pt x="436117" y="0"/>
                </a:moveTo>
                <a:lnTo>
                  <a:pt x="62229" y="0"/>
                </a:lnTo>
                <a:lnTo>
                  <a:pt x="62229" y="718057"/>
                </a:lnTo>
                <a:lnTo>
                  <a:pt x="436117" y="718057"/>
                </a:lnTo>
                <a:lnTo>
                  <a:pt x="436117" y="0"/>
                </a:lnTo>
                <a:close/>
              </a:path>
            </a:pathLst>
          </a:custGeom>
          <a:solidFill>
            <a:srgbClr val="666699"/>
          </a:solidFill>
        </p:spPr>
        <p:txBody>
          <a:bodyPr wrap="square" lIns="0" tIns="0" rIns="0" bIns="0" rtlCol="0"/>
          <a:lstStyle/>
          <a:p>
            <a:endParaRPr/>
          </a:p>
        </p:txBody>
      </p:sp>
      <p:sp>
        <p:nvSpPr>
          <p:cNvPr id="39" name="object 39"/>
          <p:cNvSpPr/>
          <p:nvPr/>
        </p:nvSpPr>
        <p:spPr>
          <a:xfrm>
            <a:off x="5779008" y="3224783"/>
            <a:ext cx="498475" cy="1437640"/>
          </a:xfrm>
          <a:custGeom>
            <a:avLst/>
            <a:gdLst/>
            <a:ahLst/>
            <a:cxnLst/>
            <a:rect l="l" t="t" r="r" b="b"/>
            <a:pathLst>
              <a:path w="498475" h="1437639">
                <a:moveTo>
                  <a:pt x="62229" y="0"/>
                </a:moveTo>
                <a:lnTo>
                  <a:pt x="62229" y="718057"/>
                </a:lnTo>
                <a:lnTo>
                  <a:pt x="0" y="718057"/>
                </a:lnTo>
                <a:lnTo>
                  <a:pt x="249174" y="1437132"/>
                </a:lnTo>
                <a:lnTo>
                  <a:pt x="498347" y="718057"/>
                </a:lnTo>
                <a:lnTo>
                  <a:pt x="436117" y="718057"/>
                </a:lnTo>
                <a:lnTo>
                  <a:pt x="436117" y="0"/>
                </a:lnTo>
                <a:lnTo>
                  <a:pt x="62229" y="0"/>
                </a:lnTo>
                <a:close/>
              </a:path>
            </a:pathLst>
          </a:custGeom>
          <a:ln w="12192">
            <a:solidFill>
              <a:srgbClr val="000000"/>
            </a:solidFill>
          </a:ln>
        </p:spPr>
        <p:txBody>
          <a:bodyPr wrap="square" lIns="0" tIns="0" rIns="0" bIns="0" rtlCol="0"/>
          <a:lstStyle/>
          <a:p>
            <a:endParaRPr/>
          </a:p>
        </p:txBody>
      </p:sp>
      <p:sp>
        <p:nvSpPr>
          <p:cNvPr id="40" name="object 40"/>
          <p:cNvSpPr/>
          <p:nvPr/>
        </p:nvSpPr>
        <p:spPr>
          <a:xfrm>
            <a:off x="7240523" y="3224783"/>
            <a:ext cx="187960" cy="1499870"/>
          </a:xfrm>
          <a:custGeom>
            <a:avLst/>
            <a:gdLst/>
            <a:ahLst/>
            <a:cxnLst/>
            <a:rect l="l" t="t" r="r" b="b"/>
            <a:pathLst>
              <a:path w="187959" h="1499870">
                <a:moveTo>
                  <a:pt x="187451" y="748918"/>
                </a:moveTo>
                <a:lnTo>
                  <a:pt x="0" y="748918"/>
                </a:lnTo>
                <a:lnTo>
                  <a:pt x="93725" y="1499615"/>
                </a:lnTo>
                <a:lnTo>
                  <a:pt x="187451" y="748918"/>
                </a:lnTo>
                <a:close/>
              </a:path>
              <a:path w="187959" h="1499870">
                <a:moveTo>
                  <a:pt x="140589" y="0"/>
                </a:moveTo>
                <a:lnTo>
                  <a:pt x="46862" y="0"/>
                </a:lnTo>
                <a:lnTo>
                  <a:pt x="46862" y="748918"/>
                </a:lnTo>
                <a:lnTo>
                  <a:pt x="140589" y="748918"/>
                </a:lnTo>
                <a:lnTo>
                  <a:pt x="140589" y="0"/>
                </a:lnTo>
                <a:close/>
              </a:path>
            </a:pathLst>
          </a:custGeom>
          <a:solidFill>
            <a:srgbClr val="666699"/>
          </a:solidFill>
        </p:spPr>
        <p:txBody>
          <a:bodyPr wrap="square" lIns="0" tIns="0" rIns="0" bIns="0" rtlCol="0"/>
          <a:lstStyle/>
          <a:p>
            <a:endParaRPr/>
          </a:p>
        </p:txBody>
      </p:sp>
      <p:sp>
        <p:nvSpPr>
          <p:cNvPr id="41" name="object 41"/>
          <p:cNvSpPr/>
          <p:nvPr/>
        </p:nvSpPr>
        <p:spPr>
          <a:xfrm>
            <a:off x="7240523" y="3224783"/>
            <a:ext cx="187960" cy="1499870"/>
          </a:xfrm>
          <a:custGeom>
            <a:avLst/>
            <a:gdLst/>
            <a:ahLst/>
            <a:cxnLst/>
            <a:rect l="l" t="t" r="r" b="b"/>
            <a:pathLst>
              <a:path w="187959" h="1499870">
                <a:moveTo>
                  <a:pt x="46862" y="0"/>
                </a:moveTo>
                <a:lnTo>
                  <a:pt x="46862" y="748918"/>
                </a:lnTo>
                <a:lnTo>
                  <a:pt x="0" y="748918"/>
                </a:lnTo>
                <a:lnTo>
                  <a:pt x="93725" y="1499615"/>
                </a:lnTo>
                <a:lnTo>
                  <a:pt x="187451" y="748918"/>
                </a:lnTo>
                <a:lnTo>
                  <a:pt x="140589" y="748918"/>
                </a:lnTo>
                <a:lnTo>
                  <a:pt x="140589" y="0"/>
                </a:lnTo>
                <a:lnTo>
                  <a:pt x="46862" y="0"/>
                </a:lnTo>
                <a:close/>
              </a:path>
            </a:pathLst>
          </a:custGeom>
          <a:ln w="12192">
            <a:solidFill>
              <a:srgbClr val="000000"/>
            </a:solidFill>
          </a:ln>
        </p:spPr>
        <p:txBody>
          <a:bodyPr wrap="square" lIns="0" tIns="0" rIns="0" bIns="0" rtlCol="0"/>
          <a:lstStyle/>
          <a:p>
            <a:endParaRPr/>
          </a:p>
        </p:txBody>
      </p:sp>
      <p:sp>
        <p:nvSpPr>
          <p:cNvPr id="42" name="object 42"/>
          <p:cNvSpPr/>
          <p:nvPr/>
        </p:nvSpPr>
        <p:spPr>
          <a:xfrm>
            <a:off x="931163" y="1946148"/>
            <a:ext cx="6858000" cy="955548"/>
          </a:xfrm>
          <a:prstGeom prst="rect">
            <a:avLst/>
          </a:prstGeom>
          <a:blipFill>
            <a:blip r:embed="rId17" cstate="print"/>
            <a:stretch>
              <a:fillRect/>
            </a:stretch>
          </a:blipFill>
        </p:spPr>
        <p:txBody>
          <a:bodyPr wrap="square" lIns="0" tIns="0" rIns="0" bIns="0" rtlCol="0"/>
          <a:lstStyle/>
          <a:p>
            <a:endParaRPr/>
          </a:p>
        </p:txBody>
      </p:sp>
      <p:sp>
        <p:nvSpPr>
          <p:cNvPr id="43" name="object 43"/>
          <p:cNvSpPr txBox="1"/>
          <p:nvPr/>
        </p:nvSpPr>
        <p:spPr>
          <a:xfrm>
            <a:off x="2077973" y="4474161"/>
            <a:ext cx="1506855" cy="1355725"/>
          </a:xfrm>
          <a:prstGeom prst="rect">
            <a:avLst/>
          </a:prstGeom>
        </p:spPr>
        <p:txBody>
          <a:bodyPr vert="horz" wrap="square" lIns="0" tIns="262255" rIns="0" bIns="0" rtlCol="0">
            <a:spAutoFit/>
          </a:bodyPr>
          <a:lstStyle/>
          <a:p>
            <a:pPr marL="417195">
              <a:lnSpc>
                <a:spcPct val="100000"/>
              </a:lnSpc>
              <a:spcBef>
                <a:spcPts val="2065"/>
              </a:spcBef>
            </a:pPr>
            <a:r>
              <a:rPr sz="3600" spc="-665" dirty="0">
                <a:latin typeface="Arial"/>
                <a:cs typeface="Arial"/>
              </a:rPr>
              <a:t>~99%</a:t>
            </a:r>
            <a:endParaRPr sz="3600">
              <a:latin typeface="Arial"/>
              <a:cs typeface="Arial"/>
            </a:endParaRPr>
          </a:p>
          <a:p>
            <a:pPr marL="12700">
              <a:lnSpc>
                <a:spcPct val="100000"/>
              </a:lnSpc>
              <a:spcBef>
                <a:spcPts val="1305"/>
              </a:spcBef>
            </a:pPr>
            <a:r>
              <a:rPr sz="2400" b="1" spc="-235" dirty="0">
                <a:solidFill>
                  <a:srgbClr val="000066"/>
                </a:solidFill>
                <a:latin typeface="Verdana"/>
                <a:cs typeface="Verdana"/>
              </a:rPr>
              <a:t>Rotational</a:t>
            </a:r>
            <a:endParaRPr sz="2400">
              <a:latin typeface="Verdana"/>
              <a:cs typeface="Verdana"/>
            </a:endParaRPr>
          </a:p>
        </p:txBody>
      </p:sp>
      <p:sp>
        <p:nvSpPr>
          <p:cNvPr id="44" name="object 44"/>
          <p:cNvSpPr txBox="1"/>
          <p:nvPr/>
        </p:nvSpPr>
        <p:spPr>
          <a:xfrm>
            <a:off x="5308853" y="4664736"/>
            <a:ext cx="1221105" cy="1165225"/>
          </a:xfrm>
          <a:prstGeom prst="rect">
            <a:avLst/>
          </a:prstGeom>
        </p:spPr>
        <p:txBody>
          <a:bodyPr vert="horz" wrap="square" lIns="0" tIns="147320" rIns="0" bIns="0" rtlCol="0">
            <a:spAutoFit/>
          </a:bodyPr>
          <a:lstStyle/>
          <a:p>
            <a:pPr marL="34925" algn="ctr">
              <a:lnSpc>
                <a:spcPct val="100000"/>
              </a:lnSpc>
              <a:spcBef>
                <a:spcPts val="1160"/>
              </a:spcBef>
            </a:pPr>
            <a:r>
              <a:rPr sz="3600" spc="-710" dirty="0">
                <a:latin typeface="Arial"/>
                <a:cs typeface="Arial"/>
              </a:rPr>
              <a:t>~1%</a:t>
            </a:r>
            <a:endParaRPr sz="3600">
              <a:latin typeface="Arial"/>
              <a:cs typeface="Arial"/>
            </a:endParaRPr>
          </a:p>
          <a:p>
            <a:pPr algn="ctr">
              <a:lnSpc>
                <a:spcPct val="100000"/>
              </a:lnSpc>
              <a:spcBef>
                <a:spcPts val="710"/>
              </a:spcBef>
            </a:pPr>
            <a:r>
              <a:rPr sz="2400" b="1" spc="-240" dirty="0">
                <a:solidFill>
                  <a:srgbClr val="000066"/>
                </a:solidFill>
                <a:latin typeface="Verdana"/>
                <a:cs typeface="Verdana"/>
              </a:rPr>
              <a:t>Impacts</a:t>
            </a:r>
            <a:endParaRPr sz="2400">
              <a:latin typeface="Verdana"/>
              <a:cs typeface="Verdana"/>
            </a:endParaRPr>
          </a:p>
        </p:txBody>
      </p:sp>
      <p:sp>
        <p:nvSpPr>
          <p:cNvPr id="45" name="object 45"/>
          <p:cNvSpPr txBox="1"/>
          <p:nvPr/>
        </p:nvSpPr>
        <p:spPr>
          <a:xfrm>
            <a:off x="6802881" y="4664736"/>
            <a:ext cx="1080135" cy="1165225"/>
          </a:xfrm>
          <a:prstGeom prst="rect">
            <a:avLst/>
          </a:prstGeom>
        </p:spPr>
        <p:txBody>
          <a:bodyPr vert="horz" wrap="square" lIns="0" tIns="147320" rIns="0" bIns="0" rtlCol="0">
            <a:spAutoFit/>
          </a:bodyPr>
          <a:lstStyle/>
          <a:p>
            <a:pPr marL="62230">
              <a:lnSpc>
                <a:spcPct val="100000"/>
              </a:lnSpc>
              <a:spcBef>
                <a:spcPts val="1160"/>
              </a:spcBef>
            </a:pPr>
            <a:r>
              <a:rPr sz="3600" spc="-615" dirty="0">
                <a:latin typeface="Arial"/>
                <a:cs typeface="Arial"/>
              </a:rPr>
              <a:t>~0.1%</a:t>
            </a:r>
            <a:endParaRPr sz="3600">
              <a:latin typeface="Arial"/>
              <a:cs typeface="Arial"/>
            </a:endParaRPr>
          </a:p>
          <a:p>
            <a:pPr marL="12700">
              <a:lnSpc>
                <a:spcPct val="100000"/>
              </a:lnSpc>
              <a:spcBef>
                <a:spcPts val="710"/>
              </a:spcBef>
            </a:pPr>
            <a:r>
              <a:rPr sz="2400" b="1" spc="-245" dirty="0">
                <a:solidFill>
                  <a:srgbClr val="000066"/>
                </a:solidFill>
                <a:latin typeface="Verdana"/>
                <a:cs typeface="Verdana"/>
              </a:rPr>
              <a:t>Friction</a:t>
            </a:r>
            <a:endParaRPr sz="2400">
              <a:latin typeface="Verdana"/>
              <a:cs typeface="Verdana"/>
            </a:endParaRPr>
          </a:p>
        </p:txBody>
      </p:sp>
      <p:sp>
        <p:nvSpPr>
          <p:cNvPr id="46" name="object 46"/>
          <p:cNvSpPr txBox="1">
            <a:spLocks noGrp="1"/>
          </p:cNvSpPr>
          <p:nvPr>
            <p:ph type="title"/>
          </p:nvPr>
        </p:nvSpPr>
        <p:spPr>
          <a:xfrm>
            <a:off x="1900387" y="743818"/>
            <a:ext cx="4944110" cy="513715"/>
          </a:xfrm>
          <a:prstGeom prst="rect">
            <a:avLst/>
          </a:prstGeom>
        </p:spPr>
        <p:txBody>
          <a:bodyPr vert="horz" wrap="square" lIns="0" tIns="13335" rIns="0" bIns="0" rtlCol="0">
            <a:spAutoFit/>
          </a:bodyPr>
          <a:lstStyle/>
          <a:p>
            <a:pPr marL="12700">
              <a:lnSpc>
                <a:spcPct val="100000"/>
              </a:lnSpc>
              <a:spcBef>
                <a:spcPts val="105"/>
              </a:spcBef>
            </a:pPr>
            <a:r>
              <a:rPr sz="3200" spc="-5" dirty="0"/>
              <a:t>Forces </a:t>
            </a:r>
            <a:r>
              <a:rPr sz="3200" dirty="0"/>
              <a:t>Causing</a:t>
            </a:r>
            <a:r>
              <a:rPr sz="3200" spc="-105" dirty="0"/>
              <a:t> </a:t>
            </a:r>
            <a:r>
              <a:rPr sz="3200" dirty="0"/>
              <a:t>Vibration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62217" y="4218813"/>
            <a:ext cx="283972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0066"/>
                </a:solidFill>
                <a:latin typeface="Verdana"/>
                <a:cs typeface="Verdana"/>
              </a:rPr>
              <a:t>Frequency</a:t>
            </a:r>
            <a:r>
              <a:rPr sz="2400" spc="-229" dirty="0">
                <a:solidFill>
                  <a:srgbClr val="000066"/>
                </a:solidFill>
                <a:latin typeface="Verdana"/>
                <a:cs typeface="Verdana"/>
              </a:rPr>
              <a:t> </a:t>
            </a:r>
            <a:r>
              <a:rPr sz="2400" spc="25" dirty="0">
                <a:solidFill>
                  <a:srgbClr val="000066"/>
                </a:solidFill>
                <a:latin typeface="Verdana"/>
                <a:cs typeface="Verdana"/>
              </a:rPr>
              <a:t>domain</a:t>
            </a:r>
            <a:endParaRPr sz="2400">
              <a:latin typeface="Verdana"/>
              <a:cs typeface="Verdana"/>
            </a:endParaRPr>
          </a:p>
        </p:txBody>
      </p:sp>
      <p:sp>
        <p:nvSpPr>
          <p:cNvPr id="3" name="object 3"/>
          <p:cNvSpPr txBox="1">
            <a:spLocks noGrp="1"/>
          </p:cNvSpPr>
          <p:nvPr>
            <p:ph type="ctrTitle"/>
          </p:nvPr>
        </p:nvSpPr>
        <p:spPr>
          <a:prstGeom prst="rect">
            <a:avLst/>
          </a:prstGeom>
        </p:spPr>
        <p:txBody>
          <a:bodyPr vert="horz" wrap="square" lIns="0" tIns="12065" rIns="0" bIns="0" rtlCol="0">
            <a:spAutoFit/>
          </a:bodyPr>
          <a:lstStyle/>
          <a:p>
            <a:pPr marL="5243830">
              <a:lnSpc>
                <a:spcPct val="100000"/>
              </a:lnSpc>
              <a:spcBef>
                <a:spcPts val="95"/>
              </a:spcBef>
            </a:pPr>
            <a:r>
              <a:rPr spc="-360" dirty="0"/>
              <a:t>Time</a:t>
            </a:r>
            <a:r>
              <a:rPr spc="-210" dirty="0"/>
              <a:t> domain</a:t>
            </a:r>
          </a:p>
        </p:txBody>
      </p:sp>
      <p:sp>
        <p:nvSpPr>
          <p:cNvPr id="4" name="object 4"/>
          <p:cNvSpPr/>
          <p:nvPr/>
        </p:nvSpPr>
        <p:spPr>
          <a:xfrm>
            <a:off x="480059" y="2461260"/>
            <a:ext cx="2316479" cy="264566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09640" y="2317369"/>
            <a:ext cx="1006475" cy="741680"/>
          </a:xfrm>
          <a:custGeom>
            <a:avLst/>
            <a:gdLst/>
            <a:ahLst/>
            <a:cxnLst/>
            <a:rect l="l" t="t" r="r" b="b"/>
            <a:pathLst>
              <a:path w="1006475" h="741680">
                <a:moveTo>
                  <a:pt x="1006348" y="0"/>
                </a:moveTo>
                <a:lnTo>
                  <a:pt x="387096" y="84327"/>
                </a:lnTo>
                <a:lnTo>
                  <a:pt x="464438" y="198881"/>
                </a:lnTo>
                <a:lnTo>
                  <a:pt x="0" y="512063"/>
                </a:lnTo>
                <a:lnTo>
                  <a:pt x="154686" y="741298"/>
                </a:lnTo>
                <a:lnTo>
                  <a:pt x="618998" y="428116"/>
                </a:lnTo>
                <a:lnTo>
                  <a:pt x="761781" y="428116"/>
                </a:lnTo>
                <a:lnTo>
                  <a:pt x="1006348" y="0"/>
                </a:lnTo>
                <a:close/>
              </a:path>
              <a:path w="1006475" h="741680">
                <a:moveTo>
                  <a:pt x="761781" y="428116"/>
                </a:moveTo>
                <a:lnTo>
                  <a:pt x="618998" y="428116"/>
                </a:lnTo>
                <a:lnTo>
                  <a:pt x="696340" y="542670"/>
                </a:lnTo>
                <a:lnTo>
                  <a:pt x="761781" y="428116"/>
                </a:lnTo>
                <a:close/>
              </a:path>
            </a:pathLst>
          </a:custGeom>
          <a:solidFill>
            <a:srgbClr val="C1CEFF"/>
          </a:solidFill>
        </p:spPr>
        <p:txBody>
          <a:bodyPr wrap="square" lIns="0" tIns="0" rIns="0" bIns="0" rtlCol="0"/>
          <a:lstStyle/>
          <a:p>
            <a:endParaRPr/>
          </a:p>
        </p:txBody>
      </p:sp>
      <p:sp>
        <p:nvSpPr>
          <p:cNvPr id="6" name="object 6"/>
          <p:cNvSpPr/>
          <p:nvPr/>
        </p:nvSpPr>
        <p:spPr>
          <a:xfrm>
            <a:off x="6028690" y="3494913"/>
            <a:ext cx="1015365" cy="726440"/>
          </a:xfrm>
          <a:custGeom>
            <a:avLst/>
            <a:gdLst/>
            <a:ahLst/>
            <a:cxnLst/>
            <a:rect l="l" t="t" r="r" b="b"/>
            <a:pathLst>
              <a:path w="1015365" h="726439">
                <a:moveTo>
                  <a:pt x="150622" y="0"/>
                </a:moveTo>
                <a:lnTo>
                  <a:pt x="0" y="231901"/>
                </a:lnTo>
                <a:lnTo>
                  <a:pt x="471297" y="537972"/>
                </a:lnTo>
                <a:lnTo>
                  <a:pt x="395986" y="653923"/>
                </a:lnTo>
                <a:lnTo>
                  <a:pt x="1015111" y="726313"/>
                </a:lnTo>
                <a:lnTo>
                  <a:pt x="765987" y="306197"/>
                </a:lnTo>
                <a:lnTo>
                  <a:pt x="621918" y="306197"/>
                </a:lnTo>
                <a:lnTo>
                  <a:pt x="150622" y="0"/>
                </a:lnTo>
                <a:close/>
              </a:path>
              <a:path w="1015365" h="726439">
                <a:moveTo>
                  <a:pt x="697230" y="190245"/>
                </a:moveTo>
                <a:lnTo>
                  <a:pt x="621918" y="306197"/>
                </a:lnTo>
                <a:lnTo>
                  <a:pt x="765987" y="306197"/>
                </a:lnTo>
                <a:lnTo>
                  <a:pt x="697230" y="190245"/>
                </a:lnTo>
                <a:close/>
              </a:path>
            </a:pathLst>
          </a:custGeom>
          <a:solidFill>
            <a:srgbClr val="C1CEFF"/>
          </a:solidFill>
        </p:spPr>
        <p:txBody>
          <a:bodyPr wrap="square" lIns="0" tIns="0" rIns="0" bIns="0" rtlCol="0"/>
          <a:lstStyle/>
          <a:p>
            <a:endParaRPr/>
          </a:p>
        </p:txBody>
      </p:sp>
      <p:sp>
        <p:nvSpPr>
          <p:cNvPr id="7" name="object 7"/>
          <p:cNvSpPr/>
          <p:nvPr/>
        </p:nvSpPr>
        <p:spPr>
          <a:xfrm>
            <a:off x="3473196" y="2660904"/>
            <a:ext cx="2824480" cy="1225550"/>
          </a:xfrm>
          <a:custGeom>
            <a:avLst/>
            <a:gdLst/>
            <a:ahLst/>
            <a:cxnLst/>
            <a:rect l="l" t="t" r="r" b="b"/>
            <a:pathLst>
              <a:path w="2824479" h="1225550">
                <a:moveTo>
                  <a:pt x="0" y="1225296"/>
                </a:moveTo>
                <a:lnTo>
                  <a:pt x="2823972" y="1225296"/>
                </a:lnTo>
                <a:lnTo>
                  <a:pt x="2823972" y="0"/>
                </a:lnTo>
                <a:lnTo>
                  <a:pt x="0" y="0"/>
                </a:lnTo>
                <a:lnTo>
                  <a:pt x="0" y="1225296"/>
                </a:lnTo>
                <a:close/>
              </a:path>
            </a:pathLst>
          </a:custGeom>
          <a:solidFill>
            <a:srgbClr val="C1CEFF"/>
          </a:solidFill>
        </p:spPr>
        <p:txBody>
          <a:bodyPr wrap="square" lIns="0" tIns="0" rIns="0" bIns="0" rtlCol="0"/>
          <a:lstStyle/>
          <a:p>
            <a:endParaRPr/>
          </a:p>
        </p:txBody>
      </p:sp>
      <p:sp>
        <p:nvSpPr>
          <p:cNvPr id="8" name="object 8"/>
          <p:cNvSpPr/>
          <p:nvPr/>
        </p:nvSpPr>
        <p:spPr>
          <a:xfrm>
            <a:off x="3511296" y="2787395"/>
            <a:ext cx="2631948" cy="91897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090927" y="3224783"/>
            <a:ext cx="190500" cy="90170"/>
          </a:xfrm>
          <a:custGeom>
            <a:avLst/>
            <a:gdLst/>
            <a:ahLst/>
            <a:cxnLst/>
            <a:rect l="l" t="t" r="r" b="b"/>
            <a:pathLst>
              <a:path w="190500" h="90170">
                <a:moveTo>
                  <a:pt x="0" y="89915"/>
                </a:moveTo>
                <a:lnTo>
                  <a:pt x="190500" y="89915"/>
                </a:lnTo>
                <a:lnTo>
                  <a:pt x="190500" y="0"/>
                </a:lnTo>
                <a:lnTo>
                  <a:pt x="0" y="0"/>
                </a:lnTo>
                <a:lnTo>
                  <a:pt x="0" y="89915"/>
                </a:lnTo>
                <a:close/>
              </a:path>
            </a:pathLst>
          </a:custGeom>
          <a:solidFill>
            <a:srgbClr val="F9FC00"/>
          </a:solidFill>
        </p:spPr>
        <p:txBody>
          <a:bodyPr wrap="square" lIns="0" tIns="0" rIns="0" bIns="0" rtlCol="0"/>
          <a:lstStyle/>
          <a:p>
            <a:endParaRPr/>
          </a:p>
        </p:txBody>
      </p:sp>
      <p:sp>
        <p:nvSpPr>
          <p:cNvPr id="10" name="object 10"/>
          <p:cNvSpPr/>
          <p:nvPr/>
        </p:nvSpPr>
        <p:spPr>
          <a:xfrm>
            <a:off x="2090927" y="3224783"/>
            <a:ext cx="190500" cy="90170"/>
          </a:xfrm>
          <a:custGeom>
            <a:avLst/>
            <a:gdLst/>
            <a:ahLst/>
            <a:cxnLst/>
            <a:rect l="l" t="t" r="r" b="b"/>
            <a:pathLst>
              <a:path w="190500" h="90170">
                <a:moveTo>
                  <a:pt x="0" y="89915"/>
                </a:moveTo>
                <a:lnTo>
                  <a:pt x="190500" y="89915"/>
                </a:lnTo>
                <a:lnTo>
                  <a:pt x="190500" y="0"/>
                </a:lnTo>
                <a:lnTo>
                  <a:pt x="0" y="0"/>
                </a:lnTo>
                <a:lnTo>
                  <a:pt x="0" y="89915"/>
                </a:lnTo>
                <a:close/>
              </a:path>
            </a:pathLst>
          </a:custGeom>
          <a:ln w="12192">
            <a:solidFill>
              <a:srgbClr val="000000"/>
            </a:solidFill>
          </a:ln>
        </p:spPr>
        <p:txBody>
          <a:bodyPr wrap="square" lIns="0" tIns="0" rIns="0" bIns="0" rtlCol="0"/>
          <a:lstStyle/>
          <a:p>
            <a:endParaRPr/>
          </a:p>
        </p:txBody>
      </p:sp>
      <p:sp>
        <p:nvSpPr>
          <p:cNvPr id="11" name="object 11"/>
          <p:cNvSpPr/>
          <p:nvPr/>
        </p:nvSpPr>
        <p:spPr>
          <a:xfrm>
            <a:off x="2282189" y="3274314"/>
            <a:ext cx="1188720" cy="0"/>
          </a:xfrm>
          <a:custGeom>
            <a:avLst/>
            <a:gdLst/>
            <a:ahLst/>
            <a:cxnLst/>
            <a:rect l="l" t="t" r="r" b="b"/>
            <a:pathLst>
              <a:path w="1188720">
                <a:moveTo>
                  <a:pt x="0" y="0"/>
                </a:moveTo>
                <a:lnTo>
                  <a:pt x="1188720" y="0"/>
                </a:lnTo>
              </a:path>
            </a:pathLst>
          </a:custGeom>
          <a:ln w="38100">
            <a:solidFill>
              <a:srgbClr val="000000"/>
            </a:solidFill>
          </a:ln>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900" y="152400"/>
            <a:ext cx="0" cy="687070"/>
          </a:xfrm>
          <a:custGeom>
            <a:avLst/>
            <a:gdLst/>
            <a:ahLst/>
            <a:cxnLst/>
            <a:rect l="l" t="t" r="r" b="b"/>
            <a:pathLst>
              <a:path h="687069">
                <a:moveTo>
                  <a:pt x="0" y="0"/>
                </a:moveTo>
                <a:lnTo>
                  <a:pt x="0" y="686562"/>
                </a:lnTo>
              </a:path>
            </a:pathLst>
          </a:custGeom>
          <a:ln w="9144">
            <a:solidFill>
              <a:srgbClr val="000000"/>
            </a:solidFill>
          </a:ln>
        </p:spPr>
        <p:txBody>
          <a:bodyPr wrap="square" lIns="0" tIns="0" rIns="0" bIns="0" rtlCol="0"/>
          <a:lstStyle/>
          <a:p>
            <a:endParaRPr/>
          </a:p>
        </p:txBody>
      </p:sp>
      <p:sp>
        <p:nvSpPr>
          <p:cNvPr id="3" name="object 3"/>
          <p:cNvSpPr/>
          <p:nvPr/>
        </p:nvSpPr>
        <p:spPr>
          <a:xfrm>
            <a:off x="8153400" y="152400"/>
            <a:ext cx="120396" cy="120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21040" y="152400"/>
            <a:ext cx="120395" cy="120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90204" y="152400"/>
            <a:ext cx="118872"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53400" y="320040"/>
            <a:ext cx="120396" cy="1203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21040" y="320040"/>
            <a:ext cx="120395" cy="1203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490204" y="320040"/>
            <a:ext cx="118872" cy="1203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57843" y="320040"/>
            <a:ext cx="118872" cy="1203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53400" y="489204"/>
            <a:ext cx="120396" cy="1188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21040" y="489204"/>
            <a:ext cx="120395" cy="11887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490204" y="489204"/>
            <a:ext cx="118872" cy="11887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57843" y="489204"/>
            <a:ext cx="118872" cy="11887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825483" y="489204"/>
            <a:ext cx="120396" cy="11887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153400" y="655319"/>
            <a:ext cx="120396" cy="12039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321040" y="655319"/>
            <a:ext cx="120395" cy="12039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8490204" y="655319"/>
            <a:ext cx="118872" cy="120395"/>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657843" y="655319"/>
            <a:ext cx="118872" cy="12039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153400" y="824483"/>
            <a:ext cx="120396" cy="12039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321040" y="824483"/>
            <a:ext cx="120395" cy="12039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8490204" y="824483"/>
            <a:ext cx="118872" cy="12039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8657843" y="824483"/>
            <a:ext cx="118872" cy="12039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8825483" y="824483"/>
            <a:ext cx="120396" cy="12039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8153400" y="992124"/>
            <a:ext cx="120396" cy="118872"/>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21040" y="992124"/>
            <a:ext cx="120395" cy="11887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490204" y="992124"/>
            <a:ext cx="118872" cy="118872"/>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8657843" y="992124"/>
            <a:ext cx="118872" cy="118872"/>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8153400" y="1159763"/>
            <a:ext cx="120396" cy="12039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8321040" y="1159763"/>
            <a:ext cx="120395" cy="120396"/>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8490204"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8657843" y="1159763"/>
            <a:ext cx="118872" cy="12039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8321040" y="1327403"/>
            <a:ext cx="120395" cy="120396"/>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8657843" y="1327403"/>
            <a:ext cx="118872" cy="120396"/>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367284" y="900683"/>
            <a:ext cx="8334756" cy="3319272"/>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305561" y="838961"/>
            <a:ext cx="8305800" cy="3290570"/>
          </a:xfrm>
          <a:custGeom>
            <a:avLst/>
            <a:gdLst/>
            <a:ahLst/>
            <a:cxnLst/>
            <a:rect l="l" t="t" r="r" b="b"/>
            <a:pathLst>
              <a:path w="8305800" h="3290570">
                <a:moveTo>
                  <a:pt x="0" y="3290316"/>
                </a:moveTo>
                <a:lnTo>
                  <a:pt x="8305800" y="3290316"/>
                </a:lnTo>
                <a:lnTo>
                  <a:pt x="8305800" y="0"/>
                </a:lnTo>
                <a:lnTo>
                  <a:pt x="0" y="0"/>
                </a:lnTo>
                <a:lnTo>
                  <a:pt x="0" y="3290316"/>
                </a:lnTo>
                <a:close/>
              </a:path>
            </a:pathLst>
          </a:custGeom>
          <a:solidFill>
            <a:srgbClr val="D7D7EB"/>
          </a:solidFill>
        </p:spPr>
        <p:txBody>
          <a:bodyPr wrap="square" lIns="0" tIns="0" rIns="0" bIns="0" rtlCol="0"/>
          <a:lstStyle/>
          <a:p>
            <a:endParaRPr/>
          </a:p>
        </p:txBody>
      </p:sp>
      <p:sp>
        <p:nvSpPr>
          <p:cNvPr id="36" name="object 36"/>
          <p:cNvSpPr/>
          <p:nvPr/>
        </p:nvSpPr>
        <p:spPr>
          <a:xfrm>
            <a:off x="305561" y="838961"/>
            <a:ext cx="8305800" cy="3290570"/>
          </a:xfrm>
          <a:custGeom>
            <a:avLst/>
            <a:gdLst/>
            <a:ahLst/>
            <a:cxnLst/>
            <a:rect l="l" t="t" r="r" b="b"/>
            <a:pathLst>
              <a:path w="8305800" h="3290570">
                <a:moveTo>
                  <a:pt x="0" y="3290316"/>
                </a:moveTo>
                <a:lnTo>
                  <a:pt x="8305800" y="3290316"/>
                </a:lnTo>
                <a:lnTo>
                  <a:pt x="8305800" y="0"/>
                </a:lnTo>
                <a:lnTo>
                  <a:pt x="0" y="0"/>
                </a:lnTo>
                <a:lnTo>
                  <a:pt x="0" y="3290316"/>
                </a:lnTo>
                <a:close/>
              </a:path>
            </a:pathLst>
          </a:custGeom>
          <a:ln w="25907">
            <a:solidFill>
              <a:srgbClr val="666699"/>
            </a:solidFill>
          </a:ln>
        </p:spPr>
        <p:txBody>
          <a:bodyPr wrap="square" lIns="0" tIns="0" rIns="0" bIns="0" rtlCol="0"/>
          <a:lstStyle/>
          <a:p>
            <a:endParaRPr/>
          </a:p>
        </p:txBody>
      </p:sp>
      <p:sp>
        <p:nvSpPr>
          <p:cNvPr id="37" name="object 37"/>
          <p:cNvSpPr/>
          <p:nvPr/>
        </p:nvSpPr>
        <p:spPr>
          <a:xfrm>
            <a:off x="3946397" y="1649729"/>
            <a:ext cx="2514600" cy="2466340"/>
          </a:xfrm>
          <a:custGeom>
            <a:avLst/>
            <a:gdLst/>
            <a:ahLst/>
            <a:cxnLst/>
            <a:rect l="l" t="t" r="r" b="b"/>
            <a:pathLst>
              <a:path w="2514600" h="2466340">
                <a:moveTo>
                  <a:pt x="0" y="2465832"/>
                </a:moveTo>
                <a:lnTo>
                  <a:pt x="2514600" y="2465832"/>
                </a:lnTo>
                <a:lnTo>
                  <a:pt x="2514600" y="0"/>
                </a:lnTo>
                <a:lnTo>
                  <a:pt x="0" y="0"/>
                </a:lnTo>
                <a:lnTo>
                  <a:pt x="0" y="2465832"/>
                </a:lnTo>
                <a:close/>
              </a:path>
            </a:pathLst>
          </a:custGeom>
          <a:solidFill>
            <a:srgbClr val="FFEFAA"/>
          </a:solidFill>
        </p:spPr>
        <p:txBody>
          <a:bodyPr wrap="square" lIns="0" tIns="0" rIns="0" bIns="0" rtlCol="0"/>
          <a:lstStyle/>
          <a:p>
            <a:endParaRPr/>
          </a:p>
        </p:txBody>
      </p:sp>
      <p:sp>
        <p:nvSpPr>
          <p:cNvPr id="38" name="object 38"/>
          <p:cNvSpPr/>
          <p:nvPr/>
        </p:nvSpPr>
        <p:spPr>
          <a:xfrm>
            <a:off x="3946397" y="1649729"/>
            <a:ext cx="2514600" cy="2498090"/>
          </a:xfrm>
          <a:custGeom>
            <a:avLst/>
            <a:gdLst/>
            <a:ahLst/>
            <a:cxnLst/>
            <a:rect l="l" t="t" r="r" b="b"/>
            <a:pathLst>
              <a:path w="2514600" h="2498090">
                <a:moveTo>
                  <a:pt x="0" y="2497836"/>
                </a:moveTo>
                <a:lnTo>
                  <a:pt x="2514600" y="2497836"/>
                </a:lnTo>
                <a:lnTo>
                  <a:pt x="2514600" y="0"/>
                </a:lnTo>
                <a:lnTo>
                  <a:pt x="0" y="0"/>
                </a:lnTo>
                <a:lnTo>
                  <a:pt x="0" y="2497836"/>
                </a:lnTo>
                <a:close/>
              </a:path>
            </a:pathLst>
          </a:custGeom>
          <a:ln w="28956">
            <a:solidFill>
              <a:srgbClr val="000000"/>
            </a:solidFill>
          </a:ln>
        </p:spPr>
        <p:txBody>
          <a:bodyPr wrap="square" lIns="0" tIns="0" rIns="0" bIns="0" rtlCol="0"/>
          <a:lstStyle/>
          <a:p>
            <a:endParaRPr/>
          </a:p>
        </p:txBody>
      </p:sp>
      <p:sp>
        <p:nvSpPr>
          <p:cNvPr id="39" name="object 39"/>
          <p:cNvSpPr/>
          <p:nvPr/>
        </p:nvSpPr>
        <p:spPr>
          <a:xfrm>
            <a:off x="6451853" y="1649729"/>
            <a:ext cx="2153920" cy="2466340"/>
          </a:xfrm>
          <a:custGeom>
            <a:avLst/>
            <a:gdLst/>
            <a:ahLst/>
            <a:cxnLst/>
            <a:rect l="l" t="t" r="r" b="b"/>
            <a:pathLst>
              <a:path w="2153920" h="2466340">
                <a:moveTo>
                  <a:pt x="0" y="2465832"/>
                </a:moveTo>
                <a:lnTo>
                  <a:pt x="2153411" y="2465832"/>
                </a:lnTo>
                <a:lnTo>
                  <a:pt x="2153411" y="0"/>
                </a:lnTo>
                <a:lnTo>
                  <a:pt x="0" y="0"/>
                </a:lnTo>
                <a:lnTo>
                  <a:pt x="0" y="2465832"/>
                </a:lnTo>
                <a:close/>
              </a:path>
            </a:pathLst>
          </a:custGeom>
          <a:solidFill>
            <a:srgbClr val="FCE2B9"/>
          </a:solidFill>
        </p:spPr>
        <p:txBody>
          <a:bodyPr wrap="square" lIns="0" tIns="0" rIns="0" bIns="0" rtlCol="0"/>
          <a:lstStyle/>
          <a:p>
            <a:endParaRPr/>
          </a:p>
        </p:txBody>
      </p:sp>
      <p:sp>
        <p:nvSpPr>
          <p:cNvPr id="40" name="object 40"/>
          <p:cNvSpPr/>
          <p:nvPr/>
        </p:nvSpPr>
        <p:spPr>
          <a:xfrm>
            <a:off x="6451853" y="1649729"/>
            <a:ext cx="2153920" cy="2491740"/>
          </a:xfrm>
          <a:custGeom>
            <a:avLst/>
            <a:gdLst/>
            <a:ahLst/>
            <a:cxnLst/>
            <a:rect l="l" t="t" r="r" b="b"/>
            <a:pathLst>
              <a:path w="2153920" h="2491740">
                <a:moveTo>
                  <a:pt x="0" y="2491740"/>
                </a:moveTo>
                <a:lnTo>
                  <a:pt x="2153411" y="2491740"/>
                </a:lnTo>
                <a:lnTo>
                  <a:pt x="2153411" y="0"/>
                </a:lnTo>
                <a:lnTo>
                  <a:pt x="0" y="0"/>
                </a:lnTo>
                <a:lnTo>
                  <a:pt x="0" y="2491740"/>
                </a:lnTo>
                <a:close/>
              </a:path>
            </a:pathLst>
          </a:custGeom>
          <a:ln w="25908">
            <a:solidFill>
              <a:srgbClr val="000000"/>
            </a:solidFill>
          </a:ln>
        </p:spPr>
        <p:txBody>
          <a:bodyPr wrap="square" lIns="0" tIns="0" rIns="0" bIns="0" rtlCol="0"/>
          <a:lstStyle/>
          <a:p>
            <a:endParaRPr/>
          </a:p>
        </p:txBody>
      </p:sp>
      <p:sp>
        <p:nvSpPr>
          <p:cNvPr id="41" name="object 41"/>
          <p:cNvSpPr/>
          <p:nvPr/>
        </p:nvSpPr>
        <p:spPr>
          <a:xfrm>
            <a:off x="305561" y="1649729"/>
            <a:ext cx="3645535" cy="2466340"/>
          </a:xfrm>
          <a:custGeom>
            <a:avLst/>
            <a:gdLst/>
            <a:ahLst/>
            <a:cxnLst/>
            <a:rect l="l" t="t" r="r" b="b"/>
            <a:pathLst>
              <a:path w="3645535" h="2466340">
                <a:moveTo>
                  <a:pt x="0" y="2465832"/>
                </a:moveTo>
                <a:lnTo>
                  <a:pt x="3645408" y="2465832"/>
                </a:lnTo>
                <a:lnTo>
                  <a:pt x="3645408" y="0"/>
                </a:lnTo>
                <a:lnTo>
                  <a:pt x="0" y="0"/>
                </a:lnTo>
                <a:lnTo>
                  <a:pt x="0" y="2465832"/>
                </a:lnTo>
                <a:close/>
              </a:path>
            </a:pathLst>
          </a:custGeom>
          <a:solidFill>
            <a:srgbClr val="FFF6C8"/>
          </a:solidFill>
        </p:spPr>
        <p:txBody>
          <a:bodyPr wrap="square" lIns="0" tIns="0" rIns="0" bIns="0" rtlCol="0"/>
          <a:lstStyle/>
          <a:p>
            <a:endParaRPr/>
          </a:p>
        </p:txBody>
      </p:sp>
      <p:sp>
        <p:nvSpPr>
          <p:cNvPr id="42" name="object 42"/>
          <p:cNvSpPr/>
          <p:nvPr/>
        </p:nvSpPr>
        <p:spPr>
          <a:xfrm>
            <a:off x="305561" y="1649729"/>
            <a:ext cx="3645535" cy="2491740"/>
          </a:xfrm>
          <a:custGeom>
            <a:avLst/>
            <a:gdLst/>
            <a:ahLst/>
            <a:cxnLst/>
            <a:rect l="l" t="t" r="r" b="b"/>
            <a:pathLst>
              <a:path w="3645535" h="2491740">
                <a:moveTo>
                  <a:pt x="0" y="2491740"/>
                </a:moveTo>
                <a:lnTo>
                  <a:pt x="3645408" y="2491740"/>
                </a:lnTo>
                <a:lnTo>
                  <a:pt x="3645408" y="0"/>
                </a:lnTo>
                <a:lnTo>
                  <a:pt x="0" y="0"/>
                </a:lnTo>
                <a:lnTo>
                  <a:pt x="0" y="2491740"/>
                </a:lnTo>
                <a:close/>
              </a:path>
            </a:pathLst>
          </a:custGeom>
          <a:ln w="25908">
            <a:solidFill>
              <a:srgbClr val="000000"/>
            </a:solidFill>
          </a:ln>
        </p:spPr>
        <p:txBody>
          <a:bodyPr wrap="square" lIns="0" tIns="0" rIns="0" bIns="0" rtlCol="0"/>
          <a:lstStyle/>
          <a:p>
            <a:endParaRPr/>
          </a:p>
        </p:txBody>
      </p:sp>
      <p:sp>
        <p:nvSpPr>
          <p:cNvPr id="43" name="object 43"/>
          <p:cNvSpPr/>
          <p:nvPr/>
        </p:nvSpPr>
        <p:spPr>
          <a:xfrm>
            <a:off x="304800" y="2577083"/>
            <a:ext cx="8260080" cy="0"/>
          </a:xfrm>
          <a:custGeom>
            <a:avLst/>
            <a:gdLst/>
            <a:ahLst/>
            <a:cxnLst/>
            <a:rect l="l" t="t" r="r" b="b"/>
            <a:pathLst>
              <a:path w="8260080">
                <a:moveTo>
                  <a:pt x="8260080" y="0"/>
                </a:moveTo>
                <a:lnTo>
                  <a:pt x="0" y="0"/>
                </a:lnTo>
              </a:path>
            </a:pathLst>
          </a:custGeom>
          <a:ln w="12192">
            <a:solidFill>
              <a:srgbClr val="000000"/>
            </a:solidFill>
          </a:ln>
        </p:spPr>
        <p:txBody>
          <a:bodyPr wrap="square" lIns="0" tIns="0" rIns="0" bIns="0" rtlCol="0"/>
          <a:lstStyle/>
          <a:p>
            <a:endParaRPr/>
          </a:p>
        </p:txBody>
      </p:sp>
      <p:sp>
        <p:nvSpPr>
          <p:cNvPr id="44" name="object 44"/>
          <p:cNvSpPr/>
          <p:nvPr/>
        </p:nvSpPr>
        <p:spPr>
          <a:xfrm>
            <a:off x="2231135" y="2577083"/>
            <a:ext cx="0" cy="1538605"/>
          </a:xfrm>
          <a:custGeom>
            <a:avLst/>
            <a:gdLst/>
            <a:ahLst/>
            <a:cxnLst/>
            <a:rect l="l" t="t" r="r" b="b"/>
            <a:pathLst>
              <a:path h="1538604">
                <a:moveTo>
                  <a:pt x="0" y="0"/>
                </a:moveTo>
                <a:lnTo>
                  <a:pt x="0" y="1538477"/>
                </a:lnTo>
              </a:path>
            </a:pathLst>
          </a:custGeom>
          <a:ln w="12191">
            <a:solidFill>
              <a:srgbClr val="000000"/>
            </a:solidFill>
          </a:ln>
        </p:spPr>
        <p:txBody>
          <a:bodyPr wrap="square" lIns="0" tIns="0" rIns="0" bIns="0" rtlCol="0"/>
          <a:lstStyle/>
          <a:p>
            <a:endParaRPr/>
          </a:p>
        </p:txBody>
      </p:sp>
      <p:sp>
        <p:nvSpPr>
          <p:cNvPr id="45" name="object 45"/>
          <p:cNvSpPr/>
          <p:nvPr/>
        </p:nvSpPr>
        <p:spPr>
          <a:xfrm>
            <a:off x="4797552" y="2577083"/>
            <a:ext cx="0" cy="1538605"/>
          </a:xfrm>
          <a:custGeom>
            <a:avLst/>
            <a:gdLst/>
            <a:ahLst/>
            <a:cxnLst/>
            <a:rect l="l" t="t" r="r" b="b"/>
            <a:pathLst>
              <a:path h="1538604">
                <a:moveTo>
                  <a:pt x="0" y="0"/>
                </a:moveTo>
                <a:lnTo>
                  <a:pt x="0" y="1538477"/>
                </a:lnTo>
              </a:path>
            </a:pathLst>
          </a:custGeom>
          <a:ln w="12192">
            <a:solidFill>
              <a:srgbClr val="000000"/>
            </a:solidFill>
          </a:ln>
        </p:spPr>
        <p:txBody>
          <a:bodyPr wrap="square" lIns="0" tIns="0" rIns="0" bIns="0" rtlCol="0"/>
          <a:lstStyle/>
          <a:p>
            <a:endParaRPr/>
          </a:p>
        </p:txBody>
      </p:sp>
      <p:sp>
        <p:nvSpPr>
          <p:cNvPr id="46" name="object 46"/>
          <p:cNvSpPr/>
          <p:nvPr/>
        </p:nvSpPr>
        <p:spPr>
          <a:xfrm>
            <a:off x="5533644" y="2570988"/>
            <a:ext cx="0" cy="1544955"/>
          </a:xfrm>
          <a:custGeom>
            <a:avLst/>
            <a:gdLst/>
            <a:ahLst/>
            <a:cxnLst/>
            <a:rect l="l" t="t" r="r" b="b"/>
            <a:pathLst>
              <a:path h="1544954">
                <a:moveTo>
                  <a:pt x="0" y="0"/>
                </a:moveTo>
                <a:lnTo>
                  <a:pt x="0" y="1544574"/>
                </a:lnTo>
              </a:path>
            </a:pathLst>
          </a:custGeom>
          <a:ln w="12192">
            <a:solidFill>
              <a:srgbClr val="000000"/>
            </a:solidFill>
          </a:ln>
        </p:spPr>
        <p:txBody>
          <a:bodyPr wrap="square" lIns="0" tIns="0" rIns="0" bIns="0" rtlCol="0"/>
          <a:lstStyle/>
          <a:p>
            <a:endParaRPr/>
          </a:p>
        </p:txBody>
      </p:sp>
      <p:sp>
        <p:nvSpPr>
          <p:cNvPr id="47" name="object 47"/>
          <p:cNvSpPr/>
          <p:nvPr/>
        </p:nvSpPr>
        <p:spPr>
          <a:xfrm>
            <a:off x="7013447" y="2577083"/>
            <a:ext cx="0" cy="1538605"/>
          </a:xfrm>
          <a:custGeom>
            <a:avLst/>
            <a:gdLst/>
            <a:ahLst/>
            <a:cxnLst/>
            <a:rect l="l" t="t" r="r" b="b"/>
            <a:pathLst>
              <a:path h="1538604">
                <a:moveTo>
                  <a:pt x="0" y="0"/>
                </a:moveTo>
                <a:lnTo>
                  <a:pt x="0" y="1538477"/>
                </a:lnTo>
              </a:path>
            </a:pathLst>
          </a:custGeom>
          <a:ln w="12192">
            <a:solidFill>
              <a:srgbClr val="000000"/>
            </a:solidFill>
          </a:ln>
        </p:spPr>
        <p:txBody>
          <a:bodyPr wrap="square" lIns="0" tIns="0" rIns="0" bIns="0" rtlCol="0"/>
          <a:lstStyle/>
          <a:p>
            <a:endParaRPr/>
          </a:p>
        </p:txBody>
      </p:sp>
      <p:sp>
        <p:nvSpPr>
          <p:cNvPr id="48" name="object 48"/>
          <p:cNvSpPr/>
          <p:nvPr/>
        </p:nvSpPr>
        <p:spPr>
          <a:xfrm>
            <a:off x="7543800" y="2577083"/>
            <a:ext cx="0" cy="1538605"/>
          </a:xfrm>
          <a:custGeom>
            <a:avLst/>
            <a:gdLst/>
            <a:ahLst/>
            <a:cxnLst/>
            <a:rect l="l" t="t" r="r" b="b"/>
            <a:pathLst>
              <a:path h="1538604">
                <a:moveTo>
                  <a:pt x="0" y="0"/>
                </a:moveTo>
                <a:lnTo>
                  <a:pt x="0" y="1538477"/>
                </a:lnTo>
              </a:path>
            </a:pathLst>
          </a:custGeom>
          <a:ln w="12192">
            <a:solidFill>
              <a:srgbClr val="000000"/>
            </a:solidFill>
          </a:ln>
        </p:spPr>
        <p:txBody>
          <a:bodyPr wrap="square" lIns="0" tIns="0" rIns="0" bIns="0" rtlCol="0"/>
          <a:lstStyle/>
          <a:p>
            <a:endParaRPr/>
          </a:p>
        </p:txBody>
      </p:sp>
      <p:sp>
        <p:nvSpPr>
          <p:cNvPr id="49" name="object 49"/>
          <p:cNvSpPr/>
          <p:nvPr/>
        </p:nvSpPr>
        <p:spPr>
          <a:xfrm>
            <a:off x="8054340" y="2583179"/>
            <a:ext cx="0" cy="1532890"/>
          </a:xfrm>
          <a:custGeom>
            <a:avLst/>
            <a:gdLst/>
            <a:ahLst/>
            <a:cxnLst/>
            <a:rect l="l" t="t" r="r" b="b"/>
            <a:pathLst>
              <a:path h="1532889">
                <a:moveTo>
                  <a:pt x="0" y="0"/>
                </a:moveTo>
                <a:lnTo>
                  <a:pt x="0" y="1532382"/>
                </a:lnTo>
              </a:path>
            </a:pathLst>
          </a:custGeom>
          <a:ln w="12192">
            <a:solidFill>
              <a:srgbClr val="000000"/>
            </a:solidFill>
          </a:ln>
        </p:spPr>
        <p:txBody>
          <a:bodyPr wrap="square" lIns="0" tIns="0" rIns="0" bIns="0" rtlCol="0"/>
          <a:lstStyle/>
          <a:p>
            <a:endParaRPr/>
          </a:p>
        </p:txBody>
      </p:sp>
      <p:sp>
        <p:nvSpPr>
          <p:cNvPr id="50" name="object 50"/>
          <p:cNvSpPr/>
          <p:nvPr/>
        </p:nvSpPr>
        <p:spPr>
          <a:xfrm>
            <a:off x="304800" y="3140964"/>
            <a:ext cx="3659504" cy="0"/>
          </a:xfrm>
          <a:custGeom>
            <a:avLst/>
            <a:gdLst/>
            <a:ahLst/>
            <a:cxnLst/>
            <a:rect l="l" t="t" r="r" b="b"/>
            <a:pathLst>
              <a:path w="3659504">
                <a:moveTo>
                  <a:pt x="3659124" y="0"/>
                </a:moveTo>
                <a:lnTo>
                  <a:pt x="0" y="0"/>
                </a:lnTo>
              </a:path>
            </a:pathLst>
          </a:custGeom>
          <a:ln w="12192">
            <a:solidFill>
              <a:srgbClr val="000000"/>
            </a:solidFill>
          </a:ln>
        </p:spPr>
        <p:txBody>
          <a:bodyPr wrap="square" lIns="0" tIns="0" rIns="0" bIns="0" rtlCol="0"/>
          <a:lstStyle/>
          <a:p>
            <a:endParaRPr/>
          </a:p>
        </p:txBody>
      </p:sp>
      <p:sp>
        <p:nvSpPr>
          <p:cNvPr id="51" name="object 51"/>
          <p:cNvSpPr txBox="1"/>
          <p:nvPr/>
        </p:nvSpPr>
        <p:spPr>
          <a:xfrm>
            <a:off x="4096639" y="1769109"/>
            <a:ext cx="2296795" cy="1840864"/>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Arial"/>
                <a:cs typeface="Arial"/>
              </a:rPr>
              <a:t>IMPACTS </a:t>
            </a:r>
            <a:r>
              <a:rPr sz="1800" b="1" dirty="0">
                <a:latin typeface="Arial"/>
                <a:cs typeface="Arial"/>
              </a:rPr>
              <a:t>/</a:t>
            </a:r>
            <a:r>
              <a:rPr sz="1800" b="1" spc="40" dirty="0">
                <a:latin typeface="Arial"/>
                <a:cs typeface="Arial"/>
              </a:rPr>
              <a:t> </a:t>
            </a:r>
            <a:r>
              <a:rPr sz="1800" b="1" spc="-5" dirty="0">
                <a:latin typeface="Arial"/>
                <a:cs typeface="Arial"/>
              </a:rPr>
              <a:t>SHOCKS</a:t>
            </a:r>
            <a:endParaRPr sz="1800">
              <a:latin typeface="Arial"/>
              <a:cs typeface="Arial"/>
            </a:endParaRPr>
          </a:p>
          <a:p>
            <a:pPr marL="12700" marR="507365">
              <a:lnSpc>
                <a:spcPct val="100000"/>
              </a:lnSpc>
              <a:spcBef>
                <a:spcPts val="5"/>
              </a:spcBef>
            </a:pPr>
            <a:r>
              <a:rPr sz="1400" spc="-5" dirty="0">
                <a:latin typeface="Arial"/>
                <a:cs typeface="Arial"/>
              </a:rPr>
              <a:t>Periodic </a:t>
            </a:r>
            <a:r>
              <a:rPr sz="1400" dirty="0">
                <a:latin typeface="Arial"/>
                <a:cs typeface="Arial"/>
              </a:rPr>
              <a:t>/ </a:t>
            </a:r>
            <a:r>
              <a:rPr sz="1400" spc="-5" dirty="0">
                <a:latin typeface="Arial"/>
                <a:cs typeface="Arial"/>
              </a:rPr>
              <a:t>non-periodic  </a:t>
            </a:r>
            <a:r>
              <a:rPr sz="1400" dirty="0">
                <a:latin typeface="Arial"/>
                <a:cs typeface="Arial"/>
              </a:rPr>
              <a:t>transients</a:t>
            </a:r>
            <a:endParaRPr sz="1400">
              <a:latin typeface="Arial"/>
              <a:cs typeface="Arial"/>
            </a:endParaRPr>
          </a:p>
          <a:p>
            <a:pPr>
              <a:lnSpc>
                <a:spcPct val="100000"/>
              </a:lnSpc>
              <a:spcBef>
                <a:spcPts val="35"/>
              </a:spcBef>
            </a:pPr>
            <a:endParaRPr sz="1850">
              <a:latin typeface="Times New Roman"/>
              <a:cs typeface="Times New Roman"/>
            </a:endParaRPr>
          </a:p>
          <a:p>
            <a:pPr marL="12700">
              <a:lnSpc>
                <a:spcPct val="100000"/>
              </a:lnSpc>
              <a:tabLst>
                <a:tab pos="830580" algn="l"/>
                <a:tab pos="1612265" algn="l"/>
              </a:tabLst>
            </a:pPr>
            <a:r>
              <a:rPr sz="1600" b="1" spc="-5" dirty="0">
                <a:latin typeface="Arial"/>
                <a:cs typeface="Arial"/>
              </a:rPr>
              <a:t>CREST	</a:t>
            </a:r>
            <a:r>
              <a:rPr sz="1600" b="1" spc="-10" dirty="0">
                <a:latin typeface="Arial"/>
                <a:cs typeface="Arial"/>
              </a:rPr>
              <a:t>KURT	</a:t>
            </a:r>
            <a:r>
              <a:rPr sz="1600" b="1" spc="-5" dirty="0">
                <a:latin typeface="Arial"/>
                <a:cs typeface="Arial"/>
              </a:rPr>
              <a:t>SKEW</a:t>
            </a:r>
            <a:endParaRPr sz="1600">
              <a:latin typeface="Arial"/>
              <a:cs typeface="Arial"/>
            </a:endParaRPr>
          </a:p>
          <a:p>
            <a:pPr marL="12700" marR="5080">
              <a:lnSpc>
                <a:spcPct val="100000"/>
              </a:lnSpc>
              <a:spcBef>
                <a:spcPts val="1560"/>
              </a:spcBef>
              <a:tabLst>
                <a:tab pos="774065" algn="l"/>
                <a:tab pos="1533525" algn="l"/>
              </a:tabLst>
            </a:pPr>
            <a:r>
              <a:rPr sz="1300" spc="-5" dirty="0">
                <a:latin typeface="Arial"/>
                <a:cs typeface="Arial"/>
              </a:rPr>
              <a:t>Crest	</a:t>
            </a:r>
            <a:r>
              <a:rPr sz="1300" spc="-10" dirty="0">
                <a:latin typeface="Arial"/>
                <a:cs typeface="Arial"/>
              </a:rPr>
              <a:t>Kurtosi</a:t>
            </a:r>
            <a:r>
              <a:rPr sz="1300" spc="-5" dirty="0">
                <a:latin typeface="Arial"/>
                <a:cs typeface="Arial"/>
              </a:rPr>
              <a:t>s</a:t>
            </a:r>
            <a:r>
              <a:rPr sz="1300" dirty="0">
                <a:latin typeface="Arial"/>
                <a:cs typeface="Arial"/>
              </a:rPr>
              <a:t>	</a:t>
            </a:r>
            <a:r>
              <a:rPr sz="1300" spc="-5" dirty="0">
                <a:latin typeface="Arial"/>
                <a:cs typeface="Arial"/>
              </a:rPr>
              <a:t>Ske</a:t>
            </a:r>
            <a:r>
              <a:rPr sz="1300" spc="-15" dirty="0">
                <a:latin typeface="Arial"/>
                <a:cs typeface="Arial"/>
              </a:rPr>
              <a:t>w</a:t>
            </a:r>
            <a:r>
              <a:rPr sz="1300" spc="-5" dirty="0">
                <a:latin typeface="Arial"/>
                <a:cs typeface="Arial"/>
              </a:rPr>
              <a:t>ne</a:t>
            </a:r>
            <a:r>
              <a:rPr sz="1300" dirty="0">
                <a:latin typeface="Arial"/>
                <a:cs typeface="Arial"/>
              </a:rPr>
              <a:t>s</a:t>
            </a:r>
            <a:r>
              <a:rPr sz="1300" spc="-5" dirty="0">
                <a:latin typeface="Arial"/>
                <a:cs typeface="Arial"/>
              </a:rPr>
              <a:t>s  </a:t>
            </a:r>
            <a:r>
              <a:rPr sz="1300" spc="-10" dirty="0">
                <a:latin typeface="Arial"/>
                <a:cs typeface="Arial"/>
              </a:rPr>
              <a:t>factor</a:t>
            </a:r>
            <a:endParaRPr sz="1300">
              <a:latin typeface="Arial"/>
              <a:cs typeface="Arial"/>
            </a:endParaRPr>
          </a:p>
        </p:txBody>
      </p:sp>
      <p:sp>
        <p:nvSpPr>
          <p:cNvPr id="52" name="object 52"/>
          <p:cNvSpPr txBox="1"/>
          <p:nvPr/>
        </p:nvSpPr>
        <p:spPr>
          <a:xfrm>
            <a:off x="6541769" y="1769109"/>
            <a:ext cx="1936750" cy="123126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FRICTION</a:t>
            </a:r>
            <a:endParaRPr sz="1800">
              <a:latin typeface="Arial"/>
              <a:cs typeface="Arial"/>
            </a:endParaRPr>
          </a:p>
          <a:p>
            <a:pPr marL="12700" marR="146050">
              <a:lnSpc>
                <a:spcPct val="100000"/>
              </a:lnSpc>
              <a:spcBef>
                <a:spcPts val="5"/>
              </a:spcBef>
            </a:pPr>
            <a:r>
              <a:rPr sz="1400" spc="-5" dirty="0">
                <a:latin typeface="Arial"/>
                <a:cs typeface="Arial"/>
              </a:rPr>
              <a:t>Periodic </a:t>
            </a:r>
            <a:r>
              <a:rPr sz="1400" dirty="0">
                <a:latin typeface="Arial"/>
                <a:cs typeface="Arial"/>
              </a:rPr>
              <a:t>/</a:t>
            </a:r>
            <a:r>
              <a:rPr sz="1400" spc="-95" dirty="0">
                <a:latin typeface="Arial"/>
                <a:cs typeface="Arial"/>
              </a:rPr>
              <a:t> </a:t>
            </a:r>
            <a:r>
              <a:rPr sz="1400" dirty="0">
                <a:latin typeface="Arial"/>
                <a:cs typeface="Arial"/>
              </a:rPr>
              <a:t>non-periodic  random</a:t>
            </a:r>
            <a:r>
              <a:rPr sz="1400" spc="-45" dirty="0">
                <a:latin typeface="Arial"/>
                <a:cs typeface="Arial"/>
              </a:rPr>
              <a:t> </a:t>
            </a:r>
            <a:r>
              <a:rPr sz="1400" dirty="0">
                <a:latin typeface="Arial"/>
                <a:cs typeface="Arial"/>
              </a:rPr>
              <a:t>noise</a:t>
            </a:r>
            <a:endParaRPr sz="1400">
              <a:latin typeface="Arial"/>
              <a:cs typeface="Arial"/>
            </a:endParaRPr>
          </a:p>
          <a:p>
            <a:pPr>
              <a:lnSpc>
                <a:spcPct val="100000"/>
              </a:lnSpc>
              <a:spcBef>
                <a:spcPts val="40"/>
              </a:spcBef>
            </a:pPr>
            <a:endParaRPr sz="1850">
              <a:latin typeface="Times New Roman"/>
              <a:cs typeface="Times New Roman"/>
            </a:endParaRPr>
          </a:p>
          <a:p>
            <a:pPr marL="12700">
              <a:lnSpc>
                <a:spcPct val="100000"/>
              </a:lnSpc>
              <a:tabLst>
                <a:tab pos="529590" algn="l"/>
                <a:tab pos="1046480" algn="l"/>
                <a:tab pos="1564005" algn="l"/>
              </a:tabLst>
            </a:pPr>
            <a:r>
              <a:rPr sz="1500" b="1" spc="-5" dirty="0">
                <a:latin typeface="Arial"/>
                <a:cs typeface="Arial"/>
              </a:rPr>
              <a:t>N</a:t>
            </a:r>
            <a:r>
              <a:rPr sz="1500" b="1" spc="-15" dirty="0">
                <a:latin typeface="Arial"/>
                <a:cs typeface="Arial"/>
              </a:rPr>
              <a:t>L</a:t>
            </a:r>
            <a:r>
              <a:rPr sz="1500" b="1" spc="-5" dirty="0">
                <a:latin typeface="Arial"/>
                <a:cs typeface="Arial"/>
              </a:rPr>
              <a:t>1</a:t>
            </a:r>
            <a:r>
              <a:rPr sz="1500" b="1" dirty="0">
                <a:latin typeface="Arial"/>
                <a:cs typeface="Arial"/>
              </a:rPr>
              <a:t>	</a:t>
            </a:r>
            <a:r>
              <a:rPr sz="1500" b="1" spc="-5" dirty="0">
                <a:latin typeface="Arial"/>
                <a:cs typeface="Arial"/>
              </a:rPr>
              <a:t>N</a:t>
            </a:r>
            <a:r>
              <a:rPr sz="1500" b="1" spc="-10" dirty="0">
                <a:latin typeface="Arial"/>
                <a:cs typeface="Arial"/>
              </a:rPr>
              <a:t>L</a:t>
            </a:r>
            <a:r>
              <a:rPr sz="1500" b="1" spc="-5" dirty="0">
                <a:latin typeface="Arial"/>
                <a:cs typeface="Arial"/>
              </a:rPr>
              <a:t>2</a:t>
            </a:r>
            <a:r>
              <a:rPr sz="1500" b="1" dirty="0">
                <a:latin typeface="Arial"/>
                <a:cs typeface="Arial"/>
              </a:rPr>
              <a:t>	</a:t>
            </a:r>
            <a:r>
              <a:rPr sz="1500" b="1" spc="-5" dirty="0">
                <a:latin typeface="Arial"/>
                <a:cs typeface="Arial"/>
              </a:rPr>
              <a:t>N</a:t>
            </a:r>
            <a:r>
              <a:rPr sz="1500" b="1" spc="-15" dirty="0">
                <a:latin typeface="Arial"/>
                <a:cs typeface="Arial"/>
              </a:rPr>
              <a:t>L</a:t>
            </a:r>
            <a:r>
              <a:rPr sz="1500" b="1" spc="-5" dirty="0">
                <a:latin typeface="Arial"/>
                <a:cs typeface="Arial"/>
              </a:rPr>
              <a:t>3</a:t>
            </a:r>
            <a:r>
              <a:rPr sz="1500" b="1" dirty="0">
                <a:latin typeface="Arial"/>
                <a:cs typeface="Arial"/>
              </a:rPr>
              <a:t>	</a:t>
            </a:r>
            <a:r>
              <a:rPr sz="1500" b="1" spc="-5" dirty="0">
                <a:latin typeface="Arial"/>
                <a:cs typeface="Arial"/>
              </a:rPr>
              <a:t>N</a:t>
            </a:r>
            <a:r>
              <a:rPr sz="1500" b="1" spc="-10" dirty="0">
                <a:latin typeface="Arial"/>
                <a:cs typeface="Arial"/>
              </a:rPr>
              <a:t>L</a:t>
            </a:r>
            <a:r>
              <a:rPr sz="1500" b="1" spc="-5" dirty="0">
                <a:latin typeface="Arial"/>
                <a:cs typeface="Arial"/>
              </a:rPr>
              <a:t>4</a:t>
            </a:r>
            <a:endParaRPr sz="1500">
              <a:latin typeface="Arial"/>
              <a:cs typeface="Arial"/>
            </a:endParaRPr>
          </a:p>
        </p:txBody>
      </p:sp>
      <p:sp>
        <p:nvSpPr>
          <p:cNvPr id="53" name="object 53"/>
          <p:cNvSpPr txBox="1"/>
          <p:nvPr/>
        </p:nvSpPr>
        <p:spPr>
          <a:xfrm>
            <a:off x="558800" y="1762505"/>
            <a:ext cx="1481455" cy="5137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RO</a:t>
            </a:r>
            <a:r>
              <a:rPr sz="1800" b="1" spc="-130" dirty="0">
                <a:latin typeface="Arial"/>
                <a:cs typeface="Arial"/>
              </a:rPr>
              <a:t>T</a:t>
            </a:r>
            <a:r>
              <a:rPr sz="1800" b="1" spc="-190" dirty="0">
                <a:latin typeface="Arial"/>
                <a:cs typeface="Arial"/>
              </a:rPr>
              <a:t>A</a:t>
            </a:r>
            <a:r>
              <a:rPr sz="1800" b="1" dirty="0">
                <a:latin typeface="Arial"/>
                <a:cs typeface="Arial"/>
              </a:rPr>
              <a:t>T</a:t>
            </a:r>
            <a:r>
              <a:rPr sz="1800" b="1" spc="5" dirty="0">
                <a:latin typeface="Arial"/>
                <a:cs typeface="Arial"/>
              </a:rPr>
              <a:t>I</a:t>
            </a:r>
            <a:r>
              <a:rPr sz="1800" b="1" spc="-5" dirty="0">
                <a:latin typeface="Arial"/>
                <a:cs typeface="Arial"/>
              </a:rPr>
              <a:t>O</a:t>
            </a:r>
            <a:r>
              <a:rPr sz="1800" b="1" spc="5" dirty="0">
                <a:latin typeface="Arial"/>
                <a:cs typeface="Arial"/>
              </a:rPr>
              <a:t>N</a:t>
            </a:r>
            <a:r>
              <a:rPr sz="1800" b="1" spc="-45" dirty="0">
                <a:latin typeface="Arial"/>
                <a:cs typeface="Arial"/>
              </a:rPr>
              <a:t>A</a:t>
            </a:r>
            <a:r>
              <a:rPr sz="1800" b="1" dirty="0">
                <a:latin typeface="Arial"/>
                <a:cs typeface="Arial"/>
              </a:rPr>
              <a:t>L</a:t>
            </a:r>
            <a:endParaRPr sz="1800">
              <a:latin typeface="Arial"/>
              <a:cs typeface="Arial"/>
            </a:endParaRPr>
          </a:p>
          <a:p>
            <a:pPr marL="12700">
              <a:lnSpc>
                <a:spcPct val="100000"/>
              </a:lnSpc>
              <a:spcBef>
                <a:spcPts val="5"/>
              </a:spcBef>
            </a:pPr>
            <a:r>
              <a:rPr sz="1400" spc="-5" dirty="0">
                <a:latin typeface="Arial"/>
                <a:cs typeface="Arial"/>
              </a:rPr>
              <a:t>Vibration</a:t>
            </a:r>
            <a:r>
              <a:rPr sz="1400" spc="-45" dirty="0">
                <a:latin typeface="Arial"/>
                <a:cs typeface="Arial"/>
              </a:rPr>
              <a:t> </a:t>
            </a:r>
            <a:r>
              <a:rPr sz="1400" dirty="0">
                <a:latin typeface="Arial"/>
                <a:cs typeface="Arial"/>
              </a:rPr>
              <a:t>Forces</a:t>
            </a:r>
            <a:endParaRPr sz="1400">
              <a:latin typeface="Arial"/>
              <a:cs typeface="Arial"/>
            </a:endParaRPr>
          </a:p>
        </p:txBody>
      </p:sp>
      <p:sp>
        <p:nvSpPr>
          <p:cNvPr id="54" name="object 54"/>
          <p:cNvSpPr txBox="1"/>
          <p:nvPr/>
        </p:nvSpPr>
        <p:spPr>
          <a:xfrm>
            <a:off x="558800" y="2800604"/>
            <a:ext cx="1611630" cy="269240"/>
          </a:xfrm>
          <a:prstGeom prst="rect">
            <a:avLst/>
          </a:prstGeom>
        </p:spPr>
        <p:txBody>
          <a:bodyPr vert="horz" wrap="square" lIns="0" tIns="12065" rIns="0" bIns="0" rtlCol="0">
            <a:spAutoFit/>
          </a:bodyPr>
          <a:lstStyle/>
          <a:p>
            <a:pPr marL="12700">
              <a:lnSpc>
                <a:spcPct val="100000"/>
              </a:lnSpc>
              <a:spcBef>
                <a:spcPts val="95"/>
              </a:spcBef>
            </a:pPr>
            <a:r>
              <a:rPr sz="1600" b="1" spc="-55" dirty="0">
                <a:latin typeface="Arial"/>
                <a:cs typeface="Arial"/>
              </a:rPr>
              <a:t>A</a:t>
            </a:r>
            <a:r>
              <a:rPr sz="1600" b="1" spc="-5" dirty="0">
                <a:latin typeface="Arial"/>
                <a:cs typeface="Arial"/>
              </a:rPr>
              <a:t>CCELE</a:t>
            </a:r>
            <a:r>
              <a:rPr sz="1600" b="1" spc="5" dirty="0">
                <a:latin typeface="Arial"/>
                <a:cs typeface="Arial"/>
              </a:rPr>
              <a:t>R</a:t>
            </a:r>
            <a:r>
              <a:rPr sz="1600" b="1" spc="-165" dirty="0">
                <a:latin typeface="Arial"/>
                <a:cs typeface="Arial"/>
              </a:rPr>
              <a:t>A</a:t>
            </a:r>
            <a:r>
              <a:rPr sz="1600" b="1" spc="-5" dirty="0">
                <a:latin typeface="Arial"/>
                <a:cs typeface="Arial"/>
              </a:rPr>
              <a:t>T</a:t>
            </a:r>
            <a:r>
              <a:rPr sz="1600" b="1" dirty="0">
                <a:latin typeface="Arial"/>
                <a:cs typeface="Arial"/>
              </a:rPr>
              <a:t>I</a:t>
            </a:r>
            <a:r>
              <a:rPr sz="1600" b="1" spc="-15" dirty="0">
                <a:latin typeface="Arial"/>
                <a:cs typeface="Arial"/>
              </a:rPr>
              <a:t>O</a:t>
            </a:r>
            <a:r>
              <a:rPr sz="1600" b="1" spc="-5" dirty="0">
                <a:latin typeface="Arial"/>
                <a:cs typeface="Arial"/>
              </a:rPr>
              <a:t>N</a:t>
            </a:r>
            <a:endParaRPr sz="1600">
              <a:latin typeface="Arial"/>
              <a:cs typeface="Arial"/>
            </a:endParaRPr>
          </a:p>
        </p:txBody>
      </p:sp>
      <p:sp>
        <p:nvSpPr>
          <p:cNvPr id="55" name="object 55"/>
          <p:cNvSpPr txBox="1"/>
          <p:nvPr/>
        </p:nvSpPr>
        <p:spPr>
          <a:xfrm>
            <a:off x="558800" y="3288284"/>
            <a:ext cx="1233170" cy="787400"/>
          </a:xfrm>
          <a:prstGeom prst="rect">
            <a:avLst/>
          </a:prstGeom>
        </p:spPr>
        <p:txBody>
          <a:bodyPr vert="horz" wrap="square" lIns="0" tIns="12065" rIns="0" bIns="0" rtlCol="0">
            <a:spAutoFit/>
          </a:bodyPr>
          <a:lstStyle/>
          <a:p>
            <a:pPr marL="12700">
              <a:lnSpc>
                <a:spcPct val="100000"/>
              </a:lnSpc>
              <a:spcBef>
                <a:spcPts val="95"/>
              </a:spcBef>
            </a:pPr>
            <a:r>
              <a:rPr sz="1600" b="1" spc="-20" dirty="0">
                <a:latin typeface="Arial"/>
                <a:cs typeface="Arial"/>
              </a:rPr>
              <a:t>ACC</a:t>
            </a:r>
            <a:endParaRPr sz="1600">
              <a:latin typeface="Arial"/>
              <a:cs typeface="Arial"/>
            </a:endParaRPr>
          </a:p>
          <a:p>
            <a:pPr marL="12700">
              <a:lnSpc>
                <a:spcPct val="100000"/>
              </a:lnSpc>
              <a:spcBef>
                <a:spcPts val="960"/>
              </a:spcBef>
            </a:pPr>
            <a:r>
              <a:rPr sz="1300" spc="-30" dirty="0">
                <a:latin typeface="Arial"/>
                <a:cs typeface="Arial"/>
              </a:rPr>
              <a:t>Total</a:t>
            </a:r>
            <a:r>
              <a:rPr sz="1300" spc="-45" dirty="0">
                <a:latin typeface="Arial"/>
                <a:cs typeface="Arial"/>
              </a:rPr>
              <a:t> </a:t>
            </a:r>
            <a:r>
              <a:rPr sz="1300" spc="-10" dirty="0">
                <a:latin typeface="Arial"/>
                <a:cs typeface="Arial"/>
              </a:rPr>
              <a:t>RMS-value</a:t>
            </a:r>
            <a:endParaRPr sz="1300">
              <a:latin typeface="Arial"/>
              <a:cs typeface="Arial"/>
            </a:endParaRPr>
          </a:p>
          <a:p>
            <a:pPr marL="12700">
              <a:lnSpc>
                <a:spcPct val="100000"/>
              </a:lnSpc>
            </a:pPr>
            <a:r>
              <a:rPr sz="1300" spc="-5" dirty="0">
                <a:latin typeface="Arial"/>
                <a:cs typeface="Arial"/>
              </a:rPr>
              <a:t>of</a:t>
            </a:r>
            <a:r>
              <a:rPr sz="1300" spc="-10" dirty="0">
                <a:latin typeface="Arial"/>
                <a:cs typeface="Arial"/>
              </a:rPr>
              <a:t> </a:t>
            </a:r>
            <a:r>
              <a:rPr sz="1300" spc="-5" dirty="0">
                <a:latin typeface="Arial"/>
                <a:cs typeface="Arial"/>
              </a:rPr>
              <a:t>acceleration</a:t>
            </a:r>
            <a:endParaRPr sz="1300">
              <a:latin typeface="Arial"/>
              <a:cs typeface="Arial"/>
            </a:endParaRPr>
          </a:p>
        </p:txBody>
      </p:sp>
      <p:sp>
        <p:nvSpPr>
          <p:cNvPr id="56" name="object 56"/>
          <p:cNvSpPr txBox="1"/>
          <p:nvPr/>
        </p:nvSpPr>
        <p:spPr>
          <a:xfrm>
            <a:off x="2489707" y="2777489"/>
            <a:ext cx="1038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VEL</a:t>
            </a:r>
            <a:r>
              <a:rPr sz="1600" b="1" spc="-15" dirty="0">
                <a:latin typeface="Arial"/>
                <a:cs typeface="Arial"/>
              </a:rPr>
              <a:t>O</a:t>
            </a:r>
            <a:r>
              <a:rPr sz="1600" b="1" spc="-5" dirty="0">
                <a:latin typeface="Arial"/>
                <a:cs typeface="Arial"/>
              </a:rPr>
              <a:t>CITY</a:t>
            </a:r>
            <a:endParaRPr sz="1600">
              <a:latin typeface="Arial"/>
              <a:cs typeface="Arial"/>
            </a:endParaRPr>
          </a:p>
        </p:txBody>
      </p:sp>
      <p:sp>
        <p:nvSpPr>
          <p:cNvPr id="57" name="object 57"/>
          <p:cNvSpPr txBox="1"/>
          <p:nvPr/>
        </p:nvSpPr>
        <p:spPr>
          <a:xfrm>
            <a:off x="2489707" y="3265170"/>
            <a:ext cx="1233170" cy="78740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VEL</a:t>
            </a:r>
            <a:endParaRPr sz="1600">
              <a:latin typeface="Arial"/>
              <a:cs typeface="Arial"/>
            </a:endParaRPr>
          </a:p>
          <a:p>
            <a:pPr marL="12700">
              <a:lnSpc>
                <a:spcPct val="100000"/>
              </a:lnSpc>
              <a:spcBef>
                <a:spcPts val="960"/>
              </a:spcBef>
            </a:pPr>
            <a:r>
              <a:rPr sz="1300" spc="-30" dirty="0">
                <a:latin typeface="Arial"/>
                <a:cs typeface="Arial"/>
              </a:rPr>
              <a:t>Total</a:t>
            </a:r>
            <a:r>
              <a:rPr sz="1300" spc="-40" dirty="0">
                <a:latin typeface="Arial"/>
                <a:cs typeface="Arial"/>
              </a:rPr>
              <a:t> </a:t>
            </a:r>
            <a:r>
              <a:rPr sz="1300" spc="-10" dirty="0">
                <a:latin typeface="Arial"/>
                <a:cs typeface="Arial"/>
              </a:rPr>
              <a:t>RMS-value</a:t>
            </a:r>
            <a:endParaRPr sz="1300">
              <a:latin typeface="Arial"/>
              <a:cs typeface="Arial"/>
            </a:endParaRPr>
          </a:p>
          <a:p>
            <a:pPr marL="12700">
              <a:lnSpc>
                <a:spcPct val="100000"/>
              </a:lnSpc>
            </a:pPr>
            <a:r>
              <a:rPr sz="1300" spc="-5" dirty="0">
                <a:latin typeface="Arial"/>
                <a:cs typeface="Arial"/>
              </a:rPr>
              <a:t>of velocity</a:t>
            </a:r>
            <a:endParaRPr sz="1300">
              <a:latin typeface="Arial"/>
              <a:cs typeface="Arial"/>
            </a:endParaRPr>
          </a:p>
        </p:txBody>
      </p:sp>
      <p:sp>
        <p:nvSpPr>
          <p:cNvPr id="58" name="object 58"/>
          <p:cNvSpPr txBox="1">
            <a:spLocks noGrp="1"/>
          </p:cNvSpPr>
          <p:nvPr>
            <p:ph type="title"/>
          </p:nvPr>
        </p:nvSpPr>
        <p:spPr>
          <a:xfrm>
            <a:off x="384149" y="1091311"/>
            <a:ext cx="7887334"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0000"/>
                </a:solidFill>
              </a:rPr>
              <a:t>Condition Parameters - </a:t>
            </a:r>
            <a:r>
              <a:rPr sz="2600" spc="-10" dirty="0">
                <a:solidFill>
                  <a:srgbClr val="000000"/>
                </a:solidFill>
              </a:rPr>
              <a:t>Time </a:t>
            </a:r>
            <a:r>
              <a:rPr sz="2600" dirty="0">
                <a:solidFill>
                  <a:srgbClr val="000000"/>
                </a:solidFill>
              </a:rPr>
              <a:t>Domain</a:t>
            </a:r>
            <a:r>
              <a:rPr sz="2600" spc="-15" dirty="0">
                <a:solidFill>
                  <a:srgbClr val="000000"/>
                </a:solidFill>
              </a:rPr>
              <a:t> </a:t>
            </a:r>
            <a:r>
              <a:rPr sz="2600" dirty="0">
                <a:solidFill>
                  <a:srgbClr val="000000"/>
                </a:solidFill>
              </a:rPr>
              <a:t>Calculations</a:t>
            </a:r>
            <a:endParaRPr sz="2600"/>
          </a:p>
        </p:txBody>
      </p:sp>
      <p:sp>
        <p:nvSpPr>
          <p:cNvPr id="59" name="object 59"/>
          <p:cNvSpPr/>
          <p:nvPr/>
        </p:nvSpPr>
        <p:spPr>
          <a:xfrm>
            <a:off x="367284" y="4558284"/>
            <a:ext cx="8334756" cy="1420367"/>
          </a:xfrm>
          <a:prstGeom prst="rect">
            <a:avLst/>
          </a:prstGeom>
          <a:blipFill>
            <a:blip r:embed="rId17" cstate="print"/>
            <a:stretch>
              <a:fillRect/>
            </a:stretch>
          </a:blipFill>
        </p:spPr>
        <p:txBody>
          <a:bodyPr wrap="square" lIns="0" tIns="0" rIns="0" bIns="0" rtlCol="0"/>
          <a:lstStyle/>
          <a:p>
            <a:endParaRPr/>
          </a:p>
        </p:txBody>
      </p:sp>
      <p:sp>
        <p:nvSpPr>
          <p:cNvPr id="60" name="object 60"/>
          <p:cNvSpPr/>
          <p:nvPr/>
        </p:nvSpPr>
        <p:spPr>
          <a:xfrm>
            <a:off x="305561" y="4496561"/>
            <a:ext cx="8305800" cy="1391920"/>
          </a:xfrm>
          <a:custGeom>
            <a:avLst/>
            <a:gdLst/>
            <a:ahLst/>
            <a:cxnLst/>
            <a:rect l="l" t="t" r="r" b="b"/>
            <a:pathLst>
              <a:path w="8305800" h="1391920">
                <a:moveTo>
                  <a:pt x="0" y="1391412"/>
                </a:moveTo>
                <a:lnTo>
                  <a:pt x="8305800" y="1391412"/>
                </a:lnTo>
                <a:lnTo>
                  <a:pt x="8305800" y="0"/>
                </a:lnTo>
                <a:lnTo>
                  <a:pt x="0" y="0"/>
                </a:lnTo>
                <a:lnTo>
                  <a:pt x="0" y="1391412"/>
                </a:lnTo>
                <a:close/>
              </a:path>
            </a:pathLst>
          </a:custGeom>
          <a:solidFill>
            <a:srgbClr val="CCFFFF"/>
          </a:solidFill>
        </p:spPr>
        <p:txBody>
          <a:bodyPr wrap="square" lIns="0" tIns="0" rIns="0" bIns="0" rtlCol="0"/>
          <a:lstStyle/>
          <a:p>
            <a:endParaRPr/>
          </a:p>
        </p:txBody>
      </p:sp>
      <p:sp>
        <p:nvSpPr>
          <p:cNvPr id="61" name="object 61"/>
          <p:cNvSpPr/>
          <p:nvPr/>
        </p:nvSpPr>
        <p:spPr>
          <a:xfrm>
            <a:off x="305561" y="4496561"/>
            <a:ext cx="8305800" cy="1391920"/>
          </a:xfrm>
          <a:custGeom>
            <a:avLst/>
            <a:gdLst/>
            <a:ahLst/>
            <a:cxnLst/>
            <a:rect l="l" t="t" r="r" b="b"/>
            <a:pathLst>
              <a:path w="8305800" h="1391920">
                <a:moveTo>
                  <a:pt x="0" y="1391412"/>
                </a:moveTo>
                <a:lnTo>
                  <a:pt x="8305800" y="1391412"/>
                </a:lnTo>
                <a:lnTo>
                  <a:pt x="8305800" y="0"/>
                </a:lnTo>
                <a:lnTo>
                  <a:pt x="0" y="0"/>
                </a:lnTo>
                <a:lnTo>
                  <a:pt x="0" y="1391412"/>
                </a:lnTo>
                <a:close/>
              </a:path>
            </a:pathLst>
          </a:custGeom>
          <a:ln w="25908">
            <a:solidFill>
              <a:srgbClr val="666699"/>
            </a:solidFill>
          </a:ln>
        </p:spPr>
        <p:txBody>
          <a:bodyPr wrap="square" lIns="0" tIns="0" rIns="0" bIns="0" rtlCol="0"/>
          <a:lstStyle/>
          <a:p>
            <a:endParaRPr/>
          </a:p>
        </p:txBody>
      </p:sp>
      <p:sp>
        <p:nvSpPr>
          <p:cNvPr id="62" name="object 62"/>
          <p:cNvSpPr/>
          <p:nvPr/>
        </p:nvSpPr>
        <p:spPr>
          <a:xfrm>
            <a:off x="3963161" y="4496561"/>
            <a:ext cx="0" cy="1430020"/>
          </a:xfrm>
          <a:custGeom>
            <a:avLst/>
            <a:gdLst/>
            <a:ahLst/>
            <a:cxnLst/>
            <a:rect l="l" t="t" r="r" b="b"/>
            <a:pathLst>
              <a:path h="1430020">
                <a:moveTo>
                  <a:pt x="0" y="0"/>
                </a:moveTo>
                <a:lnTo>
                  <a:pt x="0" y="1429512"/>
                </a:lnTo>
              </a:path>
            </a:pathLst>
          </a:custGeom>
          <a:ln w="28956">
            <a:solidFill>
              <a:srgbClr val="000000"/>
            </a:solidFill>
          </a:ln>
        </p:spPr>
        <p:txBody>
          <a:bodyPr wrap="square" lIns="0" tIns="0" rIns="0" bIns="0" rtlCol="0"/>
          <a:lstStyle/>
          <a:p>
            <a:endParaRPr/>
          </a:p>
        </p:txBody>
      </p:sp>
      <p:sp>
        <p:nvSpPr>
          <p:cNvPr id="63" name="object 63"/>
          <p:cNvSpPr/>
          <p:nvPr/>
        </p:nvSpPr>
        <p:spPr>
          <a:xfrm>
            <a:off x="6477761" y="4496561"/>
            <a:ext cx="0" cy="1391920"/>
          </a:xfrm>
          <a:custGeom>
            <a:avLst/>
            <a:gdLst/>
            <a:ahLst/>
            <a:cxnLst/>
            <a:rect l="l" t="t" r="r" b="b"/>
            <a:pathLst>
              <a:path h="1391920">
                <a:moveTo>
                  <a:pt x="0" y="0"/>
                </a:moveTo>
                <a:lnTo>
                  <a:pt x="0" y="1391412"/>
                </a:lnTo>
              </a:path>
            </a:pathLst>
          </a:custGeom>
          <a:ln w="28956">
            <a:solidFill>
              <a:srgbClr val="000000"/>
            </a:solidFill>
          </a:ln>
        </p:spPr>
        <p:txBody>
          <a:bodyPr wrap="square" lIns="0" tIns="0" rIns="0" bIns="0" rtlCol="0"/>
          <a:lstStyle/>
          <a:p>
            <a:endParaRPr/>
          </a:p>
        </p:txBody>
      </p:sp>
      <p:sp>
        <p:nvSpPr>
          <p:cNvPr id="64" name="object 64"/>
          <p:cNvSpPr txBox="1"/>
          <p:nvPr/>
        </p:nvSpPr>
        <p:spPr>
          <a:xfrm>
            <a:off x="1145844" y="4597984"/>
            <a:ext cx="1753870" cy="1245870"/>
          </a:xfrm>
          <a:prstGeom prst="rect">
            <a:avLst/>
          </a:prstGeom>
        </p:spPr>
        <p:txBody>
          <a:bodyPr vert="horz" wrap="square" lIns="0" tIns="13335" rIns="0" bIns="0" rtlCol="0">
            <a:spAutoFit/>
          </a:bodyPr>
          <a:lstStyle/>
          <a:p>
            <a:pPr marL="240665" indent="-227965">
              <a:lnSpc>
                <a:spcPct val="100000"/>
              </a:lnSpc>
              <a:spcBef>
                <a:spcPts val="105"/>
              </a:spcBef>
              <a:buChar char="•"/>
              <a:tabLst>
                <a:tab pos="240665" algn="l"/>
                <a:tab pos="241300" algn="l"/>
              </a:tabLst>
            </a:pPr>
            <a:r>
              <a:rPr sz="2000" dirty="0">
                <a:latin typeface="Arial"/>
                <a:cs typeface="Arial"/>
              </a:rPr>
              <a:t>Unbalance</a:t>
            </a:r>
            <a:endParaRPr sz="2000">
              <a:latin typeface="Arial"/>
              <a:cs typeface="Arial"/>
            </a:endParaRPr>
          </a:p>
          <a:p>
            <a:pPr marL="241935" indent="-229235">
              <a:lnSpc>
                <a:spcPct val="100000"/>
              </a:lnSpc>
              <a:spcBef>
                <a:spcPts val="5"/>
              </a:spcBef>
              <a:buChar char="•"/>
              <a:tabLst>
                <a:tab pos="241300" algn="l"/>
                <a:tab pos="242570" algn="l"/>
              </a:tabLst>
            </a:pPr>
            <a:r>
              <a:rPr sz="2000" spc="-5" dirty="0">
                <a:latin typeface="Arial"/>
                <a:cs typeface="Arial"/>
              </a:rPr>
              <a:t>Misalignment</a:t>
            </a:r>
            <a:endParaRPr sz="2000">
              <a:latin typeface="Arial"/>
              <a:cs typeface="Arial"/>
            </a:endParaRPr>
          </a:p>
          <a:p>
            <a:pPr marL="241935" indent="-229235">
              <a:lnSpc>
                <a:spcPct val="100000"/>
              </a:lnSpc>
              <a:buChar char="•"/>
              <a:tabLst>
                <a:tab pos="241300" algn="l"/>
                <a:tab pos="242570" algn="l"/>
              </a:tabLst>
            </a:pPr>
            <a:r>
              <a:rPr sz="2000" spc="-5" dirty="0">
                <a:latin typeface="Arial"/>
                <a:cs typeface="Arial"/>
              </a:rPr>
              <a:t>Looseness</a:t>
            </a:r>
            <a:endParaRPr sz="2000">
              <a:latin typeface="Arial"/>
              <a:cs typeface="Arial"/>
            </a:endParaRPr>
          </a:p>
          <a:p>
            <a:pPr marL="241935" indent="-229235">
              <a:lnSpc>
                <a:spcPct val="100000"/>
              </a:lnSpc>
              <a:buChar char="•"/>
              <a:tabLst>
                <a:tab pos="241300" algn="l"/>
                <a:tab pos="242570" algn="l"/>
              </a:tabLst>
            </a:pPr>
            <a:r>
              <a:rPr sz="2000" spc="-15" dirty="0">
                <a:latin typeface="Arial"/>
                <a:cs typeface="Arial"/>
              </a:rPr>
              <a:t>Wear</a:t>
            </a:r>
            <a:endParaRPr sz="2000">
              <a:latin typeface="Arial"/>
              <a:cs typeface="Arial"/>
            </a:endParaRPr>
          </a:p>
        </p:txBody>
      </p:sp>
      <p:sp>
        <p:nvSpPr>
          <p:cNvPr id="65" name="object 65"/>
          <p:cNvSpPr txBox="1"/>
          <p:nvPr/>
        </p:nvSpPr>
        <p:spPr>
          <a:xfrm>
            <a:off x="4042409" y="4598365"/>
            <a:ext cx="2307590" cy="1245870"/>
          </a:xfrm>
          <a:prstGeom prst="rect">
            <a:avLst/>
          </a:prstGeom>
        </p:spPr>
        <p:txBody>
          <a:bodyPr vert="horz" wrap="square" lIns="0" tIns="13335" rIns="0" bIns="0" rtlCol="0">
            <a:spAutoFit/>
          </a:bodyPr>
          <a:lstStyle/>
          <a:p>
            <a:pPr marL="291465" indent="-278765">
              <a:lnSpc>
                <a:spcPct val="100000"/>
              </a:lnSpc>
              <a:spcBef>
                <a:spcPts val="105"/>
              </a:spcBef>
              <a:buChar char="•"/>
              <a:tabLst>
                <a:tab pos="300355" algn="l"/>
                <a:tab pos="300990" algn="l"/>
              </a:tabLst>
            </a:pPr>
            <a:r>
              <a:rPr sz="2000" dirty="0">
                <a:latin typeface="Arial"/>
                <a:cs typeface="Arial"/>
              </a:rPr>
              <a:t>Gear</a:t>
            </a:r>
            <a:r>
              <a:rPr sz="2000" spc="-35" dirty="0">
                <a:latin typeface="Arial"/>
                <a:cs typeface="Arial"/>
              </a:rPr>
              <a:t> </a:t>
            </a:r>
            <a:r>
              <a:rPr sz="2000" dirty="0">
                <a:latin typeface="Arial"/>
                <a:cs typeface="Arial"/>
              </a:rPr>
              <a:t>damage</a:t>
            </a:r>
            <a:endParaRPr sz="2000">
              <a:latin typeface="Arial"/>
              <a:cs typeface="Arial"/>
            </a:endParaRPr>
          </a:p>
          <a:p>
            <a:pPr marL="291465" indent="-278765">
              <a:lnSpc>
                <a:spcPct val="100000"/>
              </a:lnSpc>
              <a:buChar char="•"/>
              <a:tabLst>
                <a:tab pos="300355" algn="l"/>
                <a:tab pos="300990" algn="l"/>
              </a:tabLst>
            </a:pPr>
            <a:r>
              <a:rPr sz="2000" dirty="0">
                <a:latin typeface="Arial"/>
                <a:cs typeface="Arial"/>
              </a:rPr>
              <a:t>Coupling</a:t>
            </a:r>
            <a:r>
              <a:rPr sz="2000" spc="-80" dirty="0">
                <a:latin typeface="Arial"/>
                <a:cs typeface="Arial"/>
              </a:rPr>
              <a:t> </a:t>
            </a:r>
            <a:r>
              <a:rPr sz="2000" dirty="0">
                <a:latin typeface="Arial"/>
                <a:cs typeface="Arial"/>
              </a:rPr>
              <a:t>damage</a:t>
            </a:r>
            <a:endParaRPr sz="2000">
              <a:latin typeface="Arial"/>
              <a:cs typeface="Arial"/>
            </a:endParaRPr>
          </a:p>
          <a:p>
            <a:pPr marL="291465" marR="430530" indent="-278765">
              <a:lnSpc>
                <a:spcPct val="100000"/>
              </a:lnSpc>
              <a:buChar char="•"/>
              <a:tabLst>
                <a:tab pos="300355" algn="l"/>
                <a:tab pos="300990" algn="l"/>
              </a:tabLst>
            </a:pPr>
            <a:r>
              <a:rPr sz="2000" dirty="0">
                <a:latin typeface="Arial"/>
                <a:cs typeface="Arial"/>
              </a:rPr>
              <a:t>Other</a:t>
            </a:r>
            <a:r>
              <a:rPr sz="2000" spc="-95" dirty="0">
                <a:latin typeface="Arial"/>
                <a:cs typeface="Arial"/>
              </a:rPr>
              <a:t> </a:t>
            </a:r>
            <a:r>
              <a:rPr sz="2000" dirty="0">
                <a:latin typeface="Arial"/>
                <a:cs typeface="Arial"/>
              </a:rPr>
              <a:t>shocks/  impacts</a:t>
            </a:r>
            <a:endParaRPr sz="2000">
              <a:latin typeface="Arial"/>
              <a:cs typeface="Arial"/>
            </a:endParaRPr>
          </a:p>
        </p:txBody>
      </p:sp>
      <p:sp>
        <p:nvSpPr>
          <p:cNvPr id="66" name="object 66"/>
          <p:cNvSpPr txBox="1"/>
          <p:nvPr/>
        </p:nvSpPr>
        <p:spPr>
          <a:xfrm>
            <a:off x="6526783" y="4597984"/>
            <a:ext cx="2007870" cy="636905"/>
          </a:xfrm>
          <a:prstGeom prst="rect">
            <a:avLst/>
          </a:prstGeom>
        </p:spPr>
        <p:txBody>
          <a:bodyPr vert="horz" wrap="square" lIns="0" tIns="13335" rIns="0" bIns="0" rtlCol="0">
            <a:spAutoFit/>
          </a:bodyPr>
          <a:lstStyle/>
          <a:p>
            <a:pPr marL="240665" indent="-227965">
              <a:lnSpc>
                <a:spcPct val="100000"/>
              </a:lnSpc>
              <a:spcBef>
                <a:spcPts val="105"/>
              </a:spcBef>
              <a:buChar char="•"/>
              <a:tabLst>
                <a:tab pos="240665" algn="l"/>
                <a:tab pos="241300" algn="l"/>
              </a:tabLst>
            </a:pPr>
            <a:r>
              <a:rPr sz="2000" dirty="0">
                <a:latin typeface="Arial"/>
                <a:cs typeface="Arial"/>
              </a:rPr>
              <a:t>Scraping</a:t>
            </a:r>
            <a:r>
              <a:rPr sz="2000" spc="-60" dirty="0">
                <a:latin typeface="Arial"/>
                <a:cs typeface="Arial"/>
              </a:rPr>
              <a:t> </a:t>
            </a:r>
            <a:r>
              <a:rPr sz="2000" spc="-5" dirty="0">
                <a:latin typeface="Arial"/>
                <a:cs typeface="Arial"/>
              </a:rPr>
              <a:t>parts</a:t>
            </a:r>
            <a:endParaRPr sz="2000">
              <a:latin typeface="Arial"/>
              <a:cs typeface="Arial"/>
            </a:endParaRPr>
          </a:p>
          <a:p>
            <a:pPr marL="241935" indent="-229235">
              <a:lnSpc>
                <a:spcPct val="100000"/>
              </a:lnSpc>
              <a:spcBef>
                <a:spcPts val="5"/>
              </a:spcBef>
              <a:buChar char="•"/>
              <a:tabLst>
                <a:tab pos="241300" algn="l"/>
                <a:tab pos="242570" algn="l"/>
              </a:tabLst>
            </a:pPr>
            <a:r>
              <a:rPr sz="2000" dirty="0">
                <a:latin typeface="Arial"/>
                <a:cs typeface="Arial"/>
              </a:rPr>
              <a:t>Journal</a:t>
            </a:r>
            <a:r>
              <a:rPr sz="2000" spc="-85" dirty="0">
                <a:latin typeface="Arial"/>
                <a:cs typeface="Arial"/>
              </a:rPr>
              <a:t> </a:t>
            </a:r>
            <a:r>
              <a:rPr sz="2000" spc="-5" dirty="0">
                <a:latin typeface="Arial"/>
                <a:cs typeface="Arial"/>
              </a:rPr>
              <a:t>bearing</a:t>
            </a:r>
            <a:endParaRPr sz="2000">
              <a:latin typeface="Arial"/>
              <a:cs typeface="Arial"/>
            </a:endParaRPr>
          </a:p>
        </p:txBody>
      </p:sp>
      <p:sp>
        <p:nvSpPr>
          <p:cNvPr id="67" name="object 67"/>
          <p:cNvSpPr/>
          <p:nvPr/>
        </p:nvSpPr>
        <p:spPr>
          <a:xfrm>
            <a:off x="367284" y="4177284"/>
            <a:ext cx="8334756" cy="409956"/>
          </a:xfrm>
          <a:prstGeom prst="rect">
            <a:avLst/>
          </a:prstGeom>
          <a:blipFill>
            <a:blip r:embed="rId18" cstate="print"/>
            <a:stretch>
              <a:fillRect/>
            </a:stretch>
          </a:blipFill>
        </p:spPr>
        <p:txBody>
          <a:bodyPr wrap="square" lIns="0" tIns="0" rIns="0" bIns="0" rtlCol="0"/>
          <a:lstStyle/>
          <a:p>
            <a:endParaRPr/>
          </a:p>
        </p:txBody>
      </p:sp>
      <p:sp>
        <p:nvSpPr>
          <p:cNvPr id="68" name="object 68"/>
          <p:cNvSpPr/>
          <p:nvPr/>
        </p:nvSpPr>
        <p:spPr>
          <a:xfrm>
            <a:off x="2375916" y="4105655"/>
            <a:ext cx="4314444" cy="643128"/>
          </a:xfrm>
          <a:prstGeom prst="rect">
            <a:avLst/>
          </a:prstGeom>
          <a:blipFill>
            <a:blip r:embed="rId19" cstate="print"/>
            <a:stretch>
              <a:fillRect/>
            </a:stretch>
          </a:blipFill>
        </p:spPr>
        <p:txBody>
          <a:bodyPr wrap="square" lIns="0" tIns="0" rIns="0" bIns="0" rtlCol="0"/>
          <a:lstStyle/>
          <a:p>
            <a:endParaRPr/>
          </a:p>
        </p:txBody>
      </p:sp>
      <p:sp>
        <p:nvSpPr>
          <p:cNvPr id="69" name="object 69"/>
          <p:cNvSpPr/>
          <p:nvPr/>
        </p:nvSpPr>
        <p:spPr>
          <a:xfrm>
            <a:off x="305561" y="4115561"/>
            <a:ext cx="8305800" cy="381000"/>
          </a:xfrm>
          <a:custGeom>
            <a:avLst/>
            <a:gdLst/>
            <a:ahLst/>
            <a:cxnLst/>
            <a:rect l="l" t="t" r="r" b="b"/>
            <a:pathLst>
              <a:path w="8305800" h="381000">
                <a:moveTo>
                  <a:pt x="0" y="381000"/>
                </a:moveTo>
                <a:lnTo>
                  <a:pt x="8305800" y="381000"/>
                </a:lnTo>
                <a:lnTo>
                  <a:pt x="8305800" y="0"/>
                </a:lnTo>
                <a:lnTo>
                  <a:pt x="0" y="0"/>
                </a:lnTo>
                <a:lnTo>
                  <a:pt x="0" y="381000"/>
                </a:lnTo>
                <a:close/>
              </a:path>
            </a:pathLst>
          </a:custGeom>
          <a:solidFill>
            <a:srgbClr val="EAEAEA"/>
          </a:solidFill>
        </p:spPr>
        <p:txBody>
          <a:bodyPr wrap="square" lIns="0" tIns="0" rIns="0" bIns="0" rtlCol="0"/>
          <a:lstStyle/>
          <a:p>
            <a:endParaRPr/>
          </a:p>
        </p:txBody>
      </p:sp>
      <p:sp>
        <p:nvSpPr>
          <p:cNvPr id="70" name="object 70"/>
          <p:cNvSpPr/>
          <p:nvPr/>
        </p:nvSpPr>
        <p:spPr>
          <a:xfrm>
            <a:off x="305561" y="4115561"/>
            <a:ext cx="8305800" cy="381000"/>
          </a:xfrm>
          <a:custGeom>
            <a:avLst/>
            <a:gdLst/>
            <a:ahLst/>
            <a:cxnLst/>
            <a:rect l="l" t="t" r="r" b="b"/>
            <a:pathLst>
              <a:path w="8305800" h="381000">
                <a:moveTo>
                  <a:pt x="0" y="381000"/>
                </a:moveTo>
                <a:lnTo>
                  <a:pt x="8305800" y="381000"/>
                </a:lnTo>
                <a:lnTo>
                  <a:pt x="8305800" y="0"/>
                </a:lnTo>
                <a:lnTo>
                  <a:pt x="0" y="0"/>
                </a:lnTo>
                <a:lnTo>
                  <a:pt x="0" y="381000"/>
                </a:lnTo>
                <a:close/>
              </a:path>
            </a:pathLst>
          </a:custGeom>
          <a:ln w="25908">
            <a:solidFill>
              <a:srgbClr val="666699"/>
            </a:solidFill>
          </a:ln>
        </p:spPr>
        <p:txBody>
          <a:bodyPr wrap="square" lIns="0" tIns="0" rIns="0" bIns="0" rtlCol="0"/>
          <a:lstStyle/>
          <a:p>
            <a:endParaRPr/>
          </a:p>
        </p:txBody>
      </p:sp>
      <p:sp>
        <p:nvSpPr>
          <p:cNvPr id="71" name="object 71"/>
          <p:cNvSpPr txBox="1"/>
          <p:nvPr/>
        </p:nvSpPr>
        <p:spPr>
          <a:xfrm>
            <a:off x="2472689" y="4102989"/>
            <a:ext cx="397065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a:cs typeface="Arial"/>
              </a:rPr>
              <a:t>Used </a:t>
            </a:r>
            <a:r>
              <a:rPr sz="2400" b="1" dirty="0">
                <a:solidFill>
                  <a:srgbClr val="000066"/>
                </a:solidFill>
                <a:latin typeface="Arial"/>
                <a:cs typeface="Arial"/>
              </a:rPr>
              <a:t>to </a:t>
            </a:r>
            <a:r>
              <a:rPr sz="2400" b="1" spc="-5" dirty="0">
                <a:solidFill>
                  <a:srgbClr val="000066"/>
                </a:solidFill>
                <a:latin typeface="Arial"/>
                <a:cs typeface="Arial"/>
              </a:rPr>
              <a:t>detect </a:t>
            </a:r>
            <a:r>
              <a:rPr sz="2400" b="1" dirty="0">
                <a:solidFill>
                  <a:srgbClr val="000066"/>
                </a:solidFill>
                <a:latin typeface="Arial"/>
                <a:cs typeface="Arial"/>
              </a:rPr>
              <a:t>and</a:t>
            </a:r>
            <a:r>
              <a:rPr sz="2400" b="1" spc="-55" dirty="0">
                <a:solidFill>
                  <a:srgbClr val="000066"/>
                </a:solidFill>
                <a:latin typeface="Arial"/>
                <a:cs typeface="Arial"/>
              </a:rPr>
              <a:t> </a:t>
            </a:r>
            <a:r>
              <a:rPr sz="2400" b="1" dirty="0">
                <a:solidFill>
                  <a:srgbClr val="000066"/>
                </a:solidFill>
                <a:latin typeface="Arial"/>
                <a:cs typeface="Arial"/>
              </a:rPr>
              <a:t>monitor</a:t>
            </a:r>
            <a:endParaRPr sz="24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4736" y="1742193"/>
            <a:ext cx="6622127" cy="412621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715000" y="5867400"/>
            <a:ext cx="864107" cy="7239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590800" y="5181600"/>
            <a:ext cx="736091" cy="11049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066800" y="5257800"/>
            <a:ext cx="800100" cy="57150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535940" y="859663"/>
            <a:ext cx="5236210" cy="513715"/>
          </a:xfrm>
          <a:prstGeom prst="rect">
            <a:avLst/>
          </a:prstGeom>
        </p:spPr>
        <p:txBody>
          <a:bodyPr vert="horz" wrap="square" lIns="0" tIns="13335" rIns="0" bIns="0" rtlCol="0">
            <a:spAutoFit/>
          </a:bodyPr>
          <a:lstStyle/>
          <a:p>
            <a:pPr marL="12700">
              <a:lnSpc>
                <a:spcPct val="100000"/>
              </a:lnSpc>
              <a:spcBef>
                <a:spcPts val="105"/>
              </a:spcBef>
            </a:pPr>
            <a:r>
              <a:rPr sz="3200" spc="-5" dirty="0"/>
              <a:t>Fault Frequencies</a:t>
            </a:r>
            <a:r>
              <a:rPr sz="3200" spc="-80" dirty="0"/>
              <a:t> </a:t>
            </a:r>
            <a:r>
              <a:rPr sz="3200" dirty="0"/>
              <a:t>Matches</a:t>
            </a:r>
            <a:endParaRPr sz="3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685800"/>
            <a:ext cx="6027420" cy="513715"/>
          </a:xfrm>
          <a:prstGeom prst="rect">
            <a:avLst/>
          </a:prstGeom>
        </p:spPr>
        <p:txBody>
          <a:bodyPr vert="horz" wrap="square" lIns="0" tIns="13335" rIns="0" bIns="0" rtlCol="0">
            <a:spAutoFit/>
          </a:bodyPr>
          <a:lstStyle/>
          <a:p>
            <a:pPr marL="12700">
              <a:lnSpc>
                <a:spcPct val="100000"/>
              </a:lnSpc>
              <a:spcBef>
                <a:spcPts val="105"/>
              </a:spcBef>
            </a:pPr>
            <a:r>
              <a:rPr sz="3200" dirty="0"/>
              <a:t>Analysis in the Time</a:t>
            </a:r>
            <a:r>
              <a:rPr sz="3200" spc="-160" dirty="0"/>
              <a:t> </a:t>
            </a:r>
            <a:r>
              <a:rPr sz="3200" dirty="0"/>
              <a:t>Waveform</a:t>
            </a:r>
          </a:p>
        </p:txBody>
      </p:sp>
      <p:sp>
        <p:nvSpPr>
          <p:cNvPr id="3" name="object 3"/>
          <p:cNvSpPr/>
          <p:nvPr/>
        </p:nvSpPr>
        <p:spPr>
          <a:xfrm>
            <a:off x="838200" y="1407375"/>
            <a:ext cx="7467600" cy="52898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59663"/>
            <a:ext cx="6027420" cy="513715"/>
          </a:xfrm>
          <a:prstGeom prst="rect">
            <a:avLst/>
          </a:prstGeom>
        </p:spPr>
        <p:txBody>
          <a:bodyPr vert="horz" wrap="square" lIns="0" tIns="13335" rIns="0" bIns="0" rtlCol="0">
            <a:spAutoFit/>
          </a:bodyPr>
          <a:lstStyle/>
          <a:p>
            <a:pPr marL="12700">
              <a:lnSpc>
                <a:spcPct val="100000"/>
              </a:lnSpc>
              <a:spcBef>
                <a:spcPts val="105"/>
              </a:spcBef>
            </a:pPr>
            <a:r>
              <a:rPr sz="3200" dirty="0"/>
              <a:t>Analysis in the Time</a:t>
            </a:r>
            <a:r>
              <a:rPr sz="3200" spc="-160" dirty="0"/>
              <a:t> </a:t>
            </a:r>
            <a:r>
              <a:rPr sz="3200" dirty="0"/>
              <a:t>Waveform</a:t>
            </a:r>
          </a:p>
        </p:txBody>
      </p:sp>
      <p:sp>
        <p:nvSpPr>
          <p:cNvPr id="3" name="object 3"/>
          <p:cNvSpPr/>
          <p:nvPr/>
        </p:nvSpPr>
        <p:spPr>
          <a:xfrm>
            <a:off x="532423" y="1981200"/>
            <a:ext cx="8379460" cy="41330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5655387-0C41-4C79-80A5-04B1F61B300F}"/>
              </a:ext>
            </a:extLst>
          </p:cNvPr>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en-US"/>
              <a:t>Progress</a:t>
            </a:r>
          </a:p>
        </p:txBody>
      </p:sp>
      <p:sp>
        <p:nvSpPr>
          <p:cNvPr id="7171" name="Rectangle 3">
            <a:extLst>
              <a:ext uri="{FF2B5EF4-FFF2-40B4-BE49-F238E27FC236}">
                <a16:creationId xmlns:a16="http://schemas.microsoft.com/office/drawing/2014/main" id="{CFDBA980-1825-452E-B460-57B2F636155E}"/>
              </a:ext>
            </a:extLst>
          </p:cNvPr>
          <p:cNvSpPr>
            <a:spLocks noGrp="1" noChangeArrowheads="1"/>
          </p:cNvSpPr>
          <p:nvPr>
            <p:ph type="body" idx="1"/>
          </p:nvPr>
        </p:nvSpPr>
        <p:spPr>
          <a:xfrm>
            <a:off x="1079988" y="1461869"/>
            <a:ext cx="7600950" cy="4714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IN" altLang="en-US" dirty="0"/>
              <a:t>Implemented FFTplot.py</a:t>
            </a:r>
            <a:endParaRPr lang="en-US" altLang="en-US" dirty="0"/>
          </a:p>
          <a:p>
            <a:r>
              <a:rPr lang="en-IN" altLang="en-US" dirty="0"/>
              <a:t>Worked in Linux environment but failed in raspberry</a:t>
            </a:r>
          </a:p>
          <a:p>
            <a:r>
              <a:rPr lang="en-IN" altLang="en-US" dirty="0"/>
              <a:t>WHY? Version constraints 2.7 </a:t>
            </a:r>
            <a:r>
              <a:rPr lang="en-IN" altLang="en-US" dirty="0">
                <a:sym typeface="Wingdings" panose="05000000000000000000" pitchFamily="2" charset="2"/>
              </a:rPr>
              <a:t> 3.6 </a:t>
            </a:r>
            <a:endParaRPr lang="en-US" altLang="en-US" dirty="0"/>
          </a:p>
          <a:p>
            <a:r>
              <a:rPr lang="en-IN" altLang="en-US" dirty="0" err="1"/>
              <a:t>Matpy</a:t>
            </a:r>
            <a:r>
              <a:rPr lang="en-IN" altLang="en-US" dirty="0"/>
              <a:t> lib contradicts……..</a:t>
            </a:r>
            <a:endParaRPr lang="en-US" altLang="en-US" dirty="0"/>
          </a:p>
          <a:p>
            <a:r>
              <a:rPr lang="en-IN" altLang="en-US" dirty="0"/>
              <a:t>Did in </a:t>
            </a:r>
            <a:r>
              <a:rPr lang="en-IN" altLang="en-US" dirty="0" err="1"/>
              <a:t>Mathscript</a:t>
            </a:r>
            <a:r>
              <a:rPr lang="en-IN" altLang="en-US" dirty="0"/>
              <a:t> in </a:t>
            </a:r>
            <a:r>
              <a:rPr lang="en-IN" altLang="en-US" dirty="0" err="1"/>
              <a:t>Matlab</a:t>
            </a:r>
            <a:r>
              <a:rPr lang="en-IN" altLang="en-US" dirty="0"/>
              <a:t> </a:t>
            </a:r>
          </a:p>
          <a:p>
            <a:r>
              <a:rPr lang="en-IN" altLang="en-US" dirty="0" err="1"/>
              <a:t>Succeded</a:t>
            </a:r>
            <a:r>
              <a:rPr lang="en-IN" altLang="en-US" dirty="0"/>
              <a:t> in LabVIEW by creating FFT.VI</a:t>
            </a:r>
          </a:p>
          <a:p>
            <a:r>
              <a:rPr lang="en-IN" altLang="en-US" dirty="0"/>
              <a:t>Enclosed in </a:t>
            </a:r>
            <a:r>
              <a:rPr lang="en-IN" altLang="en-US" dirty="0">
                <a:hlinkClick r:id="rId2"/>
              </a:rPr>
              <a:t>Drive</a:t>
            </a:r>
            <a:r>
              <a:rPr lang="en-IN" altLang="en-US" dirty="0"/>
              <a:t> all the .</a:t>
            </a:r>
            <a:r>
              <a:rPr lang="en-IN" altLang="en-US" dirty="0" err="1"/>
              <a:t>py</a:t>
            </a:r>
            <a:r>
              <a:rPr lang="en-IN" altLang="en-US" dirty="0"/>
              <a:t>, .m, .vi files </a:t>
            </a:r>
            <a:endParaRPr lang="en-US" altLang="en-US" dirty="0"/>
          </a:p>
        </p:txBody>
      </p:sp>
    </p:spTree>
    <p:extLst>
      <p:ext uri="{BB962C8B-B14F-4D97-AF65-F5344CB8AC3E}">
        <p14:creationId xmlns:p14="http://schemas.microsoft.com/office/powerpoint/2010/main" val="6652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59663"/>
            <a:ext cx="6027420" cy="513715"/>
          </a:xfrm>
          <a:prstGeom prst="rect">
            <a:avLst/>
          </a:prstGeom>
        </p:spPr>
        <p:txBody>
          <a:bodyPr vert="horz" wrap="square" lIns="0" tIns="13335" rIns="0" bIns="0" rtlCol="0">
            <a:spAutoFit/>
          </a:bodyPr>
          <a:lstStyle/>
          <a:p>
            <a:pPr marL="12700">
              <a:lnSpc>
                <a:spcPct val="100000"/>
              </a:lnSpc>
              <a:spcBef>
                <a:spcPts val="105"/>
              </a:spcBef>
            </a:pPr>
            <a:r>
              <a:rPr sz="3200" dirty="0"/>
              <a:t>Analysis in the Time</a:t>
            </a:r>
            <a:r>
              <a:rPr sz="3200" spc="-160" dirty="0"/>
              <a:t> </a:t>
            </a:r>
            <a:r>
              <a:rPr sz="3200" dirty="0"/>
              <a:t>Waveform</a:t>
            </a:r>
            <a:endParaRPr sz="3200"/>
          </a:p>
        </p:txBody>
      </p:sp>
      <p:sp>
        <p:nvSpPr>
          <p:cNvPr id="3" name="object 3"/>
          <p:cNvSpPr/>
          <p:nvPr/>
        </p:nvSpPr>
        <p:spPr>
          <a:xfrm>
            <a:off x="230124" y="1828800"/>
            <a:ext cx="8809006" cy="44055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B7C1FBA-8353-469C-8B63-6C0D6EF5C177}"/>
              </a:ext>
            </a:extLst>
          </p:cNvPr>
          <p:cNvSpPr>
            <a:spLocks noGrp="1" noChangeArrowheads="1"/>
          </p:cNvSpPr>
          <p:nvPr>
            <p:ph type="title"/>
          </p:nvPr>
        </p:nvSpPr>
        <p:spPr/>
        <p:txBody>
          <a:bodyPr/>
          <a:lstStyle/>
          <a:p>
            <a:r>
              <a:rPr lang="en-US" altLang="en-US"/>
              <a:t>Windowing</a:t>
            </a:r>
          </a:p>
        </p:txBody>
      </p:sp>
      <p:sp>
        <p:nvSpPr>
          <p:cNvPr id="52227" name="Rectangle 3">
            <a:extLst>
              <a:ext uri="{FF2B5EF4-FFF2-40B4-BE49-F238E27FC236}">
                <a16:creationId xmlns:a16="http://schemas.microsoft.com/office/drawing/2014/main" id="{E7F6B23F-79A5-4AB2-BD64-F463E7D1A4B7}"/>
              </a:ext>
            </a:extLst>
          </p:cNvPr>
          <p:cNvSpPr>
            <a:spLocks noGrp="1" noChangeArrowheads="1"/>
          </p:cNvSpPr>
          <p:nvPr>
            <p:ph idx="1"/>
          </p:nvPr>
        </p:nvSpPr>
        <p:spPr/>
        <p:txBody>
          <a:bodyPr/>
          <a:lstStyle/>
          <a:p>
            <a:r>
              <a:rPr lang="en-US" altLang="en-US"/>
              <a:t>Required to solve “Leakage” </a:t>
            </a:r>
          </a:p>
          <a:p>
            <a:pPr lvl="1"/>
            <a:r>
              <a:rPr lang="en-US" altLang="en-US"/>
              <a:t>Several Types</a:t>
            </a:r>
          </a:p>
          <a:p>
            <a:pPr lvl="2"/>
            <a:r>
              <a:rPr lang="en-US" altLang="en-US"/>
              <a:t>Uniform</a:t>
            </a:r>
          </a:p>
          <a:p>
            <a:pPr lvl="2"/>
            <a:r>
              <a:rPr lang="en-US" altLang="en-US"/>
              <a:t>Hanning – Most Commonly used</a:t>
            </a:r>
          </a:p>
          <a:p>
            <a:pPr lvl="2"/>
            <a:r>
              <a:rPr lang="en-US" altLang="en-US"/>
              <a:t>Hamming</a:t>
            </a:r>
          </a:p>
          <a:p>
            <a:pPr lvl="2"/>
            <a:r>
              <a:rPr lang="en-US" altLang="en-US"/>
              <a:t>Blackman-Harris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ADE51F0-EAE0-43F4-9EE5-1D288B7F530E}"/>
              </a:ext>
            </a:extLst>
          </p:cNvPr>
          <p:cNvSpPr>
            <a:spLocks noGrp="1" noChangeArrowheads="1"/>
          </p:cNvSpPr>
          <p:nvPr>
            <p:ph type="title"/>
          </p:nvPr>
        </p:nvSpPr>
        <p:spPr/>
        <p:txBody>
          <a:bodyPr/>
          <a:lstStyle/>
          <a:p>
            <a:r>
              <a:rPr lang="en-US" altLang="en-US"/>
              <a:t>Windowing</a:t>
            </a:r>
          </a:p>
        </p:txBody>
      </p:sp>
      <p:sp>
        <p:nvSpPr>
          <p:cNvPr id="53251" name="Rectangle 3">
            <a:extLst>
              <a:ext uri="{FF2B5EF4-FFF2-40B4-BE49-F238E27FC236}">
                <a16:creationId xmlns:a16="http://schemas.microsoft.com/office/drawing/2014/main" id="{2496A8D2-A645-4E0F-8E60-E4017B2EBD8F}"/>
              </a:ext>
            </a:extLst>
          </p:cNvPr>
          <p:cNvSpPr>
            <a:spLocks noGrp="1" noChangeArrowheads="1"/>
          </p:cNvSpPr>
          <p:nvPr>
            <p:ph idx="1"/>
          </p:nvPr>
        </p:nvSpPr>
        <p:spPr/>
        <p:txBody>
          <a:bodyPr/>
          <a:lstStyle/>
          <a:p>
            <a:r>
              <a:rPr lang="en-US" altLang="en-US"/>
              <a:t>Why do we use the Hanning Window?</a:t>
            </a:r>
          </a:p>
          <a:p>
            <a:pPr lvl="1"/>
            <a:r>
              <a:rPr lang="en-US" altLang="en-US"/>
              <a:t>Best compromise between frequency resolution and amplitude accuracy for steady-state machinery analysis</a:t>
            </a:r>
          </a:p>
          <a:p>
            <a:pPr lvl="1"/>
            <a:r>
              <a:rPr lang="en-US" altLang="en-US"/>
              <a:t>Uniform or Flat-Top is the best choice for transient machinery analysis.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C2939F6-0304-4EBC-81C7-9E86220B31ED}"/>
              </a:ext>
            </a:extLst>
          </p:cNvPr>
          <p:cNvSpPr>
            <a:spLocks noGrp="1" noChangeArrowheads="1"/>
          </p:cNvSpPr>
          <p:nvPr>
            <p:ph type="title"/>
          </p:nvPr>
        </p:nvSpPr>
        <p:spPr/>
        <p:txBody>
          <a:bodyPr/>
          <a:lstStyle/>
          <a:p>
            <a:r>
              <a:rPr lang="en-US" altLang="en-US"/>
              <a:t>Windowing</a:t>
            </a:r>
          </a:p>
        </p:txBody>
      </p:sp>
      <p:sp>
        <p:nvSpPr>
          <p:cNvPr id="58371" name="Rectangle 3">
            <a:extLst>
              <a:ext uri="{FF2B5EF4-FFF2-40B4-BE49-F238E27FC236}">
                <a16:creationId xmlns:a16="http://schemas.microsoft.com/office/drawing/2014/main" id="{6CBEB4D5-3656-4447-A111-12002E38C417}"/>
              </a:ext>
            </a:extLst>
          </p:cNvPr>
          <p:cNvSpPr>
            <a:spLocks noGrp="1" noChangeArrowheads="1"/>
          </p:cNvSpPr>
          <p:nvPr>
            <p:ph idx="1"/>
          </p:nvPr>
        </p:nvSpPr>
        <p:spPr>
          <a:xfrm>
            <a:off x="685800" y="2971800"/>
            <a:ext cx="7772400" cy="3505200"/>
          </a:xfrm>
        </p:spPr>
        <p:txBody>
          <a:bodyPr/>
          <a:lstStyle/>
          <a:p>
            <a:r>
              <a:rPr lang="en-US" altLang="en-US"/>
              <a:t>What is leakage?</a:t>
            </a:r>
          </a:p>
          <a:p>
            <a:pPr lvl="1"/>
            <a:r>
              <a:rPr lang="en-US" altLang="en-US"/>
              <a:t>Caused when the time waveform signal does NOT begin and end at the same point, introducing spurious frequencies.</a:t>
            </a:r>
          </a:p>
          <a:p>
            <a:pPr lvl="1"/>
            <a:r>
              <a:rPr lang="en-US" altLang="en-US"/>
              <a:t>The Window or weighting function attenuates the signal towards the edge of the window – minimizing leakage.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A35D8B2-8F89-4ABC-87D6-89F1D7541E56}"/>
              </a:ext>
            </a:extLst>
          </p:cNvPr>
          <p:cNvSpPr>
            <a:spLocks noGrp="1" noChangeArrowheads="1"/>
          </p:cNvSpPr>
          <p:nvPr>
            <p:ph type="title"/>
          </p:nvPr>
        </p:nvSpPr>
        <p:spPr/>
        <p:txBody>
          <a:bodyPr/>
          <a:lstStyle/>
          <a:p>
            <a:r>
              <a:rPr lang="en-US" altLang="en-US"/>
              <a:t>Windowing</a:t>
            </a:r>
          </a:p>
        </p:txBody>
      </p:sp>
      <p:sp>
        <p:nvSpPr>
          <p:cNvPr id="61443" name="Rectangle 3">
            <a:extLst>
              <a:ext uri="{FF2B5EF4-FFF2-40B4-BE49-F238E27FC236}">
                <a16:creationId xmlns:a16="http://schemas.microsoft.com/office/drawing/2014/main" id="{67C2FEE1-A393-4082-88DF-39D87B584257}"/>
              </a:ext>
            </a:extLst>
          </p:cNvPr>
          <p:cNvSpPr>
            <a:spLocks noGrp="1" noChangeArrowheads="1"/>
          </p:cNvSpPr>
          <p:nvPr>
            <p:ph idx="1"/>
          </p:nvPr>
        </p:nvSpPr>
        <p:spPr>
          <a:xfrm>
            <a:off x="685800" y="2971800"/>
            <a:ext cx="2819400" cy="762000"/>
          </a:xfrm>
        </p:spPr>
        <p:txBody>
          <a:bodyPr/>
          <a:lstStyle/>
          <a:p>
            <a:r>
              <a:rPr lang="en-US" altLang="en-US"/>
              <a:t>Example:</a:t>
            </a:r>
          </a:p>
        </p:txBody>
      </p:sp>
      <p:pic>
        <p:nvPicPr>
          <p:cNvPr id="61445" name="Picture 5" descr="Plot of fixed-shape window functions">
            <a:extLst>
              <a:ext uri="{FF2B5EF4-FFF2-40B4-BE49-F238E27FC236}">
                <a16:creationId xmlns:a16="http://schemas.microsoft.com/office/drawing/2014/main" id="{F75C8077-55B2-45C8-985F-581E23010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971800"/>
            <a:ext cx="4724400" cy="3716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C697D99-A74D-4AC4-AF81-C92A6C11F311}"/>
              </a:ext>
            </a:extLst>
          </p:cNvPr>
          <p:cNvSpPr>
            <a:spLocks noGrp="1" noChangeArrowheads="1"/>
          </p:cNvSpPr>
          <p:nvPr>
            <p:ph type="title"/>
          </p:nvPr>
        </p:nvSpPr>
        <p:spPr/>
        <p:txBody>
          <a:bodyPr/>
          <a:lstStyle/>
          <a:p>
            <a:r>
              <a:rPr lang="en-US" altLang="en-US"/>
              <a:t>Windowing</a:t>
            </a:r>
          </a:p>
        </p:txBody>
      </p:sp>
      <p:sp>
        <p:nvSpPr>
          <p:cNvPr id="62467" name="Rectangle 3">
            <a:extLst>
              <a:ext uri="{FF2B5EF4-FFF2-40B4-BE49-F238E27FC236}">
                <a16:creationId xmlns:a16="http://schemas.microsoft.com/office/drawing/2014/main" id="{C9C190FE-52E6-40F6-9328-3580EE541C39}"/>
              </a:ext>
            </a:extLst>
          </p:cNvPr>
          <p:cNvSpPr>
            <a:spLocks noGrp="1" noChangeArrowheads="1"/>
          </p:cNvSpPr>
          <p:nvPr>
            <p:ph idx="1"/>
          </p:nvPr>
        </p:nvSpPr>
        <p:spPr>
          <a:xfrm>
            <a:off x="685800" y="2971800"/>
            <a:ext cx="4419600" cy="762000"/>
          </a:xfrm>
        </p:spPr>
        <p:txBody>
          <a:bodyPr/>
          <a:lstStyle/>
          <a:p>
            <a:r>
              <a:rPr lang="en-US" altLang="en-US"/>
              <a:t>Leakage Example:</a:t>
            </a:r>
          </a:p>
        </p:txBody>
      </p:sp>
      <p:pic>
        <p:nvPicPr>
          <p:cNvPr id="62469" name="Picture 5">
            <a:extLst>
              <a:ext uri="{FF2B5EF4-FFF2-40B4-BE49-F238E27FC236}">
                <a16:creationId xmlns:a16="http://schemas.microsoft.com/office/drawing/2014/main" id="{FEA14214-C4B2-424C-BF10-E815DFBD3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24250"/>
            <a:ext cx="7154863" cy="3333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BA324FE-5E2C-4676-A5C1-F15E9D0340F1}"/>
              </a:ext>
            </a:extLst>
          </p:cNvPr>
          <p:cNvSpPr>
            <a:spLocks noGrp="1" noChangeArrowheads="1"/>
          </p:cNvSpPr>
          <p:nvPr>
            <p:ph type="title"/>
          </p:nvPr>
        </p:nvSpPr>
        <p:spPr/>
        <p:txBody>
          <a:bodyPr/>
          <a:lstStyle/>
          <a:p>
            <a:r>
              <a:rPr lang="en-US" altLang="en-US"/>
              <a:t>Windowing</a:t>
            </a:r>
          </a:p>
        </p:txBody>
      </p:sp>
      <p:sp>
        <p:nvSpPr>
          <p:cNvPr id="63491" name="Rectangle 3">
            <a:extLst>
              <a:ext uri="{FF2B5EF4-FFF2-40B4-BE49-F238E27FC236}">
                <a16:creationId xmlns:a16="http://schemas.microsoft.com/office/drawing/2014/main" id="{7044D735-5AF9-4C02-9634-A817E778FE8F}"/>
              </a:ext>
            </a:extLst>
          </p:cNvPr>
          <p:cNvSpPr>
            <a:spLocks noGrp="1" noChangeArrowheads="1"/>
          </p:cNvSpPr>
          <p:nvPr>
            <p:ph idx="1"/>
          </p:nvPr>
        </p:nvSpPr>
        <p:spPr>
          <a:xfrm>
            <a:off x="685800" y="2971800"/>
            <a:ext cx="4419600" cy="762000"/>
          </a:xfrm>
        </p:spPr>
        <p:txBody>
          <a:bodyPr/>
          <a:lstStyle/>
          <a:p>
            <a:r>
              <a:rPr lang="en-US" altLang="en-US"/>
              <a:t>Hanning Window:</a:t>
            </a:r>
          </a:p>
        </p:txBody>
      </p:sp>
      <p:pic>
        <p:nvPicPr>
          <p:cNvPr id="63495" name="Picture 7">
            <a:extLst>
              <a:ext uri="{FF2B5EF4-FFF2-40B4-BE49-F238E27FC236}">
                <a16:creationId xmlns:a16="http://schemas.microsoft.com/office/drawing/2014/main" id="{429A4430-1C52-4D6D-A186-7FDE1A0B2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6545263" cy="3049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DA9F9B-D122-411D-8242-76B3B1E94B0C}"/>
              </a:ext>
            </a:extLst>
          </p:cNvPr>
          <p:cNvSpPr>
            <a:spLocks noGrp="1" noChangeArrowheads="1"/>
          </p:cNvSpPr>
          <p:nvPr>
            <p:ph type="title"/>
          </p:nvPr>
        </p:nvSpPr>
        <p:spPr/>
        <p:txBody>
          <a:bodyPr/>
          <a:lstStyle/>
          <a:p>
            <a:r>
              <a:rPr lang="en-US" altLang="en-US"/>
              <a:t>Types of Averaging</a:t>
            </a:r>
          </a:p>
        </p:txBody>
      </p:sp>
      <p:sp>
        <p:nvSpPr>
          <p:cNvPr id="41987" name="Rectangle 3">
            <a:extLst>
              <a:ext uri="{FF2B5EF4-FFF2-40B4-BE49-F238E27FC236}">
                <a16:creationId xmlns:a16="http://schemas.microsoft.com/office/drawing/2014/main" id="{9B55EC5E-D651-4AA9-A0B9-F6A4CC31BD43}"/>
              </a:ext>
            </a:extLst>
          </p:cNvPr>
          <p:cNvSpPr>
            <a:spLocks noGrp="1" noChangeArrowheads="1"/>
          </p:cNvSpPr>
          <p:nvPr>
            <p:ph idx="1"/>
          </p:nvPr>
        </p:nvSpPr>
        <p:spPr>
          <a:xfrm>
            <a:off x="685800" y="2971800"/>
            <a:ext cx="7772400" cy="3886200"/>
          </a:xfrm>
        </p:spPr>
        <p:txBody>
          <a:bodyPr/>
          <a:lstStyle/>
          <a:p>
            <a:r>
              <a:rPr lang="en-US" altLang="en-US"/>
              <a:t>Linear – Most commonly used</a:t>
            </a:r>
          </a:p>
          <a:p>
            <a:r>
              <a:rPr lang="en-US" altLang="en-US"/>
              <a:t>Peak Hold – Coastdown and Impact</a:t>
            </a:r>
          </a:p>
          <a:p>
            <a:r>
              <a:rPr lang="en-US" altLang="en-US"/>
              <a:t>Exponential</a:t>
            </a:r>
          </a:p>
          <a:p>
            <a:pPr lvl="1"/>
            <a:r>
              <a:rPr lang="en-US" altLang="en-US"/>
              <a:t>Weights most recently acquired data more heavily – used for Impact</a:t>
            </a:r>
          </a:p>
          <a:p>
            <a:r>
              <a:rPr lang="en-US" altLang="en-US"/>
              <a:t>Time Synchronous –TSA</a:t>
            </a:r>
          </a:p>
          <a:p>
            <a:pPr lvl="1"/>
            <a:r>
              <a:rPr lang="en-US" altLang="en-US"/>
              <a:t>Triggered by tach – Shaft and Harmon.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51723E0-B1F3-4039-AF27-7BCE06624A0C}"/>
              </a:ext>
            </a:extLst>
          </p:cNvPr>
          <p:cNvSpPr>
            <a:spLocks noGrp="1" noChangeArrowheads="1"/>
          </p:cNvSpPr>
          <p:nvPr>
            <p:ph type="title"/>
          </p:nvPr>
        </p:nvSpPr>
        <p:spPr/>
        <p:txBody>
          <a:bodyPr/>
          <a:lstStyle/>
          <a:p>
            <a:r>
              <a:rPr lang="en-US" altLang="en-US"/>
              <a:t>Trending Overalls</a:t>
            </a:r>
          </a:p>
        </p:txBody>
      </p:sp>
      <p:sp>
        <p:nvSpPr>
          <p:cNvPr id="43012" name="Rectangle 4">
            <a:extLst>
              <a:ext uri="{FF2B5EF4-FFF2-40B4-BE49-F238E27FC236}">
                <a16:creationId xmlns:a16="http://schemas.microsoft.com/office/drawing/2014/main" id="{E03DCCDE-0FB3-4F83-BD1A-C3FF28F0798A}"/>
              </a:ext>
            </a:extLst>
          </p:cNvPr>
          <p:cNvSpPr>
            <a:spLocks noGrp="1" noChangeArrowheads="1"/>
          </p:cNvSpPr>
          <p:nvPr>
            <p:ph idx="1"/>
          </p:nvPr>
        </p:nvSpPr>
        <p:spPr>
          <a:xfrm>
            <a:off x="381000" y="2971800"/>
            <a:ext cx="4343400" cy="3733800"/>
          </a:xfrm>
        </p:spPr>
        <p:txBody>
          <a:bodyPr/>
          <a:lstStyle/>
          <a:p>
            <a:r>
              <a:rPr lang="en-US" altLang="en-US"/>
              <a:t>Limited Value</a:t>
            </a:r>
          </a:p>
          <a:p>
            <a:pPr lvl="1"/>
            <a:r>
              <a:rPr lang="en-US" altLang="en-US"/>
              <a:t>Better than Nothing</a:t>
            </a:r>
          </a:p>
          <a:p>
            <a:pPr lvl="1"/>
            <a:r>
              <a:rPr lang="en-US" altLang="en-US"/>
              <a:t>May miss some types of failures</a:t>
            </a:r>
          </a:p>
          <a:p>
            <a:pPr lvl="1"/>
            <a:endParaRPr lang="en-US" altLang="en-US"/>
          </a:p>
        </p:txBody>
      </p:sp>
      <p:pic>
        <p:nvPicPr>
          <p:cNvPr id="43011" name="Picture 3" descr="Trending overall">
            <a:extLst>
              <a:ext uri="{FF2B5EF4-FFF2-40B4-BE49-F238E27FC236}">
                <a16:creationId xmlns:a16="http://schemas.microsoft.com/office/drawing/2014/main" id="{63511015-E468-43FF-A653-D39A4381E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971800"/>
            <a:ext cx="4381500"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EA63FAD-4E16-4241-8F59-2DB65ACE2B92}"/>
              </a:ext>
            </a:extLst>
          </p:cNvPr>
          <p:cNvSpPr>
            <a:spLocks noGrp="1" noChangeArrowheads="1"/>
          </p:cNvSpPr>
          <p:nvPr>
            <p:ph type="title"/>
          </p:nvPr>
        </p:nvSpPr>
        <p:spPr/>
        <p:txBody>
          <a:bodyPr/>
          <a:lstStyle/>
          <a:p>
            <a:r>
              <a:rPr lang="en-US" altLang="en-US"/>
              <a:t>Spectral Resolution</a:t>
            </a:r>
          </a:p>
        </p:txBody>
      </p:sp>
      <p:sp>
        <p:nvSpPr>
          <p:cNvPr id="39939" name="Rectangle 3">
            <a:extLst>
              <a:ext uri="{FF2B5EF4-FFF2-40B4-BE49-F238E27FC236}">
                <a16:creationId xmlns:a16="http://schemas.microsoft.com/office/drawing/2014/main" id="{B06988E1-95B6-4F0E-B1A9-605AC410EA46}"/>
              </a:ext>
            </a:extLst>
          </p:cNvPr>
          <p:cNvSpPr>
            <a:spLocks noGrp="1" noChangeArrowheads="1"/>
          </p:cNvSpPr>
          <p:nvPr>
            <p:ph idx="1"/>
          </p:nvPr>
        </p:nvSpPr>
        <p:spPr/>
        <p:txBody>
          <a:bodyPr/>
          <a:lstStyle/>
          <a:p>
            <a:r>
              <a:rPr lang="en-US" altLang="en-US"/>
              <a:t>Common Values</a:t>
            </a:r>
          </a:p>
          <a:p>
            <a:pPr lvl="1"/>
            <a:r>
              <a:rPr lang="en-US" altLang="en-US"/>
              <a:t>100 to 3200 “Lines”</a:t>
            </a:r>
          </a:p>
          <a:p>
            <a:pPr lvl="1"/>
            <a:r>
              <a:rPr lang="en-US" altLang="en-US"/>
              <a:t>400 or 800 typical</a:t>
            </a:r>
          </a:p>
          <a:p>
            <a:pPr lvl="1"/>
            <a:r>
              <a:rPr lang="en-US" altLang="en-US"/>
              <a:t>Fmax/Lines = Frequency Resolution</a:t>
            </a:r>
          </a:p>
          <a:p>
            <a:pPr lvl="2"/>
            <a:r>
              <a:rPr lang="en-US" altLang="en-US"/>
              <a:t>1000 Hz/400 lines = 2.5 Hz Resolution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2C83-5152-4182-8C37-FD8CDC3F3E41}"/>
              </a:ext>
            </a:extLst>
          </p:cNvPr>
          <p:cNvSpPr>
            <a:spLocks noGrp="1"/>
          </p:cNvSpPr>
          <p:nvPr>
            <p:ph type="title"/>
          </p:nvPr>
        </p:nvSpPr>
        <p:spPr>
          <a:xfrm>
            <a:off x="982133" y="457201"/>
            <a:ext cx="7704667" cy="685799"/>
          </a:xfrm>
        </p:spPr>
        <p:txBody>
          <a:bodyPr>
            <a:normAutofit fontScale="90000"/>
          </a:bodyPr>
          <a:lstStyle/>
          <a:p>
            <a:r>
              <a:rPr lang="en-IN" dirty="0"/>
              <a:t>FFT plot UI created in LabVIEW</a:t>
            </a:r>
            <a:endParaRPr lang="en-US" dirty="0"/>
          </a:p>
        </p:txBody>
      </p:sp>
      <p:pic>
        <p:nvPicPr>
          <p:cNvPr id="5" name="Content Placeholder 4">
            <a:extLst>
              <a:ext uri="{FF2B5EF4-FFF2-40B4-BE49-F238E27FC236}">
                <a16:creationId xmlns:a16="http://schemas.microsoft.com/office/drawing/2014/main" id="{8592C6DC-224B-4D93-BA4A-1C28AC80D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3" y="1600200"/>
            <a:ext cx="9207849" cy="5530190"/>
          </a:xfrm>
        </p:spPr>
      </p:pic>
    </p:spTree>
    <p:extLst>
      <p:ext uri="{BB962C8B-B14F-4D97-AF65-F5344CB8AC3E}">
        <p14:creationId xmlns:p14="http://schemas.microsoft.com/office/powerpoint/2010/main" val="18041919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2F1BB1D-0E68-41D3-AE40-AC594335AC16}"/>
              </a:ext>
            </a:extLst>
          </p:cNvPr>
          <p:cNvSpPr>
            <a:spLocks noGrp="1" noChangeArrowheads="1"/>
          </p:cNvSpPr>
          <p:nvPr>
            <p:ph type="title"/>
          </p:nvPr>
        </p:nvSpPr>
        <p:spPr>
          <a:xfrm>
            <a:off x="0" y="1981200"/>
            <a:ext cx="6248400" cy="1066800"/>
          </a:xfrm>
        </p:spPr>
        <p:txBody>
          <a:bodyPr/>
          <a:lstStyle/>
          <a:p>
            <a:r>
              <a:rPr lang="en-US" altLang="en-US"/>
              <a:t>Spectral Integration</a:t>
            </a:r>
          </a:p>
        </p:txBody>
      </p:sp>
      <p:sp>
        <p:nvSpPr>
          <p:cNvPr id="101380" name="Rectangle 4">
            <a:extLst>
              <a:ext uri="{FF2B5EF4-FFF2-40B4-BE49-F238E27FC236}">
                <a16:creationId xmlns:a16="http://schemas.microsoft.com/office/drawing/2014/main" id="{8A2EC7E2-2DE6-4A3D-B791-BA4FBEBAC8C9}"/>
              </a:ext>
            </a:extLst>
          </p:cNvPr>
          <p:cNvSpPr>
            <a:spLocks noGrp="1" noChangeArrowheads="1"/>
          </p:cNvSpPr>
          <p:nvPr>
            <p:ph idx="1"/>
          </p:nvPr>
        </p:nvSpPr>
        <p:spPr>
          <a:xfrm>
            <a:off x="304800" y="2971800"/>
            <a:ext cx="5029200" cy="3733800"/>
          </a:xfrm>
        </p:spPr>
        <p:txBody>
          <a:bodyPr/>
          <a:lstStyle/>
          <a:p>
            <a:r>
              <a:rPr lang="en-US" altLang="en-US" sz="2800"/>
              <a:t>Where does the “Ski-Slope come from?</a:t>
            </a:r>
          </a:p>
          <a:p>
            <a:pPr lvl="1"/>
            <a:r>
              <a:rPr lang="en-US" altLang="en-US" sz="2400"/>
              <a:t>Integrating Acceleration to get Velocity pops out a constant value, which is manifested as a “DC” component because it has no frequency dependence!</a:t>
            </a:r>
          </a:p>
        </p:txBody>
      </p:sp>
      <p:pic>
        <p:nvPicPr>
          <p:cNvPr id="101379" name="Picture 3">
            <a:extLst>
              <a:ext uri="{FF2B5EF4-FFF2-40B4-BE49-F238E27FC236}">
                <a16:creationId xmlns:a16="http://schemas.microsoft.com/office/drawing/2014/main" id="{6CE39C7A-7B87-4353-9B32-3CA6A7FB5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413" y="2590800"/>
            <a:ext cx="33035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5B93480-6DAD-405D-A498-285B3E613E7A}"/>
              </a:ext>
            </a:extLst>
          </p:cNvPr>
          <p:cNvSpPr>
            <a:spLocks noGrp="1" noChangeArrowheads="1"/>
          </p:cNvSpPr>
          <p:nvPr>
            <p:ph type="title"/>
          </p:nvPr>
        </p:nvSpPr>
        <p:spPr>
          <a:xfrm>
            <a:off x="-457200" y="1981200"/>
            <a:ext cx="4343400" cy="1524000"/>
          </a:xfrm>
        </p:spPr>
        <p:txBody>
          <a:bodyPr/>
          <a:lstStyle/>
          <a:p>
            <a:r>
              <a:rPr lang="en-US" altLang="en-US"/>
              <a:t>Spectral </a:t>
            </a:r>
            <a:br>
              <a:rPr lang="en-US" altLang="en-US"/>
            </a:br>
            <a:r>
              <a:rPr lang="en-US" altLang="en-US"/>
              <a:t>Integration</a:t>
            </a:r>
          </a:p>
        </p:txBody>
      </p:sp>
      <p:sp>
        <p:nvSpPr>
          <p:cNvPr id="103432" name="Rectangle 8">
            <a:extLst>
              <a:ext uri="{FF2B5EF4-FFF2-40B4-BE49-F238E27FC236}">
                <a16:creationId xmlns:a16="http://schemas.microsoft.com/office/drawing/2014/main" id="{05A2336E-B381-4695-83E9-F4AB8452EA28}"/>
              </a:ext>
            </a:extLst>
          </p:cNvPr>
          <p:cNvSpPr>
            <a:spLocks noGrp="1" noChangeArrowheads="1"/>
          </p:cNvSpPr>
          <p:nvPr>
            <p:ph idx="1"/>
          </p:nvPr>
        </p:nvSpPr>
        <p:spPr>
          <a:xfrm>
            <a:off x="152400" y="3505200"/>
            <a:ext cx="3352800" cy="2590800"/>
          </a:xfrm>
          <a:noFill/>
          <a:ln/>
        </p:spPr>
        <p:txBody>
          <a:bodyPr/>
          <a:lstStyle/>
          <a:p>
            <a:r>
              <a:rPr lang="en-US" altLang="en-US"/>
              <a:t>How do we solve this problem?</a:t>
            </a:r>
          </a:p>
        </p:txBody>
      </p:sp>
      <p:pic>
        <p:nvPicPr>
          <p:cNvPr id="103429" name="Picture 5" descr="Example of ski slope">
            <a:extLst>
              <a:ext uri="{FF2B5EF4-FFF2-40B4-BE49-F238E27FC236}">
                <a16:creationId xmlns:a16="http://schemas.microsoft.com/office/drawing/2014/main" id="{CC0CC30A-DE8A-4AFF-8307-2BB3A4D2E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057400"/>
            <a:ext cx="5562600" cy="474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13EB4DF-2513-4A14-872C-EB9547AA7322}"/>
              </a:ext>
            </a:extLst>
          </p:cNvPr>
          <p:cNvSpPr>
            <a:spLocks noGrp="1" noChangeArrowheads="1"/>
          </p:cNvSpPr>
          <p:nvPr>
            <p:ph type="title"/>
          </p:nvPr>
        </p:nvSpPr>
        <p:spPr>
          <a:xfrm>
            <a:off x="-457200" y="1981200"/>
            <a:ext cx="4343400" cy="1524000"/>
          </a:xfrm>
        </p:spPr>
        <p:txBody>
          <a:bodyPr/>
          <a:lstStyle/>
          <a:p>
            <a:r>
              <a:rPr lang="en-US" altLang="en-US"/>
              <a:t>Spectral </a:t>
            </a:r>
            <a:br>
              <a:rPr lang="en-US" altLang="en-US"/>
            </a:br>
            <a:r>
              <a:rPr lang="en-US" altLang="en-US"/>
              <a:t>Integration</a:t>
            </a:r>
          </a:p>
        </p:txBody>
      </p:sp>
      <p:sp>
        <p:nvSpPr>
          <p:cNvPr id="104452" name="Rectangle 4">
            <a:extLst>
              <a:ext uri="{FF2B5EF4-FFF2-40B4-BE49-F238E27FC236}">
                <a16:creationId xmlns:a16="http://schemas.microsoft.com/office/drawing/2014/main" id="{00A91154-E32D-4CAC-A2A1-BF9F19248EBC}"/>
              </a:ext>
            </a:extLst>
          </p:cNvPr>
          <p:cNvSpPr>
            <a:spLocks noGrp="1" noChangeArrowheads="1"/>
          </p:cNvSpPr>
          <p:nvPr>
            <p:ph idx="1"/>
          </p:nvPr>
        </p:nvSpPr>
        <p:spPr>
          <a:xfrm>
            <a:off x="152400" y="3505200"/>
            <a:ext cx="3581400" cy="3352800"/>
          </a:xfrm>
          <a:noFill/>
          <a:ln/>
        </p:spPr>
        <p:txBody>
          <a:bodyPr/>
          <a:lstStyle/>
          <a:p>
            <a:pPr>
              <a:lnSpc>
                <a:spcPct val="90000"/>
              </a:lnSpc>
            </a:pPr>
            <a:r>
              <a:rPr lang="en-US" altLang="en-US" sz="2800"/>
              <a:t>Truth is – we can’t!</a:t>
            </a:r>
          </a:p>
          <a:p>
            <a:pPr lvl="1">
              <a:lnSpc>
                <a:spcPct val="90000"/>
              </a:lnSpc>
            </a:pPr>
            <a:r>
              <a:rPr lang="en-US" altLang="en-US" sz="2400"/>
              <a:t>It’s PHYSICS!</a:t>
            </a:r>
          </a:p>
          <a:p>
            <a:pPr>
              <a:lnSpc>
                <a:spcPct val="90000"/>
              </a:lnSpc>
            </a:pPr>
            <a:r>
              <a:rPr lang="en-US" altLang="en-US" sz="2800"/>
              <a:t>What we can do is…</a:t>
            </a:r>
          </a:p>
          <a:p>
            <a:pPr lvl="1">
              <a:lnSpc>
                <a:spcPct val="90000"/>
              </a:lnSpc>
            </a:pPr>
            <a:r>
              <a:rPr lang="en-US" altLang="en-US" sz="2400"/>
              <a:t>“Zero” the first 5 or so Spectral Bins!</a:t>
            </a:r>
          </a:p>
        </p:txBody>
      </p:sp>
      <p:pic>
        <p:nvPicPr>
          <p:cNvPr id="104453" name="Picture 5" descr="First 5 bins zero">
            <a:extLst>
              <a:ext uri="{FF2B5EF4-FFF2-40B4-BE49-F238E27FC236}">
                <a16:creationId xmlns:a16="http://schemas.microsoft.com/office/drawing/2014/main" id="{1C4AA0F2-BFE6-4EC5-921D-230A21622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133600"/>
            <a:ext cx="5638800" cy="381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B2B776-EA9D-499F-8631-627A10FD4586}"/>
              </a:ext>
            </a:extLst>
          </p:cNvPr>
          <p:cNvSpPr>
            <a:spLocks noGrp="1" noChangeArrowheads="1"/>
          </p:cNvSpPr>
          <p:nvPr>
            <p:ph type="title"/>
          </p:nvPr>
        </p:nvSpPr>
        <p:spPr/>
        <p:txBody>
          <a:bodyPr/>
          <a:lstStyle/>
          <a:p>
            <a:r>
              <a:rPr lang="en-US" altLang="en-US"/>
              <a:t>Spectrum Analysis</a:t>
            </a:r>
          </a:p>
        </p:txBody>
      </p:sp>
      <p:sp>
        <p:nvSpPr>
          <p:cNvPr id="44035" name="Rectangle 3">
            <a:extLst>
              <a:ext uri="{FF2B5EF4-FFF2-40B4-BE49-F238E27FC236}">
                <a16:creationId xmlns:a16="http://schemas.microsoft.com/office/drawing/2014/main" id="{86D1DC0B-C2A8-4453-9547-410B7B7EC019}"/>
              </a:ext>
            </a:extLst>
          </p:cNvPr>
          <p:cNvSpPr>
            <a:spLocks noGrp="1" noChangeArrowheads="1"/>
          </p:cNvSpPr>
          <p:nvPr>
            <p:ph idx="1"/>
          </p:nvPr>
        </p:nvSpPr>
        <p:spPr>
          <a:xfrm>
            <a:off x="685800" y="2971800"/>
            <a:ext cx="7772400" cy="3048000"/>
          </a:xfrm>
        </p:spPr>
        <p:txBody>
          <a:bodyPr/>
          <a:lstStyle/>
          <a:p>
            <a:r>
              <a:rPr lang="en-US" altLang="en-US"/>
              <a:t>Machine Component Condition</a:t>
            </a:r>
          </a:p>
          <a:p>
            <a:pPr lvl="1"/>
            <a:r>
              <a:rPr lang="en-US" altLang="en-US"/>
              <a:t>Identified by Frequency</a:t>
            </a:r>
          </a:p>
          <a:p>
            <a:pPr lvl="1"/>
            <a:r>
              <a:rPr lang="en-US" altLang="en-US"/>
              <a:t>Severity Indicated by Amplitude</a:t>
            </a:r>
          </a:p>
          <a:p>
            <a:pPr lvl="1"/>
            <a:r>
              <a:rPr lang="en-US" altLang="en-US"/>
              <a:t>Rate of Deterioration Indicated by Spectral Comparison over Time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C754C9B-4B2F-4BA5-B83D-E94FA6A8976E}"/>
              </a:ext>
            </a:extLst>
          </p:cNvPr>
          <p:cNvSpPr>
            <a:spLocks noGrp="1" noChangeArrowheads="1"/>
          </p:cNvSpPr>
          <p:nvPr>
            <p:ph type="title"/>
          </p:nvPr>
        </p:nvSpPr>
        <p:spPr/>
        <p:txBody>
          <a:bodyPr/>
          <a:lstStyle/>
          <a:p>
            <a:r>
              <a:rPr lang="en-US" altLang="en-US"/>
              <a:t>Waveform Analysis</a:t>
            </a:r>
          </a:p>
        </p:txBody>
      </p:sp>
      <p:sp>
        <p:nvSpPr>
          <p:cNvPr id="45059" name="Rectangle 3">
            <a:extLst>
              <a:ext uri="{FF2B5EF4-FFF2-40B4-BE49-F238E27FC236}">
                <a16:creationId xmlns:a16="http://schemas.microsoft.com/office/drawing/2014/main" id="{38D6D153-D043-4759-B6E0-D68A55D5C64A}"/>
              </a:ext>
            </a:extLst>
          </p:cNvPr>
          <p:cNvSpPr>
            <a:spLocks noGrp="1" noChangeArrowheads="1"/>
          </p:cNvSpPr>
          <p:nvPr>
            <p:ph idx="1"/>
          </p:nvPr>
        </p:nvSpPr>
        <p:spPr>
          <a:xfrm>
            <a:off x="1009096" y="2436056"/>
            <a:ext cx="7772400" cy="3048000"/>
          </a:xfrm>
        </p:spPr>
        <p:txBody>
          <a:bodyPr/>
          <a:lstStyle/>
          <a:p>
            <a:r>
              <a:rPr lang="en-US" altLang="en-US" dirty="0"/>
              <a:t>Pattern Recognition is Key</a:t>
            </a:r>
          </a:p>
          <a:p>
            <a:pPr lvl="1"/>
            <a:r>
              <a:rPr lang="en-US" altLang="en-US" dirty="0"/>
              <a:t>Requires understanding of Machine Components</a:t>
            </a:r>
          </a:p>
          <a:p>
            <a:pPr lvl="2"/>
            <a:r>
              <a:rPr lang="en-US" altLang="en-US" dirty="0"/>
              <a:t>Gearbox</a:t>
            </a:r>
          </a:p>
          <a:p>
            <a:pPr lvl="2"/>
            <a:r>
              <a:rPr lang="en-US" altLang="en-US" dirty="0"/>
              <a:t>Bearings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3DD0FF5-3394-4429-B939-D2A92F9C86C1}"/>
              </a:ext>
            </a:extLst>
          </p:cNvPr>
          <p:cNvSpPr>
            <a:spLocks noGrp="1" noChangeArrowheads="1"/>
          </p:cNvSpPr>
          <p:nvPr>
            <p:ph type="title"/>
          </p:nvPr>
        </p:nvSpPr>
        <p:spPr/>
        <p:txBody>
          <a:bodyPr/>
          <a:lstStyle/>
          <a:p>
            <a:r>
              <a:rPr lang="en-US" altLang="en-US"/>
              <a:t>Waveform Analysis</a:t>
            </a:r>
          </a:p>
        </p:txBody>
      </p:sp>
      <p:pic>
        <p:nvPicPr>
          <p:cNvPr id="120837" name="Picture 5" descr="1 and 2 times waveform">
            <a:extLst>
              <a:ext uri="{FF2B5EF4-FFF2-40B4-BE49-F238E27FC236}">
                <a16:creationId xmlns:a16="http://schemas.microsoft.com/office/drawing/2014/main" id="{4F6A6AF8-59AB-45DF-AF0D-2B327B20E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316" y="2286000"/>
            <a:ext cx="5194300" cy="1865313"/>
          </a:xfrm>
          <a:prstGeom prst="rect">
            <a:avLst/>
          </a:prstGeom>
          <a:noFill/>
          <a:extLst>
            <a:ext uri="{909E8E84-426E-40DD-AFC4-6F175D3DCCD1}">
              <a14:hiddenFill xmlns:a14="http://schemas.microsoft.com/office/drawing/2010/main">
                <a:solidFill>
                  <a:srgbClr val="FFFFFF"/>
                </a:solidFill>
              </a14:hiddenFill>
            </a:ext>
          </a:extLst>
        </p:spPr>
      </p:pic>
      <p:pic>
        <p:nvPicPr>
          <p:cNvPr id="120838" name="Picture 6" descr="3 and 4 times waveform">
            <a:extLst>
              <a:ext uri="{FF2B5EF4-FFF2-40B4-BE49-F238E27FC236}">
                <a16:creationId xmlns:a16="http://schemas.microsoft.com/office/drawing/2014/main" id="{C86B4265-E10D-4CD3-B727-F5974E29E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728" y="4151313"/>
            <a:ext cx="5105400"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ADF3774-1E06-4942-906B-5E5E8E5704B9}"/>
              </a:ext>
            </a:extLst>
          </p:cNvPr>
          <p:cNvSpPr>
            <a:spLocks noGrp="1" noChangeArrowheads="1"/>
          </p:cNvSpPr>
          <p:nvPr>
            <p:ph type="title"/>
          </p:nvPr>
        </p:nvSpPr>
        <p:spPr>
          <a:xfrm>
            <a:off x="0" y="1981200"/>
            <a:ext cx="4800600" cy="1143000"/>
          </a:xfrm>
        </p:spPr>
        <p:txBody>
          <a:bodyPr/>
          <a:lstStyle/>
          <a:p>
            <a:r>
              <a:rPr lang="en-US" altLang="en-US"/>
              <a:t>Orbit Analysis</a:t>
            </a:r>
          </a:p>
        </p:txBody>
      </p:sp>
      <p:pic>
        <p:nvPicPr>
          <p:cNvPr id="46083" name="Picture 3" descr="chillerbow_17_0002">
            <a:extLst>
              <a:ext uri="{FF2B5EF4-FFF2-40B4-BE49-F238E27FC236}">
                <a16:creationId xmlns:a16="http://schemas.microsoft.com/office/drawing/2014/main" id="{645A4360-5BC7-4CF6-8810-30F4CFD66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685800"/>
            <a:ext cx="4429125" cy="600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56CA3A-17F2-4B02-A504-751D5F4DC82E}"/>
              </a:ext>
            </a:extLst>
          </p:cNvPr>
          <p:cNvSpPr>
            <a:spLocks noGrp="1" noChangeArrowheads="1"/>
          </p:cNvSpPr>
          <p:nvPr>
            <p:ph type="title"/>
          </p:nvPr>
        </p:nvSpPr>
        <p:spPr>
          <a:xfrm>
            <a:off x="1371600" y="304800"/>
            <a:ext cx="7772400" cy="1143000"/>
          </a:xfrm>
        </p:spPr>
        <p:txBody>
          <a:bodyPr/>
          <a:lstStyle/>
          <a:p>
            <a:r>
              <a:rPr lang="en-US" altLang="en-US"/>
              <a:t>Machine Transients</a:t>
            </a:r>
          </a:p>
        </p:txBody>
      </p:sp>
      <p:pic>
        <p:nvPicPr>
          <p:cNvPr id="47107" name="Picture 3">
            <a:extLst>
              <a:ext uri="{FF2B5EF4-FFF2-40B4-BE49-F238E27FC236}">
                <a16:creationId xmlns:a16="http://schemas.microsoft.com/office/drawing/2014/main" id="{0DE0D208-9421-4708-9FA3-D81CC3D5E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5700"/>
            <a:ext cx="914400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4BE7531-D8AF-4102-AADF-CB2A28104AC7}"/>
              </a:ext>
            </a:extLst>
          </p:cNvPr>
          <p:cNvSpPr>
            <a:spLocks noGrp="1" noChangeArrowheads="1"/>
          </p:cNvSpPr>
          <p:nvPr>
            <p:ph type="title"/>
          </p:nvPr>
        </p:nvSpPr>
        <p:spPr/>
        <p:txBody>
          <a:bodyPr/>
          <a:lstStyle/>
          <a:p>
            <a:r>
              <a:rPr lang="en-US" altLang="en-US"/>
              <a:t>Vibration Severity</a:t>
            </a:r>
          </a:p>
        </p:txBody>
      </p:sp>
      <p:sp>
        <p:nvSpPr>
          <p:cNvPr id="48131" name="Rectangle 3">
            <a:extLst>
              <a:ext uri="{FF2B5EF4-FFF2-40B4-BE49-F238E27FC236}">
                <a16:creationId xmlns:a16="http://schemas.microsoft.com/office/drawing/2014/main" id="{53E23CF7-4321-41C4-BA88-FF896C38F0DA}"/>
              </a:ext>
            </a:extLst>
          </p:cNvPr>
          <p:cNvSpPr>
            <a:spLocks noGrp="1" noChangeArrowheads="1"/>
          </p:cNvSpPr>
          <p:nvPr>
            <p:ph idx="1"/>
          </p:nvPr>
        </p:nvSpPr>
        <p:spPr>
          <a:xfrm>
            <a:off x="685800" y="2971800"/>
            <a:ext cx="7772400" cy="3048000"/>
          </a:xfrm>
        </p:spPr>
        <p:txBody>
          <a:bodyPr/>
          <a:lstStyle/>
          <a:p>
            <a:r>
              <a:rPr lang="en-US" altLang="en-US"/>
              <a:t>When do I make the call?</a:t>
            </a:r>
          </a:p>
          <a:p>
            <a:pPr lvl="1"/>
            <a:r>
              <a:rPr lang="en-US" altLang="en-US"/>
              <a:t>Alarm Levels</a:t>
            </a:r>
          </a:p>
          <a:p>
            <a:pPr lvl="1"/>
            <a:r>
              <a:rPr lang="en-US" altLang="en-US"/>
              <a:t>Fault Levels</a:t>
            </a:r>
          </a:p>
          <a:p>
            <a:pPr lvl="1"/>
            <a:r>
              <a:rPr lang="en-US" altLang="en-US"/>
              <a:t>Do you use GM, API, ISO Guidelines?</a:t>
            </a:r>
          </a:p>
          <a:p>
            <a:pPr lvl="1"/>
            <a:r>
              <a:rPr lang="en-US" altLang="en-US"/>
              <a:t>Risk vs. Reward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BFB621-6D57-4829-8FCA-470D23DE220E}"/>
              </a:ext>
            </a:extLst>
          </p:cNvPr>
          <p:cNvSpPr>
            <a:spLocks noGrp="1" noChangeArrowheads="1"/>
          </p:cNvSpPr>
          <p:nvPr>
            <p:ph type="title"/>
          </p:nvPr>
        </p:nvSpPr>
        <p:spPr>
          <a:xfrm>
            <a:off x="685800" y="381000"/>
            <a:ext cx="7600950" cy="114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en-US"/>
              <a:t>Future Issues</a:t>
            </a:r>
          </a:p>
        </p:txBody>
      </p:sp>
      <p:sp>
        <p:nvSpPr>
          <p:cNvPr id="8195" name="Rectangle 3">
            <a:extLst>
              <a:ext uri="{FF2B5EF4-FFF2-40B4-BE49-F238E27FC236}">
                <a16:creationId xmlns:a16="http://schemas.microsoft.com/office/drawing/2014/main" id="{B1D60F58-6FBB-4912-BEC4-449504897A4A}"/>
              </a:ext>
            </a:extLst>
          </p:cNvPr>
          <p:cNvSpPr>
            <a:spLocks noGrp="1" noChangeArrowheads="1"/>
          </p:cNvSpPr>
          <p:nvPr>
            <p:ph type="body" idx="1"/>
          </p:nvPr>
        </p:nvSpPr>
        <p:spPr>
          <a:xfrm>
            <a:off x="1066800" y="1752600"/>
            <a:ext cx="7653338" cy="4714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90000"/>
              </a:lnSpc>
            </a:pPr>
            <a:r>
              <a:rPr lang="en-US" altLang="en-US"/>
              <a:t>Need to formalize the communication  with other tools</a:t>
            </a:r>
          </a:p>
          <a:p>
            <a:pPr lvl="1">
              <a:lnSpc>
                <a:spcPct val="90000"/>
              </a:lnSpc>
            </a:pPr>
            <a:r>
              <a:rPr lang="en-US" altLang="en-US"/>
              <a:t>Input Details</a:t>
            </a:r>
          </a:p>
          <a:p>
            <a:pPr lvl="1">
              <a:lnSpc>
                <a:spcPct val="90000"/>
              </a:lnSpc>
            </a:pPr>
            <a:r>
              <a:rPr lang="en-US" altLang="en-US"/>
              <a:t>Output Details</a:t>
            </a:r>
          </a:p>
          <a:p>
            <a:pPr lvl="1">
              <a:lnSpc>
                <a:spcPct val="90000"/>
              </a:lnSpc>
            </a:pPr>
            <a:r>
              <a:rPr lang="en-US" altLang="en-US"/>
              <a:t>Other issues</a:t>
            </a:r>
          </a:p>
          <a:p>
            <a:pPr>
              <a:lnSpc>
                <a:spcPct val="90000"/>
              </a:lnSpc>
            </a:pPr>
            <a:r>
              <a:rPr lang="en-US" altLang="en-US"/>
              <a:t>Analysis Details</a:t>
            </a:r>
          </a:p>
          <a:p>
            <a:pPr lvl="1">
              <a:lnSpc>
                <a:spcPct val="90000"/>
              </a:lnSpc>
            </a:pPr>
            <a:r>
              <a:rPr lang="en-US" altLang="en-US"/>
              <a:t>What information will be needed ?</a:t>
            </a:r>
          </a:p>
          <a:p>
            <a:pPr lvl="1">
              <a:lnSpc>
                <a:spcPct val="90000"/>
              </a:lnSpc>
            </a:pPr>
            <a:r>
              <a:rPr lang="en-US" altLang="en-US"/>
              <a:t>How to extract that information ?</a:t>
            </a:r>
          </a:p>
          <a:p>
            <a:pPr>
              <a:lnSpc>
                <a:spcPct val="90000"/>
              </a:lnSpc>
            </a:pPr>
            <a:r>
              <a:rPr lang="en-US" altLang="en-US"/>
              <a:t>Binding Issues</a:t>
            </a:r>
          </a:p>
          <a:p>
            <a:pPr lvl="1">
              <a:lnSpc>
                <a:spcPct val="90000"/>
              </a:lnSpc>
            </a:pPr>
            <a:r>
              <a:rPr lang="en-US" altLang="en-US"/>
              <a:t>Task communication requirements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 calcmode="lin" valueType="num">
                                      <p:cBhvr additive="base">
                                        <p:cTn id="29"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anim calcmode="lin" valueType="num">
                                      <p:cBhvr additive="base">
                                        <p:cTn id="3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 calcmode="lin" valueType="num">
                                      <p:cBhvr additive="base">
                                        <p:cTn id="39"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195">
                                            <p:txEl>
                                              <p:pRg st="8" end="8"/>
                                            </p:txEl>
                                          </p:spTgt>
                                        </p:tgtEl>
                                        <p:attrNameLst>
                                          <p:attrName>style.visibility</p:attrName>
                                        </p:attrNameLst>
                                      </p:cBhvr>
                                      <p:to>
                                        <p:strVal val="visible"/>
                                      </p:to>
                                    </p:set>
                                    <p:anim calcmode="lin" valueType="num">
                                      <p:cBhvr additive="base">
                                        <p:cTn id="43"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2C83-5152-4182-8C37-FD8CDC3F3E41}"/>
              </a:ext>
            </a:extLst>
          </p:cNvPr>
          <p:cNvSpPr>
            <a:spLocks noGrp="1"/>
          </p:cNvSpPr>
          <p:nvPr>
            <p:ph type="title"/>
          </p:nvPr>
        </p:nvSpPr>
        <p:spPr>
          <a:xfrm>
            <a:off x="982133" y="457201"/>
            <a:ext cx="7704667" cy="685799"/>
          </a:xfrm>
        </p:spPr>
        <p:txBody>
          <a:bodyPr>
            <a:normAutofit fontScale="90000"/>
          </a:bodyPr>
          <a:lstStyle/>
          <a:p>
            <a:r>
              <a:rPr lang="en-IN" dirty="0"/>
              <a:t>FFT plot UI created in </a:t>
            </a:r>
            <a:r>
              <a:rPr lang="en-IN" dirty="0" err="1"/>
              <a:t>Py</a:t>
            </a:r>
            <a:endParaRPr lang="en-US" dirty="0"/>
          </a:p>
        </p:txBody>
      </p:sp>
      <p:pic>
        <p:nvPicPr>
          <p:cNvPr id="6" name="Content Placeholder 5">
            <a:extLst>
              <a:ext uri="{FF2B5EF4-FFF2-40B4-BE49-F238E27FC236}">
                <a16:creationId xmlns:a16="http://schemas.microsoft.com/office/drawing/2014/main" id="{E7D6D552-7024-4A30-82A2-A85D7E7ACBF0}"/>
              </a:ext>
            </a:extLst>
          </p:cNvPr>
          <p:cNvPicPr>
            <a:picLocks noGrp="1" noChangeAspect="1"/>
          </p:cNvPicPr>
          <p:nvPr>
            <p:ph idx="1"/>
          </p:nvPr>
        </p:nvPicPr>
        <p:blipFill>
          <a:blip r:embed="rId2"/>
          <a:stretch>
            <a:fillRect/>
          </a:stretch>
        </p:blipFill>
        <p:spPr>
          <a:xfrm>
            <a:off x="1600200" y="1600200"/>
            <a:ext cx="6144800" cy="4627563"/>
          </a:xfrm>
          <a:prstGeom prst="rect">
            <a:avLst/>
          </a:prstGeom>
        </p:spPr>
      </p:pic>
    </p:spTree>
    <p:extLst>
      <p:ext uri="{BB962C8B-B14F-4D97-AF65-F5344CB8AC3E}">
        <p14:creationId xmlns:p14="http://schemas.microsoft.com/office/powerpoint/2010/main" val="3194236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468CD78-3F3D-407D-AECD-90027DDF75CC}"/>
              </a:ext>
            </a:extLst>
          </p:cNvPr>
          <p:cNvSpPr>
            <a:spLocks noGrp="1" noChangeArrowheads="1"/>
          </p:cNvSpPr>
          <p:nvPr>
            <p:ph type="title"/>
          </p:nvPr>
        </p:nvSpPr>
        <p:spPr>
          <a:xfrm>
            <a:off x="762000" y="457200"/>
            <a:ext cx="7772400" cy="914400"/>
          </a:xfrm>
        </p:spPr>
        <p:txBody>
          <a:bodyPr/>
          <a:lstStyle/>
          <a:p>
            <a:r>
              <a:rPr lang="en-US" altLang="en-US"/>
              <a:t>Communication with tools</a:t>
            </a:r>
          </a:p>
        </p:txBody>
      </p:sp>
      <p:sp>
        <p:nvSpPr>
          <p:cNvPr id="16387" name="Rectangle 3">
            <a:extLst>
              <a:ext uri="{FF2B5EF4-FFF2-40B4-BE49-F238E27FC236}">
                <a16:creationId xmlns:a16="http://schemas.microsoft.com/office/drawing/2014/main" id="{4E101985-6967-4516-A864-34C873691BB7}"/>
              </a:ext>
            </a:extLst>
          </p:cNvPr>
          <p:cNvSpPr>
            <a:spLocks noGrp="1" noChangeArrowheads="1"/>
          </p:cNvSpPr>
          <p:nvPr>
            <p:ph type="body" idx="1"/>
          </p:nvPr>
        </p:nvSpPr>
        <p:spPr>
          <a:xfrm>
            <a:off x="1447800" y="1981200"/>
            <a:ext cx="7467600" cy="4114800"/>
          </a:xfrm>
        </p:spPr>
        <p:txBody>
          <a:bodyPr/>
          <a:lstStyle/>
          <a:p>
            <a:r>
              <a:rPr lang="en-US" altLang="en-US" dirty="0"/>
              <a:t>HW/SW Estimator</a:t>
            </a:r>
          </a:p>
          <a:p>
            <a:pPr lvl="1"/>
            <a:r>
              <a:rPr lang="en-US" altLang="en-US" dirty="0"/>
              <a:t>Invocation Details</a:t>
            </a:r>
          </a:p>
          <a:p>
            <a:pPr lvl="1"/>
            <a:r>
              <a:rPr lang="en-US" altLang="en-US" dirty="0"/>
              <a:t>Tool-specific output needed</a:t>
            </a:r>
          </a:p>
          <a:p>
            <a:r>
              <a:rPr lang="en-US" altLang="en-US" dirty="0" err="1"/>
              <a:t>Partitioner</a:t>
            </a:r>
            <a:endParaRPr lang="en-US" altLang="en-US" dirty="0"/>
          </a:p>
          <a:p>
            <a:pPr lvl="1"/>
            <a:r>
              <a:rPr lang="en-US" altLang="en-US" dirty="0"/>
              <a:t>Bindings output and segregation of data captured.</a:t>
            </a:r>
          </a:p>
          <a:p>
            <a:r>
              <a:rPr lang="en-US" altLang="en-US" dirty="0"/>
              <a:t>Synthesizer tools</a:t>
            </a:r>
          </a:p>
          <a:p>
            <a:r>
              <a:rPr lang="en-US" altLang="en-US" dirty="0"/>
              <a:t>C / </a:t>
            </a:r>
            <a:r>
              <a:rPr lang="en-US" altLang="en-US" dirty="0" err="1"/>
              <a:t>Py</a:t>
            </a:r>
            <a:r>
              <a:rPr lang="en-US" altLang="en-US" dirty="0"/>
              <a:t> Function Extractor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calcmode="lin" valueType="num">
                                      <p:cBhvr additive="base">
                                        <p:cTn id="15"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additive="base">
                                        <p:cTn id="2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anim calcmode="lin" valueType="num">
                                      <p:cBhvr additive="base">
                                        <p:cTn id="31"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pRg st="6" end="6"/>
                                            </p:txEl>
                                          </p:spTgt>
                                        </p:tgtEl>
                                        <p:attrNameLst>
                                          <p:attrName>style.visibility</p:attrName>
                                        </p:attrNameLst>
                                      </p:cBhvr>
                                      <p:to>
                                        <p:strVal val="visible"/>
                                      </p:to>
                                    </p:set>
                                    <p:anim calcmode="lin" valueType="num">
                                      <p:cBhvr additive="base">
                                        <p:cTn id="37"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B318B02-7EE6-4862-99C6-822D087E00F9}"/>
              </a:ext>
            </a:extLst>
          </p:cNvPr>
          <p:cNvSpPr>
            <a:spLocks noGrp="1" noChangeArrowheads="1"/>
          </p:cNvSpPr>
          <p:nvPr>
            <p:ph type="title"/>
          </p:nvPr>
        </p:nvSpPr>
        <p:spPr>
          <a:xfrm>
            <a:off x="228600" y="457200"/>
            <a:ext cx="7772400" cy="990600"/>
          </a:xfrm>
        </p:spPr>
        <p:txBody>
          <a:bodyPr/>
          <a:lstStyle/>
          <a:p>
            <a:r>
              <a:rPr lang="en-US" altLang="en-US"/>
              <a:t>Other Issues</a:t>
            </a:r>
          </a:p>
        </p:txBody>
      </p:sp>
      <p:sp>
        <p:nvSpPr>
          <p:cNvPr id="17411" name="Rectangle 3">
            <a:extLst>
              <a:ext uri="{FF2B5EF4-FFF2-40B4-BE49-F238E27FC236}">
                <a16:creationId xmlns:a16="http://schemas.microsoft.com/office/drawing/2014/main" id="{E5DEB536-F07B-4137-BAD3-CB5B440213C0}"/>
              </a:ext>
            </a:extLst>
          </p:cNvPr>
          <p:cNvSpPr>
            <a:spLocks noGrp="1" noChangeArrowheads="1"/>
          </p:cNvSpPr>
          <p:nvPr>
            <p:ph type="body" idx="1"/>
          </p:nvPr>
        </p:nvSpPr>
        <p:spPr>
          <a:xfrm>
            <a:off x="1219200" y="1981200"/>
            <a:ext cx="7315200" cy="4114800"/>
          </a:xfrm>
        </p:spPr>
        <p:txBody>
          <a:bodyPr/>
          <a:lstStyle/>
          <a:p>
            <a:r>
              <a:rPr lang="en-US" altLang="en-US" dirty="0"/>
              <a:t>Profiler</a:t>
            </a:r>
          </a:p>
          <a:p>
            <a:pPr lvl="1"/>
            <a:r>
              <a:rPr lang="en-US" altLang="en-US" dirty="0"/>
              <a:t>Default </a:t>
            </a:r>
            <a:r>
              <a:rPr lang="en-US" altLang="en-US" dirty="0" err="1"/>
              <a:t>DataSet</a:t>
            </a:r>
            <a:r>
              <a:rPr lang="en-US" altLang="en-US" dirty="0"/>
              <a:t> ?</a:t>
            </a:r>
          </a:p>
          <a:p>
            <a:pPr lvl="1"/>
            <a:r>
              <a:rPr lang="en-IN" altLang="en-US" dirty="0"/>
              <a:t>Machinery specific or Generic?</a:t>
            </a:r>
            <a:endParaRPr lang="en-US" altLang="en-US" dirty="0"/>
          </a:p>
          <a:p>
            <a:pPr marL="457200" lvl="1" inden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B318B02-7EE6-4862-99C6-822D087E00F9}"/>
              </a:ext>
            </a:extLst>
          </p:cNvPr>
          <p:cNvSpPr>
            <a:spLocks noGrp="1" noChangeArrowheads="1"/>
          </p:cNvSpPr>
          <p:nvPr>
            <p:ph type="title"/>
          </p:nvPr>
        </p:nvSpPr>
        <p:spPr>
          <a:xfrm>
            <a:off x="228600" y="457200"/>
            <a:ext cx="7772400" cy="990600"/>
          </a:xfrm>
        </p:spPr>
        <p:txBody>
          <a:bodyPr/>
          <a:lstStyle/>
          <a:p>
            <a:r>
              <a:rPr lang="en-IN" altLang="en-US" dirty="0"/>
              <a:t>References</a:t>
            </a:r>
            <a:endParaRPr lang="en-US" altLang="en-US" dirty="0"/>
          </a:p>
        </p:txBody>
      </p:sp>
      <p:sp>
        <p:nvSpPr>
          <p:cNvPr id="17411" name="Rectangle 3">
            <a:extLst>
              <a:ext uri="{FF2B5EF4-FFF2-40B4-BE49-F238E27FC236}">
                <a16:creationId xmlns:a16="http://schemas.microsoft.com/office/drawing/2014/main" id="{E5DEB536-F07B-4137-BAD3-CB5B440213C0}"/>
              </a:ext>
            </a:extLst>
          </p:cNvPr>
          <p:cNvSpPr>
            <a:spLocks noGrp="1" noChangeArrowheads="1"/>
          </p:cNvSpPr>
          <p:nvPr>
            <p:ph type="body" idx="1"/>
          </p:nvPr>
        </p:nvSpPr>
        <p:spPr>
          <a:xfrm>
            <a:off x="1219200" y="1981200"/>
            <a:ext cx="7315200" cy="4114800"/>
          </a:xfrm>
        </p:spPr>
        <p:txBody>
          <a:bodyPr>
            <a:normAutofit/>
          </a:bodyPr>
          <a:lstStyle/>
          <a:p>
            <a:r>
              <a:rPr lang="en-US" altLang="en-US" dirty="0"/>
              <a:t>1. Marne, N. S. Vibration Measurement System with Accelerometer Sensor Based on ARM [Text] / N. S. Marne, M. S. Nag-mode, R. D. Komati // International Journal of Emerging Technology and Advanced Engineering. – 2014. – Vol. 4, Issue 4. –P. 760–764.</a:t>
            </a:r>
          </a:p>
          <a:p>
            <a:r>
              <a:rPr lang="en-US" altLang="en-US" dirty="0"/>
              <a:t>2. </a:t>
            </a:r>
            <a:r>
              <a:rPr lang="en-US" altLang="en-US" dirty="0" err="1"/>
              <a:t>Iwaniec</a:t>
            </a:r>
            <a:r>
              <a:rPr lang="en-US" altLang="en-US" dirty="0"/>
              <a:t>, J. Output-Only Identification of Vibratory Machine Suspension Parameters under Exploitational Conditions [Text] /J. </a:t>
            </a:r>
            <a:r>
              <a:rPr lang="en-US" altLang="en-US" dirty="0" err="1"/>
              <a:t>Iwaniec</a:t>
            </a:r>
            <a:r>
              <a:rPr lang="en-US" altLang="en-US" dirty="0"/>
              <a:t>, M. </a:t>
            </a:r>
            <a:r>
              <a:rPr lang="en-US" altLang="en-US" dirty="0" err="1"/>
              <a:t>Iwaniec</a:t>
            </a:r>
            <a:r>
              <a:rPr lang="en-US" altLang="en-US" dirty="0"/>
              <a:t> // Solid State Phenomena. – 2016. – Vol. 248. – P. 175–185. </a:t>
            </a:r>
            <a:r>
              <a:rPr lang="en-US" altLang="en-US" dirty="0" err="1"/>
              <a:t>doi</a:t>
            </a:r>
            <a:r>
              <a:rPr lang="en-US" altLang="en-US" dirty="0"/>
              <a:t>: 10.4028/www.scientific.net/ssp.248.175</a:t>
            </a:r>
          </a:p>
        </p:txBody>
      </p:sp>
    </p:spTree>
    <p:extLst>
      <p:ext uri="{BB962C8B-B14F-4D97-AF65-F5344CB8AC3E}">
        <p14:creationId xmlns:p14="http://schemas.microsoft.com/office/powerpoint/2010/main" val="3371950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B318B02-7EE6-4862-99C6-822D087E00F9}"/>
              </a:ext>
            </a:extLst>
          </p:cNvPr>
          <p:cNvSpPr>
            <a:spLocks noGrp="1" noChangeArrowheads="1"/>
          </p:cNvSpPr>
          <p:nvPr>
            <p:ph type="title"/>
          </p:nvPr>
        </p:nvSpPr>
        <p:spPr>
          <a:xfrm>
            <a:off x="228600" y="457200"/>
            <a:ext cx="7772400" cy="990600"/>
          </a:xfrm>
        </p:spPr>
        <p:txBody>
          <a:bodyPr/>
          <a:lstStyle/>
          <a:p>
            <a:r>
              <a:rPr lang="en-IN" altLang="en-US" dirty="0"/>
              <a:t>References (contd.)</a:t>
            </a:r>
            <a:endParaRPr lang="en-US" altLang="en-US" dirty="0"/>
          </a:p>
        </p:txBody>
      </p:sp>
      <p:sp>
        <p:nvSpPr>
          <p:cNvPr id="17411" name="Rectangle 3">
            <a:extLst>
              <a:ext uri="{FF2B5EF4-FFF2-40B4-BE49-F238E27FC236}">
                <a16:creationId xmlns:a16="http://schemas.microsoft.com/office/drawing/2014/main" id="{E5DEB536-F07B-4137-BAD3-CB5B440213C0}"/>
              </a:ext>
            </a:extLst>
          </p:cNvPr>
          <p:cNvSpPr>
            <a:spLocks noGrp="1" noChangeArrowheads="1"/>
          </p:cNvSpPr>
          <p:nvPr>
            <p:ph type="body" idx="1"/>
          </p:nvPr>
        </p:nvSpPr>
        <p:spPr>
          <a:xfrm>
            <a:off x="1219200" y="1981200"/>
            <a:ext cx="7315200" cy="4114800"/>
          </a:xfrm>
        </p:spPr>
        <p:txBody>
          <a:bodyPr>
            <a:normAutofit fontScale="85000" lnSpcReduction="20000"/>
          </a:bodyPr>
          <a:lstStyle/>
          <a:p>
            <a:r>
              <a:rPr lang="en-US" altLang="en-US" dirty="0"/>
              <a:t>3. </a:t>
            </a:r>
            <a:r>
              <a:rPr lang="en-US" altLang="en-US" dirty="0" err="1"/>
              <a:t>Kharchenko</a:t>
            </a:r>
            <a:r>
              <a:rPr lang="en-US" altLang="en-US" dirty="0"/>
              <a:t>, L. Fluctuation of multi-section aboveground pipeline region under the influence of moving diagnostic pistol[Text] / L. </a:t>
            </a:r>
            <a:r>
              <a:rPr lang="en-US" altLang="en-US" dirty="0" err="1"/>
              <a:t>Kharchenko</a:t>
            </a:r>
            <a:r>
              <a:rPr lang="en-US" altLang="en-US" dirty="0"/>
              <a:t>, Ye. </a:t>
            </a:r>
            <a:r>
              <a:rPr lang="en-US" altLang="en-US" dirty="0" err="1"/>
              <a:t>Kharchenko</a:t>
            </a:r>
            <a:r>
              <a:rPr lang="en-US" altLang="en-US" dirty="0"/>
              <a:t> // Vibration in Physical Systems. – 2014. – Vol. 26. – P. 105–112.</a:t>
            </a:r>
          </a:p>
          <a:p>
            <a:endParaRPr lang="en-US" altLang="en-US" dirty="0"/>
          </a:p>
          <a:p>
            <a:r>
              <a:rPr lang="en-US" altLang="en-US" dirty="0"/>
              <a:t>4. </a:t>
            </a:r>
            <a:r>
              <a:rPr lang="en-US" altLang="en-US" dirty="0" err="1"/>
              <a:t>Tykhan</a:t>
            </a:r>
            <a:r>
              <a:rPr lang="en-US" altLang="en-US" dirty="0"/>
              <a:t>, M. New type of piezoresistive pressure sensors for environments with rapidly changing temperature [Text] / M. Ty-khan, O. </a:t>
            </a:r>
            <a:r>
              <a:rPr lang="en-US" altLang="en-US" dirty="0" err="1"/>
              <a:t>Ivakhiv</a:t>
            </a:r>
            <a:r>
              <a:rPr lang="en-US" altLang="en-US" dirty="0"/>
              <a:t>, V. </a:t>
            </a:r>
            <a:r>
              <a:rPr lang="en-US" altLang="en-US" dirty="0" err="1"/>
              <a:t>Teslyuk</a:t>
            </a:r>
            <a:r>
              <a:rPr lang="en-US" altLang="en-US" dirty="0"/>
              <a:t> // Metrology and Measurement Systems. – 2017. – Vol. 24, Issue 1. – P. 185–192. </a:t>
            </a:r>
            <a:r>
              <a:rPr lang="en-US" altLang="en-US" dirty="0" err="1"/>
              <a:t>doi</a:t>
            </a:r>
            <a:r>
              <a:rPr lang="en-US" altLang="en-US" dirty="0"/>
              <a:t>: 10.1515/mms-2017-0010</a:t>
            </a:r>
          </a:p>
          <a:p>
            <a:r>
              <a:rPr lang="en-US" altLang="en-US" dirty="0"/>
              <a:t>5. Du, W. Y. Resistive, capacitive, inductive, and magnetic sensor technologies [Text] / W. Y. Du. – Boca Raton: CRC Press,2014. – 408 p. </a:t>
            </a:r>
            <a:r>
              <a:rPr lang="en-US" altLang="en-US" dirty="0" err="1"/>
              <a:t>doi</a:t>
            </a:r>
            <a:r>
              <a:rPr lang="en-US" altLang="en-US" dirty="0"/>
              <a:t>: 10.1201/b17685</a:t>
            </a:r>
          </a:p>
          <a:p>
            <a:endParaRPr lang="en-US" altLang="en-US" dirty="0"/>
          </a:p>
          <a:p>
            <a:endParaRPr lang="en-US" altLang="en-US" dirty="0"/>
          </a:p>
        </p:txBody>
      </p:sp>
    </p:spTree>
    <p:extLst>
      <p:ext uri="{BB962C8B-B14F-4D97-AF65-F5344CB8AC3E}">
        <p14:creationId xmlns:p14="http://schemas.microsoft.com/office/powerpoint/2010/main" val="3904390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B318B02-7EE6-4862-99C6-822D087E00F9}"/>
              </a:ext>
            </a:extLst>
          </p:cNvPr>
          <p:cNvSpPr>
            <a:spLocks noGrp="1" noChangeArrowheads="1"/>
          </p:cNvSpPr>
          <p:nvPr>
            <p:ph type="title"/>
          </p:nvPr>
        </p:nvSpPr>
        <p:spPr>
          <a:xfrm>
            <a:off x="228600" y="457200"/>
            <a:ext cx="7772400" cy="990600"/>
          </a:xfrm>
        </p:spPr>
        <p:txBody>
          <a:bodyPr/>
          <a:lstStyle/>
          <a:p>
            <a:r>
              <a:rPr lang="en-IN" altLang="en-US" dirty="0"/>
              <a:t>References(Contd.)</a:t>
            </a:r>
            <a:endParaRPr lang="en-US" altLang="en-US" dirty="0"/>
          </a:p>
        </p:txBody>
      </p:sp>
      <p:sp>
        <p:nvSpPr>
          <p:cNvPr id="17411" name="Rectangle 3">
            <a:extLst>
              <a:ext uri="{FF2B5EF4-FFF2-40B4-BE49-F238E27FC236}">
                <a16:creationId xmlns:a16="http://schemas.microsoft.com/office/drawing/2014/main" id="{E5DEB536-F07B-4137-BAD3-CB5B440213C0}"/>
              </a:ext>
            </a:extLst>
          </p:cNvPr>
          <p:cNvSpPr>
            <a:spLocks noGrp="1" noChangeArrowheads="1"/>
          </p:cNvSpPr>
          <p:nvPr>
            <p:ph type="body" idx="1"/>
          </p:nvPr>
        </p:nvSpPr>
        <p:spPr>
          <a:xfrm>
            <a:off x="1219200" y="1981200"/>
            <a:ext cx="7315200" cy="4114800"/>
          </a:xfrm>
        </p:spPr>
        <p:txBody>
          <a:bodyPr>
            <a:normAutofit fontScale="77500" lnSpcReduction="20000"/>
          </a:bodyPr>
          <a:lstStyle/>
          <a:p>
            <a:r>
              <a:rPr lang="en-US" altLang="en-US" dirty="0"/>
              <a:t>6. </a:t>
            </a:r>
            <a:r>
              <a:rPr lang="en-US" altLang="en-US" dirty="0" err="1"/>
              <a:t>Kazys</a:t>
            </a:r>
            <a:r>
              <a:rPr lang="en-US" altLang="en-US" dirty="0"/>
              <a:t>, R. Ultrasonic technique for Vibration Measurements [Text] / R. </a:t>
            </a:r>
            <a:r>
              <a:rPr lang="en-US" altLang="en-US" dirty="0" err="1"/>
              <a:t>Kazys</a:t>
            </a:r>
            <a:r>
              <a:rPr lang="en-US" altLang="en-US" dirty="0"/>
              <a:t>, R. </a:t>
            </a:r>
            <a:r>
              <a:rPr lang="en-US" altLang="en-US" dirty="0" err="1"/>
              <a:t>Sliteris</a:t>
            </a:r>
            <a:r>
              <a:rPr lang="en-US" altLang="en-US" dirty="0"/>
              <a:t>, L. </a:t>
            </a:r>
            <a:r>
              <a:rPr lang="en-US" altLang="en-US" dirty="0" err="1"/>
              <a:t>Mazeika</a:t>
            </a:r>
            <a:r>
              <a:rPr lang="en-US" altLang="en-US" dirty="0"/>
              <a:t> // 15th World Conference on Non-Destructive Testing. – Rome, 2000.</a:t>
            </a:r>
          </a:p>
          <a:p>
            <a:endParaRPr lang="en-US" altLang="en-US" dirty="0"/>
          </a:p>
          <a:p>
            <a:r>
              <a:rPr lang="en-US" altLang="en-US" dirty="0"/>
              <a:t>7. Li, T. Study on the non-contact FBG vibration sensor and its application [Text] / T. Li, Y. Tan, Z. Zhou, L. Cai, S. Liu, Z. </a:t>
            </a:r>
            <a:r>
              <a:rPr lang="en-US" altLang="en-US" dirty="0" err="1"/>
              <a:t>He,K</a:t>
            </a:r>
            <a:r>
              <a:rPr lang="en-US" altLang="en-US" dirty="0"/>
              <a:t>. Zheng // Photonic Sensors. – 2015. – Vol. 5, Issue 2. – P. 128–136. </a:t>
            </a:r>
            <a:r>
              <a:rPr lang="en-US" altLang="en-US" dirty="0" err="1"/>
              <a:t>doi</a:t>
            </a:r>
            <a:r>
              <a:rPr lang="en-US" altLang="en-US" dirty="0"/>
              <a:t>: 10.1007/s13320-015-0220-9</a:t>
            </a:r>
          </a:p>
          <a:p>
            <a:r>
              <a:rPr lang="en-US" altLang="en-US" dirty="0"/>
              <a:t>8. </a:t>
            </a:r>
            <a:r>
              <a:rPr lang="en-US" altLang="en-US" dirty="0" err="1"/>
              <a:t>Rață</a:t>
            </a:r>
            <a:r>
              <a:rPr lang="en-US" altLang="en-US" dirty="0"/>
              <a:t>, G. System for Monitoring and Analysis of Vibrations at Electric Motors [Text] / G. </a:t>
            </a:r>
            <a:r>
              <a:rPr lang="en-US" altLang="en-US" dirty="0" err="1"/>
              <a:t>Rață</a:t>
            </a:r>
            <a:r>
              <a:rPr lang="en-US" altLang="en-US" dirty="0"/>
              <a:t>, M. </a:t>
            </a:r>
            <a:r>
              <a:rPr lang="en-US" altLang="en-US" dirty="0" err="1"/>
              <a:t>Rață</a:t>
            </a:r>
            <a:r>
              <a:rPr lang="en-US" altLang="en-US" dirty="0"/>
              <a:t> // Intern. Journal </a:t>
            </a:r>
            <a:r>
              <a:rPr lang="en-US" altLang="en-US" dirty="0" err="1"/>
              <a:t>ofEmerging</a:t>
            </a:r>
            <a:r>
              <a:rPr lang="en-US" altLang="en-US" dirty="0"/>
              <a:t> Technology and Advanced Engineering. – 2014. – Vol. XXI, Issue 3. – P. 97–104.</a:t>
            </a:r>
          </a:p>
          <a:p>
            <a:r>
              <a:rPr lang="en-US" altLang="en-US" dirty="0"/>
              <a:t>9. Eastern-European Journal of Enterprise Technologies ISSN 1729-3774 6/9 ( 90 ) 2017-62</a:t>
            </a:r>
          </a:p>
          <a:p>
            <a:endParaRPr lang="en-US" altLang="en-US" dirty="0"/>
          </a:p>
        </p:txBody>
      </p:sp>
    </p:spTree>
    <p:extLst>
      <p:ext uri="{BB962C8B-B14F-4D97-AF65-F5344CB8AC3E}">
        <p14:creationId xmlns:p14="http://schemas.microsoft.com/office/powerpoint/2010/main" val="1627329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69D-5370-465D-9A4A-45225094BAC0}"/>
              </a:ext>
            </a:extLst>
          </p:cNvPr>
          <p:cNvSpPr>
            <a:spLocks noGrp="1"/>
          </p:cNvSpPr>
          <p:nvPr>
            <p:ph type="title"/>
          </p:nvPr>
        </p:nvSpPr>
        <p:spPr>
          <a:xfrm>
            <a:off x="982133" y="457201"/>
            <a:ext cx="7704667" cy="914399"/>
          </a:xfrm>
        </p:spPr>
        <p:txBody>
          <a:bodyPr/>
          <a:lstStyle/>
          <a:p>
            <a:r>
              <a:rPr lang="en-IN" dirty="0"/>
              <a:t>Appendix</a:t>
            </a:r>
            <a:endParaRPr lang="en-US" dirty="0"/>
          </a:p>
        </p:txBody>
      </p:sp>
      <p:pic>
        <p:nvPicPr>
          <p:cNvPr id="5" name="Content Placeholder 4">
            <a:extLst>
              <a:ext uri="{FF2B5EF4-FFF2-40B4-BE49-F238E27FC236}">
                <a16:creationId xmlns:a16="http://schemas.microsoft.com/office/drawing/2014/main" id="{961AB4B0-34A4-49AB-A14D-6BEFDB4E8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3" y="1672137"/>
            <a:ext cx="7704137" cy="4178888"/>
          </a:xfrm>
        </p:spPr>
      </p:pic>
      <p:sp>
        <p:nvSpPr>
          <p:cNvPr id="6" name="TextBox 5">
            <a:extLst>
              <a:ext uri="{FF2B5EF4-FFF2-40B4-BE49-F238E27FC236}">
                <a16:creationId xmlns:a16="http://schemas.microsoft.com/office/drawing/2014/main" id="{F763940D-9314-4F07-BD04-D76CB5D920E8}"/>
              </a:ext>
            </a:extLst>
          </p:cNvPr>
          <p:cNvSpPr txBox="1"/>
          <p:nvPr/>
        </p:nvSpPr>
        <p:spPr>
          <a:xfrm>
            <a:off x="1905000" y="6019800"/>
            <a:ext cx="6553200" cy="380999"/>
          </a:xfrm>
          <a:prstGeom prst="rect">
            <a:avLst/>
          </a:prstGeom>
          <a:noFill/>
        </p:spPr>
        <p:txBody>
          <a:bodyPr wrap="square" rtlCol="0">
            <a:spAutoFit/>
          </a:bodyPr>
          <a:lstStyle/>
          <a:p>
            <a:pPr algn="ctr"/>
            <a:r>
              <a:rPr lang="en-IN" dirty="0"/>
              <a:t>Fig. </a:t>
            </a:r>
            <a:r>
              <a:rPr lang="en-IN" dirty="0" err="1"/>
              <a:t>i</a:t>
            </a:r>
            <a:r>
              <a:rPr lang="en-IN" dirty="0"/>
              <a:t>  Market Review of Existing Vibrational Analyser</a:t>
            </a:r>
            <a:endParaRPr lang="en-US" dirty="0"/>
          </a:p>
        </p:txBody>
      </p:sp>
    </p:spTree>
    <p:extLst>
      <p:ext uri="{BB962C8B-B14F-4D97-AF65-F5344CB8AC3E}">
        <p14:creationId xmlns:p14="http://schemas.microsoft.com/office/powerpoint/2010/main" val="39557169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69D-5370-465D-9A4A-45225094BAC0}"/>
              </a:ext>
            </a:extLst>
          </p:cNvPr>
          <p:cNvSpPr>
            <a:spLocks noGrp="1"/>
          </p:cNvSpPr>
          <p:nvPr>
            <p:ph type="title"/>
          </p:nvPr>
        </p:nvSpPr>
        <p:spPr>
          <a:xfrm>
            <a:off x="982133" y="457201"/>
            <a:ext cx="7704667" cy="914399"/>
          </a:xfrm>
        </p:spPr>
        <p:txBody>
          <a:bodyPr/>
          <a:lstStyle/>
          <a:p>
            <a:r>
              <a:rPr lang="en-IN" dirty="0"/>
              <a:t>Appendix</a:t>
            </a:r>
            <a:endParaRPr lang="en-US" dirty="0"/>
          </a:p>
        </p:txBody>
      </p:sp>
      <p:sp>
        <p:nvSpPr>
          <p:cNvPr id="6" name="TextBox 5">
            <a:extLst>
              <a:ext uri="{FF2B5EF4-FFF2-40B4-BE49-F238E27FC236}">
                <a16:creationId xmlns:a16="http://schemas.microsoft.com/office/drawing/2014/main" id="{F763940D-9314-4F07-BD04-D76CB5D920E8}"/>
              </a:ext>
            </a:extLst>
          </p:cNvPr>
          <p:cNvSpPr txBox="1"/>
          <p:nvPr/>
        </p:nvSpPr>
        <p:spPr>
          <a:xfrm>
            <a:off x="1905000" y="6019800"/>
            <a:ext cx="6553200" cy="380999"/>
          </a:xfrm>
          <a:prstGeom prst="rect">
            <a:avLst/>
          </a:prstGeom>
          <a:noFill/>
        </p:spPr>
        <p:txBody>
          <a:bodyPr wrap="square" rtlCol="0">
            <a:spAutoFit/>
          </a:bodyPr>
          <a:lstStyle/>
          <a:p>
            <a:pPr algn="ctr"/>
            <a:r>
              <a:rPr lang="en-IN" dirty="0"/>
              <a:t>Fig. ii  </a:t>
            </a:r>
            <a:r>
              <a:rPr lang="en-IN" dirty="0" err="1"/>
              <a:t>Matlab</a:t>
            </a:r>
            <a:r>
              <a:rPr lang="en-IN" dirty="0"/>
              <a:t> Code for FFT plots</a:t>
            </a:r>
            <a:endParaRPr lang="en-US" dirty="0"/>
          </a:p>
        </p:txBody>
      </p:sp>
      <p:pic>
        <p:nvPicPr>
          <p:cNvPr id="8" name="Picture 7">
            <a:extLst>
              <a:ext uri="{FF2B5EF4-FFF2-40B4-BE49-F238E27FC236}">
                <a16:creationId xmlns:a16="http://schemas.microsoft.com/office/drawing/2014/main" id="{7A6E804D-695A-40DB-91BF-2E9D1663A7F1}"/>
              </a:ext>
            </a:extLst>
          </p:cNvPr>
          <p:cNvPicPr>
            <a:picLocks noChangeAspect="1"/>
          </p:cNvPicPr>
          <p:nvPr/>
        </p:nvPicPr>
        <p:blipFill>
          <a:blip r:embed="rId2"/>
          <a:stretch>
            <a:fillRect/>
          </a:stretch>
        </p:blipFill>
        <p:spPr>
          <a:xfrm>
            <a:off x="866258" y="1333207"/>
            <a:ext cx="7411484" cy="4191585"/>
          </a:xfrm>
          <a:prstGeom prst="rect">
            <a:avLst/>
          </a:prstGeom>
        </p:spPr>
      </p:pic>
    </p:spTree>
    <p:extLst>
      <p:ext uri="{BB962C8B-B14F-4D97-AF65-F5344CB8AC3E}">
        <p14:creationId xmlns:p14="http://schemas.microsoft.com/office/powerpoint/2010/main" val="11796354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69D-5370-465D-9A4A-45225094BAC0}"/>
              </a:ext>
            </a:extLst>
          </p:cNvPr>
          <p:cNvSpPr>
            <a:spLocks noGrp="1"/>
          </p:cNvSpPr>
          <p:nvPr>
            <p:ph type="title"/>
          </p:nvPr>
        </p:nvSpPr>
        <p:spPr>
          <a:xfrm>
            <a:off x="982133" y="457201"/>
            <a:ext cx="7704667" cy="914399"/>
          </a:xfrm>
        </p:spPr>
        <p:txBody>
          <a:bodyPr/>
          <a:lstStyle/>
          <a:p>
            <a:r>
              <a:rPr lang="en-IN" dirty="0"/>
              <a:t>Appendix</a:t>
            </a:r>
            <a:endParaRPr lang="en-US" dirty="0"/>
          </a:p>
        </p:txBody>
      </p:sp>
      <p:sp>
        <p:nvSpPr>
          <p:cNvPr id="4" name="TextBox 3">
            <a:extLst>
              <a:ext uri="{FF2B5EF4-FFF2-40B4-BE49-F238E27FC236}">
                <a16:creationId xmlns:a16="http://schemas.microsoft.com/office/drawing/2014/main" id="{930E1456-9AB5-46EF-8A5F-DAB0E68D51C8}"/>
              </a:ext>
            </a:extLst>
          </p:cNvPr>
          <p:cNvSpPr txBox="1"/>
          <p:nvPr/>
        </p:nvSpPr>
        <p:spPr>
          <a:xfrm>
            <a:off x="982133" y="1825283"/>
            <a:ext cx="7476067" cy="369332"/>
          </a:xfrm>
          <a:prstGeom prst="rect">
            <a:avLst/>
          </a:prstGeom>
          <a:noFill/>
        </p:spPr>
        <p:txBody>
          <a:bodyPr wrap="square" rtlCol="0">
            <a:spAutoFit/>
          </a:bodyPr>
          <a:lstStyle/>
          <a:p>
            <a:r>
              <a:rPr lang="en-IN" dirty="0"/>
              <a:t>All Codes are </a:t>
            </a:r>
            <a:r>
              <a:rPr lang="en-IN" dirty="0" err="1"/>
              <a:t>reposited</a:t>
            </a:r>
            <a:r>
              <a:rPr lang="en-IN" dirty="0"/>
              <a:t> in GitHub repo :</a:t>
            </a:r>
            <a:endParaRPr lang="en-US" dirty="0"/>
          </a:p>
        </p:txBody>
      </p:sp>
    </p:spTree>
    <p:extLst>
      <p:ext uri="{BB962C8B-B14F-4D97-AF65-F5344CB8AC3E}">
        <p14:creationId xmlns:p14="http://schemas.microsoft.com/office/powerpoint/2010/main" val="32334446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 Vinci design template</Template>
  <TotalTime>1583</TotalTime>
  <Words>3314</Words>
  <Application>Microsoft Office PowerPoint</Application>
  <PresentationFormat>On-screen Show (4:3)</PresentationFormat>
  <Paragraphs>592</Paragraphs>
  <Slides>97</Slides>
  <Notes>6</Notes>
  <HiddenSlides>0</HiddenSlides>
  <MMClips>1</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97</vt:i4>
      </vt:variant>
    </vt:vector>
  </HeadingPairs>
  <TitlesOfParts>
    <vt:vector size="113" baseType="lpstr">
      <vt:lpstr>Algerian</vt:lpstr>
      <vt:lpstr>Arial</vt:lpstr>
      <vt:lpstr>Calibri</vt:lpstr>
      <vt:lpstr>Corbel</vt:lpstr>
      <vt:lpstr>Helvetica</vt:lpstr>
      <vt:lpstr>Lucida Calligraphy</vt:lpstr>
      <vt:lpstr>Monotype Sorts</vt:lpstr>
      <vt:lpstr>Symbol</vt:lpstr>
      <vt:lpstr>Times</vt:lpstr>
      <vt:lpstr>Times New Roman</vt:lpstr>
      <vt:lpstr>Verdana</vt:lpstr>
      <vt:lpstr>Wingdings</vt:lpstr>
      <vt:lpstr>Custom Design</vt:lpstr>
      <vt:lpstr>Parallax</vt:lpstr>
      <vt:lpstr>Equation</vt:lpstr>
      <vt:lpstr>Microsoft Equation 3.0</vt:lpstr>
      <vt:lpstr>     Midterm Project Report Back to the Basics – Forward to the Future </vt:lpstr>
      <vt:lpstr>In a Big View !</vt:lpstr>
      <vt:lpstr>Problem Statement:</vt:lpstr>
      <vt:lpstr>Our Objective…</vt:lpstr>
      <vt:lpstr>Progress</vt:lpstr>
      <vt:lpstr>Progress</vt:lpstr>
      <vt:lpstr>Progress</vt:lpstr>
      <vt:lpstr>FFT plot UI created in LabVIEW</vt:lpstr>
      <vt:lpstr>FFT plot UI created in Py</vt:lpstr>
      <vt:lpstr>Back to the Basics…</vt:lpstr>
      <vt:lpstr>Back to the Basics…</vt:lpstr>
      <vt:lpstr>Basic Signal Attributes</vt:lpstr>
      <vt:lpstr>Back to the Basics…</vt:lpstr>
      <vt:lpstr>Peak and RMS Comparison</vt:lpstr>
      <vt:lpstr>Relationships of Acceleration, Velocity and Displacement</vt:lpstr>
      <vt:lpstr>The Big Picture</vt:lpstr>
      <vt:lpstr>Acceleration Sensors</vt:lpstr>
      <vt:lpstr>Voltage or Current?</vt:lpstr>
      <vt:lpstr>AC and DC Signal Components</vt:lpstr>
      <vt:lpstr>AC and DC Signal Components</vt:lpstr>
      <vt:lpstr>Power Circuit for Accelerometers</vt:lpstr>
      <vt:lpstr>Grounds</vt:lpstr>
      <vt:lpstr>Sensor Cables</vt:lpstr>
      <vt:lpstr>Sensor Cables</vt:lpstr>
      <vt:lpstr>Sensor Cables</vt:lpstr>
      <vt:lpstr>Sensor Cables</vt:lpstr>
      <vt:lpstr>Methodology</vt:lpstr>
      <vt:lpstr>PowerPoint Presentation</vt:lpstr>
      <vt:lpstr>Signal Conditioning</vt:lpstr>
      <vt:lpstr>Signal Gain Circuit</vt:lpstr>
      <vt:lpstr>Signal Integration</vt:lpstr>
      <vt:lpstr>AC/DC Coupling</vt:lpstr>
      <vt:lpstr>Anti-Aliasing Filters</vt:lpstr>
      <vt:lpstr>Aliased Signals</vt:lpstr>
      <vt:lpstr>Aliased Signals</vt:lpstr>
      <vt:lpstr>Anti-Aliasing Filters</vt:lpstr>
      <vt:lpstr>Real Anti-Aliasing Filters</vt:lpstr>
      <vt:lpstr>Sample and Hold Circuit</vt:lpstr>
      <vt:lpstr>Data Acquisition and Storage</vt:lpstr>
      <vt:lpstr>ADC Analog-to-Digital Converters</vt:lpstr>
      <vt:lpstr>ADC Analog-to-Digital Converters</vt:lpstr>
      <vt:lpstr>ADC Analog-to-Digital Converters</vt:lpstr>
      <vt:lpstr>ADC Analog-to-Digital Converters</vt:lpstr>
      <vt:lpstr>ADC Analog-to-Digital Converters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FFT or Fast Fourier Transformer</vt:lpstr>
      <vt:lpstr>Mathematical Modelling</vt:lpstr>
      <vt:lpstr>Discrete Fourier Transform (DFT)</vt:lpstr>
      <vt:lpstr>Faster DFT computation?</vt:lpstr>
      <vt:lpstr>DIT Algorithm (cont.)</vt:lpstr>
      <vt:lpstr>Machine Vibration</vt:lpstr>
      <vt:lpstr>RMS vs. Peak or Peak to Peak</vt:lpstr>
      <vt:lpstr>Forces Causing Vibration</vt:lpstr>
      <vt:lpstr>Time domain</vt:lpstr>
      <vt:lpstr>Condition Parameters - Time Domain Calculations</vt:lpstr>
      <vt:lpstr>Fault Frequencies Matches</vt:lpstr>
      <vt:lpstr>Analysis in the Time Waveform</vt:lpstr>
      <vt:lpstr>Analysis in the Time Waveform</vt:lpstr>
      <vt:lpstr>Analysis in the Time Waveform</vt:lpstr>
      <vt:lpstr>Windowing</vt:lpstr>
      <vt:lpstr>Windowing</vt:lpstr>
      <vt:lpstr>Windowing</vt:lpstr>
      <vt:lpstr>Windowing</vt:lpstr>
      <vt:lpstr>Windowing</vt:lpstr>
      <vt:lpstr>Windowing</vt:lpstr>
      <vt:lpstr>Types of Averaging</vt:lpstr>
      <vt:lpstr>Trending Overalls</vt:lpstr>
      <vt:lpstr>Spectral Resolution</vt:lpstr>
      <vt:lpstr>Spectral Integration</vt:lpstr>
      <vt:lpstr>Spectral  Integration</vt:lpstr>
      <vt:lpstr>Spectral  Integration</vt:lpstr>
      <vt:lpstr>Spectrum Analysis</vt:lpstr>
      <vt:lpstr>Waveform Analysis</vt:lpstr>
      <vt:lpstr>Waveform Analysis</vt:lpstr>
      <vt:lpstr>Orbit Analysis</vt:lpstr>
      <vt:lpstr>Machine Transients</vt:lpstr>
      <vt:lpstr>Vibration Severity</vt:lpstr>
      <vt:lpstr>Future Issues</vt:lpstr>
      <vt:lpstr>Communication with tools</vt:lpstr>
      <vt:lpstr>Other Issues</vt:lpstr>
      <vt:lpstr>References</vt:lpstr>
      <vt:lpstr>References (contd.)</vt:lpstr>
      <vt:lpstr>References(Contd.)</vt:lpstr>
      <vt:lpstr>Appendix</vt:lpstr>
      <vt:lpstr>Appendix</vt:lpstr>
      <vt:lpstr>Appendix</vt:lpstr>
    </vt:vector>
  </TitlesOfParts>
  <Manager/>
  <Company>Maars,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Analysis</dc:title>
  <dc:subject/>
  <dc:creator>Buddy Lee</dc:creator>
  <cp:keywords/>
  <dc:description/>
  <cp:lastModifiedBy>Y'el iei</cp:lastModifiedBy>
  <cp:revision>71</cp:revision>
  <cp:lastPrinted>1601-01-01T00:00:00Z</cp:lastPrinted>
  <dcterms:created xsi:type="dcterms:W3CDTF">2004-09-20T15:32:07Z</dcterms:created>
  <dcterms:modified xsi:type="dcterms:W3CDTF">2019-03-05T23:59:33Z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TC010902931033</vt:lpwstr>
  </property>
</Properties>
</file>