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3B60-A8A6-47AF-BDCA-086168CDB308}" v="2185" dt="2021-03-11T15:07:50.408"/>
    <p1510:client id="{2EC610D1-AF7D-4650-97C0-7304A81590C6}" v="9" dt="2021-03-11T16:18:48.011"/>
    <p1510:client id="{46E97C2A-6B38-44BE-B383-0BD4302DD32E}" v="2376" dt="2021-03-19T15:41:08.482"/>
    <p1510:client id="{DA161FC5-BF09-4D06-A412-525AC4907C9B}" v="2534" dt="2021-03-11T19:54:45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Average time used in a 4x4</a:t>
            </a:r>
            <a:r>
              <a:rPr lang="pt-PT" baseline="0"/>
              <a:t>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Folha1!$B$76:$B$80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Folha1!$C$76:$C$80</c:f>
              <c:numCache>
                <c:formatCode>General</c:formatCode>
                <c:ptCount val="5"/>
                <c:pt idx="0">
                  <c:v>0.20233333333333334</c:v>
                </c:pt>
                <c:pt idx="1">
                  <c:v>4.5333333333333337E-2</c:v>
                </c:pt>
                <c:pt idx="2">
                  <c:v>1.1273333333333333</c:v>
                </c:pt>
                <c:pt idx="3">
                  <c:v>3.3333333333333333E-2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C-4977-972C-1992A22C9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6005391"/>
        <c:axId val="616005807"/>
      </c:barChart>
      <c:catAx>
        <c:axId val="61600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005807"/>
        <c:crosses val="autoZero"/>
        <c:auto val="1"/>
        <c:lblAlgn val="ctr"/>
        <c:lblOffset val="100"/>
        <c:noMultiLvlLbl val="0"/>
      </c:catAx>
      <c:valAx>
        <c:axId val="61600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00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Quality</a:t>
            </a:r>
            <a:r>
              <a:rPr lang="pt-PT" baseline="0"/>
              <a:t> of Solution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Folha1!$C$133</c:f>
              <c:strCache>
                <c:ptCount val="1"/>
                <c:pt idx="0">
                  <c:v>Minimum Moves - Moves (AVG)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Folha1!$B$134:$B$138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Folha1!$C$134:$C$138</c:f>
              <c:numCache>
                <c:formatCode>General</c:formatCode>
                <c:ptCount val="5"/>
                <c:pt idx="0">
                  <c:v>0</c:v>
                </c:pt>
                <c:pt idx="1">
                  <c:v>4.4285714285714288</c:v>
                </c:pt>
                <c:pt idx="2">
                  <c:v>0.44444444444444442</c:v>
                </c:pt>
                <c:pt idx="3">
                  <c:v>15.444444444444445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5-4101-984E-AB2E91A228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6367199"/>
        <c:axId val="626367615"/>
      </c:barChart>
      <c:catAx>
        <c:axId val="626367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</a:t>
                </a:r>
                <a:r>
                  <a:rPr lang="pt-PT" baseline="0"/>
                  <a:t> Method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7615"/>
        <c:crosses val="autoZero"/>
        <c:auto val="1"/>
        <c:lblAlgn val="ctr"/>
        <c:lblOffset val="100"/>
        <c:noMultiLvlLbl val="0"/>
      </c:catAx>
      <c:valAx>
        <c:axId val="62636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AVG Difference to the perfect 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Folha1!$B$101</c:f>
              <c:strCache>
                <c:ptCount val="1"/>
                <c:pt idx="0">
                  <c:v>MEMORY USED (BLOCKS)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Folha1!$C$100:$CA$100</c:f>
              <c:numCache>
                <c:formatCode>General</c:formatCode>
                <c:ptCount val="77"/>
                <c:pt idx="0">
                  <c:v>1073</c:v>
                </c:pt>
                <c:pt idx="1">
                  <c:v>79</c:v>
                </c:pt>
                <c:pt idx="2">
                  <c:v>3397</c:v>
                </c:pt>
                <c:pt idx="3">
                  <c:v>35</c:v>
                </c:pt>
                <c:pt idx="4">
                  <c:v>30</c:v>
                </c:pt>
                <c:pt idx="5">
                  <c:v>41</c:v>
                </c:pt>
                <c:pt idx="6">
                  <c:v>340</c:v>
                </c:pt>
                <c:pt idx="7">
                  <c:v>306</c:v>
                </c:pt>
                <c:pt idx="8">
                  <c:v>137</c:v>
                </c:pt>
                <c:pt idx="9">
                  <c:v>14879</c:v>
                </c:pt>
                <c:pt idx="10">
                  <c:v>82</c:v>
                </c:pt>
                <c:pt idx="11">
                  <c:v>49</c:v>
                </c:pt>
                <c:pt idx="12">
                  <c:v>53</c:v>
                </c:pt>
                <c:pt idx="13">
                  <c:v>54</c:v>
                </c:pt>
                <c:pt idx="14">
                  <c:v>3082</c:v>
                </c:pt>
                <c:pt idx="15">
                  <c:v>3198</c:v>
                </c:pt>
                <c:pt idx="16">
                  <c:v>2146</c:v>
                </c:pt>
                <c:pt idx="17">
                  <c:v>10745</c:v>
                </c:pt>
                <c:pt idx="18">
                  <c:v>226</c:v>
                </c:pt>
                <c:pt idx="19">
                  <c:v>77</c:v>
                </c:pt>
                <c:pt idx="20">
                  <c:v>232</c:v>
                </c:pt>
                <c:pt idx="21">
                  <c:v>3843</c:v>
                </c:pt>
                <c:pt idx="22">
                  <c:v>13988</c:v>
                </c:pt>
                <c:pt idx="23">
                  <c:v>959</c:v>
                </c:pt>
                <c:pt idx="24">
                  <c:v>56</c:v>
                </c:pt>
                <c:pt idx="25">
                  <c:v>40</c:v>
                </c:pt>
                <c:pt idx="26">
                  <c:v>56</c:v>
                </c:pt>
                <c:pt idx="27">
                  <c:v>24</c:v>
                </c:pt>
                <c:pt idx="28">
                  <c:v>23</c:v>
                </c:pt>
                <c:pt idx="29">
                  <c:v>12</c:v>
                </c:pt>
                <c:pt idx="30">
                  <c:v>57</c:v>
                </c:pt>
                <c:pt idx="31">
                  <c:v>32</c:v>
                </c:pt>
                <c:pt idx="32">
                  <c:v>30</c:v>
                </c:pt>
                <c:pt idx="33">
                  <c:v>8488</c:v>
                </c:pt>
                <c:pt idx="34">
                  <c:v>101</c:v>
                </c:pt>
                <c:pt idx="35">
                  <c:v>12000</c:v>
                </c:pt>
                <c:pt idx="36">
                  <c:v>53</c:v>
                </c:pt>
                <c:pt idx="37">
                  <c:v>49</c:v>
                </c:pt>
                <c:pt idx="38">
                  <c:v>51</c:v>
                </c:pt>
                <c:pt idx="39">
                  <c:v>3197</c:v>
                </c:pt>
                <c:pt idx="40">
                  <c:v>14371</c:v>
                </c:pt>
                <c:pt idx="41">
                  <c:v>822</c:v>
                </c:pt>
                <c:pt idx="42">
                  <c:v>7001</c:v>
                </c:pt>
                <c:pt idx="43">
                  <c:v>20808</c:v>
                </c:pt>
                <c:pt idx="44">
                  <c:v>94</c:v>
                </c:pt>
                <c:pt idx="45">
                  <c:v>42</c:v>
                </c:pt>
                <c:pt idx="46">
                  <c:v>29</c:v>
                </c:pt>
                <c:pt idx="47">
                  <c:v>4185</c:v>
                </c:pt>
                <c:pt idx="48">
                  <c:v>10224</c:v>
                </c:pt>
                <c:pt idx="49">
                  <c:v>1344</c:v>
                </c:pt>
                <c:pt idx="50">
                  <c:v>37</c:v>
                </c:pt>
                <c:pt idx="51">
                  <c:v>27</c:v>
                </c:pt>
                <c:pt idx="52">
                  <c:v>117</c:v>
                </c:pt>
                <c:pt idx="53">
                  <c:v>7</c:v>
                </c:pt>
                <c:pt idx="54">
                  <c:v>6</c:v>
                </c:pt>
                <c:pt idx="55">
                  <c:v>6</c:v>
                </c:pt>
                <c:pt idx="56">
                  <c:v>26</c:v>
                </c:pt>
                <c:pt idx="57">
                  <c:v>16</c:v>
                </c:pt>
                <c:pt idx="58">
                  <c:v>16</c:v>
                </c:pt>
                <c:pt idx="59">
                  <c:v>3687</c:v>
                </c:pt>
                <c:pt idx="60">
                  <c:v>53</c:v>
                </c:pt>
                <c:pt idx="61">
                  <c:v>4708</c:v>
                </c:pt>
                <c:pt idx="62">
                  <c:v>32</c:v>
                </c:pt>
                <c:pt idx="63">
                  <c:v>28</c:v>
                </c:pt>
                <c:pt idx="64">
                  <c:v>36</c:v>
                </c:pt>
                <c:pt idx="65">
                  <c:v>3994</c:v>
                </c:pt>
                <c:pt idx="66">
                  <c:v>11957</c:v>
                </c:pt>
                <c:pt idx="67">
                  <c:v>870</c:v>
                </c:pt>
                <c:pt idx="68">
                  <c:v>2026</c:v>
                </c:pt>
                <c:pt idx="69">
                  <c:v>186</c:v>
                </c:pt>
                <c:pt idx="70">
                  <c:v>2393</c:v>
                </c:pt>
                <c:pt idx="71">
                  <c:v>54</c:v>
                </c:pt>
                <c:pt idx="72">
                  <c:v>96</c:v>
                </c:pt>
                <c:pt idx="73">
                  <c:v>113</c:v>
                </c:pt>
                <c:pt idx="74">
                  <c:v>2853</c:v>
                </c:pt>
                <c:pt idx="75">
                  <c:v>537</c:v>
                </c:pt>
                <c:pt idx="76">
                  <c:v>244</c:v>
                </c:pt>
              </c:numCache>
            </c:numRef>
          </c:xVal>
          <c:yVal>
            <c:numRef>
              <c:f>Folha1!$C$101:$CA$101</c:f>
              <c:numCache>
                <c:formatCode>General</c:formatCode>
                <c:ptCount val="77"/>
                <c:pt idx="0">
                  <c:v>2566787</c:v>
                </c:pt>
                <c:pt idx="1">
                  <c:v>601432</c:v>
                </c:pt>
                <c:pt idx="2">
                  <c:v>2051976</c:v>
                </c:pt>
                <c:pt idx="3">
                  <c:v>455256</c:v>
                </c:pt>
                <c:pt idx="4">
                  <c:v>383440</c:v>
                </c:pt>
                <c:pt idx="5">
                  <c:v>579656</c:v>
                </c:pt>
                <c:pt idx="6">
                  <c:v>1875190</c:v>
                </c:pt>
                <c:pt idx="7">
                  <c:v>1649983</c:v>
                </c:pt>
                <c:pt idx="8">
                  <c:v>782006</c:v>
                </c:pt>
                <c:pt idx="9">
                  <c:v>45571820</c:v>
                </c:pt>
                <c:pt idx="10">
                  <c:v>610136</c:v>
                </c:pt>
                <c:pt idx="11">
                  <c:v>587496</c:v>
                </c:pt>
                <c:pt idx="12">
                  <c:v>477648</c:v>
                </c:pt>
                <c:pt idx="13">
                  <c:v>549536</c:v>
                </c:pt>
                <c:pt idx="14">
                  <c:v>19242158</c:v>
                </c:pt>
                <c:pt idx="15">
                  <c:v>19948786</c:v>
                </c:pt>
                <c:pt idx="16">
                  <c:v>13560339</c:v>
                </c:pt>
                <c:pt idx="17">
                  <c:v>45150466</c:v>
                </c:pt>
                <c:pt idx="18">
                  <c:v>4434001</c:v>
                </c:pt>
                <c:pt idx="19">
                  <c:v>1552576</c:v>
                </c:pt>
                <c:pt idx="20">
                  <c:v>4165704</c:v>
                </c:pt>
                <c:pt idx="21">
                  <c:v>32048294</c:v>
                </c:pt>
                <c:pt idx="22">
                  <c:v>115724238</c:v>
                </c:pt>
                <c:pt idx="23">
                  <c:v>8186146</c:v>
                </c:pt>
                <c:pt idx="24">
                  <c:v>158544</c:v>
                </c:pt>
                <c:pt idx="25">
                  <c:v>425952</c:v>
                </c:pt>
                <c:pt idx="26">
                  <c:v>185192</c:v>
                </c:pt>
                <c:pt idx="27">
                  <c:v>247360</c:v>
                </c:pt>
                <c:pt idx="28">
                  <c:v>259584</c:v>
                </c:pt>
                <c:pt idx="29">
                  <c:v>151712</c:v>
                </c:pt>
                <c:pt idx="30">
                  <c:v>481250</c:v>
                </c:pt>
                <c:pt idx="31">
                  <c:v>239169</c:v>
                </c:pt>
                <c:pt idx="32">
                  <c:v>228394</c:v>
                </c:pt>
                <c:pt idx="33">
                  <c:v>25936370</c:v>
                </c:pt>
                <c:pt idx="34">
                  <c:v>612824</c:v>
                </c:pt>
                <c:pt idx="35">
                  <c:v>7991375</c:v>
                </c:pt>
                <c:pt idx="36">
                  <c:v>767728</c:v>
                </c:pt>
                <c:pt idx="37">
                  <c:v>438752</c:v>
                </c:pt>
                <c:pt idx="38">
                  <c:v>642752</c:v>
                </c:pt>
                <c:pt idx="39">
                  <c:v>19922706</c:v>
                </c:pt>
                <c:pt idx="40">
                  <c:v>88832622</c:v>
                </c:pt>
                <c:pt idx="41">
                  <c:v>5246782</c:v>
                </c:pt>
                <c:pt idx="42">
                  <c:v>30118500</c:v>
                </c:pt>
                <c:pt idx="43">
                  <c:v>15900496</c:v>
                </c:pt>
                <c:pt idx="44">
                  <c:v>1700104</c:v>
                </c:pt>
                <c:pt idx="45">
                  <c:v>823112</c:v>
                </c:pt>
                <c:pt idx="46">
                  <c:v>387832</c:v>
                </c:pt>
                <c:pt idx="47">
                  <c:v>34763786</c:v>
                </c:pt>
                <c:pt idx="48">
                  <c:v>84458710</c:v>
                </c:pt>
                <c:pt idx="49">
                  <c:v>11378810</c:v>
                </c:pt>
                <c:pt idx="50">
                  <c:v>141605</c:v>
                </c:pt>
                <c:pt idx="51">
                  <c:v>175136</c:v>
                </c:pt>
                <c:pt idx="52">
                  <c:v>290208</c:v>
                </c:pt>
                <c:pt idx="53">
                  <c:v>117776</c:v>
                </c:pt>
                <c:pt idx="54">
                  <c:v>98296</c:v>
                </c:pt>
                <c:pt idx="55">
                  <c:v>97744</c:v>
                </c:pt>
                <c:pt idx="56">
                  <c:v>219482</c:v>
                </c:pt>
                <c:pt idx="57">
                  <c:v>147258</c:v>
                </c:pt>
                <c:pt idx="58">
                  <c:v>147634</c:v>
                </c:pt>
                <c:pt idx="59">
                  <c:v>11288780</c:v>
                </c:pt>
                <c:pt idx="60">
                  <c:v>508803</c:v>
                </c:pt>
                <c:pt idx="61">
                  <c:v>3457440</c:v>
                </c:pt>
                <c:pt idx="62">
                  <c:v>592968</c:v>
                </c:pt>
                <c:pt idx="63">
                  <c:v>488704</c:v>
                </c:pt>
                <c:pt idx="64">
                  <c:v>602360</c:v>
                </c:pt>
                <c:pt idx="65">
                  <c:v>24826446</c:v>
                </c:pt>
                <c:pt idx="66">
                  <c:v>74078538</c:v>
                </c:pt>
                <c:pt idx="67">
                  <c:v>5438470</c:v>
                </c:pt>
                <c:pt idx="68">
                  <c:v>8779786</c:v>
                </c:pt>
                <c:pt idx="69">
                  <c:v>2275072</c:v>
                </c:pt>
                <c:pt idx="70">
                  <c:v>2250224</c:v>
                </c:pt>
                <c:pt idx="71">
                  <c:v>1028576</c:v>
                </c:pt>
                <c:pt idx="72">
                  <c:v>1540304</c:v>
                </c:pt>
                <c:pt idx="73">
                  <c:v>1436120</c:v>
                </c:pt>
                <c:pt idx="74">
                  <c:v>25951254</c:v>
                </c:pt>
                <c:pt idx="75">
                  <c:v>4984962</c:v>
                </c:pt>
                <c:pt idx="76">
                  <c:v>2327018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CC-44D0-BC85-E756007E0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8728431"/>
        <c:axId val="618726767"/>
      </c:scatterChart>
      <c:valAx>
        <c:axId val="618728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Number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26767"/>
        <c:crosses val="autoZero"/>
        <c:crossBetween val="midCat"/>
      </c:valAx>
      <c:valAx>
        <c:axId val="61872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28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baseline="0">
                <a:effectLst/>
              </a:rPr>
              <a:t>Average time used in a </a:t>
            </a:r>
            <a:r>
              <a:rPr lang="pt-PT"/>
              <a:t>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Folha1!$B$83:$B$87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Folha1!$C$83:$C$87</c:f>
              <c:numCache>
                <c:formatCode>General</c:formatCode>
                <c:ptCount val="5"/>
                <c:pt idx="0">
                  <c:v>6.8946666666666658</c:v>
                </c:pt>
                <c:pt idx="1">
                  <c:v>0.155</c:v>
                </c:pt>
                <c:pt idx="2">
                  <c:v>28.955666666666673</c:v>
                </c:pt>
                <c:pt idx="3">
                  <c:v>0.12600000000000003</c:v>
                </c:pt>
                <c:pt idx="4">
                  <c:v>2.2690000000000001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6-4FD8-8806-A237CEAA42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563295"/>
        <c:axId val="614485439"/>
      </c:barChart>
      <c:catAx>
        <c:axId val="172563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85439"/>
        <c:crosses val="autoZero"/>
        <c:auto val="1"/>
        <c:lblAlgn val="ctr"/>
        <c:lblOffset val="100"/>
        <c:noMultiLvlLbl val="0"/>
      </c:catAx>
      <c:valAx>
        <c:axId val="61448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6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baseline="0">
                <a:effectLst/>
              </a:rPr>
              <a:t>Average time used in a </a:t>
            </a:r>
            <a:r>
              <a:rPr lang="pt-PT"/>
              <a:t>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Folha1!$B$90:$B$94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Folha1!$C$90:$C$94</c:f>
              <c:numCache>
                <c:formatCode>General</c:formatCode>
                <c:ptCount val="5"/>
                <c:pt idx="0">
                  <c:v>6.4729999999999999</c:v>
                </c:pt>
                <c:pt idx="1">
                  <c:v>0.624</c:v>
                </c:pt>
                <c:pt idx="2">
                  <c:v>1.1273333333333333</c:v>
                </c:pt>
                <c:pt idx="3">
                  <c:v>1.2009999999999998</c:v>
                </c:pt>
                <c:pt idx="4">
                  <c:v>1.4559999999999997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D-47DF-85F7-A6BE4581A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675727"/>
        <c:axId val="627676143"/>
      </c:barChart>
      <c:catAx>
        <c:axId val="62767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676143"/>
        <c:crosses val="autoZero"/>
        <c:auto val="1"/>
        <c:lblAlgn val="ctr"/>
        <c:lblOffset val="100"/>
        <c:noMultiLvlLbl val="0"/>
      </c:catAx>
      <c:valAx>
        <c:axId val="62767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67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Number of Operations in</a:t>
            </a:r>
            <a:r>
              <a:rPr lang="pt-PT" baseline="0"/>
              <a:t> a 4x4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Folha1!$Q$76:$Q$80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Folha1!$R$76:$R$80</c:f>
              <c:numCache>
                <c:formatCode>General</c:formatCode>
                <c:ptCount val="5"/>
                <c:pt idx="0">
                  <c:v>388.66666666666669</c:v>
                </c:pt>
                <c:pt idx="1">
                  <c:v>48.666666666666664</c:v>
                </c:pt>
                <c:pt idx="2">
                  <c:v>1190</c:v>
                </c:pt>
                <c:pt idx="3">
                  <c:v>19.666666666666668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3-443C-9959-FE04F7AAEA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2461968"/>
        <c:axId val="512461136"/>
      </c:barChart>
      <c:catAx>
        <c:axId val="51246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61136"/>
        <c:crosses val="autoZero"/>
        <c:auto val="1"/>
        <c:lblAlgn val="ctr"/>
        <c:lblOffset val="100"/>
        <c:noMultiLvlLbl val="0"/>
      </c:catAx>
      <c:valAx>
        <c:axId val="51246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Numer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6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Number of Operations in a 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Folha1!$Q$83:$Q$87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Folha1!$R$83:$R$87</c:f>
              <c:numCache>
                <c:formatCode>General</c:formatCode>
                <c:ptCount val="5"/>
                <c:pt idx="0">
                  <c:v>9018</c:v>
                </c:pt>
                <c:pt idx="1">
                  <c:v>78.666666666666671</c:v>
                </c:pt>
                <c:pt idx="2">
                  <c:v>23935.666666666668</c:v>
                </c:pt>
                <c:pt idx="3">
                  <c:v>47</c:v>
                </c:pt>
                <c:pt idx="4">
                  <c:v>1279.3333333333333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7-47BF-AF28-6F949FECA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692896"/>
        <c:axId val="601713696"/>
      </c:barChart>
      <c:catAx>
        <c:axId val="60169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713696"/>
        <c:crosses val="autoZero"/>
        <c:auto val="1"/>
        <c:lblAlgn val="ctr"/>
        <c:lblOffset val="100"/>
        <c:noMultiLvlLbl val="0"/>
      </c:catAx>
      <c:valAx>
        <c:axId val="60171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</a:t>
                </a:r>
                <a:r>
                  <a:rPr lang="pt-PT" baseline="0"/>
                  <a:t> </a:t>
                </a:r>
                <a:r>
                  <a:rPr lang="pt-PT"/>
                  <a:t>Number</a:t>
                </a:r>
                <a:r>
                  <a:rPr lang="pt-PT" baseline="0"/>
                  <a:t> of Operations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Number of Operations in a 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Folha1!$Q$90:$Q$94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Folha1!$R$90:$R$94</c:f>
              <c:numCache>
                <c:formatCode>General</c:formatCode>
                <c:ptCount val="5"/>
                <c:pt idx="0">
                  <c:v>6590.666666666667</c:v>
                </c:pt>
                <c:pt idx="1">
                  <c:v>186</c:v>
                </c:pt>
                <c:pt idx="2">
                  <c:v>21224.666666666668</c:v>
                </c:pt>
                <c:pt idx="3">
                  <c:v>124.66666666666667</c:v>
                </c:pt>
                <c:pt idx="4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7-4E6C-9A14-44C28FE18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724096"/>
        <c:axId val="601718272"/>
      </c:barChart>
      <c:catAx>
        <c:axId val="60172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718272"/>
        <c:crosses val="autoZero"/>
        <c:auto val="1"/>
        <c:lblAlgn val="ctr"/>
        <c:lblOffset val="100"/>
        <c:noMultiLvlLbl val="0"/>
      </c:catAx>
      <c:valAx>
        <c:axId val="60171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Number</a:t>
                </a:r>
                <a:r>
                  <a:rPr lang="pt-PT" baseline="0"/>
                  <a:t> of Operations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72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Max Memory Usage</a:t>
            </a:r>
            <a:r>
              <a:rPr lang="pt-PT" baseline="0"/>
              <a:t> in a 4x4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Folha1!$W$76:$W$80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Folha1!$X$76:$X$80</c:f>
              <c:numCache>
                <c:formatCode>General</c:formatCode>
                <c:ptCount val="5"/>
                <c:pt idx="0">
                  <c:v>955645.33333333337</c:v>
                </c:pt>
                <c:pt idx="1">
                  <c:v>400840</c:v>
                </c:pt>
                <c:pt idx="2">
                  <c:v>842458.66666666663</c:v>
                </c:pt>
                <c:pt idx="3">
                  <c:v>276370.66666666669</c:v>
                </c:pt>
                <c:pt idx="4">
                  <c:v>386011.33333333331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1-4AC6-8C71-BAF7B4FA73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717024"/>
        <c:axId val="601719936"/>
      </c:barChart>
      <c:catAx>
        <c:axId val="60171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</a:t>
                </a:r>
                <a:r>
                  <a:rPr lang="pt-PT" baseline="0"/>
                  <a:t> Method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719936"/>
        <c:crosses val="autoZero"/>
        <c:auto val="1"/>
        <c:lblAlgn val="ctr"/>
        <c:lblOffset val="100"/>
        <c:noMultiLvlLbl val="0"/>
      </c:catAx>
      <c:valAx>
        <c:axId val="60171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Max</a:t>
                </a:r>
                <a:r>
                  <a:rPr lang="pt-PT" baseline="0"/>
                  <a:t> memory used (Blocks)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71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Max Memory Usage in a 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Folha1!$W$83:$W$87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Folha1!$X$83:$X$87</c:f>
              <c:numCache>
                <c:formatCode>General</c:formatCode>
                <c:ptCount val="5"/>
                <c:pt idx="0">
                  <c:v>27598990</c:v>
                </c:pt>
                <c:pt idx="1">
                  <c:v>577254.33333333337</c:v>
                </c:pt>
                <c:pt idx="2">
                  <c:v>15116935.666666666</c:v>
                </c:pt>
                <c:pt idx="3">
                  <c:v>598216</c:v>
                </c:pt>
                <c:pt idx="4">
                  <c:v>8081863.666666667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6-430B-AECB-76A4880A2F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694976"/>
        <c:axId val="601689152"/>
      </c:barChart>
      <c:catAx>
        <c:axId val="60169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89152"/>
        <c:crosses val="autoZero"/>
        <c:auto val="1"/>
        <c:lblAlgn val="ctr"/>
        <c:lblOffset val="100"/>
        <c:noMultiLvlLbl val="0"/>
      </c:catAx>
      <c:valAx>
        <c:axId val="6016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Average Max 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9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Max Memory Usage in a 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Folha1!$W$90:$W$94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Folha1!$X$90:$X$94</c:f>
              <c:numCache>
                <c:formatCode>General</c:formatCode>
                <c:ptCount val="5"/>
                <c:pt idx="0">
                  <c:v>28016250.666666668</c:v>
                </c:pt>
                <c:pt idx="1">
                  <c:v>2275072</c:v>
                </c:pt>
                <c:pt idx="2">
                  <c:v>17571445.333333332</c:v>
                </c:pt>
                <c:pt idx="3">
                  <c:v>1996552</c:v>
                </c:pt>
                <c:pt idx="4">
                  <c:v>7297324.666666667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9-49B0-93E6-4432207A98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7479872"/>
        <c:axId val="497476544"/>
      </c:barChart>
      <c:catAx>
        <c:axId val="49747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76544"/>
        <c:crosses val="autoZero"/>
        <c:auto val="1"/>
        <c:lblAlgn val="ctr"/>
        <c:lblOffset val="100"/>
        <c:noMultiLvlLbl val="0"/>
      </c:catAx>
      <c:valAx>
        <c:axId val="49747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Average Max 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7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-search-algorithm/" TargetMode="External"/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61339"/>
            <a:ext cx="9144000" cy="2276087"/>
          </a:xfrm>
        </p:spPr>
        <p:txBody>
          <a:bodyPr/>
          <a:lstStyle/>
          <a:p>
            <a:r>
              <a:rPr lang="pt-PT" dirty="0">
                <a:cs typeface="Calibri Light"/>
              </a:rPr>
              <a:t>Match </a:t>
            </a:r>
            <a:r>
              <a:rPr lang="pt-PT" dirty="0" err="1">
                <a:cs typeface="Calibri Light"/>
              </a:rPr>
              <a:t>the</a:t>
            </a:r>
            <a:r>
              <a:rPr lang="pt-PT" dirty="0">
                <a:cs typeface="Calibri Light"/>
              </a:rPr>
              <a:t> Tiles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761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FEUP – Inteligência Artificial 2020/21</a:t>
            </a:r>
            <a:endParaRPr lang="pt-PT" dirty="0"/>
          </a:p>
          <a:p>
            <a:r>
              <a:rPr lang="pt-PT" dirty="0">
                <a:cs typeface="Calibri"/>
              </a:rPr>
              <a:t>Grupo 34</a:t>
            </a:r>
          </a:p>
          <a:p>
            <a:endParaRPr lang="pt-PT" dirty="0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DFD39E6-56E9-4972-B320-F7FCE202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39" y="338253"/>
            <a:ext cx="2743200" cy="2743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4E4ED6-0C84-4366-83EF-92D86EA92113}"/>
              </a:ext>
            </a:extLst>
          </p:cNvPr>
          <p:cNvSpPr txBox="1"/>
          <p:nvPr/>
        </p:nvSpPr>
        <p:spPr>
          <a:xfrm>
            <a:off x="8569036" y="50621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CBBAC3-10C7-40FA-9EB2-533DC95B461A}"/>
              </a:ext>
            </a:extLst>
          </p:cNvPr>
          <p:cNvSpPr txBox="1"/>
          <p:nvPr/>
        </p:nvSpPr>
        <p:spPr>
          <a:xfrm>
            <a:off x="8599343" y="5308889"/>
            <a:ext cx="32800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>
                <a:cs typeface="Calibri"/>
              </a:rPr>
              <a:t>Caio Nogueira - up201806218</a:t>
            </a:r>
            <a:endParaRPr lang="pt-PT" dirty="0">
              <a:cs typeface="Calibri"/>
            </a:endParaRPr>
          </a:p>
          <a:p>
            <a:pPr algn="r"/>
            <a:r>
              <a:rPr lang="pt-PT">
                <a:cs typeface="Calibri"/>
              </a:rPr>
              <a:t>Carlos Lousada - up201806302</a:t>
            </a:r>
            <a:endParaRPr lang="pt-PT" dirty="0">
              <a:cs typeface="Calibri"/>
            </a:endParaRPr>
          </a:p>
          <a:p>
            <a:pPr algn="r"/>
            <a:r>
              <a:rPr lang="pt-PT">
                <a:cs typeface="Calibri"/>
              </a:rPr>
              <a:t>Miguel Silva - up201806388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014CF-1340-49F8-ABC0-C97F3CA6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8092"/>
            <a:ext cx="10262032" cy="1392342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Conclusões</a:t>
            </a:r>
            <a:endParaRPr lang="pt-PT" dirty="0">
              <a:cs typeface="Calibri Light"/>
            </a:endParaRPr>
          </a:p>
          <a:p>
            <a:endParaRPr lang="pt-PT" dirty="0">
              <a:cs typeface="Calibri Ligh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F13A14-040C-498F-B99D-A12A611C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25485"/>
            <a:ext cx="10512424" cy="5354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Analisando os resultados experimentais, verifica-se, como seria de esperar, que o algoritmo </a:t>
            </a:r>
            <a:r>
              <a:rPr lang="pt-PT" dirty="0" err="1">
                <a:cs typeface="Calibri"/>
              </a:rPr>
              <a:t>Greedy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Search</a:t>
            </a:r>
            <a:r>
              <a:rPr lang="pt-PT" dirty="0">
                <a:cs typeface="Calibri"/>
              </a:rPr>
              <a:t> é o mais rápido a encontrar uma solução dado procurar uma solução baseando-se numa heurística sem se preocupar com a sua </a:t>
            </a:r>
            <a:r>
              <a:rPr lang="pt-PT" dirty="0" err="1">
                <a:cs typeface="Calibri"/>
              </a:rPr>
              <a:t>optimalidade</a:t>
            </a:r>
            <a:r>
              <a:rPr lang="pt-PT" dirty="0">
                <a:cs typeface="Calibri"/>
              </a:rPr>
              <a:t>, sendo também o algoritmo que, em média, expande o menor número de nós, pelo que, consequentemente, utiliza menos memória.</a:t>
            </a:r>
          </a:p>
          <a:p>
            <a:pPr algn="just"/>
            <a:r>
              <a:rPr lang="pt-PT" dirty="0">
                <a:cs typeface="Calibri"/>
              </a:rPr>
              <a:t>Para a tentativa de encontrar uma solução ótima para o problema dado, o algoritmo A* é, como seria de esperar, o melhor apesar do seu desempenho ser muito afetado pela heurística usada.</a:t>
            </a:r>
          </a:p>
          <a:p>
            <a:pPr algn="just"/>
            <a:r>
              <a:rPr lang="pt-PT" dirty="0">
                <a:cs typeface="Calibri"/>
              </a:rPr>
              <a:t>Quanto às heurísticas, muitas vezes, dependendo do puzzle em questão, a heurística mais complexa foi mais lenta a encontrar a solução do que a heurística mais simples devido ao elevado custo computacional inerente à consideração dos diversos cenários possíveis. Deste modo a melhor heurística em geral foi o algoritmo </a:t>
            </a:r>
            <a:r>
              <a:rPr lang="pt-PT" dirty="0" err="1">
                <a:cs typeface="Calibri"/>
              </a:rPr>
              <a:t>fast</a:t>
            </a:r>
            <a:r>
              <a:rPr lang="pt-PT" dirty="0">
                <a:cs typeface="Calibri"/>
              </a:rPr>
              <a:t>, sendo este um </a:t>
            </a:r>
            <a:r>
              <a:rPr lang="pt-PT" dirty="0" err="1">
                <a:cs typeface="Calibri"/>
              </a:rPr>
              <a:t>middle-ground</a:t>
            </a:r>
            <a:r>
              <a:rPr lang="pt-PT" dirty="0">
                <a:cs typeface="Calibri"/>
              </a:rPr>
              <a:t> entre a heurística mais simples e a complexa.</a:t>
            </a:r>
          </a:p>
          <a:p>
            <a:pPr algn="just"/>
            <a:r>
              <a:rPr lang="pt-PT" dirty="0">
                <a:cs typeface="Calibri"/>
              </a:rPr>
              <a:t>Relativamente aos </a:t>
            </a:r>
            <a:r>
              <a:rPr lang="pt-PT" dirty="0" err="1">
                <a:cs typeface="Calibri"/>
              </a:rPr>
              <a:t>uninformed-search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algorithms</a:t>
            </a:r>
            <a:r>
              <a:rPr lang="pt-PT" dirty="0">
                <a:cs typeface="Calibri"/>
              </a:rPr>
              <a:t>, o DFS foi o que encontrou soluções em menos tempo e utilizando a menor quantidade de memória.</a:t>
            </a:r>
          </a:p>
          <a:p>
            <a:pPr algn="just"/>
            <a:r>
              <a:rPr lang="pt-PT" dirty="0">
                <a:cs typeface="Calibri"/>
              </a:rPr>
              <a:t>Para o desenvolvimento do projeto foi implementada a lógica do jogo, usando o </a:t>
            </a:r>
            <a:r>
              <a:rPr lang="pt-PT" dirty="0" err="1">
                <a:cs typeface="Calibri"/>
              </a:rPr>
              <a:t>Python</a:t>
            </a:r>
            <a:r>
              <a:rPr lang="pt-PT" dirty="0">
                <a:cs typeface="Calibri"/>
              </a:rPr>
              <a:t> como linguagem de programação.</a:t>
            </a:r>
            <a:r>
              <a:rPr lang="pt-PT" dirty="0"/>
              <a:t> </a:t>
            </a:r>
            <a:r>
              <a:rPr lang="pt-PT" dirty="0">
                <a:cs typeface="Calibri"/>
              </a:rPr>
              <a:t>Para implementar a interface gráfica, foi usado o módulo </a:t>
            </a:r>
            <a:r>
              <a:rPr lang="pt-PT" dirty="0" err="1">
                <a:cs typeface="Calibri"/>
              </a:rPr>
              <a:t>pygame</a:t>
            </a:r>
            <a:r>
              <a:rPr lang="pt-PT" dirty="0">
                <a:cs typeface="Calibri"/>
              </a:rPr>
              <a:t>.</a:t>
            </a:r>
          </a:p>
          <a:p>
            <a:pPr algn="just"/>
            <a:r>
              <a:rPr lang="pt-PT" dirty="0">
                <a:cs typeface="Calibri"/>
              </a:rPr>
              <a:t>O ambiente de desenvolvimento utilizado foi o </a:t>
            </a:r>
            <a:r>
              <a:rPr lang="pt-PT" dirty="0" err="1">
                <a:cs typeface="Calibri"/>
              </a:rPr>
              <a:t>VSCode</a:t>
            </a:r>
            <a:r>
              <a:rPr lang="pt-PT" dirty="0">
                <a:cs typeface="Calibri"/>
              </a:rPr>
              <a:t>.</a:t>
            </a:r>
          </a:p>
          <a:p>
            <a:endParaRPr lang="pt-PT" dirty="0">
              <a:cs typeface="Calibri"/>
            </a:endParaRPr>
          </a:p>
        </p:txBody>
      </p:sp>
      <p:pic>
        <p:nvPicPr>
          <p:cNvPr id="5" name="Imagem 5" descr="Uma imagem com laranja&#10;&#10;Descrição gerada automaticamente">
            <a:extLst>
              <a:ext uri="{FF2B5EF4-FFF2-40B4-BE49-F238E27FC236}">
                <a16:creationId xmlns:a16="http://schemas.microsoft.com/office/drawing/2014/main" id="{D43D9522-5477-45A5-9EAB-F880000C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14" y="4710875"/>
            <a:ext cx="2092898" cy="20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B8E73-21B1-4DAE-963D-6FC0D37DC698}"/>
              </a:ext>
            </a:extLst>
          </p:cNvPr>
          <p:cNvSpPr txBox="1">
            <a:spLocks/>
          </p:cNvSpPr>
          <p:nvPr/>
        </p:nvSpPr>
        <p:spPr>
          <a:xfrm>
            <a:off x="839788" y="155542"/>
            <a:ext cx="10585499" cy="928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5E795E5C-B2C8-4F85-B7EF-245135B1F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25485"/>
            <a:ext cx="10512424" cy="535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Durante o desenvolvimento do projeto, recorremos às seguintes páginas web: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PT" dirty="0">
                <a:ea typeface="+mn-lt"/>
                <a:cs typeface="+mn-lt"/>
                <a:hlinkClick r:id="rId2"/>
              </a:rPr>
              <a:t>https://www.pygame.org/docs/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PT" dirty="0">
                <a:ea typeface="+mn-lt"/>
                <a:cs typeface="+mn-lt"/>
                <a:hlinkClick r:id="rId3"/>
              </a:rPr>
              <a:t>https://www.geeksforgeeks.org/a-search-algorithm/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Material fornecido no Moodle</a:t>
            </a:r>
          </a:p>
          <a:p>
            <a:endParaRPr lang="pt-PT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2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1E1AA-5D69-4651-A231-BAB72716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316310" cy="1256371"/>
          </a:xfrm>
        </p:spPr>
        <p:txBody>
          <a:bodyPr/>
          <a:lstStyle/>
          <a:p>
            <a:pPr algn="ctr"/>
            <a:r>
              <a:rPr lang="pt-PT" b="1">
                <a:cs typeface="Calibri Light"/>
              </a:rPr>
              <a:t>Match </a:t>
            </a:r>
            <a:r>
              <a:rPr lang="pt-PT" b="1" err="1">
                <a:cs typeface="Calibri Light"/>
              </a:rPr>
              <a:t>the</a:t>
            </a:r>
            <a:r>
              <a:rPr lang="pt-PT" b="1">
                <a:cs typeface="Calibri Light"/>
              </a:rPr>
              <a:t> Tiles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AF32B29C-7D74-4D8F-9A9F-3A0ECB96F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804" y="1925559"/>
            <a:ext cx="4057650" cy="4019550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7047ACA-A7E1-4D89-BD51-85E54CB4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666" y="2029522"/>
            <a:ext cx="5985919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Match </a:t>
            </a:r>
            <a:r>
              <a:rPr lang="pt-PT" dirty="0" err="1">
                <a:cs typeface="Calibri"/>
              </a:rPr>
              <a:t>the</a:t>
            </a:r>
            <a:r>
              <a:rPr lang="pt-PT" dirty="0">
                <a:cs typeface="Calibri"/>
              </a:rPr>
              <a:t> Tiles é um jogo de um jogador no qual o objetivo consiste em colocar as diferentes peças (tiles) coloridas nas respetivas células objetivo. Para tal o jogador pode mexer as suas peças (simultaneamente) nas 4 direções possíveis. Ao serem movidas, as peças deslocam-se na direção desejada até que embatam contra um obstáculo ou atinjam o limite do tabuleiro.</a:t>
            </a:r>
            <a:endParaRPr lang="pt-PT" dirty="0"/>
          </a:p>
          <a:p>
            <a:pPr algn="just"/>
            <a:r>
              <a:rPr lang="pt-PT" dirty="0">
                <a:cs typeface="Calibri"/>
              </a:rPr>
              <a:t>O objetivo do programa a desenvolver é resolver puzzles deste tipo (4x4, 5x5, 6x6) usando o menor número de jogadas possível.</a:t>
            </a:r>
          </a:p>
          <a:p>
            <a:pPr algn="just"/>
            <a:r>
              <a:rPr lang="pt-PT" dirty="0">
                <a:cs typeface="Calibri"/>
              </a:rPr>
              <a:t>Para tal, serão exploradas diferentes algoritmos de pesquisa, de modo a compará-los quanto à sua eficiência.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1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1E7B-B3AF-497D-AD41-BCBE8B64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43873" cy="1175905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Formulação do problema 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9991F6-CFDB-4119-A91D-4AE8162D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4332"/>
            <a:ext cx="10443873" cy="4651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pt-PT" sz="2000" b="1" dirty="0">
                <a:cs typeface="Calibri" panose="020F0502020204030204"/>
              </a:rPr>
              <a:t>Representação do estado</a:t>
            </a:r>
          </a:p>
          <a:p>
            <a:pPr algn="just"/>
            <a:r>
              <a:rPr lang="pt-PT" dirty="0">
                <a:cs typeface="Calibri" panose="020F0502020204030204"/>
              </a:rPr>
              <a:t>Matriz 4x4, 5x5 ou 6x6, preenchida com pares que representam o tipo (ou ausência de peça presentes): ["grass","empty"] para uma célula vazia, ["block","block"] para um obstáculo, ["grass","color1piece"] para uma célula de cor "color1", ["color1center","empty"] para uma célula que contem o objetivo da célula de cor "color1", ["color1center", "color1piece"] para uma célula com cor "color1" que se encontra na célula objetivo</a:t>
            </a:r>
          </a:p>
          <a:p>
            <a:pPr marL="285750" indent="-285750">
              <a:buChar char="•"/>
            </a:pPr>
            <a:r>
              <a:rPr lang="pt-PT" sz="2000" b="1" dirty="0">
                <a:ea typeface="+mn-lt"/>
                <a:cs typeface="+mn-lt"/>
              </a:rPr>
              <a:t>Estado inicial</a:t>
            </a:r>
          </a:p>
          <a:p>
            <a:pPr algn="just"/>
            <a:r>
              <a:rPr lang="pt-PT" dirty="0">
                <a:cs typeface="Calibri" panose="020F0502020204030204"/>
              </a:rPr>
              <a:t>Matriz bidimensional de dimensão N (4 &lt;= N &lt;= 6): </a:t>
            </a:r>
            <a:r>
              <a:rPr lang="pt-PT" dirty="0" err="1">
                <a:cs typeface="Calibri" panose="020F0502020204030204"/>
              </a:rPr>
              <a:t>Board</a:t>
            </a:r>
            <a:r>
              <a:rPr lang="pt-PT" dirty="0">
                <a:cs typeface="Calibri" panose="020F0502020204030204"/>
              </a:rPr>
              <a:t>[N,N,2] com as células na disposição inicial.</a:t>
            </a:r>
          </a:p>
          <a:p>
            <a:pPr marL="285750" indent="-285750">
              <a:buChar char="•"/>
            </a:pPr>
            <a:r>
              <a:rPr lang="pt-PT" sz="2000" b="1" dirty="0">
                <a:cs typeface="Calibri" panose="020F0502020204030204"/>
              </a:rPr>
              <a:t>Estado Objetivo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Matriz bidimensional de dimensão N (4 &lt;= N &lt;= 6): </a:t>
            </a:r>
            <a:r>
              <a:rPr lang="pt-PT" dirty="0" err="1">
                <a:ea typeface="+mn-lt"/>
                <a:cs typeface="+mn-lt"/>
              </a:rPr>
              <a:t>Board</a:t>
            </a:r>
            <a:r>
              <a:rPr lang="pt-PT" dirty="0">
                <a:ea typeface="+mn-lt"/>
                <a:cs typeface="+mn-lt"/>
              </a:rPr>
              <a:t>[N,N,2] em que as células se encontrem na distribuição desejada, ou seja, todas as peças se encontrem nas mesmas coordenadas do respetivo objetivo.</a:t>
            </a:r>
          </a:p>
          <a:p>
            <a:pPr marL="285750" indent="-285750">
              <a:buChar char="•"/>
            </a:pPr>
            <a:r>
              <a:rPr lang="pt-PT" sz="2000" b="1" dirty="0">
                <a:cs typeface="Calibri"/>
              </a:rPr>
              <a:t>Operadores</a:t>
            </a:r>
          </a:p>
          <a:p>
            <a:pPr algn="just"/>
            <a:r>
              <a:rPr lang="pt-PT" dirty="0">
                <a:cs typeface="Calibri"/>
              </a:rPr>
              <a:t>Os jogadores apenas de movem nas 4 direções,  como tal os operadores são move_up(), </a:t>
            </a:r>
            <a:r>
              <a:rPr lang="pt-PT" dirty="0">
                <a:ea typeface="+mn-lt"/>
                <a:cs typeface="+mn-lt"/>
              </a:rPr>
              <a:t>move_down(), </a:t>
            </a:r>
            <a:r>
              <a:rPr lang="pt-PT" dirty="0" err="1">
                <a:ea typeface="+mn-lt"/>
                <a:cs typeface="+mn-lt"/>
              </a:rPr>
              <a:t>move_left</a:t>
            </a:r>
            <a:r>
              <a:rPr lang="pt-PT" dirty="0">
                <a:ea typeface="+mn-lt"/>
                <a:cs typeface="+mn-lt"/>
              </a:rPr>
              <a:t>(), </a:t>
            </a:r>
            <a:r>
              <a:rPr lang="pt-PT" dirty="0" err="1">
                <a:ea typeface="+mn-lt"/>
                <a:cs typeface="+mn-lt"/>
              </a:rPr>
              <a:t>move_right</a:t>
            </a:r>
            <a:r>
              <a:rPr lang="pt-PT" dirty="0">
                <a:ea typeface="+mn-lt"/>
                <a:cs typeface="+mn-lt"/>
              </a:rPr>
              <a:t>().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3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5EC8-8D64-4D7D-A135-EE8809CB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52532" cy="1089314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Formulação do problema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4CFB9D-0E5B-47D6-B6F4-E15014FD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857" y="2057400"/>
            <a:ext cx="11560895" cy="4062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pt-PT" dirty="0"/>
              <a:t>Pré-condições - assumindo que o tabuleiro tem dimensão </a:t>
            </a:r>
            <a:r>
              <a:rPr lang="pt-PT" dirty="0" err="1"/>
              <a:t>NxN</a:t>
            </a:r>
            <a:r>
              <a:rPr lang="pt-PT" dirty="0"/>
              <a:t> e que as peças coloridas estão em (x1,y1), (x2,y2), ...</a:t>
            </a:r>
          </a:p>
          <a:p>
            <a:r>
              <a:rPr lang="pt-PT" b="1" dirty="0"/>
              <a:t>Nome      Pré-condições                                                                                                                Efeitos         </a:t>
            </a:r>
            <a:endParaRPr lang="pt-PT" b="1" dirty="0">
              <a:cs typeface="Calibri"/>
            </a:endParaRPr>
          </a:p>
          <a:p>
            <a:r>
              <a:rPr lang="pt-PT" sz="1400" b="1" dirty="0"/>
              <a:t>Left</a:t>
            </a:r>
            <a:r>
              <a:rPr lang="pt-PT" sz="1400" dirty="0"/>
              <a:t>            (x1 &gt; 0 /\ (B[x1-1][y][1] = "</a:t>
            </a:r>
            <a:r>
              <a:rPr lang="pt-PT" sz="1400" dirty="0" err="1"/>
              <a:t>empty</a:t>
            </a:r>
            <a:r>
              <a:rPr lang="pt-PT" sz="1400" dirty="0"/>
              <a:t>")) \/ (x2 &gt; 0 /\ B[x2-1][y2][1] == "</a:t>
            </a:r>
            <a:r>
              <a:rPr lang="pt-PT" sz="1400" dirty="0" err="1"/>
              <a:t>empty</a:t>
            </a:r>
            <a:r>
              <a:rPr lang="pt-PT" sz="1400" dirty="0"/>
              <a:t>") \/ (...)             B[x1][y1][1] = "</a:t>
            </a:r>
            <a:r>
              <a:rPr lang="pt-PT" sz="1400" dirty="0" err="1"/>
              <a:t>empty</a:t>
            </a:r>
            <a:r>
              <a:rPr lang="pt-PT" sz="1400" dirty="0"/>
              <a:t>"; B[x1-d][y1][1] = "</a:t>
            </a:r>
            <a:r>
              <a:rPr lang="pt-PT" sz="1400" dirty="0" err="1"/>
              <a:t>colorPiece</a:t>
            </a:r>
            <a:r>
              <a:rPr lang="pt-PT" sz="1400" dirty="0"/>
              <a:t>";    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Right</a:t>
            </a:r>
            <a:r>
              <a:rPr lang="pt-PT" sz="1400" dirty="0"/>
              <a:t>          (x1 &lt; N /\ (B[x1+1][y][1] != "</a:t>
            </a:r>
            <a:r>
              <a:rPr lang="pt-PT" sz="1400" dirty="0" err="1"/>
              <a:t>empty</a:t>
            </a:r>
            <a:r>
              <a:rPr lang="pt-PT" sz="1400" dirty="0"/>
              <a:t>")) \/ (x2 &lt; N /\ B[x2+1][y2][1] != "</a:t>
            </a:r>
            <a:r>
              <a:rPr lang="pt-PT" sz="1400" dirty="0" err="1"/>
              <a:t>empty</a:t>
            </a:r>
            <a:r>
              <a:rPr lang="pt-PT" sz="1400" dirty="0"/>
              <a:t>") \/ (...)         B[x1][y1][1] = "</a:t>
            </a:r>
            <a:r>
              <a:rPr lang="pt-PT" sz="1400" dirty="0" err="1"/>
              <a:t>empty</a:t>
            </a:r>
            <a:r>
              <a:rPr lang="pt-PT" sz="1400" dirty="0"/>
              <a:t>";B[x1+d][y1][1] = "colorPiece";   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Up </a:t>
            </a:r>
            <a:r>
              <a:rPr lang="pt-PT" sz="1400" dirty="0"/>
              <a:t>             (y1 &gt; 0 /\ (B[x1][y-1][1]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")) \/ (Y2 &gt; 0 /\ B[x2][y2-1][1]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 \/ (...)            B[x1][y1][1] = "</a:t>
            </a:r>
            <a:r>
              <a:rPr lang="pt-PT" sz="1400" dirty="0" err="1"/>
              <a:t>empty</a:t>
            </a:r>
            <a:r>
              <a:rPr lang="pt-PT" sz="1400" dirty="0"/>
              <a:t>";B[x1][y-d][1] = "colorPiece";   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Down</a:t>
            </a:r>
            <a:r>
              <a:rPr lang="pt-PT" sz="1400" dirty="0"/>
              <a:t>         (y1 &lt; N /\ (B[x1][y+1][1]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")) \/ (y2&lt; N /\ B[x2][y2+1][1]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 \/ (...)          B[x1][y1][1] = "</a:t>
            </a:r>
            <a:r>
              <a:rPr lang="pt-PT" sz="1400" dirty="0" err="1"/>
              <a:t>empty</a:t>
            </a:r>
            <a:r>
              <a:rPr lang="pt-PT" sz="1400" dirty="0"/>
              <a:t>";B[x1][</a:t>
            </a:r>
            <a:r>
              <a:rPr lang="pt-PT" sz="1400" dirty="0" err="1"/>
              <a:t>y+d</a:t>
            </a:r>
            <a:r>
              <a:rPr lang="pt-PT" sz="1400" dirty="0"/>
              <a:t>][1] = "colorPiece";    (...)</a:t>
            </a:r>
            <a:endParaRPr lang="pt-PT" sz="1400" dirty="0">
              <a:cs typeface="Calibri"/>
            </a:endParaRPr>
          </a:p>
          <a:p>
            <a:endParaRPr lang="pt-PT" dirty="0">
              <a:cs typeface="Calibri" panose="020F0502020204030204"/>
            </a:endParaRPr>
          </a:p>
          <a:p>
            <a:r>
              <a:rPr lang="pt-PT" dirty="0">
                <a:cs typeface="Calibri" panose="020F0502020204030204"/>
              </a:rPr>
              <a:t>Dado que o objetivo será minimizar o número de jogadas para resolver o puzzle, o custo será unitário para todos os operadores.</a:t>
            </a:r>
          </a:p>
          <a:p>
            <a:r>
              <a:rPr lang="pt-PT" dirty="0">
                <a:cs typeface="Calibri" panose="020F0502020204030204"/>
              </a:rPr>
              <a:t>Se nenhuma das peças coloridas satisfizer as pré-condições, o operador será inválido e a ação não é executada. Caso contrário,  a operação é válida e será efetuada.</a:t>
            </a:r>
          </a:p>
          <a:p>
            <a:endParaRPr lang="pt-P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17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CDDC-ED03-4F48-9DE9-0607F211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88009" cy="1037360"/>
          </a:xfrm>
        </p:spPr>
        <p:txBody>
          <a:bodyPr/>
          <a:lstStyle/>
          <a:p>
            <a:pPr algn="ctr"/>
            <a:r>
              <a:rPr lang="pt-PT" b="1" dirty="0">
                <a:ea typeface="+mj-lt"/>
                <a:cs typeface="+mj-lt"/>
              </a:rPr>
              <a:t>Formulação do problema</a:t>
            </a:r>
            <a:endParaRPr lang="pt-PT" dirty="0">
              <a:ea typeface="+mj-lt"/>
              <a:cs typeface="+mj-lt"/>
            </a:endParaRPr>
          </a:p>
          <a:p>
            <a:endParaRPr lang="pt-PT" dirty="0">
              <a:cs typeface="Calibri Ligh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1B363E0-0E9F-4DB4-B1EB-B06B047E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8351"/>
            <a:ext cx="10804254" cy="28878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pt-PT" sz="2000" b="1" dirty="0">
                <a:cs typeface="Calibri" panose="020F0502020204030204"/>
              </a:rPr>
              <a:t>Heurísticas utilizadas:</a:t>
            </a:r>
          </a:p>
          <a:p>
            <a:pPr algn="just"/>
            <a:r>
              <a:rPr lang="pt-PT" dirty="0">
                <a:cs typeface="Calibri" panose="020F0502020204030204"/>
              </a:rPr>
              <a:t>Foram desenvolvidas três heurísticas para serem usadas pelo </a:t>
            </a:r>
            <a:r>
              <a:rPr lang="pt-PT" dirty="0" err="1">
                <a:cs typeface="Calibri" panose="020F0502020204030204"/>
              </a:rPr>
              <a:t>Greedy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Search</a:t>
            </a:r>
            <a:r>
              <a:rPr lang="pt-PT" dirty="0">
                <a:cs typeface="Calibri" panose="020F0502020204030204"/>
              </a:rPr>
              <a:t> e A* </a:t>
            </a:r>
            <a:r>
              <a:rPr lang="pt-PT" dirty="0" err="1">
                <a:cs typeface="Calibri" panose="020F0502020204030204"/>
              </a:rPr>
              <a:t>algorithm</a:t>
            </a:r>
            <a:r>
              <a:rPr lang="pt-PT" dirty="0">
                <a:cs typeface="Calibri" panose="020F0502020204030204"/>
              </a:rPr>
              <a:t>, </a:t>
            </a:r>
            <a:r>
              <a:rPr lang="pt-PT" dirty="0" err="1">
                <a:cs typeface="Calibri" panose="020F0502020204030204"/>
              </a:rPr>
              <a:t>simple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, </a:t>
            </a:r>
            <a:r>
              <a:rPr lang="pt-PT" dirty="0" err="1">
                <a:cs typeface="Calibri" panose="020F0502020204030204"/>
              </a:rPr>
              <a:t>complex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 e </a:t>
            </a:r>
            <a:r>
              <a:rPr lang="pt-PT" dirty="0" err="1">
                <a:cs typeface="Calibri" panose="020F0502020204030204"/>
              </a:rPr>
              <a:t>fast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.</a:t>
            </a:r>
          </a:p>
          <a:p>
            <a:pPr algn="just"/>
            <a:r>
              <a:rPr lang="pt-PT" dirty="0">
                <a:cs typeface="Calibri" panose="020F0502020204030204"/>
              </a:rPr>
              <a:t>De modo a estimar a distância de cada estado ao estado objetivo, será usada como função de avaliação a soma do número mínimo de jogadas até atingir o objetivo de cada peça.</a:t>
            </a:r>
            <a:endParaRPr lang="pt-PT" sz="2000" b="1" dirty="0">
              <a:cs typeface="Calibri" panose="020F0502020204030204"/>
            </a:endParaRPr>
          </a:p>
          <a:p>
            <a:pPr algn="just"/>
            <a:r>
              <a:rPr lang="pt-PT" dirty="0">
                <a:cs typeface="Calibri" panose="020F0502020204030204"/>
              </a:rPr>
              <a:t>Deste modo, a função de avaliação complexa (</a:t>
            </a:r>
            <a:r>
              <a:rPr lang="pt-PT" dirty="0" err="1">
                <a:cs typeface="Calibri" panose="020F0502020204030204"/>
              </a:rPr>
              <a:t>complex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) atribui  pontos de penalização caso as peças se encontre em linhas/colunas diferentes da solução: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na mesma linha e mesma coluna, a penalização será nula;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na mesma linha e colunas diferentes ou vice-versa, a penalização será de 1 ou 2 pontos, dependendo da posição do centro.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em linhas e colunas diferentes, a penalização será de 2 ou 3 pontos, dependendo da posição do centro.</a:t>
            </a:r>
          </a:p>
          <a:p>
            <a:pPr algn="just"/>
            <a:r>
              <a:rPr lang="pt-PT" dirty="0">
                <a:cs typeface="Calibri" panose="020F0502020204030204"/>
              </a:rPr>
              <a:t>Caso a peça se encontre na mesma linha/coluna do seu destino, é necessário verificar também a existência de obstáculos, a qual será penalizada em 3 pontos.</a:t>
            </a:r>
          </a:p>
          <a:p>
            <a:endParaRPr lang="pt-PT" dirty="0">
              <a:cs typeface="Calibri" panose="020F0502020204030204"/>
            </a:endParaRPr>
          </a:p>
          <a:p>
            <a:endParaRPr lang="pt-PT" dirty="0">
              <a:cs typeface="Calibri" panose="020F0502020204030204"/>
            </a:endParaRPr>
          </a:p>
          <a:p>
            <a:endParaRPr lang="pt-PT" dirty="0">
              <a:cs typeface="Calibri" panose="020F0502020204030204"/>
            </a:endParaRPr>
          </a:p>
          <a:p>
            <a:pPr marL="285750" indent="-285750">
              <a:buChar char="•"/>
            </a:pPr>
            <a:endParaRPr lang="pt-PT" dirty="0">
              <a:cs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28EEB-16E0-45B4-883F-16A3603A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00" y="3745318"/>
            <a:ext cx="7543442" cy="30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F9C9E-D63F-497A-8C7D-ED2E2A20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Algoritmos implementados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14E4A6-ED98-45B7-AE7C-7E719CE3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8408"/>
            <a:ext cx="10585499" cy="4740579"/>
          </a:xfrm>
        </p:spPr>
        <p:txBody>
          <a:bodyPr/>
          <a:lstStyle/>
          <a:p>
            <a:pPr algn="just"/>
            <a:r>
              <a:rPr lang="pt-PT" dirty="0">
                <a:cs typeface="Calibri"/>
              </a:rPr>
              <a:t>Foram implementados todos os algoritmos dados nas aulas, ou seja,  BFS (</a:t>
            </a:r>
            <a:r>
              <a:rPr lang="pt-PT" dirty="0" err="1">
                <a:cs typeface="Calibri"/>
              </a:rPr>
              <a:t>breadth-first-search</a:t>
            </a:r>
            <a:r>
              <a:rPr lang="pt-PT" dirty="0">
                <a:cs typeface="Calibri"/>
              </a:rPr>
              <a:t>), DFS (</a:t>
            </a:r>
            <a:r>
              <a:rPr lang="pt-PT" dirty="0" err="1">
                <a:cs typeface="Calibri"/>
              </a:rPr>
              <a:t>depth-first-search</a:t>
            </a:r>
            <a:r>
              <a:rPr lang="pt-PT" dirty="0">
                <a:cs typeface="Calibri"/>
              </a:rPr>
              <a:t>), </a:t>
            </a:r>
            <a:r>
              <a:rPr lang="pt-PT" dirty="0" err="1">
                <a:cs typeface="Calibri"/>
              </a:rPr>
              <a:t>Iterative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Deepening</a:t>
            </a:r>
            <a:r>
              <a:rPr lang="pt-PT" dirty="0">
                <a:cs typeface="Calibri"/>
              </a:rPr>
              <a:t>, </a:t>
            </a:r>
            <a:r>
              <a:rPr lang="pt-PT" dirty="0" err="1">
                <a:cs typeface="Calibri"/>
              </a:rPr>
              <a:t>Greedy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Search</a:t>
            </a:r>
            <a:r>
              <a:rPr lang="pt-PT" dirty="0">
                <a:cs typeface="Calibri"/>
              </a:rPr>
              <a:t> e A*.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975E65-5B9E-491B-AA30-B387C031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5" y="1674761"/>
            <a:ext cx="5109498" cy="36478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0816D70-CF3D-4001-8942-BCC2A368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36" y="2325210"/>
            <a:ext cx="3472004" cy="40003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77A2687-3F92-46B4-99A5-FF8A7A14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143" y="1674761"/>
            <a:ext cx="3164651" cy="1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877C5BFC-6D85-4AD6-842E-AA1D229E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61154"/>
            <a:ext cx="10585499" cy="4407833"/>
          </a:xfrm>
        </p:spPr>
        <p:txBody>
          <a:bodyPr/>
          <a:lstStyle/>
          <a:p>
            <a:pPr algn="just"/>
            <a:r>
              <a:rPr lang="pt-PT" dirty="0"/>
              <a:t>	Para a representação do jogo foram usadas as classes </a:t>
            </a:r>
            <a:r>
              <a:rPr lang="pt-PT" dirty="0" err="1"/>
              <a:t>Piece</a:t>
            </a:r>
            <a:r>
              <a:rPr lang="pt-PT" dirty="0"/>
              <a:t>, </a:t>
            </a:r>
            <a:r>
              <a:rPr lang="pt-PT" dirty="0" err="1"/>
              <a:t>Center</a:t>
            </a:r>
            <a:r>
              <a:rPr lang="pt-PT" dirty="0"/>
              <a:t>, Game e </a:t>
            </a:r>
            <a:r>
              <a:rPr lang="pt-PT" dirty="0" err="1"/>
              <a:t>Board</a:t>
            </a:r>
            <a:r>
              <a:rPr lang="pt-PT" dirty="0"/>
              <a:t>, sendo a </a:t>
            </a:r>
            <a:r>
              <a:rPr lang="pt-PT" dirty="0" err="1"/>
              <a:t>board</a:t>
            </a:r>
            <a:r>
              <a:rPr lang="pt-PT" dirty="0"/>
              <a:t> do jogo representada através de uma lista de listas. Usando estas classes os algoritmos de pesquisa tentam encontrar uma solução para o problema dado.</a:t>
            </a:r>
          </a:p>
          <a:p>
            <a:pPr algn="just"/>
            <a:r>
              <a:rPr lang="pt-PT" dirty="0"/>
              <a:t>	Para a implementação dos algoritmos foram usadas listas, mesmo para algoritmos que usar filas ou filas de prioridade na sua implementação, como é o caso do BFS e do A*, sendo que, nestes dois algoritmos, as listas são operadas de forma diferente.</a:t>
            </a:r>
          </a:p>
          <a:p>
            <a:pPr algn="just"/>
            <a:r>
              <a:rPr lang="pt-PT" dirty="0"/>
              <a:t>	É de notar que, dado que o algoritmo de pesquisa DFS (</a:t>
            </a:r>
            <a:r>
              <a:rPr lang="pt-PT" dirty="0" err="1"/>
              <a:t>depth-first-search</a:t>
            </a:r>
            <a:r>
              <a:rPr lang="pt-PT" dirty="0"/>
              <a:t>) é recursivo, pode acontecer que, para puzzles de maior complexidade, este algoritmo não chegue a uma conclusão pois atinge o limite de recursão estipulado pelo </a:t>
            </a:r>
            <a:r>
              <a:rPr lang="pt-PT" dirty="0" err="1"/>
              <a:t>python</a:t>
            </a:r>
            <a:r>
              <a:rPr lang="pt-PT" dirty="0"/>
              <a:t>.</a:t>
            </a:r>
          </a:p>
          <a:p>
            <a:pPr algn="just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9C5538-8940-4F99-8381-BD1EB23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Algoritmos Implementados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473FA9-7DF4-4ECA-BC4C-9035E288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5322"/>
            <a:ext cx="5486400" cy="31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29C9A6-BF81-4B7B-8A05-A2974F85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Resultados experimentais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0F73B05-FFD7-4105-A09A-B6C672130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210711"/>
              </p:ext>
            </p:extLst>
          </p:nvPr>
        </p:nvGraphicFramePr>
        <p:xfrm>
          <a:off x="425009" y="1300898"/>
          <a:ext cx="3421127" cy="197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4C94FE0-52DB-4093-AAB4-6F2D892D2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916825"/>
              </p:ext>
            </p:extLst>
          </p:nvPr>
        </p:nvGraphicFramePr>
        <p:xfrm>
          <a:off x="4421438" y="1300898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DA08B98-070F-4071-9BA1-8CA38B952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100626"/>
              </p:ext>
            </p:extLst>
          </p:nvPr>
        </p:nvGraphicFramePr>
        <p:xfrm>
          <a:off x="8417867" y="1300898"/>
          <a:ext cx="3421127" cy="177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A45A7AA4-4E64-4265-B372-294F38466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953679"/>
              </p:ext>
            </p:extLst>
          </p:nvPr>
        </p:nvGraphicFramePr>
        <p:xfrm>
          <a:off x="425009" y="3497344"/>
          <a:ext cx="3421127" cy="197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AB751BD-C9EB-4124-B969-62CBD416C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12285"/>
              </p:ext>
            </p:extLst>
          </p:nvPr>
        </p:nvGraphicFramePr>
        <p:xfrm>
          <a:off x="4421438" y="3497344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4BD2EFD2-B7B6-44F2-8D19-C1F8A3821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072289"/>
              </p:ext>
            </p:extLst>
          </p:nvPr>
        </p:nvGraphicFramePr>
        <p:xfrm>
          <a:off x="8417867" y="3497344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5124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2D9401-9548-4974-B4B6-7F5235D16D45}"/>
              </a:ext>
            </a:extLst>
          </p:cNvPr>
          <p:cNvSpPr txBox="1">
            <a:spLocks/>
          </p:cNvSpPr>
          <p:nvPr/>
        </p:nvSpPr>
        <p:spPr>
          <a:xfrm>
            <a:off x="839788" y="155542"/>
            <a:ext cx="10585499" cy="928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Resultados Experimentais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09BA7EC-9256-4DBF-B285-25B28F705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642435"/>
              </p:ext>
            </p:extLst>
          </p:nvPr>
        </p:nvGraphicFramePr>
        <p:xfrm>
          <a:off x="470137" y="1288913"/>
          <a:ext cx="3605752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3EE4E19-B04B-4600-8B92-F460E4983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565880"/>
              </p:ext>
            </p:extLst>
          </p:nvPr>
        </p:nvGraphicFramePr>
        <p:xfrm>
          <a:off x="4445540" y="1288913"/>
          <a:ext cx="3605752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A6E5285-6EE6-4D01-80EA-473B116C0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459434"/>
              </p:ext>
            </p:extLst>
          </p:nvPr>
        </p:nvGraphicFramePr>
        <p:xfrm>
          <a:off x="8420943" y="1288913"/>
          <a:ext cx="3475985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30D687A-966D-410C-B4E4-E50E7CBFE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933999"/>
              </p:ext>
            </p:extLst>
          </p:nvPr>
        </p:nvGraphicFramePr>
        <p:xfrm>
          <a:off x="839788" y="3754019"/>
          <a:ext cx="4660900" cy="27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21DB75C-19AD-4155-B00D-833DD1199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456221"/>
              </p:ext>
            </p:extLst>
          </p:nvPr>
        </p:nvGraphicFramePr>
        <p:xfrm>
          <a:off x="7236028" y="3754019"/>
          <a:ext cx="4660900" cy="27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3365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1484</Words>
  <Application>Microsoft Office PowerPoint</Application>
  <PresentationFormat>Ecrã Panorâmico</PresentationFormat>
  <Paragraphs>93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Match the Tiles</vt:lpstr>
      <vt:lpstr>Match the Tiles</vt:lpstr>
      <vt:lpstr>Formulação do problema </vt:lpstr>
      <vt:lpstr>Formulação do problema</vt:lpstr>
      <vt:lpstr>Formulação do problema </vt:lpstr>
      <vt:lpstr>Algoritmos implementados</vt:lpstr>
      <vt:lpstr>Algoritmos Implementados</vt:lpstr>
      <vt:lpstr>Resultados experimentais</vt:lpstr>
      <vt:lpstr>Apresentação do PowerPoint</vt:lpstr>
      <vt:lpstr>Conclusões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Silva</dc:creator>
  <cp:lastModifiedBy>Miguel Augusto Marques da Silva</cp:lastModifiedBy>
  <cp:revision>305</cp:revision>
  <dcterms:created xsi:type="dcterms:W3CDTF">2021-03-11T13:34:21Z</dcterms:created>
  <dcterms:modified xsi:type="dcterms:W3CDTF">2021-04-03T19:00:43Z</dcterms:modified>
</cp:coreProperties>
</file>