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Masters/slideMaster4.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10"/>
  </p:notesMasterIdLst>
  <p:handoutMasterIdLst>
    <p:handoutMasterId r:id="rId11"/>
  </p:handoutMasterIdLst>
  <p:sldIdLst>
    <p:sldId id="538" r:id="rId5"/>
    <p:sldId id="558" r:id="rId6"/>
    <p:sldId id="559" r:id="rId7"/>
    <p:sldId id="560" r:id="rId8"/>
    <p:sldId id="557"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04C"/>
    <a:srgbClr val="C7FF17"/>
    <a:srgbClr val="2B0A3D"/>
    <a:srgbClr val="0070AD"/>
    <a:srgbClr val="E6E7E7"/>
    <a:srgbClr val="12ABDB"/>
    <a:srgbClr val="300B48"/>
    <a:srgbClr val="D9D9D9"/>
    <a:srgbClr val="95E616"/>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20" autoAdjust="0"/>
    <p:restoredTop sz="96215" autoAdjust="0"/>
  </p:normalViewPr>
  <p:slideViewPr>
    <p:cSldViewPr>
      <p:cViewPr varScale="1">
        <p:scale>
          <a:sx n="101" d="100"/>
          <a:sy n="101" d="100"/>
        </p:scale>
        <p:origin x="-96" y="-234"/>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13-12-2017</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‹Nº›</a:t>
            </a:fld>
            <a:endParaRPr lang="pt-PT"/>
          </a:p>
        </p:txBody>
      </p:sp>
    </p:spTree>
    <p:extLst>
      <p:ext uri="{BB962C8B-B14F-4D97-AF65-F5344CB8AC3E}">
        <p14:creationId xmlns=""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13/12/2017</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‹Nº›</a:t>
            </a:fld>
            <a:endParaRPr lang="pt-BR" dirty="0"/>
          </a:p>
        </p:txBody>
      </p:sp>
    </p:spTree>
    <p:extLst>
      <p:ext uri="{BB962C8B-B14F-4D97-AF65-F5344CB8AC3E}">
        <p14:creationId xmlns=""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 xmlns:p14="http://schemas.microsoft.com/office/powerpoint/2010/main" val="43007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36460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29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63168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capgemini.com/optimize-your-business-and-it-operations" TargetMode="External"/><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‹Nº›</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10">
            <a:extLst>
              <a:ext uri="{FF2B5EF4-FFF2-40B4-BE49-F238E27FC236}">
                <a16:creationId xmlns="" xmlns:a16="http://schemas.microsoft.com/office/drawing/2014/main" id="{709E13E3-3323-4A67-80E2-F91981229839}"/>
              </a:ext>
            </a:extLst>
          </p:cNvPr>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2839" r="32420"/>
          <a:stretch/>
        </p:blipFill>
        <p:spPr>
          <a:xfrm>
            <a:off x="4253790" y="-2148"/>
            <a:ext cx="7938210" cy="6898276"/>
          </a:xfrm>
          <a:prstGeom prst="rect">
            <a:avLst/>
          </a:prstGeom>
        </p:spPr>
      </p:pic>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8"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 xmlns:a16="http://schemas.microsoft.com/office/drawing/2014/main" id="{57798370-07F4-412F-86CE-30C026EA6825}"/>
              </a:ext>
            </a:extLst>
          </p:cNvPr>
          <p:cNvSpPr>
            <a:spLocks noGrp="1"/>
          </p:cNvSpPr>
          <p:nvPr>
            <p:ph type="title" hasCustomPrompt="1"/>
          </p:nvPr>
        </p:nvSpPr>
        <p:spPr>
          <a:xfrm>
            <a:off x="407988"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‹Nº›</a:t>
            </a:fld>
            <a:endParaRPr lang="en-US" sz="800" dirty="0">
              <a:solidFill>
                <a:schemeClr val="bg1"/>
              </a:solidFill>
              <a:cs typeface="Arial" panose="020B0604020202020204" pitchFamily="34" charset="0"/>
            </a:endParaRPr>
          </a:p>
        </p:txBody>
      </p:sp>
      <p:sp>
        <p:nvSpPr>
          <p:cNvPr id="7"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Tree>
    <p:extLst>
      <p:ext uri="{BB962C8B-B14F-4D97-AF65-F5344CB8AC3E}">
        <p14:creationId xmlns="" xmlns:p14="http://schemas.microsoft.com/office/powerpoint/2010/main" val="651654949"/>
      </p:ext>
    </p:extLst>
  </p:cSld>
  <p:clrMapOvr>
    <a:masterClrMapping/>
  </p:clrMapOvr>
  <p:extLst mod="1">
    <p:ext uri="{DCECCB84-F9BA-43D5-87BE-67443E8EF086}">
      <p15:sldGuideLst xmlns="" xmlns:p15="http://schemas.microsoft.com/office/powerpoint/2012/main">
        <p15:guide id="1" orient="horz" pos="255" userDrawn="1">
          <p15:clr>
            <a:srgbClr val="FBAE40"/>
          </p15:clr>
        </p15:guide>
        <p15:guide id="2" pos="257" userDrawn="1">
          <p15:clr>
            <a:srgbClr val="FBAE40"/>
          </p15:clr>
        </p15:guide>
        <p15:guide id="3" pos="687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 xmlns:p14="http://schemas.microsoft.com/office/powerpoint/2010/main" val="286138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‹Nº›</a:t>
            </a:fld>
            <a:endParaRPr lang="es" sz="1600">
              <a:solidFill>
                <a:srgbClr val="888888"/>
              </a:solidFill>
              <a:latin typeface="Calibri"/>
              <a:ea typeface="Calibri"/>
              <a:cs typeface="Calibri"/>
              <a:sym typeface="Calibri"/>
            </a:endParaRPr>
          </a:p>
        </p:txBody>
      </p:sp>
    </p:spTree>
    <p:extLst>
      <p:ext uri="{BB962C8B-B14F-4D97-AF65-F5344CB8AC3E}">
        <p14:creationId xmlns="" xmlns:p14="http://schemas.microsoft.com/office/powerpoint/2010/main" val="59429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20ECE27-3956-4FE1-8709-933577BED319}"/>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524" y="0"/>
            <a:ext cx="12188952" cy="6858000"/>
          </a:xfrm>
          <a:prstGeom prst="rect">
            <a:avLst/>
          </a:prstGeom>
        </p:spPr>
      </p:pic>
      <p:pic>
        <p:nvPicPr>
          <p:cNvPr id="7" name="Graphic 6">
            <a:extLst>
              <a:ext uri="{FF2B5EF4-FFF2-40B4-BE49-F238E27FC236}">
                <a16:creationId xmlns="" xmlns:a16="http://schemas.microsoft.com/office/drawing/2014/main" id="{0D0D1E5A-3176-4CB4-975A-4DC18D29026C}"/>
              </a:ext>
            </a:extLst>
          </p:cNvPr>
          <p:cNvPicPr>
            <a:picLocks noChangeAspect="1"/>
          </p:cNvPicPr>
          <p:nvPr userDrawn="1"/>
        </p:nvPicPr>
        <p:blipFill rotWithShape="1">
          <a:blip r:embed="rId3" cstate="print">
            <a:extLst>
              <a:ext uri="{96DAC541-7B7A-43D3-8B79-37D633B846F1}">
                <asvg:svgBlip xmlns="" xmlns:asvg="http://schemas.microsoft.com/office/drawing/2016/SVG/main" r:embed="rId4"/>
              </a:ext>
            </a:extLst>
          </a:blip>
          <a:srcRect r="23077" b="19676"/>
          <a:stretch/>
        </p:blipFill>
        <p:spPr>
          <a:xfrm rot="16200000">
            <a:off x="5413032" y="79029"/>
            <a:ext cx="6857997" cy="6699938"/>
          </a:xfrm>
          <a:prstGeom prst="rect">
            <a:avLst/>
          </a:prstGeom>
        </p:spPr>
      </p:pic>
      <p:sp>
        <p:nvSpPr>
          <p:cNvPr id="11" name="Title Placeholder 1">
            <a:extLst>
              <a:ext uri="{FF2B5EF4-FFF2-40B4-BE49-F238E27FC236}">
                <a16:creationId xmlns="" xmlns:a16="http://schemas.microsoft.com/office/drawing/2014/main" id="{AC165F49-BCC1-4C3B-91C3-5D1BB415ABF1}"/>
              </a:ext>
            </a:extLst>
          </p:cNvPr>
          <p:cNvSpPr>
            <a:spLocks noGrp="1"/>
          </p:cNvSpPr>
          <p:nvPr>
            <p:ph type="title" hasCustomPrompt="1"/>
          </p:nvPr>
        </p:nvSpPr>
        <p:spPr>
          <a:xfrm>
            <a:off x="6688365" y="4308293"/>
            <a:ext cx="3484336" cy="1721321"/>
          </a:xfrm>
          <a:prstGeom prst="rect">
            <a:avLst/>
          </a:prstGeom>
        </p:spPr>
        <p:txBody>
          <a:bodyPr vert="horz" lIns="0" tIns="0" rIns="0" bIns="45720" rtlCol="0" anchor="b">
            <a:noAutofit/>
          </a:bodyPr>
          <a:lstStyle>
            <a:lvl1pPr>
              <a:lnSpc>
                <a:spcPts val="3000"/>
              </a:lnSpc>
              <a:defRPr sz="2600">
                <a:solidFill>
                  <a:srgbClr val="2C004B"/>
                </a:solidFill>
              </a:defRPr>
            </a:lvl1pPr>
          </a:lstStyle>
          <a:p>
            <a:r>
              <a:rPr lang="en-US" dirty="0"/>
              <a:t>Click to add title</a:t>
            </a:r>
            <a:endParaRPr lang="pt-PT" dirty="0"/>
          </a:p>
        </p:txBody>
      </p:sp>
      <p:sp>
        <p:nvSpPr>
          <p:cNvPr id="12" name="Text Placeholder 7">
            <a:extLst>
              <a:ext uri="{FF2B5EF4-FFF2-40B4-BE49-F238E27FC236}">
                <a16:creationId xmlns="" xmlns:a16="http://schemas.microsoft.com/office/drawing/2014/main" id="{98BC8B91-D2A3-4F52-B4E2-1C3C1B691942}"/>
              </a:ext>
            </a:extLst>
          </p:cNvPr>
          <p:cNvSpPr>
            <a:spLocks noGrp="1"/>
          </p:cNvSpPr>
          <p:nvPr>
            <p:ph type="body" sz="quarter" idx="32" hasCustomPrompt="1"/>
          </p:nvPr>
        </p:nvSpPr>
        <p:spPr>
          <a:xfrm>
            <a:off x="407988" y="5085184"/>
            <a:ext cx="4123375" cy="944430"/>
          </a:xfrm>
          <a:prstGeom prst="rect">
            <a:avLst/>
          </a:prstGeom>
        </p:spPr>
        <p:txBody>
          <a:bodyPr anchor="b">
            <a:noAutofit/>
          </a:bodyPr>
          <a:lstStyle>
            <a:lvl1pPr>
              <a:lnSpc>
                <a:spcPts val="2200"/>
              </a:lnSpc>
              <a:spcAft>
                <a:spcPts val="0"/>
              </a:spcAf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pic>
        <p:nvPicPr>
          <p:cNvPr id="6"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cstate="print">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
        <p:nvSpPr>
          <p:cNvPr id="8"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‹Nº›</a:t>
            </a:fld>
            <a:endParaRPr lang="en-US" sz="800" dirty="0">
              <a:solidFill>
                <a:schemeClr val="bg1"/>
              </a:solidFill>
              <a:cs typeface="Arial" panose="020B0604020202020204" pitchFamily="34" charset="0"/>
            </a:endParaRPr>
          </a:p>
        </p:txBody>
      </p:sp>
      <p:cxnSp>
        <p:nvCxnSpPr>
          <p:cNvPr id="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hlinkClick r:id="rId7"/>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 xmlns:p14="http://schemas.microsoft.com/office/powerpoint/2010/main" val="34490796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sv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 xmlns:p14="http://schemas.microsoft.com/office/powerpoint/2010/main" val="3731682138"/>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6" cstate="print">
            <a:extLst>
              <a:ext uri="{96DAC541-7B7A-43D3-8B79-37D633B846F1}">
                <asvg:svgBlip xmlns="" xmlns:asvg="http://schemas.microsoft.com/office/drawing/2016/SVG/main" r:embed="rId7"/>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33" r:id="rId2"/>
    <p:sldLayoutId id="2147483799" r:id="rId3"/>
    <p:sldLayoutId id="2147483814"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796" r:id="rId1"/>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CDAD4CD6-0D42-4B53-A553-167F9F359564}"/>
              </a:ext>
            </a:extLst>
          </p:cNvPr>
          <p:cNvSpPr>
            <a:spLocks noGrp="1"/>
          </p:cNvSpPr>
          <p:nvPr>
            <p:ph type="body" sz="quarter" idx="10"/>
          </p:nvPr>
        </p:nvSpPr>
        <p:spPr>
          <a:xfrm>
            <a:off x="4512443" y="3501008"/>
            <a:ext cx="7344197" cy="2160240"/>
          </a:xfrm>
        </p:spPr>
        <p:txBody>
          <a:bodyPr anchor="ctr">
            <a:normAutofit fontScale="92500" lnSpcReduction="10000"/>
          </a:bodyPr>
          <a:lstStyle/>
          <a:p>
            <a:pPr algn="l">
              <a:lnSpc>
                <a:spcPct val="100000"/>
              </a:lnSpc>
            </a:pPr>
            <a:r>
              <a:rPr lang="en-US" sz="7200" dirty="0">
                <a:latin typeface="Calibri" panose="020F0502020204030204" pitchFamily="34" charset="0"/>
                <a:cs typeface="Calibri" panose="020F0502020204030204" pitchFamily="34" charset="0"/>
              </a:rPr>
              <a:t>Coding Dojo </a:t>
            </a:r>
            <a:r>
              <a:rPr lang="en-US" sz="7200" dirty="0" smtClean="0">
                <a:latin typeface="Calibri" panose="020F0502020204030204" pitchFamily="34" charset="0"/>
                <a:cs typeface="Calibri" panose="020F0502020204030204" pitchFamily="34" charset="0"/>
              </a:rPr>
              <a:t>4</a:t>
            </a:r>
            <a:endParaRPr lang="en-US" sz="7200" dirty="0">
              <a:latin typeface="Calibri" panose="020F0502020204030204" pitchFamily="34" charset="0"/>
              <a:cs typeface="Calibri" panose="020F0502020204030204" pitchFamily="34" charset="0"/>
            </a:endParaRPr>
          </a:p>
          <a:p>
            <a:pPr algn="l">
              <a:lnSpc>
                <a:spcPct val="100000"/>
              </a:lnSpc>
            </a:pPr>
            <a:r>
              <a:rPr lang="en-US" sz="3600" dirty="0">
                <a:latin typeface="Calibri" panose="020F0502020204030204" pitchFamily="34" charset="0"/>
                <a:cs typeface="Calibri" panose="020F0502020204030204" pitchFamily="34" charset="0"/>
              </a:rPr>
              <a:t>Kata: </a:t>
            </a:r>
            <a:r>
              <a:rPr lang="en-US" sz="3600" dirty="0" smtClean="0">
                <a:latin typeface="Calibri" panose="020F0502020204030204" pitchFamily="34" charset="0"/>
                <a:cs typeface="Calibri" panose="020F0502020204030204" pitchFamily="34" charset="0"/>
              </a:rPr>
              <a:t>Roman Numerals</a:t>
            </a:r>
            <a:endParaRPr lang="en-US" sz="3600" dirty="0">
              <a:latin typeface="Calibri" panose="020F0502020204030204" pitchFamily="34" charset="0"/>
              <a:cs typeface="Calibri" panose="020F0502020204030204" pitchFamily="34" charset="0"/>
            </a:endParaRPr>
          </a:p>
          <a:p>
            <a:pPr algn="l">
              <a:lnSpc>
                <a:spcPct val="100000"/>
              </a:lnSpc>
            </a:pPr>
            <a:r>
              <a:rPr lang="en-US" sz="3600" dirty="0" smtClean="0">
                <a:solidFill>
                  <a:schemeClr val="bg1">
                    <a:lumMod val="75000"/>
                  </a:schemeClr>
                </a:solidFill>
                <a:latin typeface="Calibri" panose="020F0502020204030204" pitchFamily="34" charset="0"/>
                <a:cs typeface="Calibri" panose="020F0502020204030204" pitchFamily="34" charset="0"/>
              </a:rPr>
              <a:t>TDD - Algorithm</a:t>
            </a:r>
            <a:endParaRPr lang="en-US" sz="3600" dirty="0">
              <a:solidFill>
                <a:schemeClr val="bg1">
                  <a:lumMod val="75000"/>
                </a:schemeClr>
              </a:solidFill>
              <a:latin typeface="Calibri" panose="020F0502020204030204" pitchFamily="34" charset="0"/>
              <a:cs typeface="Calibri" panose="020F0502020204030204" pitchFamily="34" charset="0"/>
            </a:endParaRPr>
          </a:p>
        </p:txBody>
      </p:sp>
      <p:pic>
        <p:nvPicPr>
          <p:cNvPr id="7" name="Shape 233" descr="Logotype-Vertical.png"/>
          <p:cNvPicPr preferRelativeResize="0"/>
          <p:nvPr/>
        </p:nvPicPr>
        <p:blipFill>
          <a:blip r:embed="rId3" cstate="print">
            <a:alphaModFix/>
          </a:blip>
          <a:stretch>
            <a:fillRect/>
          </a:stretch>
        </p:blipFill>
        <p:spPr>
          <a:xfrm>
            <a:off x="10344472" y="5398726"/>
            <a:ext cx="1512168" cy="1221508"/>
          </a:xfrm>
          <a:prstGeom prst="rect">
            <a:avLst/>
          </a:prstGeom>
          <a:noFill/>
          <a:ln>
            <a:noFill/>
          </a:ln>
        </p:spPr>
      </p:pic>
    </p:spTree>
    <p:extLst>
      <p:ext uri="{BB962C8B-B14F-4D97-AF65-F5344CB8AC3E}">
        <p14:creationId xmlns="" xmlns:p14="http://schemas.microsoft.com/office/powerpoint/2010/main" val="1068206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312024" y="1415368"/>
            <a:ext cx="5472608" cy="474993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000" dirty="0" smtClean="0">
                <a:latin typeface="Calibri"/>
                <a:ea typeface="Calibri"/>
                <a:cs typeface="Calibri"/>
                <a:sym typeface="Calibri"/>
              </a:rPr>
              <a:t>Los romanos eran tipos inteligentes. Conquistaron la mayor parte de Europa y la gobernaron durante cientos de años. Inventaron los caminos de hormigón e incluso los bikinis. Pero una cosa que nunca descubrieron fue el número cero. </a:t>
            </a:r>
          </a:p>
          <a:p>
            <a:pPr algn="just">
              <a:spcBef>
                <a:spcPts val="533"/>
              </a:spcBef>
              <a:tabLst>
                <a:tab pos="480472" algn="l"/>
              </a:tabLst>
            </a:pPr>
            <a:r>
              <a:rPr lang="es-ES" sz="2000" dirty="0" smtClean="0">
                <a:latin typeface="Calibri"/>
                <a:ea typeface="Calibri"/>
                <a:cs typeface="Calibri"/>
                <a:sym typeface="Calibri"/>
              </a:rPr>
              <a:t>Esto hizo que escribir y fechar extensas historias de sus hazañas fuese un poco más desafiante, pero el sistema de números que se les ocurrió sigue en uso hoy en día. Por ejemplo, la BBC utiliza números romanos para fechar sus programas. </a:t>
            </a:r>
          </a:p>
          <a:p>
            <a:pPr algn="just">
              <a:spcBef>
                <a:spcPts val="533"/>
              </a:spcBef>
              <a:tabLst>
                <a:tab pos="480472" algn="l"/>
              </a:tabLst>
            </a:pPr>
            <a:r>
              <a:rPr lang="es-ES" sz="2000" dirty="0" smtClean="0">
                <a:latin typeface="Calibri"/>
                <a:ea typeface="Calibri"/>
                <a:cs typeface="Calibri"/>
                <a:sym typeface="Calibri"/>
              </a:rPr>
              <a:t>Los romanos escribieron números usando letras - I, V, X, L, C, D, M. (observe que estas letras tienen muchas líneas rectas y por lo tanto son fáciles de cortar y tallar en piedra).</a:t>
            </a:r>
          </a:p>
          <a:p>
            <a:pPr algn="just">
              <a:spcBef>
                <a:spcPts val="533"/>
              </a:spcBef>
              <a:tabLst>
                <a:tab pos="480472" algn="l"/>
              </a:tabLst>
            </a:pPr>
            <a:endParaRPr lang="es-ES" sz="14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smtClean="0">
                <a:solidFill>
                  <a:srgbClr val="00B0F0"/>
                </a:solidFill>
                <a:latin typeface="Calibri" panose="020F0502020204030204" pitchFamily="34" charset="0"/>
                <a:cs typeface="Calibri" panose="020F0502020204030204" pitchFamily="34" charset="0"/>
              </a:rPr>
              <a:t>Roman Numerals </a:t>
            </a:r>
            <a:r>
              <a:rPr lang="es" sz="2667" dirty="0" smtClean="0">
                <a:solidFill>
                  <a:srgbClr val="00B0F0"/>
                </a:solidFill>
                <a:latin typeface="Calibri" panose="020F0502020204030204" pitchFamily="34" charset="0"/>
                <a:cs typeface="Calibri" panose="020F0502020204030204" pitchFamily="34" charset="0"/>
              </a:rPr>
              <a:t>(Enunciado</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pic>
        <p:nvPicPr>
          <p:cNvPr id="38914" name="Picture 2" descr="Resultado de imagen de romanos"/>
          <p:cNvPicPr>
            <a:picLocks noChangeAspect="1" noChangeArrowheads="1"/>
          </p:cNvPicPr>
          <p:nvPr/>
        </p:nvPicPr>
        <p:blipFill>
          <a:blip r:embed="rId3" cstate="print"/>
          <a:srcRect l="7480" t="4815" r="7127" b="5297"/>
          <a:stretch>
            <a:fillRect/>
          </a:stretch>
        </p:blipFill>
        <p:spPr bwMode="auto">
          <a:xfrm>
            <a:off x="479376" y="1678027"/>
            <a:ext cx="5472608" cy="4032448"/>
          </a:xfrm>
          <a:prstGeom prst="rect">
            <a:avLst/>
          </a:prstGeom>
          <a:noFill/>
        </p:spPr>
      </p:pic>
    </p:spTree>
    <p:extLst>
      <p:ext uri="{BB962C8B-B14F-4D97-AF65-F5344CB8AC3E}">
        <p14:creationId xmlns="" xmlns:p14="http://schemas.microsoft.com/office/powerpoint/2010/main" val="361482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smtClean="0">
                <a:latin typeface="Calibri"/>
                <a:ea typeface="Calibri"/>
                <a:cs typeface="Calibri"/>
                <a:sym typeface="Calibri"/>
              </a:rPr>
              <a:t>En esta Kata se debería escribir una función para convertir de números normales a números romanos. Por ejemplo:</a:t>
            </a:r>
          </a:p>
          <a:p>
            <a:pPr algn="just">
              <a:spcBef>
                <a:spcPts val="533"/>
              </a:spcBef>
              <a:tabLst>
                <a:tab pos="480472" algn="l"/>
              </a:tabLst>
            </a:pPr>
            <a:endParaRPr lang="es-ES_tradnl" sz="2000" dirty="0" smtClean="0">
              <a:latin typeface="Calibri"/>
              <a:ea typeface="Calibri"/>
              <a:cs typeface="Calibri"/>
              <a:sym typeface="Calibri"/>
            </a:endParaRPr>
          </a:p>
          <a:p>
            <a:pPr algn="just">
              <a:spcBef>
                <a:spcPts val="533"/>
              </a:spcBef>
              <a:tabLst>
                <a:tab pos="480472" algn="l"/>
              </a:tabLst>
            </a:pPr>
            <a:endParaRPr lang="es-ES_tradnl" sz="2000" dirty="0" smtClean="0">
              <a:latin typeface="Calibri"/>
              <a:ea typeface="Calibri"/>
              <a:cs typeface="Calibri"/>
              <a:sym typeface="Calibri"/>
            </a:endParaRPr>
          </a:p>
          <a:p>
            <a:pPr algn="just">
              <a:spcBef>
                <a:spcPts val="533"/>
              </a:spcBef>
              <a:tabLst>
                <a:tab pos="480472" algn="l"/>
              </a:tabLst>
            </a:pPr>
            <a:endParaRPr lang="es-ES_tradnl" sz="2000" dirty="0" smtClean="0">
              <a:latin typeface="Calibri"/>
              <a:ea typeface="Calibri"/>
              <a:cs typeface="Calibri"/>
              <a:sym typeface="Calibri"/>
            </a:endParaRPr>
          </a:p>
          <a:p>
            <a:pPr algn="just">
              <a:spcBef>
                <a:spcPts val="533"/>
              </a:spcBef>
              <a:tabLst>
                <a:tab pos="480472" algn="l"/>
              </a:tabLst>
            </a:pPr>
            <a:endParaRPr lang="es-ES_tradnl" sz="2000" dirty="0" smtClean="0">
              <a:latin typeface="Calibri"/>
              <a:ea typeface="Calibri"/>
              <a:cs typeface="Calibri"/>
              <a:sym typeface="Calibri"/>
            </a:endParaRPr>
          </a:p>
          <a:p>
            <a:pPr algn="just">
              <a:spcBef>
                <a:spcPts val="533"/>
              </a:spcBef>
              <a:tabLst>
                <a:tab pos="480472" algn="l"/>
              </a:tabLst>
            </a:pPr>
            <a:r>
              <a:rPr lang="es-ES" sz="2000" dirty="0" smtClean="0">
                <a:latin typeface="Calibri"/>
                <a:ea typeface="Calibri"/>
                <a:cs typeface="Calibri"/>
                <a:sym typeface="Calibri"/>
              </a:rPr>
              <a:t>No hay necesidad de poder convertir números más grandes que aproximadamente 3000 ya que los romanos no tendían a numerar tan alto.</a:t>
            </a:r>
          </a:p>
          <a:p>
            <a:pPr algn="just">
              <a:spcBef>
                <a:spcPts val="533"/>
              </a:spcBef>
              <a:tabLst>
                <a:tab pos="480472" algn="l"/>
              </a:tabLst>
            </a:pPr>
            <a:r>
              <a:rPr lang="es-ES" sz="2000" dirty="0" smtClean="0">
                <a:latin typeface="Calibri"/>
                <a:ea typeface="Calibri"/>
                <a:cs typeface="Calibri"/>
                <a:sym typeface="Calibri"/>
              </a:rPr>
              <a:t>Tenga en cuenta que no se pueden escribir números como "IM" para 999. </a:t>
            </a:r>
          </a:p>
          <a:p>
            <a:pPr algn="just">
              <a:spcBef>
                <a:spcPts val="533"/>
              </a:spcBef>
              <a:tabLst>
                <a:tab pos="480472" algn="l"/>
              </a:tabLst>
            </a:pPr>
            <a:r>
              <a:rPr lang="es-ES" sz="2000" dirty="0" smtClean="0">
                <a:latin typeface="Calibri"/>
                <a:ea typeface="Calibri"/>
                <a:cs typeface="Calibri"/>
                <a:sym typeface="Calibri"/>
              </a:rPr>
              <a:t>Wikipedia dice: Los números </a:t>
            </a:r>
            <a:r>
              <a:rPr lang="es-ES" sz="2000" smtClean="0">
                <a:latin typeface="Calibri"/>
                <a:ea typeface="Calibri"/>
                <a:cs typeface="Calibri"/>
                <a:sym typeface="Calibri"/>
              </a:rPr>
              <a:t>romanos </a:t>
            </a:r>
            <a:r>
              <a:rPr lang="es-ES" sz="2000" smtClean="0">
                <a:latin typeface="Calibri"/>
                <a:ea typeface="Calibri"/>
                <a:cs typeface="Calibri"/>
                <a:sym typeface="Calibri"/>
              </a:rPr>
              <a:t>modernos </a:t>
            </a:r>
            <a:r>
              <a:rPr lang="es-ES" sz="2000" dirty="0" smtClean="0">
                <a:latin typeface="Calibri"/>
                <a:ea typeface="Calibri"/>
                <a:cs typeface="Calibri"/>
                <a:sym typeface="Calibri"/>
              </a:rPr>
              <a:t>se escriben expresando cada dígito por separado comenzando con el más a la izquierda y omitiendo cualquier dígito con un valor de cero. Dos ejemplos de ello pueden ser los siguientes:</a:t>
            </a:r>
          </a:p>
          <a:p>
            <a:pPr algn="just">
              <a:spcBef>
                <a:spcPts val="533"/>
              </a:spcBef>
              <a:tabLst>
                <a:tab pos="480472" algn="l"/>
              </a:tabLst>
            </a:pPr>
            <a:r>
              <a:rPr lang="es-ES" sz="2000" dirty="0" smtClean="0">
                <a:latin typeface="Calibri"/>
                <a:ea typeface="Calibri"/>
                <a:cs typeface="Calibri"/>
                <a:sym typeface="Calibri"/>
              </a:rPr>
              <a:t>	En los números romanos 1990 se representa como: 1000=M, 900=CM, 90=XC </a:t>
            </a:r>
            <a:r>
              <a:rPr lang="es-ES" sz="2000" dirty="0" smtClean="0">
                <a:latin typeface="Calibri"/>
                <a:ea typeface="Calibri"/>
                <a:cs typeface="Calibri"/>
                <a:sym typeface="Wingdings" pitchFamily="2" charset="2"/>
              </a:rPr>
              <a:t></a:t>
            </a:r>
            <a:r>
              <a:rPr lang="es-ES" sz="2000" dirty="0" smtClean="0">
                <a:latin typeface="Calibri"/>
                <a:ea typeface="Calibri"/>
                <a:cs typeface="Calibri"/>
                <a:sym typeface="Calibri"/>
              </a:rPr>
              <a:t> MCMXC. </a:t>
            </a:r>
          </a:p>
          <a:p>
            <a:pPr algn="just">
              <a:spcBef>
                <a:spcPts val="533"/>
              </a:spcBef>
              <a:tabLst>
                <a:tab pos="480472" algn="l"/>
              </a:tabLst>
            </a:pPr>
            <a:r>
              <a:rPr lang="es-ES" sz="2000" dirty="0" smtClean="0">
                <a:latin typeface="Calibri"/>
                <a:ea typeface="Calibri"/>
                <a:cs typeface="Calibri"/>
                <a:sym typeface="Calibri"/>
              </a:rPr>
              <a:t>	En los números romanos 2008 se representa como: 2000=MM, 8=VIII </a:t>
            </a:r>
            <a:r>
              <a:rPr lang="es-ES" sz="2000" dirty="0" smtClean="0">
                <a:latin typeface="Calibri"/>
                <a:ea typeface="Calibri"/>
                <a:cs typeface="Calibri"/>
                <a:sym typeface="Wingdings" pitchFamily="2" charset="2"/>
              </a:rPr>
              <a:t></a:t>
            </a:r>
            <a:r>
              <a:rPr lang="es-ES" sz="2000" dirty="0" smtClean="0">
                <a:latin typeface="Calibri"/>
                <a:ea typeface="Calibri"/>
                <a:cs typeface="Calibri"/>
                <a:sym typeface="Calibri"/>
              </a:rPr>
              <a:t> MMVIII.</a:t>
            </a:r>
            <a:endParaRPr lang="es-ES_tradnl" sz="20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smtClean="0">
                <a:solidFill>
                  <a:srgbClr val="00B0F0"/>
                </a:solidFill>
                <a:latin typeface="Calibri" panose="020F0502020204030204" pitchFamily="34" charset="0"/>
                <a:cs typeface="Calibri" panose="020F0502020204030204" pitchFamily="34" charset="0"/>
              </a:rPr>
              <a:t>Roman Numerals </a:t>
            </a:r>
            <a:r>
              <a:rPr lang="es" sz="2667" dirty="0" smtClean="0">
                <a:solidFill>
                  <a:srgbClr val="00B0F0"/>
                </a:solidFill>
                <a:latin typeface="Calibri" panose="020F0502020204030204" pitchFamily="34" charset="0"/>
                <a:cs typeface="Calibri" panose="020F0502020204030204" pitchFamily="34" charset="0"/>
              </a:rPr>
              <a:t>(Enunciado</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6" name="5 CuadroTexto"/>
          <p:cNvSpPr txBox="1"/>
          <p:nvPr/>
        </p:nvSpPr>
        <p:spPr>
          <a:xfrm>
            <a:off x="5159896" y="1816926"/>
            <a:ext cx="1146816" cy="1468058"/>
          </a:xfrm>
          <a:prstGeom prst="rect">
            <a:avLst/>
          </a:prstGeom>
          <a:ln w="28575"/>
        </p:spPr>
        <p:style>
          <a:lnRef idx="2">
            <a:schemeClr val="accent2"/>
          </a:lnRef>
          <a:fillRef idx="1">
            <a:schemeClr val="lt1"/>
          </a:fillRef>
          <a:effectRef idx="0">
            <a:schemeClr val="accent2"/>
          </a:effectRef>
          <a:fontRef idx="minor">
            <a:schemeClr val="dk1"/>
          </a:fontRef>
        </p:style>
        <p:txBody>
          <a:bodyPr wrap="none" lIns="144000" tIns="144000" rIns="144000" bIns="144000" rtlCol="0" anchor="ctr" anchorCtr="0">
            <a:spAutoFit/>
          </a:bodyPr>
          <a:lstStyle/>
          <a:p>
            <a:pPr>
              <a:spcBef>
                <a:spcPts val="533"/>
              </a:spcBef>
              <a:tabLst>
                <a:tab pos="480472" algn="l"/>
              </a:tabLst>
            </a:pPr>
            <a:r>
              <a:rPr lang="es-ES_tradnl" sz="1600" dirty="0" smtClean="0">
                <a:latin typeface="Times New Roman" pitchFamily="18" charset="0"/>
                <a:ea typeface="Calibri"/>
                <a:cs typeface="Times New Roman" pitchFamily="18" charset="0"/>
                <a:sym typeface="Calibri"/>
              </a:rPr>
              <a:t>1 </a:t>
            </a:r>
            <a:r>
              <a:rPr lang="es-ES_tradnl" sz="1600" dirty="0" smtClean="0">
                <a:latin typeface="Times New Roman" pitchFamily="18" charset="0"/>
                <a:ea typeface="Calibri"/>
                <a:cs typeface="Times New Roman" pitchFamily="18" charset="0"/>
                <a:sym typeface="Wingdings" pitchFamily="2" charset="2"/>
              </a:rPr>
              <a:t> I</a:t>
            </a: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7  VII</a:t>
            </a: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10  X</a:t>
            </a: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14 -&gt; XIV</a:t>
            </a:r>
            <a:endParaRPr lang="es-E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323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lgn="just">
              <a:spcBef>
                <a:spcPts val="533"/>
              </a:spcBef>
              <a:buFont typeface="Arial" panose="020B0604020202020204" pitchFamily="34" charset="0"/>
              <a:buChar char="•"/>
              <a:tabLst>
                <a:tab pos="480472" algn="l"/>
              </a:tabLst>
            </a:pPr>
            <a:r>
              <a:rPr lang="es-ES_tradnl" sz="2400" dirty="0" smtClean="0">
                <a:latin typeface="Calibri"/>
                <a:ea typeface="Calibri"/>
                <a:cs typeface="Calibri"/>
                <a:sym typeface="Calibri"/>
              </a:rPr>
              <a:t>Se debe intentar realizar el test de uno en uno. </a:t>
            </a:r>
          </a:p>
          <a:p>
            <a:pPr marL="838190" lvl="1"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Desde lo más sencillo a lo más complejo</a:t>
            </a:r>
          </a:p>
          <a:p>
            <a:pPr marL="380990" indent="-380990" algn="just">
              <a:lnSpc>
                <a:spcPct val="150000"/>
              </a:lnSpc>
              <a:spcBef>
                <a:spcPts val="533"/>
              </a:spcBef>
              <a:buFont typeface="Arial" panose="020B0604020202020204" pitchFamily="34" charset="0"/>
              <a:buChar char="•"/>
              <a:tabLst>
                <a:tab pos="480472" algn="l"/>
              </a:tabLst>
            </a:pPr>
            <a:r>
              <a:rPr lang="es-ES_tradnl" sz="2400" dirty="0" smtClean="0">
                <a:latin typeface="Calibri"/>
                <a:ea typeface="Calibri"/>
                <a:cs typeface="Calibri"/>
                <a:sym typeface="Calibri"/>
              </a:rPr>
              <a:t>Se debe intentar implementar el código mínimo necesario para cada test. </a:t>
            </a:r>
          </a:p>
          <a:p>
            <a:pPr marL="838190" lvl="1"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Aunque se conozca el problema completo, hay que evitar el “</a:t>
            </a:r>
            <a:r>
              <a:rPr lang="es-ES_tradnl" sz="2000" i="1" dirty="0" smtClean="0">
                <a:latin typeface="Calibri"/>
                <a:ea typeface="Calibri"/>
                <a:cs typeface="Calibri"/>
                <a:sym typeface="Calibri"/>
              </a:rPr>
              <a:t>Speculative generalization</a:t>
            </a:r>
            <a:r>
              <a:rPr lang="es-ES_tradnl" sz="2000" dirty="0" smtClean="0">
                <a:latin typeface="Calibri"/>
                <a:ea typeface="Calibri"/>
                <a:cs typeface="Calibri"/>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smtClean="0">
                <a:latin typeface="Calibri"/>
                <a:ea typeface="Calibri"/>
                <a:cs typeface="Calibri"/>
                <a:sym typeface="Calibri"/>
              </a:rPr>
              <a:t>En cada implementación de un test, se debe refactorizar el código.</a:t>
            </a:r>
          </a:p>
          <a:p>
            <a:pPr marL="838190" lvl="2"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t>
            </a:r>
            <a:r>
              <a:rPr lang="es-ES_tradnl" sz="2000" i="1" dirty="0" smtClean="0">
                <a:latin typeface="Calibri"/>
                <a:ea typeface="Calibri"/>
                <a:cs typeface="Calibri"/>
                <a:sym typeface="Calibri"/>
              </a:rPr>
              <a:t>me siento cómodo con este código</a:t>
            </a:r>
            <a:r>
              <a:rPr lang="es-ES_tradnl" sz="2000" dirty="0" smtClean="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t>
            </a:r>
            <a:r>
              <a:rPr lang="es-ES_tradnl" sz="2000" i="1" dirty="0" smtClean="0">
                <a:latin typeface="Calibri"/>
                <a:ea typeface="Calibri"/>
                <a:cs typeface="Calibri"/>
                <a:sym typeface="Calibri"/>
              </a:rPr>
              <a:t>cambiaría la implementación a objetos</a:t>
            </a:r>
            <a:r>
              <a:rPr lang="es-ES_tradnl" sz="2000" dirty="0" smtClean="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t>
            </a:r>
            <a:r>
              <a:rPr lang="es-ES_tradnl" sz="2000" i="1" dirty="0" smtClean="0">
                <a:latin typeface="Calibri"/>
                <a:ea typeface="Calibri"/>
                <a:cs typeface="Calibri"/>
                <a:sym typeface="Calibri"/>
              </a:rPr>
              <a:t>cambiaría la implementación con herencia</a:t>
            </a:r>
            <a:r>
              <a:rPr lang="es-ES_tradnl" sz="2000" dirty="0" smtClean="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t>
            </a:r>
            <a:r>
              <a:rPr lang="es-ES_tradnl" sz="2000" i="1" dirty="0" smtClean="0">
                <a:latin typeface="Calibri"/>
                <a:ea typeface="Calibri"/>
                <a:cs typeface="Calibri"/>
                <a:sym typeface="Calibri"/>
              </a:rPr>
              <a:t>es la mejor estructura de datos que se podría utilizar</a:t>
            </a:r>
            <a:r>
              <a:rPr lang="es-ES_tradnl" sz="2000" dirty="0" smtClean="0">
                <a:latin typeface="Calibri"/>
                <a:ea typeface="Calibri"/>
                <a:cs typeface="Calibri"/>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smtClean="0">
                <a:latin typeface="Calibri"/>
                <a:ea typeface="Calibri"/>
                <a:cs typeface="Calibri"/>
                <a:sym typeface="Calibri"/>
              </a:rPr>
              <a:t>Si ha resultado fácil, probad a realizar la función inversa. </a:t>
            </a:r>
          </a:p>
          <a:p>
            <a:pPr marL="838190" lvl="1"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Una función que dado un número romano lo convierta a un número normal.</a:t>
            </a:r>
          </a:p>
          <a:p>
            <a:pPr marL="380990" indent="-380990" algn="just">
              <a:spcBef>
                <a:spcPts val="533"/>
              </a:spcBef>
              <a:buFont typeface="Arial" panose="020B0604020202020204" pitchFamily="34" charset="0"/>
              <a:buChar char="•"/>
              <a:tabLst>
                <a:tab pos="480472" algn="l"/>
              </a:tabLst>
            </a:pPr>
            <a:endParaRPr lang="es-ES_tradnl" sz="2000" dirty="0" smtClean="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smtClean="0">
                <a:solidFill>
                  <a:srgbClr val="00B0F0"/>
                </a:solidFill>
                <a:latin typeface="Calibri" panose="020F0502020204030204" pitchFamily="34" charset="0"/>
                <a:cs typeface="Calibri" panose="020F0502020204030204" pitchFamily="34" charset="0"/>
              </a:rPr>
              <a:t>Roman Numerals </a:t>
            </a:r>
            <a:r>
              <a:rPr lang="es" sz="2667" dirty="0" smtClean="0">
                <a:solidFill>
                  <a:srgbClr val="00B0F0"/>
                </a:solidFill>
                <a:latin typeface="Calibri" panose="020F0502020204030204" pitchFamily="34" charset="0"/>
                <a:cs typeface="Calibri" panose="020F0502020204030204" pitchFamily="34" charset="0"/>
              </a:rPr>
              <a:t>(Consejos)</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7152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cstate="print">
            <a:alphaModFix/>
          </a:blip>
          <a:stretch>
            <a:fillRect/>
          </a:stretch>
        </p:blipFill>
        <p:spPr>
          <a:xfrm>
            <a:off x="407368" y="764704"/>
            <a:ext cx="1693705" cy="1368152"/>
          </a:xfrm>
          <a:prstGeom prst="rect">
            <a:avLst/>
          </a:prstGeom>
          <a:noFill/>
          <a:ln>
            <a:noFill/>
          </a:ln>
        </p:spPr>
      </p:pic>
    </p:spTree>
    <p:extLst>
      <p:ext uri="{BB962C8B-B14F-4D97-AF65-F5344CB8AC3E}">
        <p14:creationId xmlns="" xmlns:p14="http://schemas.microsoft.com/office/powerpoint/2010/main" val="1545407803"/>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1770</TotalTime>
  <Words>386</Words>
  <Application>Microsoft Office PowerPoint</Application>
  <PresentationFormat>Personalizado</PresentationFormat>
  <Paragraphs>35</Paragraphs>
  <Slides>5</Slides>
  <Notes>4</Notes>
  <HiddenSlides>0</HiddenSlides>
  <MMClips>0</MMClips>
  <ScaleCrop>false</ScaleCrop>
  <HeadingPairs>
    <vt:vector size="4" baseType="variant">
      <vt:variant>
        <vt:lpstr>Tema</vt:lpstr>
      </vt:variant>
      <vt:variant>
        <vt:i4>4</vt:i4>
      </vt:variant>
      <vt:variant>
        <vt:lpstr>Títulos de diapositiva</vt:lpstr>
      </vt:variant>
      <vt:variant>
        <vt:i4>5</vt:i4>
      </vt:variant>
    </vt:vector>
  </HeadingPairs>
  <TitlesOfParts>
    <vt:vector size="9" baseType="lpstr">
      <vt:lpstr>Capgemini 2017_Cover slides</vt:lpstr>
      <vt:lpstr>Section slides</vt:lpstr>
      <vt:lpstr>Content Layouts</vt:lpstr>
      <vt:lpstr>Content and Image Layouts</vt:lpstr>
      <vt:lpstr>Diapositiva 1</vt:lpstr>
      <vt:lpstr>Diapositiva 2</vt:lpstr>
      <vt:lpstr>Diapositiva 3</vt:lpstr>
      <vt:lpstr>Diapositiva 4</vt:lpstr>
      <vt:lpstr>Diapositiva 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pablo</cp:lastModifiedBy>
  <cp:revision>55</cp:revision>
  <dcterms:created xsi:type="dcterms:W3CDTF">2017-11-14T13:45:57Z</dcterms:created>
  <dcterms:modified xsi:type="dcterms:W3CDTF">2017-12-13T17:32:01Z</dcterms:modified>
</cp:coreProperties>
</file>