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1" r:id="rId2"/>
  </p:sldMasterIdLst>
  <p:notesMasterIdLst>
    <p:notesMasterId r:id="rId14"/>
  </p:notesMasterIdLst>
  <p:handoutMasterIdLst>
    <p:handoutMasterId r:id="rId15"/>
  </p:handoutMasterIdLst>
  <p:sldIdLst>
    <p:sldId id="582" r:id="rId3"/>
    <p:sldId id="561" r:id="rId4"/>
    <p:sldId id="562" r:id="rId5"/>
    <p:sldId id="570" r:id="rId6"/>
    <p:sldId id="574" r:id="rId7"/>
    <p:sldId id="575" r:id="rId8"/>
    <p:sldId id="573" r:id="rId9"/>
    <p:sldId id="275" r:id="rId10"/>
    <p:sldId id="583" r:id="rId11"/>
    <p:sldId id="584" r:id="rId12"/>
    <p:sldId id="557" r:id="rId1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03"/>
    <a:srgbClr val="FF304C"/>
    <a:srgbClr val="C7FF17"/>
    <a:srgbClr val="2B0A3D"/>
    <a:srgbClr val="0070AD"/>
    <a:srgbClr val="E6E7E7"/>
    <a:srgbClr val="12ABDB"/>
    <a:srgbClr val="300B48"/>
    <a:srgbClr val="D9D9D9"/>
    <a:srgbClr val="95E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0" autoAdjust="0"/>
    <p:restoredTop sz="83417" autoAdjust="0"/>
  </p:normalViewPr>
  <p:slideViewPr>
    <p:cSldViewPr>
      <p:cViewPr varScale="1">
        <p:scale>
          <a:sx n="68" d="100"/>
          <a:sy n="68" d="100"/>
        </p:scale>
        <p:origin x="643" y="62"/>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22/10/2019</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22/10/2019</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1975505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43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43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(Basic Smells) -&gt;</a:t>
            </a:r>
            <a:r>
              <a:rPr lang="es" sz="1100" baseline="0" dirty="0">
                <a:solidFill>
                  <a:srgbClr val="00B0F0"/>
                </a:solidFill>
              </a:rPr>
              <a:t> Smells de implementación</a:t>
            </a: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216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(Basic Principles)</a:t>
            </a:r>
          </a:p>
          <a:p>
            <a:pPr lvl="0" rtl="0">
              <a:spcBef>
                <a:spcPts val="0"/>
              </a:spcBef>
              <a:buNone/>
            </a:pPr>
            <a:endParaRPr lang="es" sz="1100" dirty="0">
              <a:solidFill>
                <a:srgbClr val="00B0F0"/>
              </a:solidFill>
            </a:endParaRPr>
          </a:p>
          <a:p>
            <a:pPr lvl="0" rtl="0">
              <a:spcBef>
                <a:spcPts val="0"/>
              </a:spcBef>
              <a:buNone/>
            </a:pPr>
            <a:r>
              <a:rPr lang="en-US" dirty="0"/>
              <a:t>EXTRACT CLASS </a:t>
            </a:r>
          </a:p>
          <a:p>
            <a:pPr lvl="0" rtl="0">
              <a:spcBef>
                <a:spcPts val="0"/>
              </a:spcBef>
              <a:buNone/>
            </a:pPr>
            <a:r>
              <a:rPr lang="en-US" dirty="0"/>
              <a:t>INTRODUCE EXPLAINING VARIABLE -&gt; Variables que </a:t>
            </a:r>
            <a:r>
              <a:rPr lang="en-US" dirty="0" err="1"/>
              <a:t>sean</a:t>
            </a:r>
            <a:r>
              <a:rPr lang="en-US" dirty="0"/>
              <a:t> </a:t>
            </a:r>
            <a:r>
              <a:rPr lang="en-US" dirty="0" err="1"/>
              <a:t>semanticas</a:t>
            </a:r>
            <a:r>
              <a:rPr lang="en-US" dirty="0"/>
              <a:t>, que se auto </a:t>
            </a:r>
            <a:r>
              <a:rPr lang="en-US" dirty="0" err="1"/>
              <a:t>expliquen</a:t>
            </a:r>
            <a:endParaRPr lang="en-US" dirty="0"/>
          </a:p>
          <a:p>
            <a:pPr lvl="0" rtl="0">
              <a:spcBef>
                <a:spcPts val="0"/>
              </a:spcBef>
              <a:buNone/>
            </a:pPr>
            <a:r>
              <a:rPr lang="en-US" dirty="0"/>
              <a:t>EXTRACT METHOD</a:t>
            </a:r>
          </a:p>
          <a:p>
            <a:pPr lvl="0" rtl="0">
              <a:spcBef>
                <a:spcPts val="0"/>
              </a:spcBef>
              <a:buNone/>
            </a:pPr>
            <a:r>
              <a:rPr lang="en-US" dirty="0"/>
              <a:t>REMOVE ASSIGMENTS TO PARAMETER -&gt;</a:t>
            </a:r>
            <a:r>
              <a:rPr lang="en-US" baseline="0" dirty="0"/>
              <a:t> No </a:t>
            </a:r>
            <a:r>
              <a:rPr lang="en-US" baseline="0" dirty="0" err="1"/>
              <a:t>modificar</a:t>
            </a:r>
            <a:r>
              <a:rPr lang="en-US" baseline="0" dirty="0"/>
              <a:t> </a:t>
            </a:r>
            <a:r>
              <a:rPr lang="en-US" baseline="0" dirty="0" err="1"/>
              <a:t>los</a:t>
            </a:r>
            <a:r>
              <a:rPr lang="en-US" baseline="0" dirty="0"/>
              <a:t> </a:t>
            </a:r>
            <a:r>
              <a:rPr lang="en-US" baseline="0" dirty="0" err="1"/>
              <a:t>parametros</a:t>
            </a:r>
            <a:r>
              <a:rPr lang="en-US" baseline="0" dirty="0"/>
              <a:t> de las </a:t>
            </a:r>
            <a:r>
              <a:rPr lang="en-US" baseline="0" dirty="0" err="1"/>
              <a:t>funciones</a:t>
            </a:r>
            <a:r>
              <a:rPr lang="en-US" baseline="0" dirty="0"/>
              <a:t>, </a:t>
            </a:r>
            <a:r>
              <a:rPr lang="en-US" baseline="0" dirty="0" err="1"/>
              <a:t>utilizar</a:t>
            </a:r>
            <a:r>
              <a:rPr lang="en-US" baseline="0" dirty="0"/>
              <a:t> </a:t>
            </a:r>
            <a:r>
              <a:rPr lang="en-US" baseline="0" dirty="0" err="1"/>
              <a:t>parametros</a:t>
            </a:r>
            <a:r>
              <a:rPr lang="en-US" baseline="0" dirty="0"/>
              <a:t> </a:t>
            </a:r>
            <a:r>
              <a:rPr lang="en-US" baseline="0" dirty="0" err="1"/>
              <a:t>temporales</a:t>
            </a:r>
            <a:r>
              <a:rPr lang="en-US" baseline="0" dirty="0"/>
              <a:t> para </a:t>
            </a:r>
            <a:r>
              <a:rPr lang="en-US" baseline="0" dirty="0" err="1"/>
              <a:t>ello</a:t>
            </a:r>
            <a:endParaRPr lang="en-US" dirty="0"/>
          </a:p>
          <a:p>
            <a:pPr lvl="0" rtl="0">
              <a:spcBef>
                <a:spcPts val="0"/>
              </a:spcBef>
              <a:buNone/>
            </a:pPr>
            <a:r>
              <a:rPr lang="en-US" dirty="0"/>
              <a:t>SELF ENCAPSULATE FIELDS -&gt; No </a:t>
            </a:r>
            <a:r>
              <a:rPr lang="en-US" dirty="0" err="1"/>
              <a:t>utilizar</a:t>
            </a:r>
            <a:r>
              <a:rPr lang="en-US" baseline="0" dirty="0"/>
              <a:t> </a:t>
            </a:r>
            <a:r>
              <a:rPr lang="en-US" baseline="0" dirty="0" err="1"/>
              <a:t>los</a:t>
            </a:r>
            <a:r>
              <a:rPr lang="en-US" baseline="0" dirty="0"/>
              <a:t> fields </a:t>
            </a:r>
            <a:r>
              <a:rPr lang="en-US" baseline="0" dirty="0" err="1"/>
              <a:t>directamente</a:t>
            </a:r>
            <a:r>
              <a:rPr lang="en-US" baseline="0" dirty="0"/>
              <a:t> </a:t>
            </a:r>
            <a:r>
              <a:rPr lang="en-US" baseline="0" dirty="0" err="1"/>
              <a:t>sino</a:t>
            </a:r>
            <a:r>
              <a:rPr lang="en-US" baseline="0" dirty="0"/>
              <a:t> </a:t>
            </a:r>
            <a:r>
              <a:rPr lang="en-US" baseline="0" dirty="0" err="1"/>
              <a:t>usar</a:t>
            </a:r>
            <a:r>
              <a:rPr lang="en-US" baseline="0" dirty="0"/>
              <a:t> </a:t>
            </a:r>
            <a:r>
              <a:rPr lang="en-US" baseline="0" dirty="0" err="1"/>
              <a:t>sus</a:t>
            </a:r>
            <a:r>
              <a:rPr lang="en-US" baseline="0" dirty="0"/>
              <a:t> getters y setters DENTRO DE LAS CLASES PROPIAS</a:t>
            </a:r>
            <a:endParaRPr lang="en-US" dirty="0"/>
          </a:p>
          <a:p>
            <a:pPr lvl="0" rtl="0">
              <a:spcBef>
                <a:spcPts val="0"/>
              </a:spcBef>
              <a:buNone/>
            </a:pPr>
            <a:r>
              <a:rPr lang="en-US" dirty="0"/>
              <a:t>INLINE METHODS</a:t>
            </a:r>
          </a:p>
          <a:p>
            <a:pPr lvl="0" rtl="0">
              <a:spcBef>
                <a:spcPts val="0"/>
              </a:spcBef>
              <a:buNone/>
            </a:pPr>
            <a:r>
              <a:rPr lang="en-US" dirty="0"/>
              <a:t>ENCAPSULATE COLLECTIONS -&gt;</a:t>
            </a:r>
            <a:r>
              <a:rPr lang="en-US" baseline="0" dirty="0"/>
              <a:t> No </a:t>
            </a:r>
            <a:r>
              <a:rPr lang="en-US" baseline="0" dirty="0" err="1"/>
              <a:t>devolver</a:t>
            </a:r>
            <a:r>
              <a:rPr lang="en-US" baseline="0" dirty="0"/>
              <a:t> </a:t>
            </a:r>
            <a:r>
              <a:rPr lang="en-US" baseline="0" dirty="0" err="1"/>
              <a:t>directamente</a:t>
            </a:r>
            <a:r>
              <a:rPr lang="en-US" baseline="0" dirty="0"/>
              <a:t> la </a:t>
            </a:r>
            <a:r>
              <a:rPr lang="en-US" baseline="0" dirty="0" err="1"/>
              <a:t>colección</a:t>
            </a:r>
            <a:r>
              <a:rPr lang="en-US" baseline="0" dirty="0"/>
              <a:t> </a:t>
            </a:r>
            <a:r>
              <a:rPr lang="en-US" baseline="0" dirty="0" err="1"/>
              <a:t>sino</a:t>
            </a:r>
            <a:r>
              <a:rPr lang="en-US" baseline="0" dirty="0"/>
              <a:t> </a:t>
            </a:r>
            <a:r>
              <a:rPr lang="en-US" baseline="0" dirty="0" err="1"/>
              <a:t>implementar</a:t>
            </a:r>
            <a:r>
              <a:rPr lang="en-US" baseline="0" dirty="0"/>
              <a:t> </a:t>
            </a:r>
            <a:r>
              <a:rPr lang="en-US" baseline="0" dirty="0" err="1"/>
              <a:t>métodos</a:t>
            </a:r>
            <a:r>
              <a:rPr lang="en-US" baseline="0" dirty="0"/>
              <a:t> para add y remove</a:t>
            </a:r>
            <a:endParaRPr lang="en-US"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20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14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380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660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n de coding dojo trick or treat">
            <a:extLst>
              <a:ext uri="{FF2B5EF4-FFF2-40B4-BE49-F238E27FC236}">
                <a16:creationId xmlns:a16="http://schemas.microsoft.com/office/drawing/2014/main" id="{93ED4DA2-6149-47A0-8A32-5285ED455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 y="-33962"/>
            <a:ext cx="12225536" cy="63883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de coding dojo trick or treat">
            <a:extLst>
              <a:ext uri="{FF2B5EF4-FFF2-40B4-BE49-F238E27FC236}">
                <a16:creationId xmlns:a16="http://schemas.microsoft.com/office/drawing/2014/main" id="{0659284F-A53F-46EB-8EA0-37C3744F71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2342"/>
          <a:stretch/>
        </p:blipFill>
        <p:spPr bwMode="auto">
          <a:xfrm>
            <a:off x="-1" y="3645025"/>
            <a:ext cx="12192000" cy="32246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sultado de imagen de coding dojo halloween">
            <a:extLst>
              <a:ext uri="{FF2B5EF4-FFF2-40B4-BE49-F238E27FC236}">
                <a16:creationId xmlns:a16="http://schemas.microsoft.com/office/drawing/2014/main" id="{9D5CB46F-DDC4-4249-A677-DF9F3372689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100000" contrast="-89000"/>
                    </a14:imgEffect>
                  </a14:imgLayer>
                </a14:imgProps>
              </a:ext>
              <a:ext uri="{28A0092B-C50C-407E-A947-70E740481C1C}">
                <a14:useLocalDpi xmlns:a14="http://schemas.microsoft.com/office/drawing/2010/main" val="0"/>
              </a:ext>
            </a:extLst>
          </a:blip>
          <a:srcRect l="-1790" t="1" r="58347" b="-2515"/>
          <a:stretch/>
        </p:blipFill>
        <p:spPr bwMode="auto">
          <a:xfrm>
            <a:off x="3215680" y="4101469"/>
            <a:ext cx="1005069" cy="7018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24D5D07-30D3-4B73-A5A2-10B1BBF21A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7497" y="-19760"/>
            <a:ext cx="2999656" cy="1216306"/>
          </a:xfrm>
          <a:prstGeom prst="rect">
            <a:avLst/>
          </a:prstGeom>
        </p:spPr>
      </p:pic>
      <p:sp>
        <p:nvSpPr>
          <p:cNvPr id="9" name="Subtitle 4">
            <a:extLst>
              <a:ext uri="{FF2B5EF4-FFF2-40B4-BE49-F238E27FC236}">
                <a16:creationId xmlns:a16="http://schemas.microsoft.com/office/drawing/2014/main" id="{DCF0ADF4-69AD-47D6-93A0-571E76761618}"/>
              </a:ext>
            </a:extLst>
          </p:cNvPr>
          <p:cNvSpPr txBox="1">
            <a:spLocks/>
          </p:cNvSpPr>
          <p:nvPr/>
        </p:nvSpPr>
        <p:spPr>
          <a:xfrm>
            <a:off x="4849" y="3933056"/>
            <a:ext cx="12182304" cy="1080120"/>
          </a:xfrm>
          <a:prstGeom prst="rect">
            <a:avLst/>
          </a:prstGeom>
        </p:spPr>
        <p:txBody>
          <a:bodyPr anchor="ctr">
            <a:norm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5400" dirty="0">
                <a:solidFill>
                  <a:schemeClr val="bg1">
                    <a:lumMod val="65000"/>
                  </a:schemeClr>
                </a:solidFill>
                <a:latin typeface="Calibri" panose="020F0502020204030204" pitchFamily="34" charset="0"/>
                <a:cs typeface="Calibri" panose="020F0502020204030204" pitchFamily="34" charset="0"/>
              </a:rPr>
              <a:t>    Coding Dojo 10</a:t>
            </a:r>
          </a:p>
        </p:txBody>
      </p:sp>
      <p:pic>
        <p:nvPicPr>
          <p:cNvPr id="10" name="Picture 2" descr="Resultado de imagen de coding dojo trick or treat">
            <a:extLst>
              <a:ext uri="{FF2B5EF4-FFF2-40B4-BE49-F238E27FC236}">
                <a16:creationId xmlns:a16="http://schemas.microsoft.com/office/drawing/2014/main" id="{51EC8C1D-F764-43A4-A91C-7AF8EB3A12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37" t="56898" r="16886" b="18217"/>
          <a:stretch/>
        </p:blipFill>
        <p:spPr bwMode="auto">
          <a:xfrm>
            <a:off x="2719978" y="5230350"/>
            <a:ext cx="6767858" cy="136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192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Trick</a:t>
            </a:r>
            <a:r>
              <a:rPr lang="es-ES_tradnl" sz="4267" b="1" dirty="0">
                <a:solidFill>
                  <a:srgbClr val="00B0F0"/>
                </a:solidFill>
              </a:rPr>
              <a:t> </a:t>
            </a:r>
            <a:r>
              <a:rPr lang="es-ES_tradnl" sz="4267" b="1" dirty="0" err="1">
                <a:solidFill>
                  <a:srgbClr val="00B0F0"/>
                </a:solidFill>
              </a:rPr>
              <a:t>Or</a:t>
            </a:r>
            <a:r>
              <a:rPr lang="es-ES_tradnl" sz="4267" b="1" dirty="0">
                <a:solidFill>
                  <a:srgbClr val="00B0F0"/>
                </a:solidFill>
              </a:rPr>
              <a:t> </a:t>
            </a:r>
            <a:r>
              <a:rPr lang="es-ES_tradnl" sz="4267" b="1" dirty="0" err="1">
                <a:solidFill>
                  <a:srgbClr val="00B0F0"/>
                </a:solidFill>
              </a:rPr>
              <a:t>Treat</a:t>
            </a:r>
            <a:r>
              <a:rPr lang="es" sz="4267" b="1" dirty="0">
                <a:solidFill>
                  <a:srgbClr val="00B0F0"/>
                </a:solidFill>
              </a:rPr>
              <a:t> </a:t>
            </a:r>
            <a:r>
              <a:rPr lang="es" sz="2667" dirty="0">
                <a:solidFill>
                  <a:srgbClr val="00B0F0"/>
                </a:solidFill>
              </a:rPr>
              <a:t>(</a:t>
            </a:r>
            <a:r>
              <a:rPr lang="es-ES_tradnl" sz="2667" dirty="0">
                <a:solidFill>
                  <a:srgbClr val="00B0F0"/>
                </a:solidFill>
              </a:rPr>
              <a:t>Consejos</a:t>
            </a:r>
            <a:r>
              <a:rPr lang="es" sz="2667" dirty="0">
                <a:solidFill>
                  <a:srgbClr val="00B0F0"/>
                </a:solidFill>
              </a:rPr>
              <a:t>)</a:t>
            </a:r>
            <a:endParaRPr lang="es" sz="1600" dirty="0">
              <a:solidFill>
                <a:srgbClr val="00B0F0"/>
              </a:solidFill>
            </a:endParaRPr>
          </a:p>
        </p:txBody>
      </p:sp>
      <p:sp>
        <p:nvSpPr>
          <p:cNvPr id="196" name="Shape 196"/>
          <p:cNvSpPr txBox="1"/>
          <p:nvPr/>
        </p:nvSpPr>
        <p:spPr>
          <a:xfrm>
            <a:off x="609600" y="1268760"/>
            <a:ext cx="11247040" cy="5314604"/>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dirty="0">
                <a:latin typeface="Calibri"/>
                <a:ea typeface="Calibri"/>
                <a:cs typeface="Calibri"/>
                <a:sym typeface="Calibri"/>
              </a:rPr>
              <a:t>Lo mejor es hacer </a:t>
            </a:r>
            <a:r>
              <a:rPr lang="es-ES_tradnl" sz="2000" dirty="0" err="1">
                <a:latin typeface="Calibri"/>
                <a:ea typeface="Calibri"/>
                <a:cs typeface="Calibri"/>
                <a:sym typeface="Calibri"/>
              </a:rPr>
              <a:t>jUnits</a:t>
            </a:r>
            <a:r>
              <a:rPr lang="es-ES_tradnl" sz="2000" dirty="0">
                <a:latin typeface="Calibri"/>
                <a:ea typeface="Calibri"/>
                <a:cs typeface="Calibri"/>
                <a:sym typeface="Calibri"/>
              </a:rPr>
              <a:t> para cubrir todas las reglas que se nos proponen</a:t>
            </a:r>
          </a:p>
          <a:p>
            <a:pPr algn="just">
              <a:spcBef>
                <a:spcPts val="533"/>
              </a:spcBef>
              <a:tabLst>
                <a:tab pos="480472" algn="l"/>
              </a:tabLst>
            </a:pPr>
            <a:endParaRPr lang="es-ES_tradnl" sz="2000" dirty="0">
              <a:latin typeface="Calibri"/>
              <a:ea typeface="Calibri"/>
              <a:cs typeface="Calibri"/>
              <a:sym typeface="Calibri"/>
            </a:endParaRPr>
          </a:p>
          <a:p>
            <a:pPr algn="just">
              <a:spcBef>
                <a:spcPts val="533"/>
              </a:spcBef>
              <a:tabLst>
                <a:tab pos="480472" algn="l"/>
              </a:tabLst>
            </a:pPr>
            <a:r>
              <a:rPr lang="es-ES_tradnl" sz="2000" dirty="0">
                <a:latin typeface="Calibri"/>
                <a:ea typeface="Calibri"/>
                <a:cs typeface="Calibri"/>
                <a:sym typeface="Calibri"/>
              </a:rPr>
              <a:t>Cada regla debe tener al menos dos </a:t>
            </a:r>
            <a:r>
              <a:rPr lang="es-ES_tradnl" sz="2000" dirty="0" err="1">
                <a:latin typeface="Calibri"/>
                <a:ea typeface="Calibri"/>
                <a:cs typeface="Calibri"/>
                <a:sym typeface="Calibri"/>
              </a:rPr>
              <a:t>jUnit</a:t>
            </a:r>
            <a:r>
              <a:rPr lang="es-ES_tradnl" sz="2000" dirty="0">
                <a:latin typeface="Calibri"/>
                <a:ea typeface="Calibri"/>
                <a:cs typeface="Calibri"/>
                <a:sym typeface="Calibri"/>
              </a:rPr>
              <a:t>, uno para ejecutarlo de forma correcta y otro para provocar un error.</a:t>
            </a:r>
          </a:p>
          <a:p>
            <a:pPr algn="just">
              <a:spcBef>
                <a:spcPts val="533"/>
              </a:spcBef>
              <a:tabLst>
                <a:tab pos="480472" algn="l"/>
              </a:tabLst>
            </a:pPr>
            <a:endParaRPr lang="es-ES_tradnl" sz="2000" dirty="0">
              <a:latin typeface="Calibri"/>
              <a:ea typeface="Calibri"/>
              <a:cs typeface="Calibri"/>
              <a:sym typeface="Calibri"/>
            </a:endParaRPr>
          </a:p>
          <a:p>
            <a:pPr algn="just">
              <a:spcBef>
                <a:spcPts val="533"/>
              </a:spcBef>
              <a:tabLst>
                <a:tab pos="480472" algn="l"/>
              </a:tabLst>
            </a:pPr>
            <a:r>
              <a:rPr lang="es-ES_tradnl" sz="2000" dirty="0">
                <a:latin typeface="Calibri"/>
                <a:ea typeface="Calibri"/>
                <a:cs typeface="Calibri"/>
                <a:sym typeface="Calibri"/>
              </a:rPr>
              <a:t>Una vez codificado el </a:t>
            </a:r>
            <a:r>
              <a:rPr lang="es-ES_tradnl" sz="2000" dirty="0" err="1">
                <a:latin typeface="Calibri"/>
                <a:ea typeface="Calibri"/>
                <a:cs typeface="Calibri"/>
                <a:sym typeface="Calibri"/>
              </a:rPr>
              <a:t>jUnit</a:t>
            </a:r>
            <a:r>
              <a:rPr lang="es-ES_tradnl" sz="2000" dirty="0">
                <a:latin typeface="Calibri"/>
                <a:ea typeface="Calibri"/>
                <a:cs typeface="Calibri"/>
                <a:sym typeface="Calibri"/>
              </a:rPr>
              <a:t>, se debe implementar el código mínimo que haga funcionar el test.</a:t>
            </a:r>
          </a:p>
          <a:p>
            <a:pPr algn="just">
              <a:spcBef>
                <a:spcPts val="533"/>
              </a:spcBef>
              <a:tabLst>
                <a:tab pos="480472" algn="l"/>
              </a:tabLst>
            </a:pPr>
            <a:endParaRPr lang="es-ES_tradnl" sz="2000" dirty="0">
              <a:latin typeface="Calibri"/>
              <a:ea typeface="Calibri"/>
              <a:cs typeface="Calibri"/>
              <a:sym typeface="Calibri"/>
            </a:endParaRPr>
          </a:p>
          <a:p>
            <a:pPr algn="just">
              <a:spcBef>
                <a:spcPts val="533"/>
              </a:spcBef>
              <a:tabLst>
                <a:tab pos="480472" algn="l"/>
              </a:tabLst>
            </a:pPr>
            <a:r>
              <a:rPr lang="es-ES_tradnl" sz="2000" dirty="0">
                <a:latin typeface="Calibri"/>
                <a:ea typeface="Calibri"/>
                <a:cs typeface="Calibri"/>
                <a:sym typeface="Calibri"/>
              </a:rPr>
              <a:t>Un conjunto de </a:t>
            </a:r>
            <a:r>
              <a:rPr lang="es-ES_tradnl" sz="2000" dirty="0" err="1">
                <a:latin typeface="Calibri"/>
                <a:ea typeface="Calibri"/>
                <a:cs typeface="Calibri"/>
                <a:sym typeface="Calibri"/>
              </a:rPr>
              <a:t>jUnits</a:t>
            </a:r>
            <a:r>
              <a:rPr lang="es-ES_tradnl" sz="2000" dirty="0">
                <a:latin typeface="Calibri"/>
                <a:ea typeface="Calibri"/>
                <a:cs typeface="Calibri"/>
                <a:sym typeface="Calibri"/>
              </a:rPr>
              <a:t> </a:t>
            </a:r>
            <a:r>
              <a:rPr lang="es-ES_tradnl" sz="2000" dirty="0" err="1">
                <a:latin typeface="Calibri"/>
                <a:ea typeface="Calibri"/>
                <a:cs typeface="Calibri"/>
                <a:sym typeface="Calibri"/>
              </a:rPr>
              <a:t>pordría</a:t>
            </a:r>
            <a:r>
              <a:rPr lang="es-ES_tradnl" sz="2000" dirty="0">
                <a:latin typeface="Calibri"/>
                <a:ea typeface="Calibri"/>
                <a:cs typeface="Calibri"/>
                <a:sym typeface="Calibri"/>
              </a:rPr>
              <a:t> ser el siguiente:</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Que todos los niños tengan algún paquete, aunque sea vacío</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Que todos los niños tengan al menos 2 caramelos</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Que todos los niños tengan más caramelos que frutas</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Que todos los niños tengan el mismo número de caramelos</a:t>
            </a:r>
          </a:p>
          <a:p>
            <a:pPr marL="342900" indent="-342900" algn="just">
              <a:spcBef>
                <a:spcPts val="533"/>
              </a:spcBef>
              <a:buFont typeface="Arial" panose="020B0604020202020204" pitchFamily="34" charset="0"/>
              <a:buChar char="•"/>
              <a:tabLst>
                <a:tab pos="480472" algn="l"/>
              </a:tabLst>
            </a:pPr>
            <a:r>
              <a:rPr lang="es-ES_tradnl" sz="2000" dirty="0">
                <a:latin typeface="Calibri"/>
                <a:ea typeface="Calibri"/>
                <a:cs typeface="Calibri"/>
                <a:sym typeface="Calibri"/>
              </a:rPr>
              <a:t>Que ningún niño tenga un caqui</a:t>
            </a:r>
          </a:p>
          <a:p>
            <a:pPr marL="342900" indent="-342900" algn="just">
              <a:spcBef>
                <a:spcPts val="533"/>
              </a:spcBef>
              <a:buFont typeface="Arial" panose="020B0604020202020204" pitchFamily="34" charset="0"/>
              <a:buChar char="•"/>
              <a:tabLst>
                <a:tab pos="480472" algn="l"/>
              </a:tabLst>
            </a:pPr>
            <a:endParaRPr lang="es-ES_tradnl" sz="2000" dirty="0">
              <a:latin typeface="Calibri"/>
              <a:ea typeface="Calibri"/>
              <a:cs typeface="Calibri"/>
              <a:sym typeface="Calibri"/>
            </a:endParaRPr>
          </a:p>
        </p:txBody>
      </p:sp>
      <p:pic>
        <p:nvPicPr>
          <p:cNvPr id="4" name="Picture 4" descr="Imagen relacionada">
            <a:extLst>
              <a:ext uri="{FF2B5EF4-FFF2-40B4-BE49-F238E27FC236}">
                <a16:creationId xmlns:a16="http://schemas.microsoft.com/office/drawing/2014/main" id="{481DC056-4A1C-4B9B-BCBA-51531ADB1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72264" y="3384376"/>
            <a:ext cx="3212976"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17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33" descr="Logotype-Vertical.png"/>
          <p:cNvPicPr preferRelativeResize="0"/>
          <p:nvPr/>
        </p:nvPicPr>
        <p:blipFill>
          <a:blip r:embed="rId2" cstate="print">
            <a:alphaModFix/>
            <a:extLst>
              <a:ext uri="{28A0092B-C50C-407E-A947-70E740481C1C}">
                <a14:useLocalDpi xmlns:a14="http://schemas.microsoft.com/office/drawing/2010/main" val="0"/>
              </a:ext>
            </a:extLst>
          </a:blip>
          <a:stretch>
            <a:fillRect/>
          </a:stretch>
        </p:blipFill>
        <p:spPr>
          <a:xfrm>
            <a:off x="407368" y="764704"/>
            <a:ext cx="1693705" cy="1368152"/>
          </a:xfrm>
          <a:prstGeom prst="rect">
            <a:avLst/>
          </a:prstGeom>
          <a:noFill/>
          <a:ln>
            <a:noFill/>
          </a:ln>
        </p:spPr>
      </p:pic>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6600056"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7477944"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68"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6960096" y="5229200"/>
            <a:ext cx="4032448" cy="1188132"/>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Desarrollamos Katas usando metodología TDD</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a:t>
            </a:r>
            <a:r>
              <a:rPr lang="es" sz="6000" dirty="0">
                <a:solidFill>
                  <a:schemeClr val="tx2"/>
                </a:solidFill>
                <a:latin typeface="Calibri"/>
                <a:ea typeface="Calibri"/>
                <a:cs typeface="Calibri"/>
                <a:sym typeface="Calibri"/>
              </a:rPr>
              <a:t>más fácil de entender </a:t>
            </a:r>
            <a:r>
              <a:rPr lang="es" sz="6000" dirty="0">
                <a:solidFill>
                  <a:srgbClr val="000000"/>
                </a:solidFill>
                <a:latin typeface="Calibri"/>
                <a:ea typeface="Calibri"/>
                <a:cs typeface="Calibri"/>
                <a:sym typeface="Calibri"/>
              </a:rPr>
              <a:t>y más barato de modificar, </a:t>
            </a:r>
            <a:r>
              <a:rPr lang="es" sz="6000" b="1" dirty="0">
                <a:solidFill>
                  <a:srgbClr val="000000"/>
                </a:solidFill>
                <a:latin typeface="Calibri"/>
                <a:ea typeface="Calibri"/>
                <a:cs typeface="Calibri"/>
                <a:sym typeface="Calibri"/>
              </a:rPr>
              <a:t>sin alterar su comportamiento observable</a:t>
            </a:r>
            <a:r>
              <a:rPr lang="es" sz="6000" dirty="0">
                <a:solidFill>
                  <a:srgbClr val="000000"/>
                </a:solidFill>
                <a:latin typeface="Calibri"/>
                <a:ea typeface="Calibri"/>
                <a:cs typeface="Calibri"/>
                <a:sym typeface="Calibri"/>
              </a:rPr>
              <a:t>”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766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Shape 196"/>
          <p:cNvSpPr txBox="1"/>
          <p:nvPr/>
        </p:nvSpPr>
        <p:spPr>
          <a:xfrm>
            <a:off x="1315888" y="1028733"/>
            <a:ext cx="10972800" cy="5472608"/>
          </a:xfrm>
          <a:prstGeom prst="rect">
            <a:avLst/>
          </a:prstGeom>
          <a:noFill/>
          <a:ln>
            <a:noFill/>
          </a:ln>
        </p:spPr>
        <p:txBody>
          <a:bodyPr lIns="121900" tIns="60933" rIns="121900" bIns="60933" anchor="t" anchorCtr="0">
            <a:noAutofit/>
          </a:bodyPr>
          <a:lstStyle/>
          <a:p>
            <a:pPr>
              <a:lnSpc>
                <a:spcPct val="90000"/>
              </a:lnSpc>
            </a:pPr>
            <a:r>
              <a:rPr lang="es" sz="9600" b="1" spc="800" dirty="0">
                <a:solidFill>
                  <a:schemeClr val="bg2">
                    <a:lumMod val="10000"/>
                  </a:schemeClr>
                </a:solidFill>
                <a:latin typeface="Calibri"/>
                <a:ea typeface="Calibri"/>
                <a:cs typeface="Calibri"/>
                <a:sym typeface="Calibri"/>
              </a:rPr>
              <a:t>COMMENTS</a:t>
            </a:r>
            <a:endParaRPr lang="es" sz="8000" b="1" spc="800" dirty="0">
              <a:solidFill>
                <a:schemeClr val="bg2">
                  <a:lumMod val="10000"/>
                </a:schemeClr>
              </a:solidFill>
              <a:latin typeface="Calibri"/>
              <a:ea typeface="Calibri"/>
              <a:cs typeface="Calibri"/>
              <a:sym typeface="Calibri"/>
            </a:endParaRPr>
          </a:p>
          <a:p>
            <a:pPr>
              <a:lnSpc>
                <a:spcPct val="90000"/>
              </a:lnSpc>
            </a:pPr>
            <a:r>
              <a:rPr lang="es" sz="5333" spc="800" dirty="0">
                <a:solidFill>
                  <a:schemeClr val="bg2">
                    <a:lumMod val="10000"/>
                  </a:schemeClr>
                </a:solidFill>
                <a:latin typeface="Calibri"/>
                <a:ea typeface="Calibri"/>
                <a:cs typeface="Calibri"/>
                <a:sym typeface="Calibri"/>
              </a:rPr>
              <a:t>     MAGIC NUMBER</a:t>
            </a:r>
          </a:p>
          <a:p>
            <a:pPr>
              <a:lnSpc>
                <a:spcPct val="90000"/>
              </a:lnSpc>
            </a:pPr>
            <a:r>
              <a:rPr lang="es" sz="6400" b="1" spc="800" dirty="0">
                <a:solidFill>
                  <a:schemeClr val="bg2">
                    <a:lumMod val="10000"/>
                  </a:schemeClr>
                </a:solidFill>
                <a:latin typeface="Calibri"/>
                <a:ea typeface="Calibri"/>
                <a:cs typeface="Calibri"/>
                <a:sym typeface="Calibri"/>
              </a:rPr>
              <a:t>	       LONG METHOD</a:t>
            </a:r>
          </a:p>
          <a:p>
            <a:pPr>
              <a:lnSpc>
                <a:spcPct val="90000"/>
              </a:lnSpc>
            </a:pPr>
            <a:r>
              <a:rPr lang="es" sz="4800" spc="800" dirty="0">
                <a:solidFill>
                  <a:schemeClr val="bg2">
                    <a:lumMod val="10000"/>
                  </a:schemeClr>
                </a:solidFill>
                <a:latin typeface="Calibri"/>
                <a:ea typeface="Calibri"/>
                <a:cs typeface="Calibri"/>
                <a:sym typeface="Calibri"/>
              </a:rPr>
              <a:t>  </a:t>
            </a:r>
            <a:r>
              <a:rPr lang="es" sz="3733" spc="800" dirty="0">
                <a:solidFill>
                  <a:schemeClr val="bg2">
                    <a:lumMod val="10000"/>
                  </a:schemeClr>
                </a:solidFill>
                <a:latin typeface="Calibri"/>
                <a:ea typeface="Calibri"/>
                <a:cs typeface="Calibri"/>
                <a:sym typeface="Calibri"/>
              </a:rPr>
              <a:t>DUPLICATE METHOD</a:t>
            </a:r>
          </a:p>
          <a:p>
            <a:pPr>
              <a:lnSpc>
                <a:spcPct val="90000"/>
              </a:lnSpc>
            </a:pPr>
            <a:r>
              <a:rPr lang="es" sz="8000" b="1" spc="800" dirty="0">
                <a:solidFill>
                  <a:schemeClr val="bg2">
                    <a:lumMod val="10000"/>
                  </a:schemeClr>
                </a:solidFill>
                <a:latin typeface="Calibri"/>
                <a:ea typeface="Calibri"/>
                <a:cs typeface="Calibri"/>
                <a:sym typeface="Calibri"/>
              </a:rPr>
              <a:t>    LARGE CLASS</a:t>
            </a:r>
          </a:p>
          <a:p>
            <a:pPr>
              <a:lnSpc>
                <a:spcPct val="90000"/>
              </a:lnSpc>
            </a:pPr>
            <a:r>
              <a:rPr lang="es" sz="4800" spc="800" dirty="0">
                <a:solidFill>
                  <a:schemeClr val="bg2">
                    <a:lumMod val="10000"/>
                  </a:schemeClr>
                </a:solidFill>
                <a:latin typeface="Calibri"/>
                <a:ea typeface="Calibri"/>
                <a:cs typeface="Calibri"/>
                <a:sym typeface="Calibri"/>
              </a:rPr>
              <a:t>  LONG PARAMETER LIST</a:t>
            </a:r>
            <a:endParaRPr lang="es" sz="5333" spc="800" dirty="0">
              <a:solidFill>
                <a:schemeClr val="bg2">
                  <a:lumMod val="10000"/>
                </a:schemeClr>
              </a:solidFill>
              <a:latin typeface="Calibri"/>
              <a:ea typeface="Calibri"/>
              <a:cs typeface="Calibri"/>
              <a:sym typeface="Calibri"/>
            </a:endParaRPr>
          </a:p>
        </p:txBody>
      </p:sp>
      <p:sp>
        <p:nvSpPr>
          <p:cNvPr id="5" name="Shape 195">
            <a:extLst>
              <a:ext uri="{FF2B5EF4-FFF2-40B4-BE49-F238E27FC236}">
                <a16:creationId xmlns:a16="http://schemas.microsoft.com/office/drawing/2014/main" id="{6CF99C6F-65A6-4FDA-82A1-FB331205F2C3}"/>
              </a:ext>
            </a:extLst>
          </p:cNvPr>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a:t>
            </a:r>
            <a:r>
              <a:rPr lang="es-ES_tradnl" sz="2667" dirty="0">
                <a:solidFill>
                  <a:srgbClr val="00B0F0"/>
                </a:solidFill>
                <a:latin typeface="Calibri" panose="020F0502020204030204" pitchFamily="34" charset="0"/>
                <a:cs typeface="Calibri" panose="020F0502020204030204" pitchFamily="34" charset="0"/>
              </a:rPr>
              <a:t>Basic </a:t>
            </a:r>
            <a:r>
              <a:rPr lang="es-ES_tradnl" sz="2667" dirty="0" err="1">
                <a:solidFill>
                  <a:srgbClr val="00B0F0"/>
                </a:solidFill>
                <a:latin typeface="Calibri" panose="020F0502020204030204" pitchFamily="34" charset="0"/>
                <a:cs typeface="Calibri" panose="020F0502020204030204" pitchFamily="34" charset="0"/>
              </a:rPr>
              <a:t>smells</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63D9E5F3-8593-4946-BEF6-05AE84E6056C}"/>
              </a:ext>
            </a:extLst>
          </p:cNvPr>
          <p:cNvSpPr/>
          <p:nvPr/>
        </p:nvSpPr>
        <p:spPr>
          <a:xfrm>
            <a:off x="7465569" y="6474822"/>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Tree>
    <p:extLst>
      <p:ext uri="{BB962C8B-B14F-4D97-AF65-F5344CB8AC3E}">
        <p14:creationId xmlns:p14="http://schemas.microsoft.com/office/powerpoint/2010/main" val="386885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Shape 196"/>
          <p:cNvSpPr txBox="1"/>
          <p:nvPr/>
        </p:nvSpPr>
        <p:spPr>
          <a:xfrm>
            <a:off x="537592" y="1124744"/>
            <a:ext cx="11247040" cy="5495389"/>
          </a:xfrm>
          <a:prstGeom prst="rect">
            <a:avLst/>
          </a:prstGeom>
          <a:noFill/>
          <a:ln>
            <a:noFill/>
          </a:ln>
        </p:spPr>
        <p:txBody>
          <a:bodyPr lIns="121900" tIns="60933" rIns="121900" bIns="60933" anchor="t" anchorCtr="0">
            <a:noAutofit/>
          </a:bodyPr>
          <a:lstStyle/>
          <a:p>
            <a:pPr>
              <a:lnSpc>
                <a:spcPct val="90000"/>
              </a:lnSpc>
            </a:pPr>
            <a:r>
              <a:rPr lang="es" sz="8800" b="1" spc="800" dirty="0">
                <a:solidFill>
                  <a:schemeClr val="bg2">
                    <a:lumMod val="10000"/>
                  </a:schemeClr>
                </a:solidFill>
                <a:latin typeface="Calibri"/>
                <a:ea typeface="Calibri"/>
                <a:cs typeface="Calibri"/>
                <a:sym typeface="Calibri"/>
              </a:rPr>
              <a:t>EXTRACT CLASS</a:t>
            </a:r>
            <a:endParaRPr lang="es" sz="7200" b="1" spc="800" dirty="0">
              <a:solidFill>
                <a:schemeClr val="bg2">
                  <a:lumMod val="10000"/>
                </a:schemeClr>
              </a:solidFill>
              <a:latin typeface="Calibri"/>
              <a:ea typeface="Calibri"/>
              <a:cs typeface="Calibri"/>
              <a:sym typeface="Calibri"/>
            </a:endParaRPr>
          </a:p>
          <a:p>
            <a:pPr>
              <a:lnSpc>
                <a:spcPct val="90000"/>
              </a:lnSpc>
            </a:pPr>
            <a:r>
              <a:rPr lang="es" sz="3733" spc="800" dirty="0">
                <a:solidFill>
                  <a:schemeClr val="bg2">
                    <a:lumMod val="10000"/>
                  </a:schemeClr>
                </a:solidFill>
                <a:latin typeface="Calibri"/>
                <a:ea typeface="Calibri"/>
                <a:cs typeface="Calibri"/>
                <a:sym typeface="Calibri"/>
              </a:rPr>
              <a:t>   INTRODUCE EXPLAINING VARIABLE</a:t>
            </a:r>
          </a:p>
          <a:p>
            <a:pPr>
              <a:lnSpc>
                <a:spcPct val="90000"/>
              </a:lnSpc>
            </a:pPr>
            <a:r>
              <a:rPr lang="es" sz="6400" b="1" spc="800" dirty="0">
                <a:solidFill>
                  <a:schemeClr val="bg2">
                    <a:lumMod val="10000"/>
                  </a:schemeClr>
                </a:solidFill>
                <a:latin typeface="Calibri"/>
                <a:ea typeface="Calibri"/>
                <a:cs typeface="Calibri"/>
                <a:sym typeface="Calibri"/>
              </a:rPr>
              <a:t> EXTRACT METHOD</a:t>
            </a:r>
          </a:p>
          <a:p>
            <a:pPr>
              <a:lnSpc>
                <a:spcPct val="90000"/>
              </a:lnSpc>
            </a:pPr>
            <a:r>
              <a:rPr lang="es" sz="3200" spc="800" dirty="0">
                <a:solidFill>
                  <a:schemeClr val="bg2">
                    <a:lumMod val="10000"/>
                  </a:schemeClr>
                </a:solidFill>
                <a:latin typeface="Calibri"/>
                <a:ea typeface="Calibri"/>
                <a:cs typeface="Calibri"/>
                <a:sym typeface="Calibri"/>
              </a:rPr>
              <a:t>       REMOVE ASSIGMENTS TO PARAMETER</a:t>
            </a:r>
          </a:p>
          <a:p>
            <a:pPr>
              <a:lnSpc>
                <a:spcPct val="90000"/>
              </a:lnSpc>
            </a:pPr>
            <a:r>
              <a:rPr lang="es" sz="4267" spc="800" dirty="0">
                <a:solidFill>
                  <a:schemeClr val="bg2">
                    <a:lumMod val="10000"/>
                  </a:schemeClr>
                </a:solidFill>
                <a:latin typeface="Calibri"/>
                <a:ea typeface="Calibri"/>
                <a:cs typeface="Calibri"/>
                <a:sym typeface="Calibri"/>
              </a:rPr>
              <a:t>  SELF ENCAPSULATE FIELDS</a:t>
            </a:r>
            <a:endParaRPr lang="es" sz="3200" spc="800" dirty="0">
              <a:solidFill>
                <a:schemeClr val="bg2">
                  <a:lumMod val="10000"/>
                </a:schemeClr>
              </a:solidFill>
              <a:latin typeface="Calibri"/>
              <a:ea typeface="Calibri"/>
              <a:cs typeface="Calibri"/>
              <a:sym typeface="Calibri"/>
            </a:endParaRPr>
          </a:p>
          <a:p>
            <a:pPr>
              <a:lnSpc>
                <a:spcPct val="90000"/>
              </a:lnSpc>
            </a:pPr>
            <a:r>
              <a:rPr lang="es" sz="8000" b="1" spc="800" dirty="0">
                <a:solidFill>
                  <a:schemeClr val="bg2">
                    <a:lumMod val="10000"/>
                  </a:schemeClr>
                </a:solidFill>
                <a:latin typeface="Calibri"/>
                <a:ea typeface="Calibri"/>
                <a:cs typeface="Calibri"/>
                <a:sym typeface="Calibri"/>
              </a:rPr>
              <a:t>    INLINE METHODS</a:t>
            </a:r>
          </a:p>
          <a:p>
            <a:pPr>
              <a:lnSpc>
                <a:spcPct val="90000"/>
              </a:lnSpc>
            </a:pPr>
            <a:r>
              <a:rPr lang="es" sz="4800" spc="800" dirty="0">
                <a:solidFill>
                  <a:schemeClr val="bg2">
                    <a:lumMod val="10000"/>
                  </a:schemeClr>
                </a:solidFill>
                <a:latin typeface="Calibri"/>
                <a:ea typeface="Calibri"/>
                <a:cs typeface="Calibri"/>
                <a:sym typeface="Calibri"/>
              </a:rPr>
              <a:t>ENCAPSULATE COLLECTIONS</a:t>
            </a:r>
            <a:endParaRPr lang="es" sz="5333" spc="800" dirty="0">
              <a:solidFill>
                <a:schemeClr val="bg2">
                  <a:lumMod val="10000"/>
                </a:schemeClr>
              </a:solidFill>
              <a:latin typeface="Calibri"/>
              <a:ea typeface="Calibri"/>
              <a:cs typeface="Calibri"/>
              <a:sym typeface="Calibri"/>
            </a:endParaRPr>
          </a:p>
        </p:txBody>
      </p:sp>
      <p:sp>
        <p:nvSpPr>
          <p:cNvPr id="5" name="Shape 195">
            <a:extLst>
              <a:ext uri="{FF2B5EF4-FFF2-40B4-BE49-F238E27FC236}">
                <a16:creationId xmlns:a16="http://schemas.microsoft.com/office/drawing/2014/main" id="{A1047A58-E96D-4812-A76C-F8D96E7D7D23}"/>
              </a:ext>
            </a:extLst>
          </p:cNvPr>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a:t>
            </a:r>
            <a:r>
              <a:rPr lang="es-ES_tradnl" sz="2667" dirty="0">
                <a:solidFill>
                  <a:srgbClr val="00B0F0"/>
                </a:solidFill>
                <a:latin typeface="Calibri" panose="020F0502020204030204" pitchFamily="34" charset="0"/>
                <a:cs typeface="Calibri" panose="020F0502020204030204" pitchFamily="34" charset="0"/>
              </a:rPr>
              <a:t>Basic </a:t>
            </a:r>
            <a:r>
              <a:rPr lang="es-ES_tradnl" sz="2667" dirty="0" err="1">
                <a:solidFill>
                  <a:srgbClr val="00B0F0"/>
                </a:solidFill>
                <a:latin typeface="Calibri" panose="020F0502020204030204" pitchFamily="34" charset="0"/>
                <a:cs typeface="Calibri" panose="020F0502020204030204" pitchFamily="34" charset="0"/>
              </a:rPr>
              <a:t>smells</a:t>
            </a:r>
            <a:r>
              <a:rPr lang="es-ES_tradnl" sz="2667" dirty="0">
                <a:solidFill>
                  <a:srgbClr val="00B0F0"/>
                </a:solidFill>
                <a:latin typeface="Calibri" panose="020F0502020204030204" pitchFamily="34" charset="0"/>
                <a:cs typeface="Calibri" panose="020F0502020204030204" pitchFamily="34" charset="0"/>
              </a:rPr>
              <a:t> - </a:t>
            </a:r>
            <a:r>
              <a:rPr lang="es-ES_tradnl" sz="2667" dirty="0" err="1">
                <a:solidFill>
                  <a:srgbClr val="00B0F0"/>
                </a:solidFill>
                <a:latin typeface="Calibri" panose="020F0502020204030204" pitchFamily="34" charset="0"/>
                <a:cs typeface="Calibri" panose="020F0502020204030204" pitchFamily="34" charset="0"/>
              </a:rPr>
              <a:t>Refactors</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3FF5D023-61DA-456C-A6D5-7029CAA10A37}"/>
              </a:ext>
            </a:extLst>
          </p:cNvPr>
          <p:cNvSpPr/>
          <p:nvPr/>
        </p:nvSpPr>
        <p:spPr>
          <a:xfrm>
            <a:off x="7465569" y="6474822"/>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Tree>
    <p:extLst>
      <p:ext uri="{BB962C8B-B14F-4D97-AF65-F5344CB8AC3E}">
        <p14:creationId xmlns:p14="http://schemas.microsoft.com/office/powerpoint/2010/main" val="101506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ES" sz="8000" b="1" dirty="0">
                <a:solidFill>
                  <a:schemeClr val="lt1"/>
                </a:solidFill>
              </a:rPr>
              <a:t>A refactorizar!</a:t>
            </a:r>
            <a:endParaRPr lang="es" sz="8000" b="1" dirty="0">
              <a:solidFill>
                <a:schemeClr val="lt1"/>
              </a:solidFill>
            </a:endParaRPr>
          </a:p>
        </p:txBody>
      </p:sp>
      <p:sp>
        <p:nvSpPr>
          <p:cNvPr id="170" name="Shape 170"/>
          <p:cNvSpPr txBox="1">
            <a:spLocks noGrp="1"/>
          </p:cNvSpPr>
          <p:nvPr>
            <p:ph type="subTitle" idx="1"/>
          </p:nvPr>
        </p:nvSpPr>
        <p:spPr>
          <a:xfrm>
            <a:off x="914400" y="3717032"/>
            <a:ext cx="10363200"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ES_tradnl" sz="6000" dirty="0" err="1">
                <a:solidFill>
                  <a:srgbClr val="002060"/>
                </a:solidFill>
              </a:rPr>
              <a:t>Trick</a:t>
            </a:r>
            <a:r>
              <a:rPr lang="es-ES_tradnl" sz="6000" dirty="0">
                <a:solidFill>
                  <a:srgbClr val="002060"/>
                </a:solidFill>
              </a:rPr>
              <a:t> </a:t>
            </a:r>
            <a:r>
              <a:rPr lang="es-ES_tradnl" sz="6000" dirty="0" err="1">
                <a:solidFill>
                  <a:srgbClr val="002060"/>
                </a:solidFill>
              </a:rPr>
              <a:t>or</a:t>
            </a:r>
            <a:r>
              <a:rPr lang="es-ES_tradnl" sz="6000" dirty="0">
                <a:solidFill>
                  <a:srgbClr val="002060"/>
                </a:solidFill>
              </a:rPr>
              <a:t> </a:t>
            </a:r>
            <a:r>
              <a:rPr lang="es-ES_tradnl" sz="6000" dirty="0" err="1">
                <a:solidFill>
                  <a:srgbClr val="002060"/>
                </a:solidFill>
              </a:rPr>
              <a:t>Treat</a:t>
            </a:r>
            <a:endParaRPr lang="es" sz="6000" dirty="0">
              <a:solidFill>
                <a:srgbClr val="002060"/>
              </a:solidFill>
            </a:endParaRPr>
          </a:p>
        </p:txBody>
      </p:sp>
    </p:spTree>
    <p:extLst>
      <p:ext uri="{BB962C8B-B14F-4D97-AF65-F5344CB8AC3E}">
        <p14:creationId xmlns:p14="http://schemas.microsoft.com/office/powerpoint/2010/main" val="4068828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Trick</a:t>
            </a:r>
            <a:r>
              <a:rPr lang="es-ES_tradnl" sz="4267" b="1" dirty="0">
                <a:solidFill>
                  <a:srgbClr val="00B0F0"/>
                </a:solidFill>
              </a:rPr>
              <a:t> </a:t>
            </a:r>
            <a:r>
              <a:rPr lang="es-ES_tradnl" sz="4267" b="1" dirty="0" err="1">
                <a:solidFill>
                  <a:srgbClr val="00B0F0"/>
                </a:solidFill>
              </a:rPr>
              <a:t>Or</a:t>
            </a:r>
            <a:r>
              <a:rPr lang="es-ES_tradnl" sz="4267" b="1" dirty="0">
                <a:solidFill>
                  <a:srgbClr val="00B0F0"/>
                </a:solidFill>
              </a:rPr>
              <a:t> </a:t>
            </a:r>
            <a:r>
              <a:rPr lang="es-ES_tradnl" sz="4267" b="1" dirty="0" err="1">
                <a:solidFill>
                  <a:srgbClr val="00B0F0"/>
                </a:solidFill>
              </a:rPr>
              <a:t>Treat</a:t>
            </a:r>
            <a:r>
              <a:rPr lang="es" sz="4267" b="1" dirty="0">
                <a:solidFill>
                  <a:srgbClr val="00B0F0"/>
                </a:solidFill>
              </a:rPr>
              <a:t>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5519936" y="1570188"/>
            <a:ext cx="6336704" cy="4307084"/>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dirty="0">
                <a:latin typeface="Calibri"/>
                <a:ea typeface="Calibri"/>
                <a:cs typeface="Calibri"/>
                <a:sym typeface="Calibri"/>
              </a:rPr>
              <a:t>Halloween se acerca y muchos niños se agruparán en la puerta de tu casa gritando como locos: “¡Truco o trato!”. </a:t>
            </a:r>
          </a:p>
          <a:p>
            <a:pPr algn="just">
              <a:spcBef>
                <a:spcPts val="533"/>
              </a:spcBef>
              <a:tabLst>
                <a:tab pos="480472" algn="l"/>
              </a:tabLst>
            </a:pPr>
            <a:r>
              <a:rPr lang="es-ES_tradnl" sz="2000" dirty="0">
                <a:latin typeface="Calibri"/>
                <a:ea typeface="Calibri"/>
                <a:cs typeface="Calibri"/>
                <a:sym typeface="Calibri"/>
              </a:rPr>
              <a:t>Así que para evitar los gritos debes darles caramelos para que se marchen tranquilos.</a:t>
            </a:r>
          </a:p>
          <a:p>
            <a:pPr algn="just">
              <a:spcBef>
                <a:spcPts val="533"/>
              </a:spcBef>
              <a:tabLst>
                <a:tab pos="480472" algn="l"/>
              </a:tabLst>
            </a:pPr>
            <a:endParaRPr lang="es-ES_tradnl" sz="2000" dirty="0">
              <a:latin typeface="Calibri"/>
              <a:ea typeface="Calibri"/>
              <a:cs typeface="Calibri"/>
              <a:sym typeface="Calibri"/>
            </a:endParaRPr>
          </a:p>
          <a:p>
            <a:pPr algn="just">
              <a:spcBef>
                <a:spcPts val="533"/>
              </a:spcBef>
              <a:tabLst>
                <a:tab pos="480472" algn="l"/>
              </a:tabLst>
            </a:pPr>
            <a:r>
              <a:rPr lang="es-ES_tradnl" sz="2000" dirty="0">
                <a:latin typeface="Calibri"/>
                <a:ea typeface="Calibri"/>
                <a:cs typeface="Calibri"/>
                <a:sym typeface="Calibri"/>
              </a:rPr>
              <a:t>Para ello, has preparado unos paquetes para que los niños cojan rápidamente su recompensa y se vayan de tu casa sin llegar a molestar demasiado.</a:t>
            </a:r>
          </a:p>
          <a:p>
            <a:pPr algn="just">
              <a:spcBef>
                <a:spcPts val="533"/>
              </a:spcBef>
              <a:tabLst>
                <a:tab pos="480472" algn="l"/>
              </a:tabLst>
            </a:pPr>
            <a:endParaRPr lang="es-ES_tradnl" sz="2000" dirty="0">
              <a:latin typeface="Calibri"/>
              <a:ea typeface="Calibri"/>
              <a:cs typeface="Calibri"/>
              <a:sym typeface="Calibri"/>
            </a:endParaRPr>
          </a:p>
          <a:p>
            <a:pPr algn="just">
              <a:spcBef>
                <a:spcPts val="533"/>
              </a:spcBef>
              <a:tabLst>
                <a:tab pos="480472" algn="l"/>
              </a:tabLst>
            </a:pPr>
            <a:r>
              <a:rPr lang="es-ES_tradnl" sz="2000" dirty="0">
                <a:latin typeface="Calibri"/>
                <a:ea typeface="Calibri"/>
                <a:cs typeface="Calibri"/>
                <a:sym typeface="Calibri"/>
              </a:rPr>
              <a:t>Los paquetes obviamente tienen caramelos, pero además como no quieres que sean demasiado perjudiciales para su salud, en algunos de ellos has metido frutas.</a:t>
            </a:r>
          </a:p>
        </p:txBody>
      </p:sp>
      <p:pic>
        <p:nvPicPr>
          <p:cNvPr id="1028" name="Picture 4" descr="Imagen relacionada">
            <a:extLst>
              <a:ext uri="{FF2B5EF4-FFF2-40B4-BE49-F238E27FC236}">
                <a16:creationId xmlns:a16="http://schemas.microsoft.com/office/drawing/2014/main" id="{2B8408BB-5BEA-49A2-86F5-B420930E8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89" y="961435"/>
            <a:ext cx="5013176" cy="5013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Trick</a:t>
            </a:r>
            <a:r>
              <a:rPr lang="es-ES_tradnl" sz="4267" b="1" dirty="0">
                <a:solidFill>
                  <a:srgbClr val="00B0F0"/>
                </a:solidFill>
              </a:rPr>
              <a:t> </a:t>
            </a:r>
            <a:r>
              <a:rPr lang="es-ES_tradnl" sz="4267" b="1" dirty="0" err="1">
                <a:solidFill>
                  <a:srgbClr val="00B0F0"/>
                </a:solidFill>
              </a:rPr>
              <a:t>Or</a:t>
            </a:r>
            <a:r>
              <a:rPr lang="es-ES_tradnl" sz="4267" b="1" dirty="0">
                <a:solidFill>
                  <a:srgbClr val="00B0F0"/>
                </a:solidFill>
              </a:rPr>
              <a:t> </a:t>
            </a:r>
            <a:r>
              <a:rPr lang="es-ES_tradnl" sz="4267" b="1" dirty="0" err="1">
                <a:solidFill>
                  <a:srgbClr val="00B0F0"/>
                </a:solidFill>
              </a:rPr>
              <a:t>Treat</a:t>
            </a:r>
            <a:r>
              <a:rPr lang="es" sz="4267" b="1" dirty="0">
                <a:solidFill>
                  <a:srgbClr val="00B0F0"/>
                </a:solidFill>
              </a:rPr>
              <a:t>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68760"/>
            <a:ext cx="11247040" cy="5314604"/>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dirty="0">
                <a:latin typeface="Calibri"/>
                <a:ea typeface="Calibri"/>
                <a:cs typeface="Calibri"/>
                <a:sym typeface="Calibri"/>
              </a:rPr>
              <a:t>El único problema es que los niños de tu barrio son muy exigentes y tienen unas reglas especiales:</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Los paquetes pueden contener elementos “</a:t>
            </a:r>
            <a:r>
              <a:rPr lang="es-ES_tradnl" dirty="0" err="1">
                <a:highlight>
                  <a:srgbClr val="C0C0C0"/>
                </a:highlight>
                <a:latin typeface="Calibri"/>
                <a:ea typeface="Calibri"/>
                <a:cs typeface="Calibri"/>
                <a:sym typeface="Calibri"/>
              </a:rPr>
              <a:t>candy</a:t>
            </a:r>
            <a:r>
              <a:rPr lang="es-ES_tradnl" dirty="0">
                <a:latin typeface="Calibri"/>
                <a:ea typeface="Calibri"/>
                <a:cs typeface="Calibri"/>
                <a:sym typeface="Calibri"/>
              </a:rPr>
              <a:t>” o frutas, por defecto todo lo que no sea “</a:t>
            </a:r>
            <a:r>
              <a:rPr lang="es-ES_tradnl" dirty="0" err="1">
                <a:highlight>
                  <a:srgbClr val="C0C0C0"/>
                </a:highlight>
                <a:latin typeface="Calibri"/>
                <a:ea typeface="Calibri"/>
                <a:cs typeface="Calibri"/>
                <a:sym typeface="Calibri"/>
              </a:rPr>
              <a:t>candy</a:t>
            </a:r>
            <a:r>
              <a:rPr lang="es-ES_tradnl" dirty="0">
                <a:latin typeface="Calibri"/>
                <a:ea typeface="Calibri"/>
                <a:cs typeface="Calibri"/>
                <a:sym typeface="Calibri"/>
              </a:rPr>
              <a:t>” será fruta.</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Cada niño debe tener al menos 2 caramelos, las frutas les dan igual.</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Cada niño debe tener más caramelos que frutas, sino se enfadarán.</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Cada niño debe tener la misma cantidad de caramelos, para evitar peleas entre ellos.</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Los paquetes no se pueden dividir, cada niño coge un paquete entero.</a:t>
            </a:r>
          </a:p>
          <a:p>
            <a:pPr marL="342900" indent="-342900" algn="just">
              <a:spcBef>
                <a:spcPts val="533"/>
              </a:spcBef>
              <a:buFont typeface="Arial" panose="020B0604020202020204" pitchFamily="34" charset="0"/>
              <a:buChar char="•"/>
              <a:tabLst>
                <a:tab pos="480472" algn="l"/>
              </a:tabLst>
            </a:pPr>
            <a:r>
              <a:rPr lang="es-ES_tradnl" dirty="0">
                <a:latin typeface="Calibri"/>
                <a:ea typeface="Calibri"/>
                <a:cs typeface="Calibri"/>
                <a:sym typeface="Calibri"/>
              </a:rPr>
              <a:t>Ningún niño debe coger un “</a:t>
            </a:r>
            <a:r>
              <a:rPr lang="es-ES_tradnl" dirty="0" err="1">
                <a:highlight>
                  <a:srgbClr val="C0C0C0"/>
                </a:highlight>
                <a:latin typeface="Calibri"/>
                <a:ea typeface="Calibri"/>
                <a:cs typeface="Calibri"/>
                <a:sym typeface="Calibri"/>
              </a:rPr>
              <a:t>khaki</a:t>
            </a:r>
            <a:r>
              <a:rPr lang="es-ES_tradnl" dirty="0">
                <a:latin typeface="Calibri"/>
                <a:ea typeface="Calibri"/>
                <a:cs typeface="Calibri"/>
                <a:sym typeface="Calibri"/>
              </a:rPr>
              <a:t>”, son horribles, manchan mucho y no les gustan.</a:t>
            </a:r>
          </a:p>
          <a:p>
            <a:pPr algn="just">
              <a:spcBef>
                <a:spcPts val="533"/>
              </a:spcBef>
              <a:tabLst>
                <a:tab pos="480472" algn="l"/>
              </a:tabLst>
            </a:pPr>
            <a:endParaRPr lang="es-ES_tradnl" dirty="0">
              <a:latin typeface="Calibri"/>
              <a:ea typeface="Calibri"/>
              <a:cs typeface="Calibri"/>
              <a:sym typeface="Calibri"/>
            </a:endParaRPr>
          </a:p>
          <a:p>
            <a:pPr algn="just">
              <a:spcBef>
                <a:spcPts val="533"/>
              </a:spcBef>
              <a:tabLst>
                <a:tab pos="480472" algn="l"/>
              </a:tabLst>
            </a:pPr>
            <a:r>
              <a:rPr lang="es-ES_tradnl" dirty="0">
                <a:latin typeface="Calibri"/>
                <a:ea typeface="Calibri"/>
                <a:cs typeface="Calibri"/>
                <a:sym typeface="Calibri"/>
              </a:rPr>
              <a:t>Necesitamos un algoritmo que nos indique si habrán problemas o no. Para ello nos darán dos argumentos de entrada:</a:t>
            </a:r>
          </a:p>
          <a:p>
            <a:pPr marL="342900" indent="-342900" algn="just">
              <a:spcBef>
                <a:spcPts val="533"/>
              </a:spcBef>
              <a:buFont typeface="Arial" panose="020B0604020202020204" pitchFamily="34" charset="0"/>
              <a:buChar char="•"/>
              <a:tabLst>
                <a:tab pos="480472" algn="l"/>
              </a:tabLst>
            </a:pPr>
            <a:r>
              <a:rPr lang="es-ES_tradnl" dirty="0" err="1">
                <a:highlight>
                  <a:srgbClr val="C0C0C0"/>
                </a:highlight>
                <a:latin typeface="Calibri"/>
                <a:cs typeface="Calibri"/>
                <a:sym typeface="Calibri"/>
              </a:rPr>
              <a:t>Children</a:t>
            </a:r>
            <a:r>
              <a:rPr lang="es-ES_tradnl" dirty="0">
                <a:latin typeface="Calibri"/>
                <a:cs typeface="Calibri"/>
                <a:sym typeface="Calibri"/>
              </a:rPr>
              <a:t>: </a:t>
            </a:r>
            <a:r>
              <a:rPr lang="es-ES_tradnl" dirty="0" err="1">
                <a:latin typeface="Calibri"/>
                <a:cs typeface="Calibri"/>
                <a:sym typeface="Calibri"/>
              </a:rPr>
              <a:t>Integer</a:t>
            </a:r>
            <a:r>
              <a:rPr lang="es-ES_tradnl" dirty="0">
                <a:latin typeface="Calibri"/>
                <a:cs typeface="Calibri"/>
                <a:sym typeface="Calibri"/>
              </a:rPr>
              <a:t>, con el número de niños que será siempre mayor o igual a 2</a:t>
            </a:r>
          </a:p>
          <a:p>
            <a:pPr marL="342900" indent="-342900" algn="just">
              <a:spcBef>
                <a:spcPts val="533"/>
              </a:spcBef>
              <a:buFont typeface="Arial" panose="020B0604020202020204" pitchFamily="34" charset="0"/>
              <a:buChar char="•"/>
              <a:tabLst>
                <a:tab pos="480472" algn="l"/>
              </a:tabLst>
            </a:pPr>
            <a:r>
              <a:rPr lang="es-ES_tradnl" dirty="0" err="1">
                <a:highlight>
                  <a:srgbClr val="C0C0C0"/>
                </a:highlight>
                <a:latin typeface="Calibri"/>
                <a:cs typeface="Calibri"/>
                <a:sym typeface="Calibri"/>
              </a:rPr>
              <a:t>Candies</a:t>
            </a:r>
            <a:r>
              <a:rPr lang="es-ES_tradnl" dirty="0">
                <a:latin typeface="Calibri"/>
                <a:cs typeface="Calibri"/>
                <a:sym typeface="Calibri"/>
              </a:rPr>
              <a:t>: Array de </a:t>
            </a:r>
            <a:r>
              <a:rPr lang="es-ES_tradnl" dirty="0" err="1">
                <a:latin typeface="Calibri"/>
                <a:cs typeface="Calibri"/>
                <a:sym typeface="Calibri"/>
              </a:rPr>
              <a:t>Strings</a:t>
            </a:r>
            <a:r>
              <a:rPr lang="es-ES_tradnl" dirty="0">
                <a:latin typeface="Calibri"/>
                <a:cs typeface="Calibri"/>
                <a:sym typeface="Calibri"/>
              </a:rPr>
              <a:t>, con la configuración de los paquetes. </a:t>
            </a:r>
            <a:r>
              <a:rPr lang="es-ES_tradnl" sz="1200" dirty="0" err="1">
                <a:latin typeface="Calibri"/>
                <a:ea typeface="Calibri"/>
                <a:cs typeface="Calibri"/>
                <a:sym typeface="Calibri"/>
              </a:rPr>
              <a:t>Ej</a:t>
            </a:r>
            <a:r>
              <a:rPr lang="es-ES_tradnl" sz="1200" dirty="0">
                <a:latin typeface="Calibri"/>
                <a:ea typeface="Calibri"/>
                <a:cs typeface="Calibri"/>
                <a:sym typeface="Calibri"/>
              </a:rPr>
              <a:t>: [[“</a:t>
            </a:r>
            <a:r>
              <a:rPr lang="es-ES_tradnl" sz="1200" dirty="0" err="1">
                <a:latin typeface="Calibri"/>
                <a:ea typeface="Calibri"/>
                <a:cs typeface="Calibri"/>
                <a:sym typeface="Calibri"/>
              </a:rPr>
              <a:t>candy</a:t>
            </a:r>
            <a:r>
              <a:rPr lang="es-ES_tradnl" sz="1200" dirty="0">
                <a:latin typeface="Calibri"/>
                <a:ea typeface="Calibri"/>
                <a:cs typeface="Calibri"/>
                <a:sym typeface="Calibri"/>
              </a:rPr>
              <a:t>”, “</a:t>
            </a:r>
            <a:r>
              <a:rPr lang="es-ES_tradnl" sz="1200" dirty="0" err="1">
                <a:latin typeface="Calibri"/>
                <a:ea typeface="Calibri"/>
                <a:cs typeface="Calibri"/>
                <a:sym typeface="Calibri"/>
              </a:rPr>
              <a:t>apple</a:t>
            </a:r>
            <a:r>
              <a:rPr lang="es-ES_tradnl" sz="1200" dirty="0">
                <a:latin typeface="Calibri"/>
                <a:ea typeface="Calibri"/>
                <a:cs typeface="Calibri"/>
                <a:sym typeface="Calibri"/>
              </a:rPr>
              <a:t>”, ”</a:t>
            </a:r>
            <a:r>
              <a:rPr lang="es-ES_tradnl" sz="1200" dirty="0" err="1">
                <a:latin typeface="Calibri"/>
                <a:ea typeface="Calibri"/>
                <a:cs typeface="Calibri"/>
                <a:sym typeface="Calibri"/>
              </a:rPr>
              <a:t>candy</a:t>
            </a:r>
            <a:r>
              <a:rPr lang="es-ES_tradnl" sz="1200" dirty="0">
                <a:latin typeface="Calibri"/>
                <a:ea typeface="Calibri"/>
                <a:cs typeface="Calibri"/>
                <a:sym typeface="Calibri"/>
              </a:rPr>
              <a:t>”], </a:t>
            </a:r>
            <a:r>
              <a:rPr lang="en-US" sz="1200" dirty="0">
                <a:latin typeface="Calibri"/>
                <a:ea typeface="Calibri"/>
                <a:cs typeface="Calibri"/>
                <a:sym typeface="Calibri"/>
              </a:rPr>
              <a:t>[“candy”, ”candy”], [“candy”, ”candy”]]</a:t>
            </a:r>
            <a:endParaRPr lang="en-US" sz="1400" dirty="0">
              <a:latin typeface="Calibri"/>
              <a:ea typeface="Calibri"/>
              <a:cs typeface="Calibri"/>
              <a:sym typeface="Calibri"/>
            </a:endParaRPr>
          </a:p>
          <a:p>
            <a:pPr lvl="1" algn="just">
              <a:spcBef>
                <a:spcPts val="533"/>
              </a:spcBef>
              <a:tabLst>
                <a:tab pos="480472" algn="l"/>
              </a:tabLst>
            </a:pPr>
            <a:endParaRPr lang="en-US" sz="1400" dirty="0">
              <a:latin typeface="Calibri"/>
              <a:ea typeface="Calibri"/>
              <a:cs typeface="Calibri"/>
              <a:sym typeface="Calibri"/>
            </a:endParaRPr>
          </a:p>
          <a:p>
            <a:pPr marL="0" lvl="1" algn="just">
              <a:spcBef>
                <a:spcPts val="533"/>
              </a:spcBef>
              <a:tabLst>
                <a:tab pos="480472" algn="l"/>
              </a:tabLst>
            </a:pPr>
            <a:r>
              <a:rPr lang="en-US" dirty="0">
                <a:latin typeface="Calibri"/>
                <a:cs typeface="Calibri"/>
                <a:sym typeface="Calibri"/>
              </a:rPr>
              <a:t>El </a:t>
            </a:r>
            <a:r>
              <a:rPr lang="en-US" dirty="0" err="1">
                <a:latin typeface="Calibri"/>
                <a:cs typeface="Calibri"/>
                <a:sym typeface="Calibri"/>
              </a:rPr>
              <a:t>resultado</a:t>
            </a:r>
            <a:r>
              <a:rPr lang="en-US" dirty="0">
                <a:latin typeface="Calibri"/>
                <a:cs typeface="Calibri"/>
                <a:sym typeface="Calibri"/>
              </a:rPr>
              <a:t> debe ser </a:t>
            </a:r>
            <a:r>
              <a:rPr lang="en-US" dirty="0" err="1">
                <a:latin typeface="Calibri"/>
                <a:cs typeface="Calibri"/>
                <a:sym typeface="Calibri"/>
              </a:rPr>
              <a:t>uno</a:t>
            </a:r>
            <a:r>
              <a:rPr lang="en-US" dirty="0">
                <a:latin typeface="Calibri"/>
                <a:cs typeface="Calibri"/>
                <a:sym typeface="Calibri"/>
              </a:rPr>
              <a:t> de los </a:t>
            </a:r>
            <a:r>
              <a:rPr lang="en-US" dirty="0" err="1">
                <a:latin typeface="Calibri"/>
                <a:cs typeface="Calibri"/>
                <a:sym typeface="Calibri"/>
              </a:rPr>
              <a:t>siguientes</a:t>
            </a:r>
            <a:r>
              <a:rPr lang="en-US" dirty="0">
                <a:latin typeface="Calibri"/>
                <a:cs typeface="Calibri"/>
                <a:sym typeface="Calibri"/>
              </a:rPr>
              <a:t>:</a:t>
            </a:r>
          </a:p>
          <a:p>
            <a:pPr marL="628650" lvl="1" indent="-171450" algn="just">
              <a:spcBef>
                <a:spcPts val="533"/>
              </a:spcBef>
              <a:buFont typeface="Arial" panose="020B0604020202020204" pitchFamily="34" charset="0"/>
              <a:buChar char="•"/>
              <a:tabLst>
                <a:tab pos="480472" algn="l"/>
              </a:tabLst>
            </a:pPr>
            <a:r>
              <a:rPr lang="en-US" dirty="0">
                <a:latin typeface="Calibri"/>
                <a:ea typeface="Calibri"/>
                <a:cs typeface="Calibri"/>
                <a:sym typeface="Calibri"/>
              </a:rPr>
              <a:t>Thank you, dude! </a:t>
            </a:r>
            <a:r>
              <a:rPr lang="en-US" sz="1400" dirty="0">
                <a:latin typeface="Calibri"/>
                <a:ea typeface="Calibri"/>
                <a:cs typeface="Calibri"/>
                <a:sym typeface="Wingdings" panose="05000000000000000000" pitchFamily="2" charset="2"/>
              </a:rPr>
              <a:t> Si </a:t>
            </a:r>
            <a:r>
              <a:rPr lang="en-US" sz="1400" dirty="0" err="1">
                <a:latin typeface="Calibri"/>
                <a:ea typeface="Calibri"/>
                <a:cs typeface="Calibri"/>
                <a:sym typeface="Wingdings" panose="05000000000000000000" pitchFamily="2" charset="2"/>
              </a:rPr>
              <a:t>cumple</a:t>
            </a:r>
            <a:r>
              <a:rPr lang="en-US" sz="1400" dirty="0">
                <a:latin typeface="Calibri"/>
                <a:ea typeface="Calibri"/>
                <a:cs typeface="Calibri"/>
                <a:sym typeface="Wingdings" panose="05000000000000000000" pitchFamily="2" charset="2"/>
              </a:rPr>
              <a:t> con </a:t>
            </a:r>
            <a:r>
              <a:rPr lang="en-US" sz="1400" dirty="0" err="1">
                <a:latin typeface="Calibri"/>
                <a:ea typeface="Calibri"/>
                <a:cs typeface="Calibri"/>
                <a:sym typeface="Wingdings" panose="05000000000000000000" pitchFamily="2" charset="2"/>
              </a:rPr>
              <a:t>todas</a:t>
            </a:r>
            <a:r>
              <a:rPr lang="en-US" sz="1400" dirty="0">
                <a:latin typeface="Calibri"/>
                <a:ea typeface="Calibri"/>
                <a:cs typeface="Calibri"/>
                <a:sym typeface="Wingdings" panose="05000000000000000000" pitchFamily="2" charset="2"/>
              </a:rPr>
              <a:t> las </a:t>
            </a:r>
            <a:r>
              <a:rPr lang="en-US" sz="1400" dirty="0" err="1">
                <a:latin typeface="Calibri"/>
                <a:ea typeface="Calibri"/>
                <a:cs typeface="Calibri"/>
                <a:sym typeface="Wingdings" panose="05000000000000000000" pitchFamily="2" charset="2"/>
              </a:rPr>
              <a:t>reglas</a:t>
            </a:r>
            <a:endParaRPr lang="en-US" sz="1400" dirty="0">
              <a:latin typeface="Calibri"/>
              <a:ea typeface="Calibri"/>
              <a:cs typeface="Calibri"/>
              <a:sym typeface="Calibri"/>
            </a:endParaRPr>
          </a:p>
          <a:p>
            <a:pPr marL="628650" lvl="1" indent="-171450" algn="just">
              <a:spcBef>
                <a:spcPts val="533"/>
              </a:spcBef>
              <a:buFont typeface="Arial" panose="020B0604020202020204" pitchFamily="34" charset="0"/>
              <a:buChar char="•"/>
              <a:tabLst>
                <a:tab pos="480472" algn="l"/>
              </a:tabLst>
            </a:pPr>
            <a:r>
              <a:rPr lang="en-US" dirty="0">
                <a:latin typeface="Calibri"/>
                <a:ea typeface="Calibri"/>
                <a:cs typeface="Calibri"/>
                <a:sym typeface="Calibri"/>
              </a:rPr>
              <a:t>Trick or treat! </a:t>
            </a:r>
            <a:r>
              <a:rPr lang="en-US" sz="1400" dirty="0">
                <a:latin typeface="Calibri"/>
                <a:ea typeface="Calibri"/>
                <a:cs typeface="Calibri"/>
                <a:sym typeface="Wingdings" panose="05000000000000000000" pitchFamily="2" charset="2"/>
              </a:rPr>
              <a:t></a:t>
            </a:r>
            <a:r>
              <a:rPr lang="en-US" sz="1400" dirty="0">
                <a:latin typeface="Calibri"/>
                <a:ea typeface="Calibri"/>
                <a:cs typeface="Calibri"/>
                <a:sym typeface="Calibri"/>
              </a:rPr>
              <a:t> </a:t>
            </a:r>
            <a:r>
              <a:rPr lang="en-US" sz="1400" dirty="0" err="1">
                <a:latin typeface="Calibri"/>
                <a:ea typeface="Calibri"/>
                <a:cs typeface="Calibri"/>
                <a:sym typeface="Calibri"/>
              </a:rPr>
              <a:t>si</a:t>
            </a:r>
            <a:r>
              <a:rPr lang="en-US" sz="1400" dirty="0">
                <a:latin typeface="Calibri"/>
                <a:ea typeface="Calibri"/>
                <a:cs typeface="Calibri"/>
                <a:sym typeface="Calibri"/>
              </a:rPr>
              <a:t> no </a:t>
            </a:r>
            <a:r>
              <a:rPr lang="en-US" sz="1400" dirty="0" err="1">
                <a:latin typeface="Calibri"/>
                <a:ea typeface="Calibri"/>
                <a:cs typeface="Calibri"/>
                <a:sym typeface="Calibri"/>
              </a:rPr>
              <a:t>cumple</a:t>
            </a:r>
            <a:r>
              <a:rPr lang="en-US" sz="1400" dirty="0">
                <a:latin typeface="Calibri"/>
                <a:ea typeface="Calibri"/>
                <a:cs typeface="Calibri"/>
                <a:sym typeface="Calibri"/>
              </a:rPr>
              <a:t> </a:t>
            </a:r>
            <a:r>
              <a:rPr lang="en-US" sz="1400" dirty="0" err="1">
                <a:latin typeface="Calibri"/>
                <a:ea typeface="Calibri"/>
                <a:cs typeface="Calibri"/>
                <a:sym typeface="Calibri"/>
              </a:rPr>
              <a:t>alguna</a:t>
            </a:r>
            <a:r>
              <a:rPr lang="en-US" sz="1400" dirty="0">
                <a:latin typeface="Calibri"/>
                <a:ea typeface="Calibri"/>
                <a:cs typeface="Calibri"/>
                <a:sym typeface="Calibri"/>
              </a:rPr>
              <a:t> </a:t>
            </a:r>
            <a:r>
              <a:rPr lang="en-US" sz="1400" dirty="0" err="1">
                <a:latin typeface="Calibri"/>
                <a:ea typeface="Calibri"/>
                <a:cs typeface="Calibri"/>
                <a:sym typeface="Calibri"/>
              </a:rPr>
              <a:t>regla</a:t>
            </a:r>
            <a:endParaRPr lang="en-US" sz="1400" dirty="0">
              <a:latin typeface="Calibri"/>
              <a:ea typeface="Calibri"/>
              <a:cs typeface="Calibri"/>
              <a:sym typeface="Calibri"/>
            </a:endParaRPr>
          </a:p>
          <a:p>
            <a:pPr marL="628650" lvl="1" indent="-171450" algn="just">
              <a:spcBef>
                <a:spcPts val="533"/>
              </a:spcBef>
              <a:buFont typeface="Arial" panose="020B0604020202020204" pitchFamily="34" charset="0"/>
              <a:buChar char="•"/>
              <a:tabLst>
                <a:tab pos="480472" algn="l"/>
              </a:tabLst>
            </a:pPr>
            <a:r>
              <a:rPr lang="en-US" dirty="0">
                <a:latin typeface="Calibri"/>
                <a:ea typeface="Calibri"/>
                <a:cs typeface="Calibri"/>
                <a:sym typeface="Calibri"/>
              </a:rPr>
              <a:t>Ahh, I have a khaki! </a:t>
            </a:r>
            <a:r>
              <a:rPr lang="en-US" sz="1400" dirty="0">
                <a:latin typeface="Calibri"/>
                <a:ea typeface="Calibri"/>
                <a:cs typeface="Calibri"/>
                <a:sym typeface="Wingdings" panose="05000000000000000000" pitchFamily="2" charset="2"/>
              </a:rPr>
              <a:t></a:t>
            </a:r>
            <a:r>
              <a:rPr lang="en-US" sz="1400" dirty="0">
                <a:latin typeface="Calibri"/>
                <a:ea typeface="Calibri"/>
                <a:cs typeface="Calibri"/>
                <a:sym typeface="Calibri"/>
              </a:rPr>
              <a:t> Si no </a:t>
            </a:r>
            <a:r>
              <a:rPr lang="en-US" sz="1400" dirty="0" err="1">
                <a:latin typeface="Calibri"/>
                <a:ea typeface="Calibri"/>
                <a:cs typeface="Calibri"/>
                <a:sym typeface="Calibri"/>
              </a:rPr>
              <a:t>cumple</a:t>
            </a:r>
            <a:r>
              <a:rPr lang="en-US" sz="1400" dirty="0">
                <a:latin typeface="Calibri"/>
                <a:ea typeface="Calibri"/>
                <a:cs typeface="Calibri"/>
                <a:sym typeface="Calibri"/>
              </a:rPr>
              <a:t> la </a:t>
            </a:r>
            <a:r>
              <a:rPr lang="en-US" sz="1400" dirty="0" err="1">
                <a:latin typeface="Calibri"/>
                <a:ea typeface="Calibri"/>
                <a:cs typeface="Calibri"/>
                <a:sym typeface="Calibri"/>
              </a:rPr>
              <a:t>regla</a:t>
            </a:r>
            <a:r>
              <a:rPr lang="en-US" sz="1400" dirty="0">
                <a:latin typeface="Calibri"/>
                <a:ea typeface="Calibri"/>
                <a:cs typeface="Calibri"/>
                <a:sym typeface="Calibri"/>
              </a:rPr>
              <a:t> del </a:t>
            </a:r>
            <a:r>
              <a:rPr lang="en-US" sz="1400" dirty="0" err="1">
                <a:latin typeface="Calibri"/>
                <a:ea typeface="Calibri"/>
                <a:cs typeface="Calibri"/>
                <a:sym typeface="Calibri"/>
              </a:rPr>
              <a:t>caqui</a:t>
            </a:r>
            <a:endParaRPr lang="es-ES" sz="1050" dirty="0">
              <a:latin typeface="Calibri"/>
              <a:ea typeface="Calibri"/>
              <a:cs typeface="Calibri"/>
              <a:sym typeface="Calibri"/>
            </a:endParaRPr>
          </a:p>
        </p:txBody>
      </p:sp>
    </p:spTree>
    <p:extLst>
      <p:ext uri="{BB962C8B-B14F-4D97-AF65-F5344CB8AC3E}">
        <p14:creationId xmlns:p14="http://schemas.microsoft.com/office/powerpoint/2010/main" val="2706686862"/>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 Dojo III-part2</Template>
  <TotalTime>3106</TotalTime>
  <Words>702</Words>
  <Application>Microsoft Office PowerPoint</Application>
  <PresentationFormat>Widescreen</PresentationFormat>
  <Paragraphs>78</Paragraphs>
  <Slides>11</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PowerPoint Presentation</vt:lpstr>
      <vt:lpstr>A refactorizar!</vt:lpstr>
      <vt:lpstr>Trick Or Treat (Enunciado)</vt:lpstr>
      <vt:lpstr>Trick Or Treat (Enunciado)</vt:lpstr>
      <vt:lpstr>Trick Or Treat (Consejos)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140</cp:revision>
  <dcterms:created xsi:type="dcterms:W3CDTF">2017-11-14T13:45:57Z</dcterms:created>
  <dcterms:modified xsi:type="dcterms:W3CDTF">2019-10-22T17:50:50Z</dcterms:modified>
</cp:coreProperties>
</file>