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957bf12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957bf12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672c3538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672c3538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8c7154a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8c7154a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8c7154a9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8c7154a9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88c4993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88c4993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8c7154a9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8c7154a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8c7154a9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8c7154a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8c7154a9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8c7154a9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957bf122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957bf122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9571a7b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9571a7b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f7dc0b41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f7dc0b41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9571a7b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9571a7b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957bf122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957bf122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8838121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8838121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9571a7b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9571a7b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906d810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7906d810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672c353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672c353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7906d81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7906d81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672c353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672c353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957bf12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957bf12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672c3538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672c353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957bf122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957bf12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Big Data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“</a:t>
            </a:r>
            <a:r>
              <a:rPr lang="el"/>
              <a:t>Scalable Processing of Dominance-Based Queries”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l" sz="6557">
                <a:solidFill>
                  <a:srgbClr val="45818E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Konstantinos Giantsios</a:t>
            </a:r>
            <a:endParaRPr sz="6557">
              <a:solidFill>
                <a:srgbClr val="45818E"/>
              </a:solidFill>
              <a:latin typeface="Linux Libertine"/>
              <a:ea typeface="Linux Libertine"/>
              <a:cs typeface="Linux Libertine"/>
              <a:sym typeface="Linux Libertine"/>
            </a:endParaRPr>
          </a:p>
          <a:p>
            <a:pPr indent="0" lvl="0" marL="0" rtl="0" algn="l">
              <a:spcBef>
                <a:spcPts val="1400"/>
              </a:spcBef>
              <a:spcAft>
                <a:spcPts val="8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l" sz="6557">
                <a:solidFill>
                  <a:srgbClr val="45818E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Vasiliki Lavrentiadou</a:t>
            </a:r>
            <a:br>
              <a:rPr lang="el" sz="1200">
                <a:solidFill>
                  <a:schemeClr val="dk1"/>
                </a:solidFill>
                <a:latin typeface="Linux Libertine"/>
                <a:ea typeface="Linux Libertine"/>
                <a:cs typeface="Linux Libertine"/>
                <a:sym typeface="Linux Libertine"/>
              </a:rPr>
            </a:br>
            <a:endParaRPr sz="1200">
              <a:solidFill>
                <a:schemeClr val="dk1"/>
              </a:solidFill>
              <a:latin typeface="Linux Libertine"/>
              <a:ea typeface="Linux Libertine"/>
              <a:cs typeface="Linux Libertine"/>
              <a:sym typeface="Linux Libertine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050" y="520203"/>
            <a:ext cx="3008101" cy="13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Skyline 4-dimensions</a:t>
            </a:r>
            <a:endParaRPr/>
          </a:p>
        </p:txBody>
      </p:sp>
      <p:pic>
        <p:nvPicPr>
          <p:cNvPr id="167" name="Google Shape;167;p22" title="Γράφημα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825" y="2171938"/>
            <a:ext cx="3786125" cy="20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Skyline Conclusions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729450" y="2078875"/>
            <a:ext cx="6738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Anticorrelated </a:t>
            </a:r>
            <a:r>
              <a:rPr lang="el">
                <a:solidFill>
                  <a:srgbClr val="000000"/>
                </a:solidFill>
              </a:rPr>
              <a:t>distribution</a:t>
            </a:r>
            <a:r>
              <a:rPr lang="el">
                <a:solidFill>
                  <a:srgbClr val="000000"/>
                </a:solidFill>
              </a:rPr>
              <a:t> is the most computationally expensive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Fewer cores perform poor as the volume of data increases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The algorithm is based on dimension comparisons, therefore m</a:t>
            </a:r>
            <a:r>
              <a:rPr lang="el">
                <a:solidFill>
                  <a:srgbClr val="000000"/>
                </a:solidFill>
              </a:rPr>
              <a:t>ore dimensions equal longer execution times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Correlated data have the lowest runtimes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Top-k Dominating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790575" y="1650500"/>
            <a:ext cx="4823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l" sz="1000">
                <a:solidFill>
                  <a:srgbClr val="000000"/>
                </a:solidFill>
              </a:rPr>
              <a:t>Axiom 1.  Given a grid cell g, its upper bound score ru(g) is the total point count of cells it partially or fully dominates. 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l" sz="1000">
                <a:solidFill>
                  <a:srgbClr val="000000"/>
                </a:solidFill>
              </a:rPr>
              <a:t>e.g. the grid cell 22 in figure has 1 partially dominated point and 3 fully dominated points so its upper bound score is 4. </a:t>
            </a:r>
            <a:endParaRPr sz="10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l" sz="1000">
                <a:solidFill>
                  <a:srgbClr val="000000"/>
                </a:solidFill>
              </a:rPr>
              <a:t>Axiom 2. Given a grid cell g, its lower bound score rl(g) is the total point count of cells it fully dominates.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l" sz="1000">
                <a:solidFill>
                  <a:srgbClr val="000000"/>
                </a:solidFill>
              </a:rPr>
              <a:t>e.g. the grid cell 22 in figure has a lower bound score equal to 3. </a:t>
            </a:r>
            <a:endParaRPr sz="10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l" sz="1000">
                <a:solidFill>
                  <a:srgbClr val="000000"/>
                </a:solidFill>
              </a:rPr>
              <a:t>Axiom 3. Given a grid cell g, g.f is its total point count of cells fully dominating g. 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l" sz="1000">
                <a:solidFill>
                  <a:srgbClr val="000000"/>
                </a:solidFill>
              </a:rPr>
              <a:t>e.g. for cell 33 its g.f is equal to 5.</a:t>
            </a:r>
            <a:endParaRPr sz="10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l" sz="1000">
                <a:solidFill>
                  <a:srgbClr val="000000"/>
                </a:solidFill>
              </a:rPr>
              <a:t>Axiom 4. Cells with zero count and cells with g.f &lt; k are not accounted as cells that we must check (e.g. 33). 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l" sz="1000">
                <a:solidFill>
                  <a:srgbClr val="000000"/>
                </a:solidFill>
              </a:rPr>
              <a:t>Axiom 5. The prune score of a grid ps is defined as the lowest upper score of remaining grid cells. Those cells that have a lower bound score than the prune score can be pruned.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75" y="2078875"/>
            <a:ext cx="29337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Top-k Dominating points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532400" y="2408850"/>
            <a:ext cx="3133200" cy="15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50" y="2029875"/>
            <a:ext cx="4064900" cy="24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0100" y="2006250"/>
            <a:ext cx="3989443" cy="24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Top-k Dominating points algorithms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6"/>
          <p:cNvCxnSpPr>
            <a:stCxn id="195" idx="2"/>
            <a:endCxn id="196" idx="1"/>
          </p:cNvCxnSpPr>
          <p:nvPr/>
        </p:nvCxnSpPr>
        <p:spPr>
          <a:xfrm>
            <a:off x="822300" y="3603575"/>
            <a:ext cx="349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26"/>
          <p:cNvCxnSpPr>
            <a:stCxn id="195" idx="2"/>
            <a:endCxn id="198" idx="1"/>
          </p:cNvCxnSpPr>
          <p:nvPr/>
        </p:nvCxnSpPr>
        <p:spPr>
          <a:xfrm flipH="1" rot="10800000">
            <a:off x="822300" y="2907275"/>
            <a:ext cx="349800" cy="6963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26"/>
          <p:cNvSpPr/>
          <p:nvPr/>
        </p:nvSpPr>
        <p:spPr>
          <a:xfrm rot="-5400000">
            <a:off x="-148650" y="3302375"/>
            <a:ext cx="1339500" cy="602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Distributed Dataframe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1172125" y="2689702"/>
            <a:ext cx="767400" cy="435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Filter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1172100" y="3335975"/>
            <a:ext cx="767400" cy="535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filter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2289350" y="2637226"/>
            <a:ext cx="767400" cy="535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Count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0" name="Google Shape;200;p26"/>
          <p:cNvCxnSpPr>
            <a:stCxn id="198" idx="3"/>
            <a:endCxn id="199" idx="1"/>
          </p:cNvCxnSpPr>
          <p:nvPr/>
        </p:nvCxnSpPr>
        <p:spPr>
          <a:xfrm flipH="1" rot="10800000">
            <a:off x="1939525" y="2904952"/>
            <a:ext cx="349800" cy="24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6"/>
          <p:cNvCxnSpPr>
            <a:stCxn id="202" idx="1"/>
            <a:endCxn id="196" idx="3"/>
          </p:cNvCxnSpPr>
          <p:nvPr/>
        </p:nvCxnSpPr>
        <p:spPr>
          <a:xfrm flipH="1">
            <a:off x="1939500" y="3602975"/>
            <a:ext cx="349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6"/>
          <p:cNvSpPr/>
          <p:nvPr/>
        </p:nvSpPr>
        <p:spPr>
          <a:xfrm>
            <a:off x="1172100" y="4359975"/>
            <a:ext cx="767400" cy="535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filter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4" name="Google Shape;204;p26"/>
          <p:cNvCxnSpPr>
            <a:stCxn id="195" idx="2"/>
            <a:endCxn id="203" idx="1"/>
          </p:cNvCxnSpPr>
          <p:nvPr/>
        </p:nvCxnSpPr>
        <p:spPr>
          <a:xfrm>
            <a:off x="822300" y="3603575"/>
            <a:ext cx="349800" cy="102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26"/>
          <p:cNvSpPr/>
          <p:nvPr/>
        </p:nvSpPr>
        <p:spPr>
          <a:xfrm>
            <a:off x="2289300" y="4360001"/>
            <a:ext cx="767400" cy="535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Count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2289300" y="3366063"/>
            <a:ext cx="767400" cy="535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Count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7" name="Google Shape;207;p26"/>
          <p:cNvCxnSpPr>
            <a:stCxn id="205" idx="1"/>
            <a:endCxn id="203" idx="3"/>
          </p:cNvCxnSpPr>
          <p:nvPr/>
        </p:nvCxnSpPr>
        <p:spPr>
          <a:xfrm flipH="1">
            <a:off x="1939500" y="4627601"/>
            <a:ext cx="349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26"/>
          <p:cNvSpPr txBox="1"/>
          <p:nvPr/>
        </p:nvSpPr>
        <p:spPr>
          <a:xfrm>
            <a:off x="822300" y="1863125"/>
            <a:ext cx="183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ato"/>
                <a:ea typeface="Lato"/>
                <a:cs typeface="Lato"/>
                <a:sym typeface="Lato"/>
              </a:rPr>
              <a:t>FILTER ALGORITHM SPARK USAGE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9" name="Google Shape;209;p26"/>
          <p:cNvCxnSpPr>
            <a:stCxn id="210" idx="2"/>
            <a:endCxn id="211" idx="1"/>
          </p:cNvCxnSpPr>
          <p:nvPr/>
        </p:nvCxnSpPr>
        <p:spPr>
          <a:xfrm flipH="1" rot="10800000">
            <a:off x="4599275" y="3277088"/>
            <a:ext cx="170400" cy="801000"/>
          </a:xfrm>
          <a:prstGeom prst="bentConnector3">
            <a:avLst>
              <a:gd fmla="val 4996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26"/>
          <p:cNvSpPr/>
          <p:nvPr/>
        </p:nvSpPr>
        <p:spPr>
          <a:xfrm rot="-5400000">
            <a:off x="3628325" y="3776888"/>
            <a:ext cx="1339500" cy="602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Distributed Dataframe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4769538" y="3059552"/>
            <a:ext cx="767400" cy="435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Filter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5731913" y="2725888"/>
            <a:ext cx="602400" cy="435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CELL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26"/>
          <p:cNvCxnSpPr>
            <a:stCxn id="211" idx="3"/>
            <a:endCxn id="212" idx="1"/>
          </p:cNvCxnSpPr>
          <p:nvPr/>
        </p:nvCxnSpPr>
        <p:spPr>
          <a:xfrm flipH="1" rot="10800000">
            <a:off x="5536938" y="2943602"/>
            <a:ext cx="195000" cy="333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26"/>
          <p:cNvSpPr/>
          <p:nvPr/>
        </p:nvSpPr>
        <p:spPr>
          <a:xfrm>
            <a:off x="5731988" y="3408375"/>
            <a:ext cx="767400" cy="461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PARTIALLY DOMINATED </a:t>
            </a:r>
            <a:r>
              <a:rPr lang="el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POINTS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26"/>
          <p:cNvCxnSpPr>
            <a:stCxn id="214" idx="1"/>
            <a:endCxn id="211" idx="3"/>
          </p:cNvCxnSpPr>
          <p:nvPr/>
        </p:nvCxnSpPr>
        <p:spPr>
          <a:xfrm rot="10800000">
            <a:off x="5536988" y="3277125"/>
            <a:ext cx="195000" cy="3618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26"/>
          <p:cNvSpPr/>
          <p:nvPr/>
        </p:nvSpPr>
        <p:spPr>
          <a:xfrm>
            <a:off x="6581388" y="2973039"/>
            <a:ext cx="767400" cy="435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SQL JOIN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&amp; GROUP</a:t>
            </a:r>
            <a:r>
              <a:rPr lang="el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BY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p26"/>
          <p:cNvCxnSpPr>
            <a:stCxn id="216" idx="1"/>
            <a:endCxn id="212" idx="3"/>
          </p:cNvCxnSpPr>
          <p:nvPr/>
        </p:nvCxnSpPr>
        <p:spPr>
          <a:xfrm rot="10800000">
            <a:off x="6334188" y="2943489"/>
            <a:ext cx="247200" cy="247200"/>
          </a:xfrm>
          <a:prstGeom prst="bentConnector3">
            <a:avLst>
              <a:gd fmla="val 4997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26"/>
          <p:cNvCxnSpPr>
            <a:stCxn id="214" idx="3"/>
            <a:endCxn id="216" idx="1"/>
          </p:cNvCxnSpPr>
          <p:nvPr/>
        </p:nvCxnSpPr>
        <p:spPr>
          <a:xfrm flipH="1" rot="10800000">
            <a:off x="6499388" y="3190725"/>
            <a:ext cx="81900" cy="448200"/>
          </a:xfrm>
          <a:prstGeom prst="bentConnector3">
            <a:avLst>
              <a:gd fmla="val 5006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26"/>
          <p:cNvSpPr/>
          <p:nvPr/>
        </p:nvSpPr>
        <p:spPr>
          <a:xfrm>
            <a:off x="7500100" y="2973050"/>
            <a:ext cx="602400" cy="435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SCORED CELL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0" name="Google Shape;220;p26"/>
          <p:cNvCxnSpPr>
            <a:stCxn id="219" idx="1"/>
            <a:endCxn id="216" idx="3"/>
          </p:cNvCxnSpPr>
          <p:nvPr/>
        </p:nvCxnSpPr>
        <p:spPr>
          <a:xfrm flipH="1">
            <a:off x="7348900" y="3190700"/>
            <a:ext cx="151200" cy="600"/>
          </a:xfrm>
          <a:prstGeom prst="bentConnector3">
            <a:avLst>
              <a:gd fmla="val 5003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26"/>
          <p:cNvSpPr txBox="1"/>
          <p:nvPr/>
        </p:nvSpPr>
        <p:spPr>
          <a:xfrm>
            <a:off x="4815750" y="18631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ato"/>
                <a:ea typeface="Lato"/>
                <a:cs typeface="Lato"/>
                <a:sym typeface="Lato"/>
              </a:rPr>
              <a:t>SCORING </a:t>
            </a:r>
            <a:r>
              <a:rPr lang="el">
                <a:latin typeface="Lato"/>
                <a:ea typeface="Lato"/>
                <a:cs typeface="Lato"/>
                <a:sym typeface="Lato"/>
              </a:rPr>
              <a:t>ALGORITHM SPARK USAGE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2" name="Google Shape;222;p26"/>
          <p:cNvCxnSpPr/>
          <p:nvPr/>
        </p:nvCxnSpPr>
        <p:spPr>
          <a:xfrm>
            <a:off x="5143600" y="3602975"/>
            <a:ext cx="19500" cy="11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6"/>
          <p:cNvCxnSpPr>
            <a:stCxn id="210" idx="2"/>
          </p:cNvCxnSpPr>
          <p:nvPr/>
        </p:nvCxnSpPr>
        <p:spPr>
          <a:xfrm flipH="1" rot="10800000">
            <a:off x="4599275" y="4075688"/>
            <a:ext cx="525600" cy="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26"/>
          <p:cNvCxnSpPr>
            <a:stCxn id="206" idx="2"/>
            <a:endCxn id="205" idx="0"/>
          </p:cNvCxnSpPr>
          <p:nvPr/>
        </p:nvCxnSpPr>
        <p:spPr>
          <a:xfrm>
            <a:off x="2673000" y="3901263"/>
            <a:ext cx="0" cy="4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6"/>
          <p:cNvCxnSpPr>
            <a:stCxn id="196" idx="2"/>
            <a:endCxn id="203" idx="0"/>
          </p:cNvCxnSpPr>
          <p:nvPr/>
        </p:nvCxnSpPr>
        <p:spPr>
          <a:xfrm>
            <a:off x="1555800" y="3871175"/>
            <a:ext cx="0" cy="4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6" name="Google Shape;226;p26"/>
          <p:cNvSpPr/>
          <p:nvPr/>
        </p:nvSpPr>
        <p:spPr>
          <a:xfrm>
            <a:off x="8307625" y="3638925"/>
            <a:ext cx="602400" cy="435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7500097" y="3675674"/>
            <a:ext cx="602400" cy="361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UNION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8" name="Google Shape;228;p26"/>
          <p:cNvCxnSpPr>
            <a:stCxn id="219" idx="2"/>
            <a:endCxn id="227" idx="0"/>
          </p:cNvCxnSpPr>
          <p:nvPr/>
        </p:nvCxnSpPr>
        <p:spPr>
          <a:xfrm flipH="1" rot="-5400000">
            <a:off x="7667950" y="3541700"/>
            <a:ext cx="2673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26"/>
          <p:cNvCxnSpPr>
            <a:stCxn id="226" idx="1"/>
            <a:endCxn id="227" idx="3"/>
          </p:cNvCxnSpPr>
          <p:nvPr/>
        </p:nvCxnSpPr>
        <p:spPr>
          <a:xfrm flipH="1">
            <a:off x="8102425" y="3856575"/>
            <a:ext cx="205200" cy="6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26"/>
          <p:cNvCxnSpPr/>
          <p:nvPr/>
        </p:nvCxnSpPr>
        <p:spPr>
          <a:xfrm>
            <a:off x="6131888" y="3901275"/>
            <a:ext cx="6000" cy="9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6"/>
          <p:cNvCxnSpPr>
            <a:stCxn id="216" idx="2"/>
          </p:cNvCxnSpPr>
          <p:nvPr/>
        </p:nvCxnSpPr>
        <p:spPr>
          <a:xfrm>
            <a:off x="6965088" y="3408339"/>
            <a:ext cx="3000" cy="14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6"/>
          <p:cNvCxnSpPr/>
          <p:nvPr/>
        </p:nvCxnSpPr>
        <p:spPr>
          <a:xfrm>
            <a:off x="7813138" y="4037475"/>
            <a:ext cx="6000" cy="9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Top-k Dominating points experiments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638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 sz="1711"/>
              <a:t>Time fluctuation changing dataset size </a:t>
            </a:r>
            <a:endParaRPr sz="171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711"/>
              <a:t>experiment</a:t>
            </a:r>
            <a:endParaRPr sz="1711"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6111925" y="1632150"/>
            <a:ext cx="38622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System Resources</a:t>
            </a:r>
            <a:endParaRPr/>
          </a:p>
          <a:p>
            <a:pPr indent="-28019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l"/>
              <a:t>AMD Ryzen 5, 6 cores, 12 logical processors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/>
              <a:t>16GB Memory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/>
              <a:t>Manjaro 20.2.1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/>
              <a:t>Standalone Spark </a:t>
            </a:r>
            <a:endParaRPr/>
          </a:p>
        </p:txBody>
      </p:sp>
      <p:pic>
        <p:nvPicPr>
          <p:cNvPr id="239" name="Google Shape;2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78375"/>
            <a:ext cx="3556800" cy="21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38383"/>
            <a:ext cx="3556800" cy="218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Top-k Dominating points experiments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74725" y="2028588"/>
            <a:ext cx="42465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72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11"/>
              <a:buFont typeface="Raleway"/>
              <a:buChar char="●"/>
            </a:pPr>
            <a:r>
              <a:rPr b="1" lang="el" sz="171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b="1" lang="el" sz="171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ells fine tuning experiment </a:t>
            </a:r>
            <a:endParaRPr b="1" sz="171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1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9100"/>
            <a:ext cx="30480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2991775"/>
            <a:ext cx="30480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8125" y="2499100"/>
            <a:ext cx="30480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Top-k Dominating points experiments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0" y="1853850"/>
            <a:ext cx="43107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72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11"/>
              <a:buFont typeface="Raleway"/>
              <a:buChar char="●"/>
            </a:pPr>
            <a:r>
              <a:rPr b="1" lang="el" sz="171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Time fluctuation changing k experiment </a:t>
            </a:r>
            <a:endParaRPr/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5" y="2571750"/>
            <a:ext cx="3556800" cy="21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538" y="2728375"/>
            <a:ext cx="3455625" cy="20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4572000" y="1901538"/>
            <a:ext cx="43107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72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11"/>
              <a:buFont typeface="Raleway"/>
              <a:buChar char="●"/>
            </a:pPr>
            <a:r>
              <a:rPr b="1" lang="el" sz="171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Time fluctuation changing cores experiment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Top-k Dominating points experiments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729450" y="2224675"/>
            <a:ext cx="72249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9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11"/>
              <a:buFont typeface="Lato"/>
              <a:buChar char="●"/>
            </a:pPr>
            <a:r>
              <a:rPr b="1" lang="el" sz="191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b="1" sz="191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8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11"/>
              <a:buFont typeface="Lato"/>
              <a:buChar char="○"/>
            </a:pPr>
            <a:r>
              <a:rPr lang="el" sz="131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Algorithm has a hard time when is applied on Anti-Correlated and some times on Normal distributions </a:t>
            </a:r>
            <a:endParaRPr sz="131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8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11"/>
              <a:buFont typeface="Lato"/>
              <a:buChar char="○"/>
            </a:pPr>
            <a:r>
              <a:rPr lang="el" sz="131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More cells doesn’t mean better performance</a:t>
            </a:r>
            <a:endParaRPr sz="131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8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11"/>
              <a:buFont typeface="Lato"/>
              <a:buChar char="○"/>
            </a:pPr>
            <a:r>
              <a:rPr lang="el" sz="131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Grid cells fine tuning is required as dimensions are increasing. </a:t>
            </a:r>
            <a:endParaRPr sz="131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8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11"/>
              <a:buFont typeface="Lato"/>
              <a:buChar char="○"/>
            </a:pPr>
            <a:r>
              <a:rPr lang="el" sz="131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Algorithms takes advantage the extra cores. </a:t>
            </a:r>
            <a:endParaRPr sz="131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Top-k Dominating Skyline points algorithm</a:t>
            </a:r>
            <a:endParaRPr/>
          </a:p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729450" y="2121300"/>
            <a:ext cx="3903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l" sz="1100">
                <a:solidFill>
                  <a:srgbClr val="000000"/>
                </a:solidFill>
              </a:rPr>
              <a:t>Axiom 6. Given a grid cell g, g.fs is its total point count of cells fully dominating g and are part of the skyline. 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l" sz="1100">
                <a:solidFill>
                  <a:srgbClr val="000000"/>
                </a:solidFill>
              </a:rPr>
              <a:t>Axiom 7. (Adjusted axiom 4). Cells with zero count, with zero skyline points and cells with g.fs &lt; k are not accounted as cells that we must check.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l" sz="1100">
                <a:solidFill>
                  <a:srgbClr val="000000"/>
                </a:solidFill>
              </a:rPr>
              <a:t>The Filter algorithm stays the same but only on the third step the candidates are produced based on axiom 7.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271" name="Google Shape;2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225" y="2179225"/>
            <a:ext cx="3903900" cy="2254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Overview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Contents: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Datasets(1 slide)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Skyline </a:t>
            </a:r>
            <a:r>
              <a:rPr lang="el">
                <a:solidFill>
                  <a:srgbClr val="000000"/>
                </a:solidFill>
              </a:rPr>
              <a:t>algorithm</a:t>
            </a:r>
            <a:r>
              <a:rPr lang="el">
                <a:solidFill>
                  <a:srgbClr val="000000"/>
                </a:solidFill>
              </a:rPr>
              <a:t>, results and system </a:t>
            </a:r>
            <a:r>
              <a:rPr lang="el">
                <a:solidFill>
                  <a:srgbClr val="000000"/>
                </a:solidFill>
              </a:rPr>
              <a:t>resources(</a:t>
            </a:r>
            <a:r>
              <a:rPr lang="el">
                <a:solidFill>
                  <a:srgbClr val="000000"/>
                </a:solidFill>
              </a:rPr>
              <a:t> 3-4 slides)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Top-k Dominating points algorithm, results  and system </a:t>
            </a:r>
            <a:r>
              <a:rPr lang="el">
                <a:solidFill>
                  <a:srgbClr val="000000"/>
                </a:solidFill>
              </a:rPr>
              <a:t>resources</a:t>
            </a:r>
            <a:r>
              <a:rPr lang="el">
                <a:solidFill>
                  <a:srgbClr val="000000"/>
                </a:solidFill>
              </a:rPr>
              <a:t> (4 slices)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Task 3 algorithm, results and system </a:t>
            </a:r>
            <a:r>
              <a:rPr lang="el">
                <a:solidFill>
                  <a:srgbClr val="000000"/>
                </a:solidFill>
              </a:rPr>
              <a:t>resources ( 3 slides)</a:t>
            </a:r>
            <a:r>
              <a:rPr lang="el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Feature work (1 slide )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Top-k Dominating Skyline points experiments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2" title="Γράφημα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050" y="2191275"/>
            <a:ext cx="30480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 title="Γράφημα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425" y="2114675"/>
            <a:ext cx="3540951" cy="21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Top-k Dominating Skyline points experiments</a:t>
            </a:r>
            <a:endParaRPr/>
          </a:p>
        </p:txBody>
      </p:sp>
      <p:pic>
        <p:nvPicPr>
          <p:cNvPr id="284" name="Google Shape;284;p33" title="Γράφημα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725" y="2214425"/>
            <a:ext cx="30480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 title="Γράφημα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850" y="2214425"/>
            <a:ext cx="30480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Overall Conclusions</a:t>
            </a:r>
            <a:endParaRPr/>
          </a:p>
        </p:txBody>
      </p:sp>
      <p:sp>
        <p:nvSpPr>
          <p:cNvPr id="291" name="Google Shape;291;p34"/>
          <p:cNvSpPr txBox="1"/>
          <p:nvPr>
            <p:ph idx="1" type="body"/>
          </p:nvPr>
        </p:nvSpPr>
        <p:spPr>
          <a:xfrm>
            <a:off x="324450" y="2102050"/>
            <a:ext cx="8093700" cy="28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Lato"/>
              <a:buChar char="○"/>
            </a:pPr>
            <a:r>
              <a:rPr lang="el" sz="1150">
                <a:solidFill>
                  <a:schemeClr val="dk2"/>
                </a:solidFill>
              </a:rPr>
              <a:t>Anti-Correlated distribution is the costliest of all</a:t>
            </a:r>
            <a:endParaRPr sz="1150">
              <a:solidFill>
                <a:schemeClr val="dk2"/>
              </a:solidFill>
            </a:endParaRPr>
          </a:p>
          <a:p>
            <a:pPr indent="-3016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Lato"/>
              <a:buChar char="○"/>
            </a:pPr>
            <a:r>
              <a:rPr lang="el" sz="1150">
                <a:solidFill>
                  <a:schemeClr val="dk2"/>
                </a:solidFill>
              </a:rPr>
              <a:t>The code runtime is affected by the number of cores participating in the execution</a:t>
            </a:r>
            <a:endParaRPr sz="1150">
              <a:solidFill>
                <a:schemeClr val="dk2"/>
              </a:solidFill>
            </a:endParaRPr>
          </a:p>
          <a:p>
            <a:pPr indent="-3016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Raleway"/>
              <a:buChar char="○"/>
            </a:pPr>
            <a:r>
              <a:rPr lang="el" sz="1150">
                <a:solidFill>
                  <a:schemeClr val="dk2"/>
                </a:solidFill>
              </a:rPr>
              <a:t>If the code was executed on cluster of computers , the execution times would have been reduced</a:t>
            </a:r>
            <a:endParaRPr sz="1150">
              <a:solidFill>
                <a:schemeClr val="dk2"/>
              </a:solidFill>
            </a:endParaRPr>
          </a:p>
          <a:p>
            <a:pPr indent="-3016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Raleway"/>
              <a:buChar char="○"/>
            </a:pPr>
            <a:r>
              <a:rPr lang="el" sz="1150">
                <a:solidFill>
                  <a:schemeClr val="dk2"/>
                </a:solidFill>
              </a:rPr>
              <a:t>The execution of Skyline and Top-k dominance scores on local machines isn’t representative</a:t>
            </a:r>
            <a:endParaRPr sz="1150">
              <a:solidFill>
                <a:schemeClr val="dk2"/>
              </a:solidFill>
            </a:endParaRPr>
          </a:p>
          <a:p>
            <a:pPr indent="-3016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Lato"/>
              <a:buChar char="○"/>
            </a:pPr>
            <a:r>
              <a:rPr lang="el" sz="1150">
                <a:solidFill>
                  <a:srgbClr val="000000"/>
                </a:solidFill>
              </a:rPr>
              <a:t>Data isn't Big enough to be considered Big Data and a single machine seeks to perform the function of several parallel machines</a:t>
            </a:r>
            <a:endParaRPr sz="1150">
              <a:solidFill>
                <a:schemeClr val="dk2"/>
              </a:solidFill>
            </a:endParaRPr>
          </a:p>
          <a:p>
            <a:pPr indent="-3016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Lato"/>
              <a:buChar char="○"/>
            </a:pPr>
            <a:r>
              <a:rPr lang="el" sz="1150">
                <a:solidFill>
                  <a:srgbClr val="000000"/>
                </a:solidFill>
              </a:rPr>
              <a:t>Code developed is useful to understand the parallel function of Spark, and the results offer insight on the capabilities that it provides</a:t>
            </a:r>
            <a:endParaRPr sz="115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Big Data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“Scalable Processing of Dominance-Based Queries”</a:t>
            </a:r>
            <a:endParaRPr/>
          </a:p>
        </p:txBody>
      </p:sp>
      <p:sp>
        <p:nvSpPr>
          <p:cNvPr id="297" name="Google Shape;297;p3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l" sz="6557">
                <a:solidFill>
                  <a:srgbClr val="45818E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Konstantinos Giantsios</a:t>
            </a:r>
            <a:endParaRPr sz="6557">
              <a:solidFill>
                <a:srgbClr val="45818E"/>
              </a:solidFill>
              <a:latin typeface="Linux Libertine"/>
              <a:ea typeface="Linux Libertine"/>
              <a:cs typeface="Linux Libertine"/>
              <a:sym typeface="Linux Libertine"/>
            </a:endParaRPr>
          </a:p>
          <a:p>
            <a:pPr indent="0" lvl="0" marL="0" rtl="0" algn="l">
              <a:spcBef>
                <a:spcPts val="1400"/>
              </a:spcBef>
              <a:spcAft>
                <a:spcPts val="8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l" sz="6557">
                <a:solidFill>
                  <a:srgbClr val="45818E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Vasiliki Lavrentiadou</a:t>
            </a:r>
            <a:br>
              <a:rPr lang="el" sz="1200">
                <a:solidFill>
                  <a:schemeClr val="dk1"/>
                </a:solidFill>
                <a:latin typeface="Linux Libertine"/>
                <a:ea typeface="Linux Libertine"/>
                <a:cs typeface="Linux Libertine"/>
                <a:sym typeface="Linux Libertine"/>
              </a:rPr>
            </a:br>
            <a:endParaRPr sz="1200">
              <a:solidFill>
                <a:schemeClr val="dk1"/>
              </a:solidFill>
              <a:latin typeface="Linux Libertine"/>
              <a:ea typeface="Linux Libertine"/>
              <a:cs typeface="Linux Libertine"/>
              <a:sym typeface="Linux Libertine"/>
            </a:endParaRPr>
          </a:p>
        </p:txBody>
      </p:sp>
      <p:pic>
        <p:nvPicPr>
          <p:cNvPr id="298" name="Google Shape;2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050" y="520203"/>
            <a:ext cx="3008101" cy="13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Distribution System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l" sz="1800">
                <a:solidFill>
                  <a:srgbClr val="000000"/>
                </a:solidFill>
              </a:rPr>
              <a:t>Spark version 3.4.7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l" sz="1800">
                <a:solidFill>
                  <a:srgbClr val="000000"/>
                </a:solidFill>
              </a:rPr>
              <a:t>Scala version 2.11.12</a:t>
            </a:r>
            <a:endParaRPr sz="1550">
              <a:solidFill>
                <a:srgbClr val="00000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802" y="2409577"/>
            <a:ext cx="3100525" cy="17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Datasets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Correlated and Uniform developed with Scala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Normal and Anticorrelated developed with Python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2, 3 and 4 dimensional datasets generated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Correlated and Anticorrelated datasets generated with Cholesky transformation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10.000,  50.000,  100.000,  500.000,  1.000.000 and 10.000.000 data points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10.000.000 data points were used on 2-dimensions only for the  skyline computation due to increased tardiness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Dominance and Skyline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150" y="2017850"/>
            <a:ext cx="31623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853025" y="2096775"/>
            <a:ext cx="34869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795125" y="2096775"/>
            <a:ext cx="34869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l">
                <a:latin typeface="Lato"/>
                <a:ea typeface="Lato"/>
                <a:cs typeface="Lato"/>
                <a:sym typeface="Lato"/>
              </a:rPr>
              <a:t>A point p(1,5) is a Skyline point when it’s not dominated by any other point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l">
                <a:latin typeface="Lato"/>
                <a:ea typeface="Lato"/>
                <a:cs typeface="Lato"/>
                <a:sym typeface="Lato"/>
              </a:rPr>
              <a:t>A point p(1,5) dominates another point q(2,6) when 2&gt;1 and 6&gt;5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l">
                <a:latin typeface="Lato"/>
                <a:ea typeface="Lato"/>
                <a:cs typeface="Lato"/>
                <a:sym typeface="Lato"/>
              </a:rPr>
              <a:t>A point l(1,7) has 1=1 and 7&gt;5 therefore is dominated by p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7650" y="1237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Skyline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5047050" y="1453725"/>
            <a:ext cx="4050600" cy="3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System Resources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l">
                <a:solidFill>
                  <a:srgbClr val="000000"/>
                </a:solidFill>
              </a:rPr>
              <a:t>AMD Ryzen 5, 6 cores, 12 logical processors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l">
                <a:solidFill>
                  <a:srgbClr val="000000"/>
                </a:solidFill>
              </a:rPr>
              <a:t>8GB Memory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Algorithm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l">
                <a:solidFill>
                  <a:srgbClr val="000000"/>
                </a:solidFill>
              </a:rPr>
              <a:t>Examined Sort Filter and R-tree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l">
                <a:solidFill>
                  <a:srgbClr val="000000"/>
                </a:solidFill>
              </a:rPr>
              <a:t>Utilized Sort Filter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Parameters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l">
                <a:solidFill>
                  <a:srgbClr val="000000"/>
                </a:solidFill>
              </a:rPr>
              <a:t>2 cores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l">
                <a:solidFill>
                  <a:srgbClr val="000000"/>
                </a:solidFill>
              </a:rPr>
              <a:t>6 cores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Skyline Spark computation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l">
                <a:solidFill>
                  <a:srgbClr val="000000"/>
                </a:solidFill>
              </a:rPr>
              <a:t>Local Skyline on each partition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l">
                <a:solidFill>
                  <a:srgbClr val="000000"/>
                </a:solidFill>
              </a:rPr>
              <a:t>Global Skyline on driver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25" y="1899850"/>
            <a:ext cx="4375325" cy="25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7650" y="126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Skyline Spark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30250" y="2490875"/>
            <a:ext cx="7744800" cy="2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In each partition 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The Sort filter algorithm is applied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Tuples of data (according to their dimension) created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ex. (x,y,z,id,sum(x,v,z))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sort by sum (TupleN)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A list (local skyline) created in each partition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1st point (of sorted rdd ) inserted to skyline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Each point compared to points in skyline list until it gets dominated (stops comparison) or not </a:t>
            </a:r>
            <a:r>
              <a:rPr lang="el">
                <a:solidFill>
                  <a:srgbClr val="000000"/>
                </a:solidFill>
              </a:rPr>
              <a:t>dominated</a:t>
            </a:r>
            <a:r>
              <a:rPr lang="el">
                <a:solidFill>
                  <a:srgbClr val="000000"/>
                </a:solidFill>
              </a:rPr>
              <a:t> at all (added to skyline)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Local skyline lists are returned to the driver where the SFS is additionally applied for the computation of global Skyline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5776450" y="1795575"/>
            <a:ext cx="2073600" cy="6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4675900" y="3289975"/>
            <a:ext cx="984600" cy="6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6218450" y="3289975"/>
            <a:ext cx="984600" cy="6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7761000" y="3289975"/>
            <a:ext cx="984600" cy="6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5741625" y="3391075"/>
            <a:ext cx="3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7284175" y="3391075"/>
            <a:ext cx="3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" name="Google Shape;135;p19"/>
          <p:cNvCxnSpPr/>
          <p:nvPr/>
        </p:nvCxnSpPr>
        <p:spPr>
          <a:xfrm flipH="1">
            <a:off x="5544675" y="2618100"/>
            <a:ext cx="428700" cy="4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9"/>
          <p:cNvCxnSpPr/>
          <p:nvPr/>
        </p:nvCxnSpPr>
        <p:spPr>
          <a:xfrm flipH="1">
            <a:off x="6691500" y="2618100"/>
            <a:ext cx="11700" cy="4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7479350" y="2618100"/>
            <a:ext cx="602400" cy="4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9"/>
          <p:cNvCxnSpPr>
            <a:endCxn id="129" idx="3"/>
          </p:cNvCxnSpPr>
          <p:nvPr/>
        </p:nvCxnSpPr>
        <p:spPr>
          <a:xfrm flipH="1" rot="5400000">
            <a:off x="7708150" y="2244525"/>
            <a:ext cx="1384200" cy="1100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9"/>
          <p:cNvSpPr txBox="1"/>
          <p:nvPr/>
        </p:nvSpPr>
        <p:spPr>
          <a:xfrm>
            <a:off x="592425" y="1835713"/>
            <a:ext cx="46665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l" sz="1300">
                <a:latin typeface="Lato"/>
                <a:ea typeface="Lato"/>
                <a:cs typeface="Lato"/>
                <a:sym typeface="Lato"/>
              </a:rPr>
              <a:t>The dataset loaded in rdd and distributed in partitions  Number of partitions same as number of cores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0" name="Google Shape;140;p19"/>
          <p:cNvCxnSpPr>
            <a:stCxn id="129" idx="3"/>
          </p:cNvCxnSpPr>
          <p:nvPr/>
        </p:nvCxnSpPr>
        <p:spPr>
          <a:xfrm>
            <a:off x="7850050" y="2102625"/>
            <a:ext cx="9990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>
            <a:stCxn id="129" idx="3"/>
          </p:cNvCxnSpPr>
          <p:nvPr/>
        </p:nvCxnSpPr>
        <p:spPr>
          <a:xfrm flipH="1" rot="10800000">
            <a:off x="7850050" y="2049225"/>
            <a:ext cx="181200" cy="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9"/>
          <p:cNvSpPr txBox="1"/>
          <p:nvPr/>
        </p:nvSpPr>
        <p:spPr>
          <a:xfrm>
            <a:off x="4746450" y="3437275"/>
            <a:ext cx="82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latin typeface="Lato"/>
                <a:ea typeface="Lato"/>
                <a:cs typeface="Lato"/>
                <a:sym typeface="Lato"/>
              </a:rPr>
              <a:t>Local Skyline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298250" y="3437275"/>
            <a:ext cx="82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latin typeface="Lato"/>
                <a:ea typeface="Lato"/>
                <a:cs typeface="Lato"/>
                <a:sym typeface="Lato"/>
              </a:rPr>
              <a:t>Local Skyline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7840800" y="3437275"/>
            <a:ext cx="82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latin typeface="Lato"/>
                <a:ea typeface="Lato"/>
                <a:cs typeface="Lato"/>
                <a:sym typeface="Lato"/>
              </a:rPr>
              <a:t>Local Skyline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6052850" y="1917400"/>
            <a:ext cx="14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ato"/>
                <a:ea typeface="Lato"/>
                <a:cs typeface="Lato"/>
                <a:sym typeface="Lato"/>
              </a:rPr>
              <a:t>Global Skyline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Skyline 2-d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598175" y="2138850"/>
            <a:ext cx="7820100" cy="22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0" title="Γράφημα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75" y="2244262"/>
            <a:ext cx="3724175" cy="20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 title="Γράφημα"/>
          <p:cNvPicPr preferRelativeResize="0"/>
          <p:nvPr/>
        </p:nvPicPr>
        <p:blipFill rotWithShape="1">
          <a:blip r:embed="rId4">
            <a:alphaModFix/>
          </a:blip>
          <a:srcRect b="-3423" l="0" r="-6814" t="0"/>
          <a:stretch/>
        </p:blipFill>
        <p:spPr>
          <a:xfrm>
            <a:off x="4572003" y="2244250"/>
            <a:ext cx="3866522" cy="20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Skyline 3d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1" title="Γράφημα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65475"/>
            <a:ext cx="3846150" cy="2087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 title="Γράφημα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09463"/>
            <a:ext cx="3842551" cy="1999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